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1.jpg" ContentType="image/jpg"/>
  <Override PartName="/ppt/media/image12.jpg" ContentType="image/jpg"/>
  <Override PartName="/ppt/media/image13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9"/>
  </p:notesMasterIdLst>
  <p:handoutMasterIdLst>
    <p:handoutMasterId r:id="rId20"/>
  </p:handoutMasterIdLst>
  <p:sldIdLst>
    <p:sldId id="256" r:id="rId4"/>
    <p:sldId id="269" r:id="rId5"/>
    <p:sldId id="274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7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15/4/2024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15695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47774" y="1437"/>
            <a:ext cx="6631145" cy="684810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4901"/>
            <a:ext cx="5612466" cy="6844893"/>
          </a:xfrm>
          <a:custGeom>
            <a:avLst/>
            <a:gdLst/>
            <a:ahLst/>
            <a:cxnLst/>
            <a:rect l="l" t="t" r="r" b="b"/>
            <a:pathLst>
              <a:path w="8424545" h="10280015">
                <a:moveTo>
                  <a:pt x="8424455" y="10279638"/>
                </a:moveTo>
                <a:lnTo>
                  <a:pt x="8424455" y="0"/>
                </a:lnTo>
                <a:lnTo>
                  <a:pt x="0" y="0"/>
                </a:lnTo>
                <a:lnTo>
                  <a:pt x="0" y="10279638"/>
                </a:lnTo>
                <a:lnTo>
                  <a:pt x="8424455" y="102796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9563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76350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307328"/>
          </a:xfrm>
        </p:spPr>
        <p:txBody>
          <a:bodyPr lIns="0" tIns="0" rIns="0" bIns="0"/>
          <a:lstStyle>
            <a:lvl1pPr>
              <a:defRPr sz="1997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28158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4969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9514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56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491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5507" y="550564"/>
            <a:ext cx="10540986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5912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15/4/2024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96164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902143" y="5022212"/>
            <a:ext cx="36969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15: Manejo de funciones para </a:t>
            </a:r>
          </a:p>
          <a:p>
            <a:r>
              <a:rPr lang="es-419" dirty="0"/>
              <a:t>               ambientes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51585" cy="408627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 defTabSz="608808">
              <a:spcBef>
                <a:spcPts val="70"/>
              </a:spcBef>
            </a:pP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An</a:t>
            </a:r>
            <a:r>
              <a:rPr sz="2597" b="1" spc="-160" dirty="0">
                <a:solidFill>
                  <a:prstClr val="black"/>
                </a:solidFill>
                <a:latin typeface="Verdana"/>
                <a:cs typeface="Verdana"/>
              </a:rPr>
              <a:t>á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li</a:t>
            </a:r>
            <a:r>
              <a:rPr sz="2597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169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597" b="1" spc="-1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0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3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597" b="1" spc="-140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597" b="1" spc="-110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597" b="1" spc="-7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597" b="1" spc="-13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597" b="1" spc="-10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endParaRPr sz="25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3226" y="916890"/>
            <a:ext cx="1098901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dirty="0"/>
              <a:t>Para </a:t>
            </a:r>
            <a:r>
              <a:rPr spc="23" dirty="0"/>
              <a:t>optimizar </a:t>
            </a:r>
            <a:r>
              <a:rPr spc="27" dirty="0"/>
              <a:t>eﬁcazmente </a:t>
            </a:r>
            <a:r>
              <a:rPr dirty="0"/>
              <a:t>el </a:t>
            </a:r>
            <a:r>
              <a:rPr spc="3" dirty="0"/>
              <a:t>código, </a:t>
            </a:r>
            <a:r>
              <a:rPr spc="-27" dirty="0"/>
              <a:t>es </a:t>
            </a:r>
            <a:r>
              <a:rPr spc="-23" dirty="0"/>
              <a:t> </a:t>
            </a:r>
            <a:r>
              <a:rPr spc="47" dirty="0"/>
              <a:t>cru</a:t>
            </a:r>
            <a:r>
              <a:rPr spc="30" dirty="0"/>
              <a:t>c</a:t>
            </a:r>
            <a:r>
              <a:rPr spc="-17" dirty="0"/>
              <a:t>ial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-17" dirty="0"/>
              <a:t>e</a:t>
            </a:r>
            <a:r>
              <a:rPr spc="-27" dirty="0"/>
              <a:t>alizar</a:t>
            </a:r>
            <a:r>
              <a:rPr spc="-180" dirty="0"/>
              <a:t> </a:t>
            </a:r>
            <a:r>
              <a:rPr spc="80" dirty="0"/>
              <a:t>un</a:t>
            </a:r>
            <a:r>
              <a:rPr spc="-180" dirty="0"/>
              <a:t> </a:t>
            </a:r>
            <a:r>
              <a:rPr b="1" spc="-117" dirty="0"/>
              <a:t>análisis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76" dirty="0"/>
              <a:t>r</a:t>
            </a:r>
            <a:r>
              <a:rPr b="1" spc="-70" dirty="0"/>
              <a:t>en</a:t>
            </a:r>
            <a:r>
              <a:rPr b="1" spc="-67" dirty="0"/>
              <a:t>dimien</a:t>
            </a:r>
            <a:r>
              <a:rPr b="1" spc="-87" dirty="0"/>
              <a:t>t</a:t>
            </a:r>
            <a:r>
              <a:rPr b="1" spc="-83" dirty="0"/>
              <a:t>o</a:t>
            </a:r>
            <a:r>
              <a:rPr spc="-300" dirty="0"/>
              <a:t>.  </a:t>
            </a:r>
            <a:r>
              <a:rPr spc="-3" dirty="0"/>
              <a:t>Exploraremos</a:t>
            </a:r>
            <a:r>
              <a:rPr spc="-176" dirty="0"/>
              <a:t> </a:t>
            </a:r>
            <a:r>
              <a:rPr spc="3" dirty="0"/>
              <a:t>herramientas</a:t>
            </a:r>
            <a:r>
              <a:rPr spc="-173" dirty="0"/>
              <a:t> </a:t>
            </a:r>
            <a:r>
              <a:rPr spc="-100" dirty="0"/>
              <a:t>y</a:t>
            </a:r>
            <a:r>
              <a:rPr spc="-176" dirty="0"/>
              <a:t> </a:t>
            </a:r>
            <a:r>
              <a:rPr spc="17" dirty="0"/>
              <a:t>técnicas</a:t>
            </a:r>
            <a:r>
              <a:rPr spc="-173" dirty="0"/>
              <a:t> </a:t>
            </a:r>
            <a:r>
              <a:rPr spc="-23" dirty="0"/>
              <a:t>para </a:t>
            </a:r>
            <a:r>
              <a:rPr spc="-692" dirty="0"/>
              <a:t> </a:t>
            </a:r>
            <a:r>
              <a:rPr spc="17" dirty="0"/>
              <a:t>identiﬁcar cuellos </a:t>
            </a:r>
            <a:r>
              <a:rPr spc="60" dirty="0"/>
              <a:t>de </a:t>
            </a:r>
            <a:r>
              <a:rPr spc="13" dirty="0"/>
              <a:t>botella </a:t>
            </a:r>
            <a:r>
              <a:rPr spc="-100" dirty="0"/>
              <a:t>y </a:t>
            </a:r>
            <a:r>
              <a:rPr spc="-20" dirty="0"/>
              <a:t>mejorar </a:t>
            </a:r>
            <a:r>
              <a:rPr dirty="0"/>
              <a:t>el </a:t>
            </a:r>
            <a:r>
              <a:rPr spc="3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60" dirty="0"/>
              <a:t>gene</a:t>
            </a:r>
            <a:r>
              <a:rPr spc="-150" dirty="0"/>
              <a:t>r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FBA3890-5AE6-2F72-B9DF-FE1B3937D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7E2C0E5-3992-2438-7C38-80810250C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67541"/>
            <a:ext cx="21153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40" dirty="0">
                <a:solidFill>
                  <a:prstClr val="black"/>
                </a:solidFill>
                <a:latin typeface="Verdana"/>
                <a:cs typeface="Verdana"/>
              </a:rPr>
              <a:t>Paralelismo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97211" y="1083148"/>
            <a:ext cx="5411562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30" dirty="0"/>
              <a:t>El</a:t>
            </a:r>
            <a:r>
              <a:rPr spc="-180" dirty="0"/>
              <a:t> </a:t>
            </a:r>
            <a:r>
              <a:rPr b="1" spc="-110" dirty="0"/>
              <a:t>paralelismo</a:t>
            </a:r>
            <a:r>
              <a:rPr b="1" spc="-156" dirty="0"/>
              <a:t> </a:t>
            </a:r>
            <a:r>
              <a:rPr spc="-27" dirty="0"/>
              <a:t>es</a:t>
            </a:r>
            <a:r>
              <a:rPr spc="-176" dirty="0"/>
              <a:t> </a:t>
            </a:r>
            <a:r>
              <a:rPr spc="47" dirty="0"/>
              <a:t>una</a:t>
            </a:r>
            <a:r>
              <a:rPr spc="-176" dirty="0"/>
              <a:t> </a:t>
            </a:r>
            <a:r>
              <a:rPr spc="-13" dirty="0"/>
              <a:t>estrategia</a:t>
            </a:r>
            <a:r>
              <a:rPr spc="-180" dirty="0"/>
              <a:t> </a:t>
            </a:r>
            <a:r>
              <a:rPr spc="-10" dirty="0"/>
              <a:t>avanzada </a:t>
            </a:r>
            <a:r>
              <a:rPr spc="-692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-80" dirty="0"/>
              <a:t>r</a:t>
            </a:r>
            <a:r>
              <a:rPr spc="57" dirty="0"/>
              <a:t>endimien</a:t>
            </a:r>
            <a:r>
              <a:rPr spc="-3" dirty="0"/>
              <a:t>t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dirty="0"/>
              <a:t>ejecutar  </a:t>
            </a:r>
            <a:r>
              <a:rPr spc="-30" dirty="0"/>
              <a:t>tareas </a:t>
            </a:r>
            <a:r>
              <a:rPr spc="10" dirty="0"/>
              <a:t>simultáneamente. Analizaremos </a:t>
            </a:r>
            <a:r>
              <a:rPr spc="13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43" dirty="0"/>
              <a:t>implementar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13" dirty="0"/>
              <a:t>alelismo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50" dirty="0"/>
              <a:t>thon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57" dirty="0"/>
              <a:t>tiempo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23" dirty="0"/>
              <a:t>ejecu</a:t>
            </a:r>
            <a:r>
              <a:rPr spc="3" dirty="0"/>
              <a:t>c</a:t>
            </a:r>
            <a:r>
              <a:rPr spc="-50" dirty="0"/>
              <a:t>ión.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BFD303C-7DC3-CB9E-7B1F-61F204869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517000F-61BE-FC1C-E476-A0C5C4CE7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3964279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 defTabSz="608808">
              <a:lnSpc>
                <a:spcPct val="100699"/>
              </a:lnSpc>
              <a:spcBef>
                <a:spcPts val="50"/>
              </a:spcBef>
            </a:pP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Al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dominar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écnicas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b="1" spc="-3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63" dirty="0">
                <a:solidFill>
                  <a:srgbClr val="FFFFFF"/>
                </a:solidFill>
                <a:latin typeface="Verdana"/>
                <a:cs typeface="Verdana"/>
              </a:rPr>
              <a:t>ódigo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podemos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signiﬁcati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amen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srgbClr val="FFFFFF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nuest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47" dirty="0">
                <a:solidFill>
                  <a:srgbClr val="FFFFFF"/>
                </a:solidFill>
                <a:latin typeface="Verdana"/>
                <a:cs typeface="Verdana"/>
              </a:rPr>
              <a:t>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aplica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50" dirty="0">
                <a:solidFill>
                  <a:srgbClr val="FFFFFF"/>
                </a:solidFill>
                <a:latin typeface="Verdana"/>
                <a:cs typeface="Verdana"/>
              </a:rPr>
              <a:t>¡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seguir 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optimizando!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4286884" cy="423823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696" b="1" spc="-23" dirty="0">
                <a:solidFill>
                  <a:srgbClr val="FFFFFF"/>
                </a:solidFill>
              </a:rPr>
              <a:t>O</a:t>
            </a:r>
            <a:r>
              <a:rPr sz="2696" b="1" spc="-37" dirty="0">
                <a:solidFill>
                  <a:srgbClr val="FFFFFF"/>
                </a:solidFill>
              </a:rPr>
              <a:t>p</a:t>
            </a:r>
            <a:r>
              <a:rPr sz="2696" b="1" spc="-87" dirty="0">
                <a:solidFill>
                  <a:srgbClr val="FFFFFF"/>
                </a:solidFill>
              </a:rPr>
              <a:t>t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3" dirty="0">
                <a:solidFill>
                  <a:srgbClr val="FFFFFF"/>
                </a:solidFill>
              </a:rPr>
              <a:t>m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6" dirty="0">
                <a:solidFill>
                  <a:srgbClr val="FFFFFF"/>
                </a:solidFill>
              </a:rPr>
              <a:t>z</a:t>
            </a:r>
            <a:r>
              <a:rPr sz="2696" b="1" spc="-163" dirty="0">
                <a:solidFill>
                  <a:srgbClr val="FFFFFF"/>
                </a:solidFill>
              </a:rPr>
              <a:t>a</a:t>
            </a:r>
            <a:r>
              <a:rPr sz="2696" b="1" spc="-37" dirty="0">
                <a:solidFill>
                  <a:srgbClr val="FFFFFF"/>
                </a:solidFill>
              </a:rPr>
              <a:t>c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73" dirty="0">
                <a:solidFill>
                  <a:srgbClr val="FFFFFF"/>
                </a:solidFill>
              </a:rPr>
              <a:t>n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13" dirty="0">
                <a:solidFill>
                  <a:srgbClr val="FFFFFF"/>
                </a:solidFill>
              </a:rPr>
              <a:t>e</a:t>
            </a:r>
            <a:r>
              <a:rPr sz="2696" b="1" spc="-176" dirty="0">
                <a:solidFill>
                  <a:srgbClr val="FFFFFF"/>
                </a:solidFill>
              </a:rPr>
              <a:t> </a:t>
            </a:r>
            <a:r>
              <a:rPr sz="2696" b="1" spc="-47" dirty="0">
                <a:solidFill>
                  <a:srgbClr val="FFFFFF"/>
                </a:solidFill>
              </a:rPr>
              <a:t>C</a:t>
            </a:r>
            <a:r>
              <a:rPr sz="2696" b="1" spc="-113" dirty="0">
                <a:solidFill>
                  <a:srgbClr val="FFFFFF"/>
                </a:solidFill>
              </a:rPr>
              <a:t>ó</a:t>
            </a:r>
            <a:r>
              <a:rPr sz="2696" b="1" spc="-33" dirty="0">
                <a:solidFill>
                  <a:srgbClr val="FFFFFF"/>
                </a:solidFill>
              </a:rPr>
              <a:t>d</a:t>
            </a:r>
            <a:r>
              <a:rPr sz="2696" b="1" spc="-146" dirty="0">
                <a:solidFill>
                  <a:srgbClr val="FFFFFF"/>
                </a:solidFill>
              </a:rPr>
              <a:t>i</a:t>
            </a:r>
            <a:r>
              <a:rPr sz="2696" b="1" spc="-17" dirty="0">
                <a:solidFill>
                  <a:srgbClr val="FFFFFF"/>
                </a:solidFill>
              </a:rPr>
              <a:t>g</a:t>
            </a:r>
            <a:r>
              <a:rPr sz="2696" b="1" spc="-110" dirty="0">
                <a:solidFill>
                  <a:srgbClr val="FFFFFF"/>
                </a:solidFill>
              </a:rPr>
              <a:t>o</a:t>
            </a:r>
            <a:endParaRPr sz="2696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261938" cy="2775133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50" dirty="0">
                <a:solidFill>
                  <a:prstClr val="black"/>
                </a:solidFill>
                <a:latin typeface="Verdana"/>
                <a:cs typeface="Verdana"/>
              </a:rPr>
              <a:t>ión,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hemos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ent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ándonos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iones.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on 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estas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técnicas,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podemos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ar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eﬁ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ien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0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0" dirty="0">
                <a:solidFill>
                  <a:prstClr val="black"/>
                </a:solidFill>
                <a:latin typeface="Verdana"/>
                <a:cs typeface="Verdana"/>
              </a:rPr>
              <a:t>elo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ódig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,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ont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ibu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un  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desa</a:t>
            </a:r>
            <a:r>
              <a:rPr sz="1997" spc="-2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ollo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más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f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ti</a:t>
            </a:r>
            <a:r>
              <a:rPr sz="1997" spc="-7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obus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prstClr val="black"/>
                </a:solidFill>
                <a:latin typeface="Verdana"/>
                <a:cs typeface="Verdana"/>
              </a:rPr>
              <a:t>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6433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7" dirty="0"/>
              <a:t>Conclusión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9391129-8CA4-DEED-9D06-97137BECA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18303B-A39E-59E4-65B8-70EA16FE3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Penúltima Tarea: Responder a estas dos preguntas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herramientas de </a:t>
            </a:r>
            <a:r>
              <a:rPr lang="es-EC" sz="1600" b="1" dirty="0"/>
              <a:t>INTELIGENCIA ARTIFICIAL</a:t>
            </a:r>
            <a:r>
              <a:rPr lang="es-EC" sz="1600" dirty="0"/>
              <a:t>?</a:t>
            </a:r>
          </a:p>
          <a:p>
            <a:pPr algn="just"/>
            <a:r>
              <a:rPr lang="es-EC" sz="1600" dirty="0"/>
              <a:t>- ¿Qué valor agregado podría yo como profesional </a:t>
            </a:r>
            <a:r>
              <a:rPr lang="es-EC" sz="1600" b="1" dirty="0"/>
              <a:t>en MARKETING DIGITAL Y COMERCIO ELECTRÓNICO </a:t>
            </a:r>
            <a:r>
              <a:rPr lang="es-EC" sz="1600" dirty="0"/>
              <a:t>brindar a un cliente, sea una persona o una organización para la que trabaje, a diferencia de un grupo de trabajo conformado por especialistas de informática y de marketing?</a:t>
            </a:r>
          </a:p>
          <a:p>
            <a:pPr algn="just"/>
            <a:endParaRPr lang="es-EC" sz="1400" dirty="0"/>
          </a:p>
          <a:p>
            <a:endParaRPr lang="es-EC" sz="2000" dirty="0"/>
          </a:p>
        </p:txBody>
      </p:sp>
      <p:pic>
        <p:nvPicPr>
          <p:cNvPr id="1026" name="Picture 2" descr="Qué Funciones Tiene un Técnico de Marketing Digital?】">
            <a:extLst>
              <a:ext uri="{FF2B5EF4-FFF2-40B4-BE49-F238E27FC236}">
                <a16:creationId xmlns:a16="http://schemas.microsoft.com/office/drawing/2014/main" id="{2BB40AC5-F843-3CDD-41D8-34849B52F6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55" y="3755571"/>
            <a:ext cx="3266005" cy="217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9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funciones empleando el lenguaje de programación Python para el desarrollo de sitios web interactivos.</a:t>
            </a:r>
          </a:p>
        </p:txBody>
      </p:sp>
      <p:pic>
        <p:nvPicPr>
          <p:cNvPr id="1026" name="Picture 2" descr="Funciones en Python">
            <a:extLst>
              <a:ext uri="{FF2B5EF4-FFF2-40B4-BE49-F238E27FC236}">
                <a16:creationId xmlns:a16="http://schemas.microsoft.com/office/drawing/2014/main" id="{FB8CFC63-34A3-6A21-4463-BFF0283325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206" y="3399598"/>
            <a:ext cx="4461588" cy="2331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una función?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Decoradores y generadores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Optimización de código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7" y="867541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30" dirty="0"/>
              <a:t>Introducción</a:t>
            </a:r>
            <a:endParaRPr sz="2730"/>
          </a:p>
        </p:txBody>
      </p:sp>
      <p:sp>
        <p:nvSpPr>
          <p:cNvPr id="3" name="object 3"/>
          <p:cNvSpPr txBox="1"/>
          <p:nvPr/>
        </p:nvSpPr>
        <p:spPr>
          <a:xfrm>
            <a:off x="5843010" y="550564"/>
            <a:ext cx="539253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 defTabSz="608808">
              <a:lnSpc>
                <a:spcPts val="2197"/>
              </a:lnSpc>
              <a:spcBef>
                <a:spcPts val="306"/>
              </a:spcBef>
            </a:pPr>
            <a:r>
              <a:rPr sz="1997" spc="76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emos 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écnicas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33" dirty="0">
                <a:solidFill>
                  <a:prstClr val="black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anzadas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90" dirty="0">
                <a:solidFill>
                  <a:prstClr val="black"/>
                </a:solidFill>
                <a:latin typeface="Verdana"/>
                <a:cs typeface="Verdana"/>
              </a:rPr>
              <a:t>optimizar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ódigo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thon,  </a:t>
            </a:r>
            <a:r>
              <a:rPr sz="1997" spc="23" dirty="0">
                <a:solidFill>
                  <a:prstClr val="black"/>
                </a:solidFill>
                <a:latin typeface="Verdana"/>
                <a:cs typeface="Verdana"/>
              </a:rPr>
              <a:t>centrándonos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dominio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73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07" dirty="0">
                <a:solidFill>
                  <a:prstClr val="black"/>
                </a:solidFill>
                <a:latin typeface="Verdana"/>
                <a:cs typeface="Verdana"/>
              </a:rPr>
              <a:t>funciones</a:t>
            </a:r>
            <a:r>
              <a:rPr sz="1997" spc="-107" dirty="0">
                <a:solidFill>
                  <a:prstClr val="black"/>
                </a:solidFill>
                <a:latin typeface="Verdana"/>
                <a:cs typeface="Verdana"/>
              </a:rPr>
              <a:t>.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prstClr val="black"/>
                </a:solidFill>
                <a:latin typeface="Verdana"/>
                <a:cs typeface="Verdana"/>
              </a:rPr>
              <a:t>est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40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egias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la 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eﬁciencia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velocidad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del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3737A04-4072-3E0F-BFD3-760975A66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900EB53-127D-ED85-F64C-395337CF3C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321" y="2465329"/>
            <a:ext cx="4269549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An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abo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dar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ión,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asa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los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73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ási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las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fun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ion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en 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in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lu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ámet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os,  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gumen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uso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7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97" dirty="0">
                <a:solidFill>
                  <a:srgbClr val="FFFFFF"/>
                </a:solidFill>
                <a:latin typeface="Verdana"/>
                <a:cs typeface="Verdana"/>
              </a:rPr>
              <a:t>etu</a:t>
            </a:r>
            <a:r>
              <a:rPr sz="1997" b="1" spc="-9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37" dirty="0">
                <a:solidFill>
                  <a:srgbClr val="FFFFFF"/>
                </a:solidFill>
                <a:latin typeface="Verdana"/>
                <a:cs typeface="Verdana"/>
              </a:rPr>
              <a:t>n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ol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er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alo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20" dirty="0">
                <a:solidFill>
                  <a:srgbClr val="FFFFFF"/>
                </a:solidFill>
                <a:latin typeface="Verdana"/>
                <a:cs typeface="Verdana"/>
              </a:rPr>
              <a:t>es.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2266" y="1415715"/>
            <a:ext cx="339475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63" dirty="0">
                <a:solidFill>
                  <a:srgbClr val="FFFFFF"/>
                </a:solidFill>
              </a:rPr>
              <a:t>n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7" dirty="0">
                <a:solidFill>
                  <a:srgbClr val="FFFFFF"/>
                </a:solidFill>
              </a:rPr>
              <a:t>e</a:t>
            </a:r>
            <a:r>
              <a:rPr sz="2730" b="1" spc="-27" dirty="0">
                <a:solidFill>
                  <a:srgbClr val="FFFFFF"/>
                </a:solidFill>
              </a:rPr>
              <a:t>p</a:t>
            </a:r>
            <a:r>
              <a:rPr sz="2730" b="1" spc="-130" dirty="0">
                <a:solidFill>
                  <a:srgbClr val="FFFFFF"/>
                </a:solidFill>
              </a:rPr>
              <a:t>t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10" dirty="0">
                <a:solidFill>
                  <a:srgbClr val="FFFFFF"/>
                </a:solidFill>
              </a:rPr>
              <a:t>B</a:t>
            </a:r>
            <a:r>
              <a:rPr sz="2730" b="1" spc="-160" dirty="0">
                <a:solidFill>
                  <a:srgbClr val="FFFFFF"/>
                </a:solidFill>
              </a:rPr>
              <a:t>á</a:t>
            </a:r>
            <a:r>
              <a:rPr sz="2730" b="1" spc="-206" dirty="0">
                <a:solidFill>
                  <a:srgbClr val="FFFFFF"/>
                </a:solidFill>
              </a:rPr>
              <a:t>s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33" dirty="0">
                <a:solidFill>
                  <a:srgbClr val="FFFFFF"/>
                </a:solidFill>
              </a:rPr>
              <a:t>c</a:t>
            </a:r>
            <a:r>
              <a:rPr sz="2730" b="1" spc="-103" dirty="0">
                <a:solidFill>
                  <a:srgbClr val="FFFFFF"/>
                </a:solidFill>
              </a:rPr>
              <a:t>o</a:t>
            </a:r>
            <a:r>
              <a:rPr sz="2730" b="1" spc="-203" dirty="0">
                <a:solidFill>
                  <a:srgbClr val="FFFFFF"/>
                </a:solidFill>
              </a:rPr>
              <a:t>s</a:t>
            </a:r>
            <a:endParaRPr sz="273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057" y="795381"/>
            <a:ext cx="5211995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43" dirty="0"/>
              <a:t>de</a:t>
            </a:r>
            <a:r>
              <a:rPr b="1" spc="-57" dirty="0"/>
              <a:t>c</a:t>
            </a:r>
            <a:r>
              <a:rPr b="1" spc="-83" dirty="0"/>
              <a:t>o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3" dirty="0"/>
              <a:t>osa  </a:t>
            </a:r>
            <a:r>
              <a:rPr spc="17" dirty="0"/>
              <a:t>he</a:t>
            </a:r>
            <a:r>
              <a:rPr spc="-7" dirty="0"/>
              <a:t>r</a:t>
            </a:r>
            <a:r>
              <a:rPr spc="-150" dirty="0"/>
              <a:t>r</a:t>
            </a:r>
            <a:r>
              <a:rPr spc="33" dirty="0"/>
              <a:t>amienta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optimizar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40" dirty="0"/>
              <a:t>en 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  <a:r>
              <a:rPr spc="-180" dirty="0"/>
              <a:t> </a:t>
            </a:r>
            <a:r>
              <a:rPr spc="47" dirty="0"/>
              <a:t>Ap</a:t>
            </a:r>
            <a:r>
              <a:rPr spc="3" dirty="0"/>
              <a:t>r</a:t>
            </a:r>
            <a:r>
              <a:rPr spc="37" dirty="0"/>
              <a:t>ende</a:t>
            </a:r>
            <a:r>
              <a:rPr spc="-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-7" dirty="0"/>
              <a:t>utiliza</a:t>
            </a:r>
            <a:r>
              <a:rPr spc="-23" dirty="0"/>
              <a:t>r</a:t>
            </a:r>
            <a:r>
              <a:rPr spc="-13" dirty="0"/>
              <a:t>los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37" dirty="0"/>
              <a:t>modiﬁcar</a:t>
            </a:r>
            <a:r>
              <a:rPr spc="-180" dirty="0"/>
              <a:t> </a:t>
            </a:r>
            <a:r>
              <a:rPr spc="40" dirty="0"/>
              <a:t>o</a:t>
            </a:r>
            <a:r>
              <a:rPr spc="-180" dirty="0"/>
              <a:t> </a:t>
            </a:r>
            <a:r>
              <a:rPr spc="-17" dirty="0"/>
              <a:t>e</a:t>
            </a:r>
            <a:r>
              <a:rPr spc="-57" dirty="0"/>
              <a:t>x</a:t>
            </a:r>
            <a:r>
              <a:rPr spc="-76" dirty="0"/>
              <a:t>t</a:t>
            </a:r>
            <a:r>
              <a:rPr spc="33" dirty="0"/>
              <a:t>ender</a:t>
            </a:r>
            <a:r>
              <a:rPr spc="-180" dirty="0"/>
              <a:t> </a:t>
            </a:r>
            <a:r>
              <a:rPr dirty="0"/>
              <a:t>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67" dirty="0"/>
              <a:t>ompo</a:t>
            </a:r>
            <a:r>
              <a:rPr spc="70" dirty="0"/>
              <a:t>r</a:t>
            </a:r>
            <a:r>
              <a:rPr spc="43" dirty="0"/>
              <a:t>tamien</a:t>
            </a:r>
            <a:r>
              <a:rPr spc="-10" dirty="0"/>
              <a:t>t</a:t>
            </a:r>
            <a:r>
              <a:rPr spc="27" dirty="0"/>
              <a:t>o 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-33" dirty="0"/>
              <a:t>las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33" dirty="0"/>
              <a:t>elegan</a:t>
            </a:r>
            <a:r>
              <a:rPr spc="-17" dirty="0"/>
              <a:t>t</a:t>
            </a:r>
            <a:r>
              <a:rPr spc="-146" dirty="0"/>
              <a:t>e.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00213" y="862602"/>
            <a:ext cx="229882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127" dirty="0">
                <a:solidFill>
                  <a:prstClr val="black"/>
                </a:solidFill>
                <a:latin typeface="Verdana"/>
                <a:cs typeface="Verdana"/>
              </a:rPr>
              <a:t>Decoradores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5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300"/>
                </a:moveTo>
                <a:lnTo>
                  <a:pt x="7643227" y="114300"/>
                </a:lnTo>
                <a:lnTo>
                  <a:pt x="7643227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B7A984-AEEF-C07D-6331-6C2FB9E1E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6117D6B-93C7-09FA-8322-857042415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2311510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93" dirty="0">
                <a:solidFill>
                  <a:prstClr val="black"/>
                </a:solidFill>
                <a:latin typeface="Verdana"/>
                <a:cs typeface="Verdana"/>
              </a:rPr>
              <a:t>G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322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56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2948" y="935758"/>
            <a:ext cx="1112897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5022662" marR="3382">
              <a:lnSpc>
                <a:spcPts val="2197"/>
              </a:lnSpc>
              <a:spcBef>
                <a:spcPts val="306"/>
              </a:spcBef>
            </a:pPr>
            <a:r>
              <a:rPr spc="47" dirty="0"/>
              <a:t>L</a:t>
            </a:r>
            <a:r>
              <a:rPr spc="-13" dirty="0"/>
              <a:t>os</a:t>
            </a:r>
            <a:r>
              <a:rPr spc="-180" dirty="0"/>
              <a:t> </a:t>
            </a:r>
            <a:r>
              <a:rPr b="1" spc="-50" dirty="0"/>
              <a:t>gen</a:t>
            </a:r>
            <a:r>
              <a:rPr b="1" spc="-87" dirty="0"/>
              <a:t>e</a:t>
            </a:r>
            <a:r>
              <a:rPr b="1" spc="-243" dirty="0"/>
              <a:t>r</a:t>
            </a:r>
            <a:r>
              <a:rPr b="1" spc="-123" dirty="0"/>
              <a:t>a</a:t>
            </a:r>
            <a:r>
              <a:rPr b="1" spc="-97" dirty="0"/>
              <a:t>do</a:t>
            </a:r>
            <a:r>
              <a:rPr b="1" spc="-90" dirty="0"/>
              <a:t>r</a:t>
            </a:r>
            <a:r>
              <a:rPr b="1" spc="-123" dirty="0"/>
              <a:t>es</a:t>
            </a:r>
            <a:r>
              <a:rPr b="1" spc="-160" dirty="0"/>
              <a:t> </a:t>
            </a:r>
            <a:r>
              <a:rPr spc="20" dirty="0"/>
              <a:t>son</a:t>
            </a:r>
            <a:r>
              <a:rPr spc="-180" dirty="0"/>
              <a:t> </a:t>
            </a:r>
            <a:r>
              <a:rPr spc="33" dirty="0"/>
              <a:t>id</a:t>
            </a:r>
            <a:r>
              <a:rPr spc="13" dirty="0"/>
              <a:t>e</a:t>
            </a:r>
            <a:r>
              <a:rPr spc="-23" dirty="0"/>
              <a:t>ales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3" dirty="0"/>
              <a:t>t</a:t>
            </a:r>
            <a:r>
              <a:rPr spc="-150" dirty="0"/>
              <a:t>r</a:t>
            </a:r>
            <a:r>
              <a:rPr spc="43" dirty="0"/>
              <a:t>a</a:t>
            </a:r>
            <a:r>
              <a:rPr spc="37" dirty="0"/>
              <a:t>b</a:t>
            </a:r>
            <a:r>
              <a:rPr spc="-53" dirty="0"/>
              <a:t>ajar  </a:t>
            </a:r>
            <a:r>
              <a:rPr spc="63" dirty="0"/>
              <a:t>con</a:t>
            </a:r>
            <a:r>
              <a:rPr spc="-180" dirty="0"/>
              <a:t> </a:t>
            </a:r>
            <a:r>
              <a:rPr spc="13" dirty="0"/>
              <a:t>grandes</a:t>
            </a:r>
            <a:r>
              <a:rPr spc="-180" dirty="0"/>
              <a:t> </a:t>
            </a:r>
            <a:r>
              <a:rPr spc="17" dirty="0"/>
              <a:t>conjuntos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7" dirty="0"/>
              <a:t>datos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13" dirty="0"/>
              <a:t>manera </a:t>
            </a:r>
            <a:r>
              <a:rPr spc="-692" dirty="0"/>
              <a:t> </a:t>
            </a:r>
            <a:r>
              <a:rPr spc="-20" dirty="0"/>
              <a:t>eﬁciente.</a:t>
            </a:r>
            <a:r>
              <a:rPr spc="-176" dirty="0"/>
              <a:t> </a:t>
            </a:r>
            <a:r>
              <a:rPr spc="-3" dirty="0"/>
              <a:t>Exploraremos</a:t>
            </a:r>
            <a:r>
              <a:rPr spc="-173" dirty="0"/>
              <a:t> </a:t>
            </a:r>
            <a:r>
              <a:rPr spc="80" dirty="0"/>
              <a:t>cómo</a:t>
            </a:r>
            <a:r>
              <a:rPr spc="-173" dirty="0"/>
              <a:t> </a:t>
            </a:r>
            <a:r>
              <a:rPr spc="43" dirty="0"/>
              <a:t>implementar </a:t>
            </a:r>
            <a:r>
              <a:rPr spc="-692" dirty="0"/>
              <a:t> </a:t>
            </a:r>
            <a:r>
              <a:rPr spc="-100" dirty="0"/>
              <a:t>y</a:t>
            </a:r>
            <a:r>
              <a:rPr spc="-180" dirty="0"/>
              <a:t> </a:t>
            </a:r>
            <a:r>
              <a:rPr spc="13" dirty="0"/>
              <a:t>ap</a:t>
            </a:r>
            <a:r>
              <a:rPr spc="-20" dirty="0"/>
              <a:t>r</a:t>
            </a:r>
            <a:r>
              <a:rPr spc="10" dirty="0"/>
              <a:t>o</a:t>
            </a:r>
            <a:r>
              <a:rPr spc="-130" dirty="0"/>
              <a:t>v</a:t>
            </a:r>
            <a:r>
              <a:rPr spc="53" dirty="0"/>
              <a:t>e</a:t>
            </a:r>
            <a:r>
              <a:rPr spc="30" dirty="0"/>
              <a:t>c</a:t>
            </a:r>
            <a:r>
              <a:rPr spc="3" dirty="0"/>
              <a:t>har</a:t>
            </a:r>
            <a:r>
              <a:rPr spc="-180" dirty="0"/>
              <a:t> </a:t>
            </a:r>
            <a:r>
              <a:rPr spc="-17" dirty="0"/>
              <a:t>al</a:t>
            </a:r>
            <a:r>
              <a:rPr spc="-180" dirty="0"/>
              <a:t> </a:t>
            </a:r>
            <a:r>
              <a:rPr spc="40" dirty="0"/>
              <a:t>máximo</a:t>
            </a:r>
            <a:r>
              <a:rPr spc="-180" dirty="0"/>
              <a:t> </a:t>
            </a:r>
            <a:r>
              <a:rPr spc="-23" dirty="0"/>
              <a:t>estas</a:t>
            </a:r>
            <a:r>
              <a:rPr spc="-180" dirty="0"/>
              <a:t> </a:t>
            </a:r>
            <a:r>
              <a:rPr spc="53" dirty="0"/>
              <a:t>fun</a:t>
            </a:r>
            <a:r>
              <a:rPr spc="37" dirty="0"/>
              <a:t>c</a:t>
            </a:r>
            <a:r>
              <a:rPr spc="10" dirty="0"/>
              <a:t>iones  </a:t>
            </a:r>
            <a:r>
              <a:rPr spc="30" dirty="0"/>
              <a:t>espe</a:t>
            </a:r>
            <a:r>
              <a:rPr spc="10" dirty="0"/>
              <a:t>c</a:t>
            </a:r>
            <a:r>
              <a:rPr spc="-20" dirty="0"/>
              <a:t>iales</a:t>
            </a:r>
            <a:r>
              <a:rPr spc="-180" dirty="0"/>
              <a:t> </a:t>
            </a:r>
            <a:r>
              <a:rPr spc="50" dirty="0"/>
              <a:t>en</a:t>
            </a:r>
            <a:r>
              <a:rPr spc="-180" dirty="0"/>
              <a:t> </a:t>
            </a:r>
            <a:r>
              <a:rPr spc="210" dirty="0"/>
              <a:t>P</a:t>
            </a:r>
            <a:r>
              <a:rPr spc="-70" dirty="0"/>
              <a:t>y</a:t>
            </a:r>
            <a:r>
              <a:rPr spc="-13" dirty="0"/>
              <a:t>thon.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909565-CDE4-0171-6074-9A0290AC1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EBEA728-4AD1-AA1E-6505-151CB1917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867541"/>
            <a:ext cx="4123256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spc="-3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2730" b="1" spc="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2730" b="1" spc="-27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2730" b="1" spc="-2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2730" b="1" spc="-107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67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ó</a:t>
            </a:r>
            <a:r>
              <a:rPr sz="2730" b="1" spc="-63" dirty="0">
                <a:solidFill>
                  <a:prstClr val="black"/>
                </a:solidFill>
                <a:latin typeface="Verdana"/>
                <a:cs typeface="Verdana"/>
              </a:rPr>
              <a:t>n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23" dirty="0">
                <a:solidFill>
                  <a:prstClr val="black"/>
                </a:solidFill>
                <a:latin typeface="Verdana"/>
                <a:cs typeface="Verdana"/>
              </a:rPr>
              <a:t>d</a:t>
            </a:r>
            <a:r>
              <a:rPr sz="2730" b="1" spc="-103" dirty="0">
                <a:solidFill>
                  <a:prstClr val="black"/>
                </a:solidFill>
                <a:latin typeface="Verdana"/>
                <a:cs typeface="Verdana"/>
              </a:rPr>
              <a:t>e</a:t>
            </a:r>
            <a:r>
              <a:rPr sz="2730" b="1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2730" b="1" spc="-97" dirty="0">
                <a:solidFill>
                  <a:prstClr val="black"/>
                </a:solidFill>
                <a:latin typeface="Verdana"/>
                <a:cs typeface="Verdana"/>
              </a:rPr>
              <a:t>L</a:t>
            </a:r>
            <a:r>
              <a:rPr sz="2730" b="1" spc="-143" dirty="0">
                <a:solidFill>
                  <a:prstClr val="black"/>
                </a:solidFill>
                <a:latin typeface="Verdana"/>
                <a:cs typeface="Verdana"/>
              </a:rPr>
              <a:t>i</a:t>
            </a:r>
            <a:r>
              <a:rPr sz="2730" b="1" spc="-206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r>
              <a:rPr sz="2730" b="1" spc="-8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2730" b="1" spc="-160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2730" b="1" spc="-203" dirty="0">
                <a:solidFill>
                  <a:prstClr val="black"/>
                </a:solidFill>
                <a:latin typeface="Verdana"/>
                <a:cs typeface="Verdana"/>
              </a:rPr>
              <a:t>s</a:t>
            </a:r>
            <a:endParaRPr sz="2730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88550" y="1083148"/>
            <a:ext cx="5520224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pc="20" dirty="0"/>
              <a:t>La</a:t>
            </a:r>
            <a:r>
              <a:rPr spc="-180" dirty="0"/>
              <a:t> </a:t>
            </a:r>
            <a:r>
              <a:rPr b="1" spc="-33" dirty="0"/>
              <a:t>c</a:t>
            </a:r>
            <a:r>
              <a:rPr b="1" spc="-76" dirty="0"/>
              <a:t>omp</a:t>
            </a:r>
            <a:r>
              <a:rPr b="1" spc="-67" dirty="0"/>
              <a:t>r</a:t>
            </a:r>
            <a:r>
              <a:rPr b="1" spc="-90" dirty="0"/>
              <a:t>ensión</a:t>
            </a:r>
            <a:r>
              <a:rPr b="1" spc="-133" dirty="0"/>
              <a:t> </a:t>
            </a:r>
            <a:r>
              <a:rPr b="1" spc="-57" dirty="0"/>
              <a:t>de</a:t>
            </a:r>
            <a:r>
              <a:rPr b="1" spc="-133" dirty="0"/>
              <a:t> </a:t>
            </a:r>
            <a:r>
              <a:rPr b="1" spc="-120" dirty="0"/>
              <a:t>listas</a:t>
            </a:r>
            <a:r>
              <a:rPr b="1" spc="-160" dirty="0"/>
              <a:t> </a:t>
            </a:r>
            <a:r>
              <a:rPr spc="-27" dirty="0"/>
              <a:t>es</a:t>
            </a:r>
            <a:r>
              <a:rPr spc="-180" dirty="0"/>
              <a:t> </a:t>
            </a:r>
            <a:r>
              <a:rPr spc="47" dirty="0"/>
              <a:t>una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47" dirty="0"/>
              <a:t>pode</a:t>
            </a:r>
            <a:r>
              <a:rPr spc="7" dirty="0"/>
              <a:t>r</a:t>
            </a:r>
            <a:r>
              <a:rPr spc="-17" dirty="0"/>
              <a:t>osa</a:t>
            </a:r>
            <a:r>
              <a:rPr spc="-180" dirty="0"/>
              <a:t>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17" dirty="0"/>
              <a:t>c</a:t>
            </a:r>
            <a:r>
              <a:rPr spc="-13" dirty="0"/>
              <a:t>r</a:t>
            </a:r>
            <a:r>
              <a:rPr spc="-17" dirty="0"/>
              <a:t>e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27" dirty="0"/>
              <a:t>listas</a:t>
            </a:r>
            <a:r>
              <a:rPr spc="-180" dirty="0"/>
              <a:t> </a:t>
            </a:r>
            <a:r>
              <a:rPr spc="60" dirty="0"/>
              <a:t>de</a:t>
            </a:r>
            <a:r>
              <a:rPr spc="-180" dirty="0"/>
              <a:t> </a:t>
            </a:r>
            <a:r>
              <a:rPr spc="63" dirty="0"/>
              <a:t>mane</a:t>
            </a:r>
            <a:r>
              <a:rPr spc="-150" dirty="0"/>
              <a:t>r</a:t>
            </a:r>
            <a:r>
              <a:rPr spc="-17" dirty="0"/>
              <a:t>a  </a:t>
            </a:r>
            <a:r>
              <a:rPr spc="63" dirty="0"/>
              <a:t>c</a:t>
            </a:r>
            <a:r>
              <a:rPr spc="73" dirty="0"/>
              <a:t>on</a:t>
            </a:r>
            <a:r>
              <a:rPr spc="43" dirty="0"/>
              <a:t>c</a:t>
            </a:r>
            <a:r>
              <a:rPr spc="-103" dirty="0"/>
              <a:t>isa.</a:t>
            </a:r>
            <a:r>
              <a:rPr spc="-180" dirty="0"/>
              <a:t> </a:t>
            </a:r>
            <a:r>
              <a:rPr spc="-83" dirty="0"/>
              <a:t>V</a:t>
            </a:r>
            <a:r>
              <a:rPr spc="-23" dirty="0"/>
              <a:t>e</a:t>
            </a:r>
            <a:r>
              <a:rPr spc="-43" dirty="0"/>
              <a:t>r</a:t>
            </a:r>
            <a:r>
              <a:rPr spc="40" dirty="0"/>
              <a:t>emos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83" dirty="0"/>
              <a:t>ómo</a:t>
            </a:r>
            <a:r>
              <a:rPr spc="-180" dirty="0"/>
              <a:t> </a:t>
            </a:r>
            <a:r>
              <a:rPr spc="-7" dirty="0"/>
              <a:t>utilizar</a:t>
            </a:r>
            <a:r>
              <a:rPr spc="-180" dirty="0"/>
              <a:t> </a:t>
            </a:r>
            <a:r>
              <a:rPr spc="-13" dirty="0"/>
              <a:t>esta</a:t>
            </a:r>
            <a:r>
              <a:rPr spc="-180" dirty="0"/>
              <a:t> </a:t>
            </a:r>
            <a:r>
              <a:rPr spc="-17" dirty="0"/>
              <a:t>t</a:t>
            </a:r>
            <a:r>
              <a:rPr spc="33" dirty="0"/>
              <a:t>écnica  </a:t>
            </a:r>
            <a:r>
              <a:rPr spc="100" dirty="0"/>
              <a:t>p</a:t>
            </a:r>
            <a:r>
              <a:rPr spc="-23" dirty="0"/>
              <a:t>a</a:t>
            </a:r>
            <a:r>
              <a:rPr spc="-150" dirty="0"/>
              <a:t>r</a:t>
            </a:r>
            <a:r>
              <a:rPr spc="-23" dirty="0"/>
              <a:t>a</a:t>
            </a:r>
            <a:r>
              <a:rPr spc="-180" dirty="0"/>
              <a:t> </a:t>
            </a:r>
            <a:r>
              <a:rPr spc="20" dirty="0"/>
              <a:t>mejo</a:t>
            </a:r>
            <a:r>
              <a:rPr spc="-150" dirty="0"/>
              <a:t>r</a:t>
            </a:r>
            <a:r>
              <a:rPr spc="-37" dirty="0"/>
              <a:t>ar</a:t>
            </a:r>
            <a:r>
              <a:rPr spc="-180" dirty="0"/>
              <a:t> </a:t>
            </a:r>
            <a:r>
              <a:rPr spc="-17" dirty="0"/>
              <a:t>la</a:t>
            </a:r>
            <a:r>
              <a:rPr spc="-180" dirty="0"/>
              <a:t> </a:t>
            </a:r>
            <a:r>
              <a:rPr spc="23" dirty="0"/>
              <a:t>eﬁ</a:t>
            </a:r>
            <a:r>
              <a:rPr spc="3" dirty="0"/>
              <a:t>c</a:t>
            </a:r>
            <a:r>
              <a:rPr spc="43" dirty="0"/>
              <a:t>ien</a:t>
            </a:r>
            <a:r>
              <a:rPr spc="27" dirty="0"/>
              <a:t>c</a:t>
            </a:r>
            <a:r>
              <a:rPr spc="-17" dirty="0"/>
              <a:t>ia</a:t>
            </a:r>
            <a:r>
              <a:rPr spc="-180" dirty="0"/>
              <a:t> </a:t>
            </a:r>
            <a:r>
              <a:rPr spc="37" dirty="0"/>
              <a:t>del</a:t>
            </a:r>
            <a:r>
              <a:rPr spc="-180" dirty="0"/>
              <a:t> </a:t>
            </a:r>
            <a:r>
              <a:rPr spc="63" dirty="0"/>
              <a:t>c</a:t>
            </a:r>
            <a:r>
              <a:rPr spc="57" dirty="0"/>
              <a:t>ódig</a:t>
            </a:r>
            <a:r>
              <a:rPr spc="37" dirty="0"/>
              <a:t>o</a:t>
            </a:r>
            <a:r>
              <a:rPr spc="-306" dirty="0"/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C79895-4C36-FC27-57E5-7EA217BDE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92F8357-951F-B3BA-B00D-73BCCF545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48408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 defTabSz="608808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b="1" spc="-13" dirty="0">
                <a:solidFill>
                  <a:prstClr val="black"/>
                </a:solidFill>
                <a:latin typeface="Verdana"/>
                <a:cs typeface="Verdana"/>
              </a:rPr>
              <a:t>m</a:t>
            </a:r>
            <a:r>
              <a:rPr sz="1997" b="1" spc="-50" dirty="0">
                <a:solidFill>
                  <a:prstClr val="black"/>
                </a:solidFill>
                <a:latin typeface="Verdana"/>
                <a:cs typeface="Verdana"/>
              </a:rPr>
              <a:t>em</a:t>
            </a:r>
            <a:r>
              <a:rPr sz="1997" b="1" spc="-110" dirty="0">
                <a:solidFill>
                  <a:prstClr val="black"/>
                </a:solidFill>
                <a:latin typeface="Verdana"/>
                <a:cs typeface="Verdana"/>
              </a:rPr>
              <a:t>oiza</a:t>
            </a:r>
            <a:r>
              <a:rPr sz="1997" b="1" spc="-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prstClr val="black"/>
                </a:solidFill>
                <a:latin typeface="Verdana"/>
                <a:cs typeface="Verdana"/>
              </a:rPr>
              <a:t>ión</a:t>
            </a:r>
            <a:r>
              <a:rPr sz="1997" b="1" spc="-16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écnica  </a:t>
            </a:r>
            <a:r>
              <a:rPr sz="1997" spc="100" dirty="0">
                <a:solidFill>
                  <a:prstClr val="black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alma</a:t>
            </a:r>
            <a:r>
              <a:rPr sz="1997" spc="1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7" dirty="0">
                <a:solidFill>
                  <a:prstClr val="black"/>
                </a:solidFill>
                <a:latin typeface="Verdana"/>
                <a:cs typeface="Verdana"/>
              </a:rPr>
              <a:t>enar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ca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hé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los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esul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tados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3" dirty="0">
                <a:solidFill>
                  <a:prstClr val="black"/>
                </a:solidFill>
                <a:latin typeface="Verdana"/>
                <a:cs typeface="Verdana"/>
              </a:rPr>
              <a:t>fun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10" dirty="0">
                <a:solidFill>
                  <a:prstClr val="black"/>
                </a:solidFill>
                <a:latin typeface="Verdana"/>
                <a:cs typeface="Verdana"/>
              </a:rPr>
              <a:t>iones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prstClr val="black"/>
                </a:solidFill>
                <a:latin typeface="Verdana"/>
                <a:cs typeface="Verdana"/>
              </a:rPr>
              <a:t>c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os</a:t>
            </a:r>
            <a:r>
              <a:rPr sz="1997" spc="-4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prstClr val="black"/>
                </a:solidFill>
                <a:latin typeface="Verdana"/>
                <a:cs typeface="Verdana"/>
              </a:rPr>
              <a:t>osas  </a:t>
            </a:r>
            <a:r>
              <a:rPr sz="1997" spc="50" dirty="0">
                <a:solidFill>
                  <a:prstClr val="black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é</a:t>
            </a:r>
            <a:r>
              <a:rPr sz="1997" spc="-3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minos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prstClr val="black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tiempo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prstClr val="black"/>
                </a:solidFill>
                <a:latin typeface="Verdana"/>
                <a:cs typeface="Verdana"/>
              </a:rPr>
              <a:t>o 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ecu</a:t>
            </a:r>
            <a:r>
              <a:rPr sz="1997" spc="17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100" dirty="0">
                <a:solidFill>
                  <a:prstClr val="black"/>
                </a:solidFill>
                <a:latin typeface="Verdana"/>
                <a:cs typeface="Verdana"/>
              </a:rPr>
              <a:t>sos.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prstClr val="black"/>
                </a:solidFill>
                <a:latin typeface="Verdana"/>
                <a:cs typeface="Verdana"/>
              </a:rPr>
              <a:t>Ap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prstClr val="black"/>
                </a:solidFill>
                <a:latin typeface="Verdana"/>
                <a:cs typeface="Verdana"/>
              </a:rPr>
              <a:t>ende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prstClr val="black"/>
                </a:solidFill>
                <a:latin typeface="Verdana"/>
                <a:cs typeface="Verdana"/>
              </a:rPr>
              <a:t>a  </a:t>
            </a:r>
            <a:r>
              <a:rPr sz="1997" spc="43" dirty="0">
                <a:solidFill>
                  <a:prstClr val="black"/>
                </a:solidFill>
                <a:latin typeface="Verdana"/>
                <a:cs typeface="Verdana"/>
              </a:rPr>
              <a:t>implementar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prstClr val="black"/>
                </a:solidFill>
                <a:latin typeface="Verdana"/>
                <a:cs typeface="Verdana"/>
              </a:rPr>
              <a:t>estrategia</a:t>
            </a:r>
            <a:r>
              <a:rPr sz="1997" spc="-176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prstClr val="black"/>
                </a:solidFill>
                <a:latin typeface="Verdana"/>
                <a:cs typeface="Verdana"/>
              </a:rPr>
              <a:t>para </a:t>
            </a:r>
            <a:r>
              <a:rPr sz="1997" spc="-692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prstClr val="black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prstClr val="black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prstClr val="black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-80" dirty="0">
                <a:solidFill>
                  <a:prstClr val="black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prstClr val="black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prstClr val="black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prstClr val="black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prstClr val="black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prstClr val="black"/>
                </a:solidFill>
                <a:latin typeface="Verdana"/>
                <a:cs typeface="Verdana"/>
              </a:rPr>
              <a:t>del  </a:t>
            </a:r>
            <a:r>
              <a:rPr sz="1997" spc="3" dirty="0">
                <a:solidFill>
                  <a:prstClr val="black"/>
                </a:solidFill>
                <a:latin typeface="Verdana"/>
                <a:cs typeface="Verdana"/>
              </a:rPr>
              <a:t>código.</a:t>
            </a:r>
            <a:endParaRPr sz="1997">
              <a:solidFill>
                <a:prstClr val="black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5" y="866856"/>
            <a:ext cx="2374509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93" dirty="0"/>
              <a:t>Memoization</a:t>
            </a:r>
            <a:endParaRPr sz="273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21B3C8-1A39-F59D-AFF2-06AB77DB6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EF4257-5CDA-A5DF-DB06-B4FB8B9B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485</TotalTime>
  <Words>465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Verdana</vt:lpstr>
      <vt:lpstr>Tema de Office</vt:lpstr>
      <vt:lpstr>Office Theme</vt:lpstr>
      <vt:lpstr>1_Tema de Office</vt:lpstr>
      <vt:lpstr>Programación Web</vt:lpstr>
      <vt:lpstr>Objetivo</vt:lpstr>
      <vt:lpstr>Agenda</vt:lpstr>
      <vt:lpstr>Introducción</vt:lpstr>
      <vt:lpstr>Conceptos Básicos</vt:lpstr>
      <vt:lpstr>Los decoradores son una poderosa  herramienta para optimizar funciones en  Python. Aprenderemos a utilizarlos para  modiﬁcar o extender el comportamiento  de las funciones de manera elegante.</vt:lpstr>
      <vt:lpstr>Los generadores son ideales para trabajar  con grandes conjuntos de datos de manera  eﬁciente. Exploraremos cómo implementar  y aprovechar al máximo estas funciones  especiales en Python.</vt:lpstr>
      <vt:lpstr>La comprensión de listas es una técnica  poderosa para crear listas de manera  concisa. Veremos cómo utilizar esta técnica  para mejorar la eﬁciencia del código.</vt:lpstr>
      <vt:lpstr>Memoization</vt:lpstr>
      <vt:lpstr>Para optimizar eﬁcazmente el código, es  crucial realizar un análisis de rendimiento.  Exploraremos herramientas y técnicas para  identiﬁcar cuellos de botella y mejorar el  rendimiento general del código.</vt:lpstr>
      <vt:lpstr>El paralelismo es una estrategia avanzada  para mejorar el rendimiento al ejecutar  tareas simultáneamente. Analizaremos  cómo implementar paralelismo en Python  para optimizar el tiempo de ejecución.</vt:lpstr>
      <vt:lpstr>Optimización de Código</vt:lpstr>
      <vt:lpstr>Conclusión</vt:lpstr>
      <vt:lpstr>Penúltima Tarea: Responder a estas dos preguntas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75</cp:revision>
  <dcterms:created xsi:type="dcterms:W3CDTF">2022-01-24T21:35:40Z</dcterms:created>
  <dcterms:modified xsi:type="dcterms:W3CDTF">2024-04-15T19:38:49Z</dcterms:modified>
</cp:coreProperties>
</file>