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8/4/2024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66241" y="5134180"/>
            <a:ext cx="429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8: </a:t>
            </a:r>
            <a:r>
              <a:rPr lang="es-419" dirty="0"/>
              <a:t>Lenguaje de programación Python</a:t>
            </a:r>
          </a:p>
          <a:p>
            <a:pPr algn="ctr"/>
            <a:r>
              <a:rPr lang="es-419" dirty="0"/>
              <a:t>para páginas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080" y="794190"/>
            <a:ext cx="554347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23" dirty="0">
                <a:latin typeface="Verdana"/>
                <a:cs typeface="Verdana"/>
              </a:rPr>
              <a:t>Aplica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endidos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23" dirty="0">
                <a:latin typeface="Verdana"/>
                <a:cs typeface="Verdana"/>
              </a:rPr>
              <a:t>t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7" dirty="0">
                <a:latin typeface="Verdana"/>
                <a:cs typeface="Verdana"/>
              </a:rPr>
              <a:t>és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ejemplos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110" dirty="0">
                <a:latin typeface="Tahoma"/>
                <a:cs typeface="Tahoma"/>
              </a:rPr>
              <a:t>p</a:t>
            </a:r>
            <a:r>
              <a:rPr sz="1997" b="1" spc="-117" dirty="0">
                <a:latin typeface="Tahoma"/>
                <a:cs typeface="Tahoma"/>
              </a:rPr>
              <a:t>r</a:t>
            </a:r>
            <a:r>
              <a:rPr sz="1997" b="1" spc="17" dirty="0">
                <a:latin typeface="Tahoma"/>
                <a:cs typeface="Tahoma"/>
              </a:rPr>
              <a:t>á</a:t>
            </a:r>
            <a:r>
              <a:rPr sz="1997" b="1" spc="120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ti</a:t>
            </a:r>
            <a:r>
              <a:rPr sz="1997" b="1" spc="23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os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emos  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esol</a:t>
            </a:r>
            <a:r>
              <a:rPr sz="1997" spc="-60" dirty="0">
                <a:latin typeface="Verdana"/>
                <a:cs typeface="Verdana"/>
              </a:rPr>
              <a:t>v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oblemas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" dirty="0">
                <a:latin typeface="Verdana"/>
                <a:cs typeface="Verdana"/>
              </a:rPr>
              <a:t>omunes.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17" dirty="0">
                <a:latin typeface="Verdana"/>
                <a:cs typeface="Verdana"/>
              </a:rPr>
              <a:t>ejemplos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nos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miti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onsolidar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nuest</a:t>
            </a:r>
            <a:r>
              <a:rPr sz="1997" spc="-17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10" dirty="0">
                <a:latin typeface="Verdana"/>
                <a:cs typeface="Verdana"/>
              </a:rPr>
              <a:t>Python.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426040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73" dirty="0"/>
              <a:t>Ejemplos</a:t>
            </a:r>
            <a:r>
              <a:rPr sz="2730" spc="-90" dirty="0"/>
              <a:t> </a:t>
            </a:r>
            <a:r>
              <a:rPr sz="2730" spc="50" dirty="0"/>
              <a:t>prácticos</a:t>
            </a:r>
            <a:endParaRPr sz="2730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CE054-1EF7-E2B5-3599-E956D57B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FAE0D7-3A0C-8095-C7F5-3A892A78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1069222"/>
            <a:ext cx="4132558" cy="38504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430" spc="90" dirty="0"/>
              <a:t>Recomendaciones</a:t>
            </a:r>
            <a:r>
              <a:rPr sz="2430" spc="-87" dirty="0"/>
              <a:t> </a:t>
            </a:r>
            <a:r>
              <a:rPr sz="2430" spc="30" dirty="0"/>
              <a:t>ﬁnales</a:t>
            </a:r>
            <a:endParaRPr sz="2430" dirty="0"/>
          </a:p>
        </p:txBody>
      </p:sp>
      <p:sp>
        <p:nvSpPr>
          <p:cNvPr id="4" name="object 4"/>
          <p:cNvSpPr txBox="1"/>
          <p:nvPr/>
        </p:nvSpPr>
        <p:spPr>
          <a:xfrm>
            <a:off x="5843010" y="838327"/>
            <a:ext cx="5554895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7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fundamen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Recue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da  </a:t>
            </a:r>
            <a:r>
              <a:rPr sz="1997" spc="3" dirty="0">
                <a:latin typeface="Verdana"/>
                <a:cs typeface="Verdana"/>
              </a:rPr>
              <a:t>practicar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declaración,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manipulación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 </a:t>
            </a:r>
            <a:r>
              <a:rPr sz="1997" spc="-69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50" dirty="0">
                <a:latin typeface="Verdana"/>
                <a:cs typeface="Verdana"/>
              </a:rPr>
              <a:t>amas.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13" dirty="0">
                <a:latin typeface="Verdana"/>
                <a:cs typeface="Verdana"/>
              </a:rPr>
              <a:t>xpe</a:t>
            </a:r>
            <a:r>
              <a:rPr sz="1997" spc="-27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imentando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7" dirty="0">
                <a:latin typeface="Verdana"/>
                <a:cs typeface="Verdana"/>
              </a:rPr>
              <a:t>f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23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tale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  </a:t>
            </a:r>
            <a:r>
              <a:rPr sz="1997" spc="23" dirty="0">
                <a:latin typeface="Verdana"/>
                <a:cs typeface="Verdana"/>
              </a:rPr>
              <a:t>habilidades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D12CF5-9FCC-A840-0E48-97DBCE45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17AA0-6B88-60D8-24E9-F718F0B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02961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adqui</a:t>
            </a:r>
            <a:r>
              <a:rPr sz="1997" spc="1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ido 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ne</a:t>
            </a:r>
            <a:r>
              <a:rPr sz="1997" spc="33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esa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ios 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Desde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73" dirty="0">
                <a:latin typeface="Verdana"/>
                <a:cs typeface="Verdana"/>
              </a:rPr>
              <a:t>de</a:t>
            </a:r>
            <a:r>
              <a:rPr sz="1997" spc="4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00" dirty="0">
                <a:latin typeface="Verdana"/>
                <a:cs typeface="Verdana"/>
              </a:rPr>
              <a:t>b</a:t>
            </a:r>
            <a:r>
              <a:rPr sz="1997" spc="-37" dirty="0">
                <a:latin typeface="Verdana"/>
                <a:cs typeface="Verdana"/>
              </a:rPr>
              <a:t>ases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fundamentales.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7" dirty="0">
                <a:latin typeface="Verdana"/>
                <a:cs typeface="Verdana"/>
              </a:rPr>
              <a:t>mundo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0" dirty="0">
                <a:latin typeface="Verdana"/>
                <a:cs typeface="Verdana"/>
              </a:rPr>
              <a:t>thon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dominio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37" dirty="0">
                <a:latin typeface="Verdana"/>
                <a:cs typeface="Verdana"/>
              </a:rPr>
              <a:t>iables!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76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5C80E-B14C-021B-B3A1-71077A5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7BC468-C60E-1891-3895-E2256A7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la funcionalidad del lenguaje de programación Python en ambientes de desarrollo web.</a:t>
            </a:r>
          </a:p>
        </p:txBody>
      </p:sp>
      <p:pic>
        <p:nvPicPr>
          <p:cNvPr id="1026" name="Picture 2" descr="How to Use Python: Your First Steps – Real Python">
            <a:extLst>
              <a:ext uri="{FF2B5EF4-FFF2-40B4-BE49-F238E27FC236}">
                <a16:creationId xmlns:a16="http://schemas.microsoft.com/office/drawing/2014/main" id="{AD342CA8-A574-3B34-CF8B-C1D6E5E6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8" y="3005390"/>
            <a:ext cx="4308410" cy="29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3" y="711921"/>
            <a:ext cx="5177747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  </a:t>
            </a:r>
            <a:r>
              <a:rPr sz="1997" b="1" spc="-76" dirty="0">
                <a:latin typeface="Verdana"/>
                <a:cs typeface="Verdana"/>
              </a:rPr>
              <a:t>fun</a:t>
            </a:r>
            <a:r>
              <a:rPr sz="1997" b="1" spc="-53" dirty="0">
                <a:latin typeface="Verdana"/>
                <a:cs typeface="Verdana"/>
              </a:rPr>
              <a:t>dam</a:t>
            </a:r>
            <a:r>
              <a:rPr sz="1997" b="1" spc="-76" dirty="0">
                <a:latin typeface="Verdana"/>
                <a:cs typeface="Verdana"/>
              </a:rPr>
              <a:t>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27" dirty="0">
                <a:latin typeface="Verdana"/>
                <a:cs typeface="Verdana"/>
              </a:rPr>
              <a:t>P</a:t>
            </a:r>
            <a:r>
              <a:rPr sz="1997" b="1" spc="-117" dirty="0">
                <a:latin typeface="Verdana"/>
                <a:cs typeface="Verdana"/>
              </a:rPr>
              <a:t>y</a:t>
            </a:r>
            <a:r>
              <a:rPr sz="1997" b="1" spc="-60" dirty="0">
                <a:latin typeface="Verdana"/>
                <a:cs typeface="Verdana"/>
              </a:rPr>
              <a:t>th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7" dirty="0">
                <a:latin typeface="Verdana"/>
                <a:cs typeface="Verdana"/>
              </a:rPr>
              <a:t>manipular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2064" i="1" spc="-173" dirty="0">
                <a:latin typeface="Verdana"/>
                <a:cs typeface="Verdana"/>
              </a:rPr>
              <a:t>v</a:t>
            </a:r>
            <a:r>
              <a:rPr sz="2064" i="1" spc="-83" dirty="0">
                <a:latin typeface="Verdana"/>
                <a:cs typeface="Verdana"/>
              </a:rPr>
              <a:t>a</a:t>
            </a:r>
            <a:r>
              <a:rPr sz="2064" i="1" spc="-76" dirty="0">
                <a:latin typeface="Verdana"/>
                <a:cs typeface="Verdana"/>
              </a:rPr>
              <a:t>r</a:t>
            </a:r>
            <a:r>
              <a:rPr sz="2064" i="1" spc="-30" dirty="0">
                <a:latin typeface="Verdana"/>
                <a:cs typeface="Verdana"/>
              </a:rPr>
              <a:t>iables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53" dirty="0">
                <a:latin typeface="Verdana"/>
                <a:cs typeface="Verdana"/>
              </a:rPr>
              <a:t>impo</a:t>
            </a:r>
            <a:r>
              <a:rPr sz="1997" spc="6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tan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180" dirty="0">
                <a:latin typeface="Verdana"/>
                <a:cs typeface="Verdana"/>
              </a:rPr>
              <a:t>P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á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latin typeface="Verdana"/>
                <a:cs typeface="Verdana"/>
              </a:rPr>
              <a:t>Introducción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E6B23-3724-ADD5-BC44-3F73688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D66D-FBAB-4657-88C7-83FD9A76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4" y="673868"/>
            <a:ext cx="5310088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10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183" dirty="0">
                <a:latin typeface="Verdana"/>
                <a:cs typeface="Verdana"/>
              </a:rPr>
              <a:t>v</a:t>
            </a:r>
            <a:r>
              <a:rPr sz="1997" spc="-160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r</a:t>
            </a:r>
            <a:r>
              <a:rPr sz="1997" spc="-103" dirty="0">
                <a:latin typeface="Verdana"/>
                <a:cs typeface="Verdana"/>
              </a:rPr>
              <a:t>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son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57" dirty="0">
                <a:latin typeface="Verdana"/>
                <a:cs typeface="Verdana"/>
              </a:rPr>
              <a:t>on</a:t>
            </a:r>
            <a:r>
              <a:rPr sz="1997" b="0" spc="-7" dirty="0">
                <a:latin typeface="Verdana"/>
                <a:cs typeface="Verdana"/>
              </a:rPr>
              <a:t>t</a:t>
            </a:r>
            <a:r>
              <a:rPr sz="1997" b="0" spc="37" dirty="0">
                <a:latin typeface="Verdana"/>
                <a:cs typeface="Verdana"/>
              </a:rPr>
              <a:t>enedo</a:t>
            </a:r>
            <a:r>
              <a:rPr sz="1997" b="0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que  </a:t>
            </a:r>
            <a:r>
              <a:rPr sz="1997" b="0" spc="40" dirty="0">
                <a:latin typeface="Verdana"/>
                <a:cs typeface="Verdana"/>
              </a:rPr>
              <a:t>alma</a:t>
            </a:r>
            <a:r>
              <a:rPr sz="1997" b="0" spc="13" dirty="0">
                <a:latin typeface="Verdana"/>
                <a:cs typeface="Verdana"/>
              </a:rPr>
              <a:t>c</a:t>
            </a:r>
            <a:r>
              <a:rPr sz="1997" b="0" spc="40" dirty="0">
                <a:latin typeface="Verdana"/>
                <a:cs typeface="Verdana"/>
              </a:rPr>
              <a:t>enan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-110" dirty="0">
                <a:latin typeface="Verdana"/>
                <a:cs typeface="Verdana"/>
              </a:rPr>
              <a:t>os.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10" dirty="0">
                <a:latin typeface="Verdana"/>
                <a:cs typeface="Verdana"/>
              </a:rPr>
              <a:t>P</a:t>
            </a:r>
            <a:r>
              <a:rPr sz="1997" b="0" spc="-70" dirty="0">
                <a:latin typeface="Verdana"/>
                <a:cs typeface="Verdana"/>
              </a:rPr>
              <a:t>y</a:t>
            </a:r>
            <a:r>
              <a:rPr sz="1997" b="0" spc="-13" dirty="0">
                <a:latin typeface="Verdana"/>
                <a:cs typeface="Verdana"/>
              </a:rPr>
              <a:t>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  </a:t>
            </a:r>
            <a:r>
              <a:rPr sz="1997" b="0" spc="-27" dirty="0">
                <a:latin typeface="Verdana"/>
                <a:cs typeface="Verdana"/>
              </a:rPr>
              <a:t>se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utilizan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80" dirty="0">
                <a:latin typeface="Verdana"/>
                <a:cs typeface="Verdana"/>
              </a:rPr>
              <a:t>r</a:t>
            </a:r>
            <a:r>
              <a:rPr sz="1997" b="0" spc="27" dirty="0">
                <a:latin typeface="Verdana"/>
                <a:cs typeface="Verdana"/>
              </a:rPr>
              <a:t>ep</a:t>
            </a:r>
            <a:r>
              <a:rPr sz="1997" b="0" spc="-1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esentar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67" dirty="0">
                <a:latin typeface="Verdana"/>
                <a:cs typeface="Verdana"/>
              </a:rPr>
              <a:t>omo  </a:t>
            </a:r>
            <a:r>
              <a:rPr sz="1997" b="0" spc="63" dirty="0">
                <a:latin typeface="Verdana"/>
                <a:cs typeface="Verdana"/>
              </a:rPr>
              <a:t>núme</a:t>
            </a:r>
            <a:r>
              <a:rPr sz="1997" b="0" spc="1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te</a:t>
            </a:r>
            <a:r>
              <a:rPr sz="1997" b="0" spc="-57" dirty="0">
                <a:latin typeface="Verdana"/>
                <a:cs typeface="Verdana"/>
              </a:rPr>
              <a:t>x</a:t>
            </a:r>
            <a:r>
              <a:rPr sz="1997" b="0" spc="-76" dirty="0">
                <a:latin typeface="Verdana"/>
                <a:cs typeface="Verdana"/>
              </a:rPr>
              <a:t>t</a:t>
            </a:r>
            <a:r>
              <a:rPr sz="1997" b="0" spc="10" dirty="0">
                <a:latin typeface="Verdana"/>
                <a:cs typeface="Verdana"/>
              </a:rPr>
              <a:t>o</a:t>
            </a:r>
            <a:r>
              <a:rPr sz="1997" b="0" spc="-306" dirty="0">
                <a:latin typeface="Verdana"/>
                <a:cs typeface="Verdana"/>
              </a:rPr>
              <a:t>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ent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ot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os.</a:t>
            </a:r>
            <a:endParaRPr sz="1997" dirty="0">
              <a:latin typeface="Verdana"/>
              <a:cs typeface="Verdana"/>
            </a:endParaRPr>
          </a:p>
          <a:p>
            <a:pPr marL="8456" marR="32132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40" dirty="0">
                <a:latin typeface="Verdana"/>
                <a:cs typeface="Verdana"/>
              </a:rPr>
              <a:t>iables,  </a:t>
            </a:r>
            <a:r>
              <a:rPr sz="1997" b="0" spc="3" dirty="0">
                <a:latin typeface="Verdana"/>
                <a:cs typeface="Verdana"/>
              </a:rPr>
              <a:t>asigna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3" dirty="0">
                <a:latin typeface="Verdana"/>
                <a:cs typeface="Verdana"/>
              </a:rPr>
              <a:t>nuest</a:t>
            </a:r>
            <a:r>
              <a:rPr sz="1997" b="0" spc="-17" dirty="0">
                <a:latin typeface="Verdana"/>
                <a:cs typeface="Verdana"/>
              </a:rPr>
              <a:t>r</a:t>
            </a:r>
            <a:r>
              <a:rPr sz="1997" b="0" spc="-13" dirty="0">
                <a:latin typeface="Verdana"/>
                <a:cs typeface="Verdana"/>
              </a:rPr>
              <a:t>os  </a:t>
            </a:r>
            <a:r>
              <a:rPr sz="1997" b="0" spc="-20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1" y="862602"/>
            <a:ext cx="41794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40" dirty="0">
                <a:latin typeface="Verdana"/>
                <a:cs typeface="Verdana"/>
              </a:rPr>
              <a:t>¿</a:t>
            </a:r>
            <a:r>
              <a:rPr sz="2730" b="1" spc="-10" dirty="0">
                <a:latin typeface="Verdana"/>
                <a:cs typeface="Verdana"/>
              </a:rPr>
              <a:t>Q</a:t>
            </a:r>
            <a:r>
              <a:rPr sz="2730" b="1" spc="-76" dirty="0">
                <a:latin typeface="Verdana"/>
                <a:cs typeface="Verdana"/>
              </a:rPr>
              <a:t>u</a:t>
            </a:r>
            <a:r>
              <a:rPr sz="2730" b="1" spc="-103" dirty="0">
                <a:latin typeface="Verdana"/>
                <a:cs typeface="Verdana"/>
              </a:rPr>
              <a:t>é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06" dirty="0">
                <a:latin typeface="Verdana"/>
                <a:cs typeface="Verdana"/>
              </a:rPr>
              <a:t>s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63" dirty="0">
                <a:latin typeface="Verdana"/>
                <a:cs typeface="Verdana"/>
              </a:rPr>
              <a:t>n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6" dirty="0">
                <a:latin typeface="Verdana"/>
                <a:cs typeface="Verdana"/>
              </a:rPr>
              <a:t>v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20" dirty="0">
                <a:latin typeface="Verdana"/>
                <a:cs typeface="Verdana"/>
              </a:rPr>
              <a:t>r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7" dirty="0">
                <a:latin typeface="Verdana"/>
                <a:cs typeface="Verdana"/>
              </a:rPr>
              <a:t>b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07" dirty="0">
                <a:latin typeface="Verdana"/>
                <a:cs typeface="Verdana"/>
              </a:rPr>
              <a:t>e</a:t>
            </a:r>
            <a:r>
              <a:rPr sz="2730" b="1" spc="-246" dirty="0">
                <a:latin typeface="Verdana"/>
                <a:cs typeface="Verdana"/>
              </a:rPr>
              <a:t>s</a:t>
            </a:r>
            <a:r>
              <a:rPr sz="2730" b="1" spc="-87" dirty="0">
                <a:latin typeface="Verdana"/>
                <a:cs typeface="Verdana"/>
              </a:rPr>
              <a:t>?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7DF5F-5EE3-CFD4-F15D-A9FA302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07C4E-354A-4979-F080-ADC3195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094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227" y="867541"/>
            <a:ext cx="4164269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597" b="1" spc="-10" dirty="0">
                <a:latin typeface="Verdana"/>
                <a:cs typeface="Verdana"/>
              </a:rPr>
              <a:t>D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13" dirty="0">
                <a:latin typeface="Verdana"/>
                <a:cs typeface="Verdana"/>
              </a:rPr>
              <a:t>r</a:t>
            </a:r>
            <a:r>
              <a:rPr sz="2597" b="1" spc="-156" dirty="0">
                <a:latin typeface="Verdana"/>
                <a:cs typeface="Verdana"/>
              </a:rPr>
              <a:t>a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10" dirty="0">
                <a:latin typeface="Verdana"/>
                <a:cs typeface="Verdana"/>
              </a:rPr>
              <a:t>ó</a:t>
            </a:r>
            <a:r>
              <a:rPr sz="2597" b="1" spc="-70" dirty="0">
                <a:latin typeface="Verdana"/>
                <a:cs typeface="Verdana"/>
              </a:rPr>
              <a:t>n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33" dirty="0">
                <a:latin typeface="Verdana"/>
                <a:cs typeface="Verdana"/>
              </a:rPr>
              <a:t>d</a:t>
            </a:r>
            <a:r>
              <a:rPr sz="2597" b="1" spc="-107" dirty="0">
                <a:latin typeface="Verdana"/>
                <a:cs typeface="Verdana"/>
              </a:rPr>
              <a:t>e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233" dirty="0">
                <a:latin typeface="Verdana"/>
                <a:cs typeface="Verdana"/>
              </a:rPr>
              <a:t>v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213" dirty="0">
                <a:latin typeface="Verdana"/>
                <a:cs typeface="Verdana"/>
              </a:rPr>
              <a:t>r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7" dirty="0">
                <a:latin typeface="Verdana"/>
                <a:cs typeface="Verdana"/>
              </a:rPr>
              <a:t>b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203" dirty="0">
                <a:latin typeface="Verdana"/>
                <a:cs typeface="Verdana"/>
              </a:rPr>
              <a:t>s</a:t>
            </a:r>
            <a:endParaRPr sz="25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06" y="727879"/>
            <a:ext cx="5306282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0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declaración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57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120" dirty="0">
                <a:latin typeface="Verdana"/>
                <a:cs typeface="Verdana"/>
              </a:rPr>
              <a:t>variables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proceso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nomb</a:t>
            </a:r>
            <a:r>
              <a:rPr sz="1997" b="0" spc="20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0" dirty="0">
                <a:latin typeface="Verdana"/>
                <a:cs typeface="Verdana"/>
              </a:rPr>
              <a:t>r</a:t>
            </a:r>
            <a:r>
              <a:rPr sz="1997" b="0" spc="-306" dirty="0">
                <a:latin typeface="Verdana"/>
                <a:cs typeface="Verdana"/>
              </a:rPr>
              <a:t>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En  </a:t>
            </a:r>
            <a:r>
              <a:rPr sz="1997" b="0" spc="10" dirty="0">
                <a:latin typeface="Verdana"/>
                <a:cs typeface="Verdana"/>
              </a:rPr>
              <a:t>Python,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no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necesario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especiﬁcar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tipo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40" dirty="0">
                <a:latin typeface="Verdana"/>
                <a:cs typeface="Verdana"/>
              </a:rPr>
              <a:t>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al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una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iable.</a:t>
            </a:r>
            <a:endParaRPr sz="1997" dirty="0">
              <a:latin typeface="Verdana"/>
              <a:cs typeface="Verdana"/>
            </a:endParaRPr>
          </a:p>
          <a:p>
            <a:pPr marL="8456" marR="373740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sintaxis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ar 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buenas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7" dirty="0">
                <a:latin typeface="Verdana"/>
                <a:cs typeface="Verdana"/>
              </a:rPr>
              <a:t>p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33" dirty="0">
                <a:latin typeface="Verdana"/>
                <a:cs typeface="Verdana"/>
              </a:rPr>
              <a:t>á</a:t>
            </a:r>
            <a:r>
              <a:rPr sz="1997" b="0" spc="37" dirty="0">
                <a:latin typeface="Verdana"/>
                <a:cs typeface="Verdana"/>
              </a:rPr>
              <a:t>c</a:t>
            </a:r>
            <a:r>
              <a:rPr sz="1997" b="0" dirty="0">
                <a:latin typeface="Verdana"/>
                <a:cs typeface="Verdana"/>
              </a:rPr>
              <a:t>ticas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su  </a:t>
            </a:r>
            <a:r>
              <a:rPr sz="1997" b="0" spc="13" dirty="0">
                <a:latin typeface="Verdana"/>
                <a:cs typeface="Verdana"/>
              </a:rPr>
              <a:t>nombramiento.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A1D41E-3DF9-AAB2-99BD-3264B72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E90C0-FB6A-EEF9-A4FB-9E26CEE8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5" y="861186"/>
            <a:ext cx="5522338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76" dirty="0">
                <a:latin typeface="Verdana"/>
                <a:cs typeface="Verdana"/>
              </a:rPr>
              <a:t>En </a:t>
            </a:r>
            <a:r>
              <a:rPr sz="1997" b="0" spc="10" dirty="0">
                <a:latin typeface="Verdana"/>
                <a:cs typeface="Verdana"/>
              </a:rPr>
              <a:t>Python, </a:t>
            </a:r>
            <a:r>
              <a:rPr sz="1997" b="0" spc="-20" dirty="0">
                <a:latin typeface="Verdana"/>
                <a:cs typeface="Verdana"/>
              </a:rPr>
              <a:t>existen </a:t>
            </a:r>
            <a:r>
              <a:rPr sz="1997" b="0" dirty="0">
                <a:latin typeface="Verdana"/>
                <a:cs typeface="Verdana"/>
              </a:rPr>
              <a:t>diferentes </a:t>
            </a:r>
            <a:r>
              <a:rPr sz="1997" spc="-90" dirty="0">
                <a:latin typeface="Verdana"/>
                <a:cs typeface="Verdana"/>
              </a:rPr>
              <a:t>tipos </a:t>
            </a:r>
            <a:r>
              <a:rPr sz="1997" spc="-57" dirty="0">
                <a:latin typeface="Verdana"/>
                <a:cs typeface="Verdana"/>
              </a:rPr>
              <a:t>de </a:t>
            </a:r>
            <a:r>
              <a:rPr sz="1997" spc="-5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da</a:t>
            </a:r>
            <a:r>
              <a:rPr sz="1997" spc="-90" dirty="0">
                <a:latin typeface="Verdana"/>
                <a:cs typeface="Verdana"/>
              </a:rPr>
              <a:t>t</a:t>
            </a:r>
            <a:r>
              <a:rPr sz="1997" spc="-120" dirty="0">
                <a:latin typeface="Verdana"/>
                <a:cs typeface="Verdana"/>
              </a:rPr>
              <a:t>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omo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" dirty="0">
                <a:latin typeface="Verdana"/>
                <a:cs typeface="Verdana"/>
              </a:rPr>
              <a:t>t</a:t>
            </a:r>
            <a:r>
              <a:rPr sz="1997" b="0" spc="-23" dirty="0">
                <a:latin typeface="Verdana"/>
                <a:cs typeface="Verdana"/>
              </a:rPr>
              <a:t>e</a:t>
            </a:r>
            <a:r>
              <a:rPr sz="1997" b="0" spc="-4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ﬂotan</a:t>
            </a:r>
            <a:r>
              <a:rPr sz="1997" b="0" spc="-27" dirty="0">
                <a:latin typeface="Verdana"/>
                <a:cs typeface="Verdana"/>
              </a:rPr>
              <a:t>t</a:t>
            </a:r>
            <a:r>
              <a:rPr sz="1997" b="0" spc="-120" dirty="0">
                <a:latin typeface="Verdana"/>
                <a:cs typeface="Verdana"/>
              </a:rPr>
              <a:t>es,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cadenas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de  </a:t>
            </a:r>
            <a:r>
              <a:rPr sz="1997" b="0" spc="-76" dirty="0">
                <a:latin typeface="Verdana"/>
                <a:cs typeface="Verdana"/>
              </a:rPr>
              <a:t>texto,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tuplas,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diccionarios,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entre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0" dirty="0">
                <a:latin typeface="Verdana"/>
                <a:cs typeface="Verdana"/>
              </a:rPr>
              <a:t>otros. </a:t>
            </a:r>
            <a:r>
              <a:rPr sz="1997" b="0" spc="-689" dirty="0">
                <a:latin typeface="Verdana"/>
                <a:cs typeface="Verdana"/>
              </a:rPr>
              <a:t> </a:t>
            </a:r>
            <a:r>
              <a:rPr sz="1997" b="0" spc="43" dirty="0">
                <a:latin typeface="Verdana"/>
                <a:cs typeface="Verdana"/>
              </a:rPr>
              <a:t>E</a:t>
            </a:r>
            <a:r>
              <a:rPr sz="1997" b="0" spc="3" dirty="0">
                <a:latin typeface="Verdana"/>
                <a:cs typeface="Verdana"/>
              </a:rPr>
              <a:t>xplo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60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ómo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manipular  </a:t>
            </a:r>
            <a:r>
              <a:rPr sz="1997" b="0" spc="-20" dirty="0">
                <a:latin typeface="Verdana"/>
                <a:cs typeface="Verdana"/>
              </a:rPr>
              <a:t>estos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tipos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" dirty="0">
                <a:latin typeface="Verdana"/>
                <a:cs typeface="Verdana"/>
              </a:rPr>
              <a:t>datos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53" dirty="0">
                <a:latin typeface="Verdana"/>
                <a:cs typeface="Verdana"/>
              </a:rPr>
              <a:t>variables.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0" y="862602"/>
            <a:ext cx="26231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10" dirty="0">
                <a:latin typeface="Verdana"/>
                <a:cs typeface="Verdana"/>
              </a:rPr>
              <a:t>T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27" dirty="0">
                <a:latin typeface="Verdana"/>
                <a:cs typeface="Verdana"/>
              </a:rPr>
              <a:t>p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03" dirty="0">
                <a:latin typeface="Verdana"/>
                <a:cs typeface="Verdana"/>
              </a:rPr>
              <a:t>e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130" dirty="0">
                <a:latin typeface="Verdana"/>
                <a:cs typeface="Verdana"/>
              </a:rPr>
              <a:t>t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A9BBC-3E5F-8540-E7E1-5A7F4CF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795142-6247-6F13-DF09-0B4C799C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5"/>
            <a:ext cx="5251317" cy="504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19724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-10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67" dirty="0">
                <a:latin typeface="Verdana"/>
                <a:cs typeface="Verdana"/>
              </a:rPr>
              <a:t>ope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ion</a:t>
            </a:r>
            <a:r>
              <a:rPr sz="1997" b="1" spc="-123" dirty="0">
                <a:latin typeface="Verdana"/>
                <a:cs typeface="Verdana"/>
              </a:rPr>
              <a:t>es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60" dirty="0">
                <a:latin typeface="Verdana"/>
                <a:cs typeface="Verdana"/>
              </a:rPr>
              <a:t>a</a:t>
            </a:r>
            <a:r>
              <a:rPr sz="1997" b="1" spc="-130" dirty="0">
                <a:latin typeface="Verdana"/>
                <a:cs typeface="Verdana"/>
              </a:rPr>
              <a:t>r</a:t>
            </a:r>
            <a:r>
              <a:rPr sz="1997" b="1" spc="-93" dirty="0">
                <a:latin typeface="Verdana"/>
                <a:cs typeface="Verdana"/>
              </a:rPr>
              <a:t>iables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7" dirty="0">
                <a:latin typeface="Verdana"/>
                <a:cs typeface="Verdana"/>
              </a:rPr>
              <a:t>Ap</a:t>
            </a:r>
            <a:r>
              <a:rPr sz="1997" spc="3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3" dirty="0">
                <a:latin typeface="Verdana"/>
                <a:cs typeface="Verdana"/>
              </a:rPr>
              <a:t>alizar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ma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emáticas,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3" dirty="0">
                <a:latin typeface="Verdana"/>
                <a:cs typeface="Verdana"/>
              </a:rPr>
              <a:t>onca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ena</a:t>
            </a:r>
            <a:r>
              <a:rPr sz="1997" spc="2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cadenas,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listas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utilizando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estas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esen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650" y="967263"/>
            <a:ext cx="4310562" cy="393238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497" b="1" spc="-20" dirty="0">
                <a:latin typeface="Verdana"/>
                <a:cs typeface="Verdana"/>
              </a:rPr>
              <a:t>O</a:t>
            </a:r>
            <a:r>
              <a:rPr sz="2497" b="1" spc="-33" dirty="0">
                <a:latin typeface="Verdana"/>
                <a:cs typeface="Verdana"/>
              </a:rPr>
              <a:t>p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303" dirty="0">
                <a:latin typeface="Verdana"/>
                <a:cs typeface="Verdana"/>
              </a:rPr>
              <a:t>r</a:t>
            </a:r>
            <a:r>
              <a:rPr sz="2497" b="1" spc="-150" dirty="0">
                <a:latin typeface="Verdana"/>
                <a:cs typeface="Verdana"/>
              </a:rPr>
              <a:t>a</a:t>
            </a:r>
            <a:r>
              <a:rPr sz="2497" b="1" spc="-30" dirty="0">
                <a:latin typeface="Verdana"/>
                <a:cs typeface="Verdana"/>
              </a:rPr>
              <a:t>c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40" dirty="0">
                <a:latin typeface="Verdana"/>
                <a:cs typeface="Verdana"/>
              </a:rPr>
              <a:t>c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223" dirty="0">
                <a:latin typeface="Verdana"/>
                <a:cs typeface="Verdana"/>
              </a:rPr>
              <a:t>v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206" dirty="0">
                <a:latin typeface="Verdana"/>
                <a:cs typeface="Verdana"/>
              </a:rPr>
              <a:t>r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33" dirty="0">
                <a:latin typeface="Verdana"/>
                <a:cs typeface="Verdana"/>
              </a:rPr>
              <a:t>b</a:t>
            </a:r>
            <a:r>
              <a:rPr sz="2497" b="1" spc="-136" dirty="0">
                <a:latin typeface="Verdana"/>
                <a:cs typeface="Verdana"/>
              </a:rPr>
              <a:t>l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endParaRPr sz="2497" b="1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23D08-68BA-8EBA-73D9-BA18BC12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DB6E5-9DC7-86E5-FE50-133FC0FC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7" y="870188"/>
            <a:ext cx="4140591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97" dirty="0"/>
              <a:t>Alcance</a:t>
            </a:r>
            <a:r>
              <a:rPr sz="2630" spc="-50" dirty="0"/>
              <a:t> </a:t>
            </a:r>
            <a:r>
              <a:rPr sz="2630" spc="123" dirty="0"/>
              <a:t>de</a:t>
            </a:r>
            <a:r>
              <a:rPr sz="2630" spc="-47" dirty="0"/>
              <a:t> </a:t>
            </a:r>
            <a:r>
              <a:rPr sz="2630" spc="3" dirty="0"/>
              <a:t>las</a:t>
            </a:r>
            <a:r>
              <a:rPr sz="2630" spc="-50" dirty="0"/>
              <a:t> </a:t>
            </a:r>
            <a:r>
              <a:rPr sz="2630" spc="17" dirty="0"/>
              <a:t>variables</a:t>
            </a:r>
            <a:endParaRPr sz="2630"/>
          </a:p>
        </p:txBody>
      </p:sp>
      <p:sp>
        <p:nvSpPr>
          <p:cNvPr id="4" name="object 4"/>
          <p:cNvSpPr txBox="1"/>
          <p:nvPr/>
        </p:nvSpPr>
        <p:spPr>
          <a:xfrm>
            <a:off x="5843010" y="550564"/>
            <a:ext cx="5517265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0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alcan</a:t>
            </a:r>
            <a:r>
              <a:rPr sz="1997" b="1" spc="90" dirty="0">
                <a:latin typeface="Tahoma"/>
                <a:cs typeface="Tahoma"/>
              </a:rPr>
              <a:t>c</a:t>
            </a:r>
            <a:r>
              <a:rPr sz="1997" b="1" spc="53" dirty="0">
                <a:latin typeface="Tahoma"/>
                <a:cs typeface="Tahoma"/>
              </a:rPr>
              <a:t>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83" dirty="0">
                <a:latin typeface="Tahoma"/>
                <a:cs typeface="Tahoma"/>
              </a:rPr>
              <a:t>de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3" dirty="0">
                <a:latin typeface="Tahoma"/>
                <a:cs typeface="Tahoma"/>
              </a:rPr>
              <a:t>las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40" dirty="0">
                <a:latin typeface="Tahoma"/>
                <a:cs typeface="Tahoma"/>
              </a:rPr>
              <a:t>v</a:t>
            </a:r>
            <a:r>
              <a:rPr sz="1997" b="1" spc="-7" dirty="0">
                <a:latin typeface="Tahoma"/>
                <a:cs typeface="Tahoma"/>
              </a:rPr>
              <a:t>a</a:t>
            </a:r>
            <a:r>
              <a:rPr sz="1997" b="1" spc="-17" dirty="0">
                <a:latin typeface="Tahoma"/>
                <a:cs typeface="Tahoma"/>
              </a:rPr>
              <a:t>r</a:t>
            </a:r>
            <a:r>
              <a:rPr sz="1997" b="1" spc="20" dirty="0">
                <a:latin typeface="Tahoma"/>
                <a:cs typeface="Tahoma"/>
              </a:rPr>
              <a:t>iables</a:t>
            </a:r>
            <a:r>
              <a:rPr sz="1997" b="1" spc="-63" dirty="0">
                <a:latin typeface="Tahoma"/>
                <a:cs typeface="Tahom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se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eﬁe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dónde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iable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" dirty="0">
                <a:latin typeface="Verdana"/>
                <a:cs typeface="Verdana"/>
              </a:rPr>
              <a:t>esible  </a:t>
            </a:r>
            <a:r>
              <a:rPr sz="1997" spc="30" dirty="0">
                <a:latin typeface="Verdana"/>
                <a:cs typeface="Verdana"/>
              </a:rPr>
              <a:t>dentro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80" dirty="0">
                <a:latin typeface="Verdana"/>
                <a:cs typeface="Verdana"/>
              </a:rPr>
              <a:t>un </a:t>
            </a:r>
            <a:r>
              <a:rPr sz="1997" spc="-17" dirty="0">
                <a:latin typeface="Verdana"/>
                <a:cs typeface="Verdana"/>
              </a:rPr>
              <a:t>programa.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37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locales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glo</a:t>
            </a:r>
            <a:r>
              <a:rPr sz="1997" spc="70" dirty="0">
                <a:latin typeface="Verdana"/>
                <a:cs typeface="Verdana"/>
              </a:rPr>
              <a:t>b</a:t>
            </a:r>
            <a:r>
              <a:rPr sz="1997" spc="-80" dirty="0">
                <a:latin typeface="Verdana"/>
                <a:cs typeface="Verdana"/>
              </a:rPr>
              <a:t>ales,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83" dirty="0">
                <a:latin typeface="Verdana"/>
                <a:cs typeface="Verdana"/>
              </a:rPr>
              <a:t>ómo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visibilidad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9401E-0C7B-0C31-CE41-3EB42B6D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D298D-2E31-C2E2-1D95-DAF83B97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4" y="542264"/>
            <a:ext cx="546864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0" dirty="0">
                <a:latin typeface="Verdana"/>
                <a:cs typeface="Verdana"/>
              </a:rPr>
              <a:t>Las </a:t>
            </a:r>
            <a:r>
              <a:rPr sz="1997" b="1" spc="43" dirty="0">
                <a:latin typeface="Tahoma"/>
                <a:cs typeface="Tahoma"/>
              </a:rPr>
              <a:t>funciones </a:t>
            </a:r>
            <a:r>
              <a:rPr sz="1997" spc="20" dirty="0">
                <a:latin typeface="Verdana"/>
                <a:cs typeface="Verdana"/>
              </a:rPr>
              <a:t>son </a:t>
            </a:r>
            <a:r>
              <a:rPr sz="1997" spc="37" dirty="0">
                <a:latin typeface="Verdana"/>
                <a:cs typeface="Verdana"/>
              </a:rPr>
              <a:t>bloques </a:t>
            </a:r>
            <a:r>
              <a:rPr sz="1997" spc="60" dirty="0">
                <a:latin typeface="Verdana"/>
                <a:cs typeface="Verdana"/>
              </a:rPr>
              <a:t>de código </a:t>
            </a:r>
            <a:r>
              <a:rPr sz="1997" spc="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reutilizable.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-2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utilizar </a:t>
            </a:r>
            <a:r>
              <a:rPr sz="1997" spc="-3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dent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ámet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37" dirty="0">
                <a:latin typeface="Verdana"/>
                <a:cs typeface="Verdana"/>
              </a:rPr>
              <a:t>iones, 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23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13" dirty="0">
                <a:latin typeface="Verdana"/>
                <a:cs typeface="Verdana"/>
              </a:rPr>
              <a:t>alo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on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57" dirty="0">
                <a:latin typeface="Verdana"/>
                <a:cs typeface="Verdana"/>
              </a:rPr>
              <a:t>x</a:t>
            </a:r>
            <a:r>
              <a:rPr sz="1997" spc="-76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78288"/>
            <a:ext cx="4206550" cy="339011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131" spc="67" dirty="0"/>
              <a:t>Uso</a:t>
            </a:r>
            <a:r>
              <a:rPr sz="2131" spc="-43" dirty="0"/>
              <a:t> </a:t>
            </a:r>
            <a:r>
              <a:rPr sz="2131" spc="103" dirty="0"/>
              <a:t>de</a:t>
            </a:r>
            <a:r>
              <a:rPr sz="2131" spc="-40" dirty="0"/>
              <a:t> </a:t>
            </a:r>
            <a:r>
              <a:rPr sz="2131" spc="17" dirty="0"/>
              <a:t>variables</a:t>
            </a:r>
            <a:r>
              <a:rPr sz="2131" spc="-40" dirty="0"/>
              <a:t> </a:t>
            </a:r>
            <a:r>
              <a:rPr sz="2131" spc="90" dirty="0"/>
              <a:t>en</a:t>
            </a:r>
            <a:r>
              <a:rPr sz="2131" spc="-40" dirty="0"/>
              <a:t> </a:t>
            </a:r>
            <a:r>
              <a:rPr sz="2131" spc="57" dirty="0"/>
              <a:t>funciones</a:t>
            </a:r>
            <a:endParaRPr sz="2131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AB48CF-BDE2-EEFF-92E6-0134D3F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03187B-5BA5-2091-4C26-F13ED6C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464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Tema de Office</vt:lpstr>
      <vt:lpstr>1_Tema de Office</vt:lpstr>
      <vt:lpstr>Programación Web</vt:lpstr>
      <vt:lpstr>Objetivo</vt:lpstr>
      <vt:lpstr>Introducción</vt:lpstr>
      <vt:lpstr>Las variables son contenedores que  almacenan datos. En Python, las variables  se utilizan para representar valores como  números, texto, listas, entre otros. Aprenderemos a declarar variables,  asignarles valores y utilizarlas en nuestros  programas.</vt:lpstr>
      <vt:lpstr>La declaración de variables es el proceso  de asignar un nombre a un valor. En  Python, no es necesario especiﬁcar el tipo  de dato al declarar una variable. Aprenderemos la sintaxis para declarar  variables y las buenas prácticas en su  nombramiento.</vt:lpstr>
      <vt:lpstr>En Python, existen diferentes tipos de  datos como enteros, ﬂotantes, cadenas de  texto, listas, tuplas, diccionarios, entre otros.  Exploraremos cómo asignar y manipular  estos tipos de datos en variables.</vt:lpstr>
      <vt:lpstr>Operaciones con variables</vt:lpstr>
      <vt:lpstr>Alcance de las variables</vt:lpstr>
      <vt:lpstr>Uso de variables en funciones</vt:lpstr>
      <vt:lpstr>Ejemplos prácticos</vt:lpstr>
      <vt:lpstr>Recomendaciones ﬁnales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74</cp:revision>
  <dcterms:created xsi:type="dcterms:W3CDTF">2022-01-24T21:35:40Z</dcterms:created>
  <dcterms:modified xsi:type="dcterms:W3CDTF">2024-04-08T21:12:01Z</dcterms:modified>
</cp:coreProperties>
</file>