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media/image5.jpg" ContentType="image/jpg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media/image6.jpg" ContentType="image/jpg"/>
  <Override PartName="/ppt/media/image7.jpg" ContentType="image/jpg"/>
  <Override PartName="/ppt/theme/theme4.xml" ContentType="application/vnd.openxmlformats-officedocument.theme+xml"/>
  <Override PartName="/ppt/theme/theme5.xml" ContentType="application/vnd.openxmlformats-officedocument.theme+xml"/>
  <Override PartName="/ppt/media/image10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  <p:sldMasterId id="2147483699" r:id="rId2"/>
    <p:sldMasterId id="2147483704" r:id="rId3"/>
  </p:sldMasterIdLst>
  <p:notesMasterIdLst>
    <p:notesMasterId r:id="rId18"/>
  </p:notesMasterIdLst>
  <p:handoutMasterIdLst>
    <p:handoutMasterId r:id="rId19"/>
  </p:handoutMasterIdLst>
  <p:sldIdLst>
    <p:sldId id="256" r:id="rId4"/>
    <p:sldId id="269" r:id="rId5"/>
    <p:sldId id="274" r:id="rId6"/>
    <p:sldId id="257" r:id="rId7"/>
    <p:sldId id="258" r:id="rId8"/>
    <p:sldId id="259" r:id="rId9"/>
    <p:sldId id="260" r:id="rId10"/>
    <p:sldId id="262" r:id="rId11"/>
    <p:sldId id="263" r:id="rId12"/>
    <p:sldId id="275" r:id="rId13"/>
    <p:sldId id="276" r:id="rId14"/>
    <p:sldId id="277" r:id="rId15"/>
    <p:sldId id="278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 autoAdjust="0"/>
    <p:restoredTop sz="94740"/>
  </p:normalViewPr>
  <p:slideViewPr>
    <p:cSldViewPr snapToGrid="0" snapToObjects="1">
      <p:cViewPr varScale="1">
        <p:scale>
          <a:sx n="82" d="100"/>
          <a:sy n="82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6080D-5226-48DF-A08B-67FADEB85FAB}" type="datetimeFigureOut">
              <a:rPr lang="es-419" smtClean="0"/>
              <a:t>15/4/2024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F2DE7-78F3-4718-A9E8-76CD87A3A15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6112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8678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549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2481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43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12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426" y="3104537"/>
            <a:ext cx="10616178" cy="29871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3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8679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74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6962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594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53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93044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57080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7774" y="1437"/>
            <a:ext cx="6631145" cy="684810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4901"/>
            <a:ext cx="5612466" cy="6844893"/>
          </a:xfrm>
          <a:custGeom>
            <a:avLst/>
            <a:gdLst/>
            <a:ahLst/>
            <a:cxnLst/>
            <a:rect l="l" t="t" r="r" b="b"/>
            <a:pathLst>
              <a:path w="8424545" h="10280015">
                <a:moveTo>
                  <a:pt x="8424455" y="10279638"/>
                </a:moveTo>
                <a:lnTo>
                  <a:pt x="8424455" y="0"/>
                </a:lnTo>
                <a:lnTo>
                  <a:pt x="0" y="0"/>
                </a:lnTo>
                <a:lnTo>
                  <a:pt x="0" y="10279638"/>
                </a:lnTo>
                <a:lnTo>
                  <a:pt x="8424455" y="102796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57161" y="757078"/>
            <a:ext cx="4077678" cy="957955"/>
          </a:xfrm>
        </p:spPr>
        <p:txBody>
          <a:bodyPr lIns="0" tIns="0" rIns="0" bIns="0"/>
          <a:lstStyle>
            <a:lvl1pPr>
              <a:defRPr sz="6225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63435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57161" y="757078"/>
            <a:ext cx="4077678" cy="957955"/>
          </a:xfrm>
        </p:spPr>
        <p:txBody>
          <a:bodyPr lIns="0" tIns="0" rIns="0" bIns="0"/>
          <a:lstStyle>
            <a:lvl1pPr>
              <a:defRPr sz="6225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783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426" y="3104537"/>
            <a:ext cx="10616178" cy="29871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57161" y="757078"/>
            <a:ext cx="4077678" cy="957955"/>
          </a:xfrm>
        </p:spPr>
        <p:txBody>
          <a:bodyPr lIns="0" tIns="0" rIns="0" bIns="0"/>
          <a:lstStyle>
            <a:lvl1pPr>
              <a:defRPr sz="6225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12023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787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239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684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6442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9635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816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090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0839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0763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7" r:id="rId13"/>
    <p:sldLayoutId id="2147483650" r:id="rId14"/>
    <p:sldLayoutId id="214748369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2660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57161" y="757078"/>
            <a:ext cx="4077678" cy="1438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3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831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04404">
        <a:defRPr>
          <a:latin typeface="+mn-lt"/>
          <a:ea typeface="+mn-ea"/>
          <a:cs typeface="+mn-cs"/>
        </a:defRPr>
      </a:lvl2pPr>
      <a:lvl3pPr marL="608808">
        <a:defRPr>
          <a:latin typeface="+mn-lt"/>
          <a:ea typeface="+mn-ea"/>
          <a:cs typeface="+mn-cs"/>
        </a:defRPr>
      </a:lvl3pPr>
      <a:lvl4pPr marL="913211">
        <a:defRPr>
          <a:latin typeface="+mn-lt"/>
          <a:ea typeface="+mn-ea"/>
          <a:cs typeface="+mn-cs"/>
        </a:defRPr>
      </a:lvl4pPr>
      <a:lvl5pPr marL="1217615">
        <a:defRPr>
          <a:latin typeface="+mn-lt"/>
          <a:ea typeface="+mn-ea"/>
          <a:cs typeface="+mn-cs"/>
        </a:defRPr>
      </a:lvl5pPr>
      <a:lvl6pPr marL="1522019">
        <a:defRPr>
          <a:latin typeface="+mn-lt"/>
          <a:ea typeface="+mn-ea"/>
          <a:cs typeface="+mn-cs"/>
        </a:defRPr>
      </a:lvl6pPr>
      <a:lvl7pPr marL="1826423">
        <a:defRPr>
          <a:latin typeface="+mn-lt"/>
          <a:ea typeface="+mn-ea"/>
          <a:cs typeface="+mn-cs"/>
        </a:defRPr>
      </a:lvl7pPr>
      <a:lvl8pPr marL="2130826">
        <a:defRPr>
          <a:latin typeface="+mn-lt"/>
          <a:ea typeface="+mn-ea"/>
          <a:cs typeface="+mn-cs"/>
        </a:defRPr>
      </a:lvl8pPr>
      <a:lvl9pPr marL="243523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04404">
        <a:defRPr>
          <a:latin typeface="+mn-lt"/>
          <a:ea typeface="+mn-ea"/>
          <a:cs typeface="+mn-cs"/>
        </a:defRPr>
      </a:lvl2pPr>
      <a:lvl3pPr marL="608808">
        <a:defRPr>
          <a:latin typeface="+mn-lt"/>
          <a:ea typeface="+mn-ea"/>
          <a:cs typeface="+mn-cs"/>
        </a:defRPr>
      </a:lvl3pPr>
      <a:lvl4pPr marL="913211">
        <a:defRPr>
          <a:latin typeface="+mn-lt"/>
          <a:ea typeface="+mn-ea"/>
          <a:cs typeface="+mn-cs"/>
        </a:defRPr>
      </a:lvl4pPr>
      <a:lvl5pPr marL="1217615">
        <a:defRPr>
          <a:latin typeface="+mn-lt"/>
          <a:ea typeface="+mn-ea"/>
          <a:cs typeface="+mn-cs"/>
        </a:defRPr>
      </a:lvl5pPr>
      <a:lvl6pPr marL="1522019">
        <a:defRPr>
          <a:latin typeface="+mn-lt"/>
          <a:ea typeface="+mn-ea"/>
          <a:cs typeface="+mn-cs"/>
        </a:defRPr>
      </a:lvl6pPr>
      <a:lvl7pPr marL="1826423">
        <a:defRPr>
          <a:latin typeface="+mn-lt"/>
          <a:ea typeface="+mn-ea"/>
          <a:cs typeface="+mn-cs"/>
        </a:defRPr>
      </a:lvl7pPr>
      <a:lvl8pPr marL="2130826">
        <a:defRPr>
          <a:latin typeface="+mn-lt"/>
          <a:ea typeface="+mn-ea"/>
          <a:cs typeface="+mn-cs"/>
        </a:defRPr>
      </a:lvl8pPr>
      <a:lvl9pPr marL="243523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410677" y="3049685"/>
            <a:ext cx="4389437" cy="1419225"/>
          </a:xfrm>
        </p:spPr>
        <p:txBody>
          <a:bodyPr>
            <a:normAutofit/>
          </a:bodyPr>
          <a:lstStyle/>
          <a:p>
            <a:r>
              <a:rPr lang="es-EC" b="1" dirty="0"/>
              <a:t>Programación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6700106" y="5117862"/>
            <a:ext cx="5530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dirty="0"/>
              <a:t>Sesión 9: Sentencias </a:t>
            </a:r>
            <a:r>
              <a:rPr lang="es-419" dirty="0" err="1"/>
              <a:t>If</a:t>
            </a:r>
            <a:r>
              <a:rPr lang="es-419" dirty="0"/>
              <a:t> y </a:t>
            </a:r>
            <a:r>
              <a:rPr lang="es-419" dirty="0" err="1"/>
              <a:t>For</a:t>
            </a:r>
            <a:r>
              <a:rPr lang="es-419" dirty="0"/>
              <a:t> aplicadas en ambientes web 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3226" y="873883"/>
            <a:ext cx="4156236" cy="385049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>
              <a:spcBef>
                <a:spcPts val="87"/>
              </a:spcBef>
            </a:pPr>
            <a:r>
              <a:rPr sz="2430" spc="-213" dirty="0"/>
              <a:t>¿</a:t>
            </a:r>
            <a:r>
              <a:rPr sz="2430" spc="-7" dirty="0"/>
              <a:t>Q</a:t>
            </a:r>
            <a:r>
              <a:rPr sz="2430" spc="-67" dirty="0"/>
              <a:t>u</a:t>
            </a:r>
            <a:r>
              <a:rPr sz="2430" spc="-90" dirty="0"/>
              <a:t>é</a:t>
            </a:r>
            <a:r>
              <a:rPr sz="2430" spc="-156" dirty="0"/>
              <a:t> </a:t>
            </a:r>
            <a:r>
              <a:rPr sz="2430" spc="-93" dirty="0"/>
              <a:t>e</a:t>
            </a:r>
            <a:r>
              <a:rPr sz="2430" spc="-180" dirty="0"/>
              <a:t>s</a:t>
            </a:r>
            <a:r>
              <a:rPr sz="2430" spc="-156" dirty="0"/>
              <a:t> </a:t>
            </a:r>
            <a:r>
              <a:rPr sz="2430" spc="-127" dirty="0"/>
              <a:t>l</a:t>
            </a:r>
            <a:r>
              <a:rPr sz="2430" spc="-136" dirty="0"/>
              <a:t>a</a:t>
            </a:r>
            <a:r>
              <a:rPr sz="2430" spc="-156" dirty="0"/>
              <a:t> </a:t>
            </a:r>
            <a:r>
              <a:rPr sz="2430" spc="-183" dirty="0"/>
              <a:t>s</a:t>
            </a:r>
            <a:r>
              <a:rPr sz="2430" spc="-93" dirty="0"/>
              <a:t>e</a:t>
            </a:r>
            <a:r>
              <a:rPr sz="2430" spc="-57" dirty="0"/>
              <a:t>n</a:t>
            </a:r>
            <a:r>
              <a:rPr sz="2430" spc="-117" dirty="0"/>
              <a:t>t</a:t>
            </a:r>
            <a:r>
              <a:rPr sz="2430" spc="-93" dirty="0"/>
              <a:t>e</a:t>
            </a:r>
            <a:r>
              <a:rPr sz="2430" spc="-53" dirty="0"/>
              <a:t>n</a:t>
            </a:r>
            <a:r>
              <a:rPr sz="2430" spc="-20" dirty="0"/>
              <a:t>c</a:t>
            </a:r>
            <a:r>
              <a:rPr sz="2430" spc="-127" dirty="0"/>
              <a:t>i</a:t>
            </a:r>
            <a:r>
              <a:rPr sz="2430" spc="-136" dirty="0"/>
              <a:t>a</a:t>
            </a:r>
            <a:r>
              <a:rPr sz="2430" spc="-156" dirty="0"/>
              <a:t> </a:t>
            </a:r>
            <a:r>
              <a:rPr sz="2430" spc="-272" dirty="0"/>
              <a:t>'</a:t>
            </a:r>
            <a:r>
              <a:rPr sz="2430" spc="-143" dirty="0"/>
              <a:t>f</a:t>
            </a:r>
            <a:r>
              <a:rPr sz="2430" spc="-93" dirty="0"/>
              <a:t>o</a:t>
            </a:r>
            <a:r>
              <a:rPr sz="2430" spc="-183" dirty="0"/>
              <a:t>r</a:t>
            </a:r>
            <a:r>
              <a:rPr sz="2430" spc="-196" dirty="0"/>
              <a:t>'</a:t>
            </a:r>
            <a:r>
              <a:rPr sz="2430" spc="-76" dirty="0"/>
              <a:t>?</a:t>
            </a:r>
            <a:endParaRPr sz="2430"/>
          </a:p>
        </p:txBody>
      </p:sp>
      <p:sp>
        <p:nvSpPr>
          <p:cNvPr id="3" name="object 3"/>
          <p:cNvSpPr txBox="1"/>
          <p:nvPr/>
        </p:nvSpPr>
        <p:spPr>
          <a:xfrm>
            <a:off x="5843010" y="550564"/>
            <a:ext cx="5475829" cy="1732049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 lvl="0" indent="0" algn="l" defTabSz="608808" rtl="0" eaLnBrk="1" fontAlgn="auto" latinLnBrk="0" hangingPunct="1">
              <a:lnSpc>
                <a:spcPts val="2197"/>
              </a:lnSpc>
              <a:spcBef>
                <a:spcPts val="30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97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La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sen</a:t>
            </a:r>
            <a:r>
              <a:rPr kumimoji="0" sz="1997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</a:t>
            </a:r>
            <a:r>
              <a:rPr kumimoji="0" sz="1997" b="0" i="0" u="none" strike="noStrike" kern="1200" cap="none" spc="6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en</a:t>
            </a:r>
            <a:r>
              <a:rPr kumimoji="0" sz="1997" b="0" i="0" u="none" strike="noStrike" kern="1200" cap="none" spc="3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c</a:t>
            </a:r>
            <a:r>
              <a:rPr kumimoji="0" sz="1997" b="0" i="0" u="none" strike="noStrike" kern="1200" cap="none" spc="-1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ia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1" i="0" u="none" strike="noStrike" kern="1200" cap="none" spc="-1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f</a:t>
            </a:r>
            <a:r>
              <a:rPr kumimoji="0" sz="1997" b="1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or</a:t>
            </a:r>
            <a:r>
              <a:rPr kumimoji="0" sz="1997" b="1" i="0" u="none" strike="noStrike" kern="1200" cap="none" spc="-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-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es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4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una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estru</a:t>
            </a:r>
            <a:r>
              <a:rPr kumimoji="0" sz="1997" b="0" i="0" u="none" strike="noStrike" kern="1200" cap="none" spc="2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c</a:t>
            </a:r>
            <a:r>
              <a:rPr kumimoji="0" sz="1997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tu</a:t>
            </a:r>
            <a:r>
              <a:rPr kumimoji="0" sz="1997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r</a:t>
            </a:r>
            <a:r>
              <a:rPr kumimoji="0" sz="1997" b="0" i="0" u="none" strike="noStrike" kern="1200" cap="none" spc="-2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4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de  </a:t>
            </a:r>
            <a:r>
              <a:rPr kumimoji="0" sz="1997" b="0" i="0" u="none" strike="noStrike" kern="1200" cap="none" spc="6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c</a:t>
            </a:r>
            <a:r>
              <a:rPr kumimoji="0" sz="1997" b="0" i="0" u="none" strike="noStrike" kern="1200" cap="none" spc="2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ont</a:t>
            </a:r>
            <a:r>
              <a:rPr kumimoji="0" sz="1997" b="0" i="0" u="none" strike="noStrike" kern="1200" cap="none" spc="-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r</a:t>
            </a:r>
            <a:r>
              <a:rPr kumimoji="0" sz="1997" b="0" i="0" u="none" strike="noStrike" kern="1200" cap="none" spc="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ol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que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pe</a:t>
            </a:r>
            <a:r>
              <a:rPr kumimoji="0" sz="199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r</a:t>
            </a:r>
            <a:r>
              <a:rPr kumimoji="0" sz="1997" b="0" i="0" u="none" strike="noStrike" kern="120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mi</a:t>
            </a:r>
            <a:r>
              <a:rPr kumimoji="0" sz="1997" b="0" i="0" u="none" strike="noStrike" kern="1200" cap="none" spc="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</a:t>
            </a:r>
            <a:r>
              <a:rPr kumimoji="0" sz="1997" b="0" i="0" u="none" strike="noStrike" kern="1200" cap="none" spc="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i</a:t>
            </a:r>
            <a:r>
              <a:rPr kumimoji="0" sz="1997" b="0" i="0" u="none" strike="noStrike" kern="1200" cap="none" spc="-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</a:t>
            </a:r>
            <a:r>
              <a:rPr kumimoji="0" sz="1997" b="0" i="0" u="none" strike="noStrike" kern="1200" cap="none" spc="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</a:t>
            </a:r>
            <a:r>
              <a:rPr kumimoji="0" sz="1997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r</a:t>
            </a:r>
            <a:r>
              <a:rPr kumimoji="0" sz="1997" b="0" i="0" u="none" strike="noStrike" kern="1200" cap="none" spc="-3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ar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sob</a:t>
            </a:r>
            <a:r>
              <a:rPr kumimoji="0" sz="1997" b="0" i="0" u="none" strike="noStrike" kern="1200" cap="none" spc="-2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r</a:t>
            </a:r>
            <a:r>
              <a:rPr kumimoji="0" sz="1997" b="0" i="0" u="none" strike="noStrike" kern="1200" cap="none" spc="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4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elemen</a:t>
            </a:r>
            <a:r>
              <a:rPr kumimoji="0" sz="1997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</a:t>
            </a:r>
            <a:r>
              <a:rPr kumimoji="0" sz="1997" b="0" i="0" u="none" strike="noStrike" kern="1200" cap="none" spc="-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os  </a:t>
            </a:r>
            <a:r>
              <a:rPr kumimoji="0" sz="1997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de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4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una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4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secuen</a:t>
            </a:r>
            <a:r>
              <a:rPr kumimoji="0" sz="1997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c</a:t>
            </a:r>
            <a:r>
              <a:rPr kumimoji="0" sz="1997" b="0" i="0" u="none" strike="noStrike" kern="1200" cap="none" spc="-1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ia,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6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c</a:t>
            </a:r>
            <a:r>
              <a:rPr kumimoji="0" sz="1997" b="0" i="0" u="none" strike="noStrike" kern="1200" cap="none" spc="8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omo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-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listas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o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tuplas,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en  </a:t>
            </a:r>
            <a:r>
              <a:rPr kumimoji="0" sz="1997" b="0" i="0" u="none" strike="noStrike" kern="1200" cap="none" spc="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P</a:t>
            </a:r>
            <a:r>
              <a:rPr kumimoji="0" sz="1997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y</a:t>
            </a:r>
            <a:r>
              <a:rPr kumimoji="0" sz="1997" b="0" i="0" u="none" strike="noStrike" kern="1200" cap="none" spc="-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thon.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5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</a:t>
            </a:r>
            <a:r>
              <a:rPr kumimoji="0" sz="1997" b="0" i="0" u="none" strike="noStrike" kern="1200" cap="none" spc="-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s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4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fundamental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p</a:t>
            </a:r>
            <a:r>
              <a:rPr kumimoji="0" sz="1997" b="0" i="0" u="none" strike="noStrike" kern="1200" cap="none" spc="-2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</a:t>
            </a:r>
            <a:r>
              <a:rPr kumimoji="0" sz="1997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r</a:t>
            </a:r>
            <a:r>
              <a:rPr kumimoji="0" sz="1997" b="0" i="0" u="none" strike="noStrike" kern="1200" cap="none" spc="-2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r</a:t>
            </a:r>
            <a:r>
              <a:rPr kumimoji="0" sz="1997" b="0" i="0" u="none" strike="noStrike" kern="1200" cap="none" spc="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</a:t>
            </a:r>
            <a:r>
              <a:rPr kumimoji="0" sz="1997" b="0" i="0" u="none" strike="noStrike" kern="1200" cap="none" spc="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c</a:t>
            </a:r>
            <a:r>
              <a:rPr kumimoji="0" sz="1997" b="0" i="0" u="none" strike="noStrike" kern="1200" cap="none" spc="-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o</a:t>
            </a:r>
            <a:r>
              <a:rPr kumimoji="0" sz="1997" b="0" i="0" u="none" strike="noStrike" kern="1200" cap="none" spc="-2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r</a:t>
            </a:r>
            <a:r>
              <a:rPr kumimoji="0" sz="1997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r</a:t>
            </a:r>
            <a:r>
              <a:rPr kumimoji="0" sz="1997" b="0" i="0" u="none" strike="noStrike" kern="1200" cap="none" spc="-1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er  </a:t>
            </a:r>
            <a:r>
              <a:rPr kumimoji="0" sz="1997" b="0" i="0" u="none" strike="noStrike" kern="1200" cap="none" spc="6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c</a:t>
            </a:r>
            <a:r>
              <a:rPr kumimoji="0" sz="1997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ole</a:t>
            </a:r>
            <a:r>
              <a:rPr kumimoji="0" sz="1997" b="0" i="0" u="none" strike="noStrike" kern="1200" cap="none" spc="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c</a:t>
            </a:r>
            <a:r>
              <a:rPr kumimoji="0" sz="1997" b="0" i="0" u="none" strike="noStrike" kern="1200" cap="none" spc="6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c</a:t>
            </a:r>
            <a:r>
              <a:rPr kumimoji="0" sz="1997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iones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de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da</a:t>
            </a:r>
            <a:r>
              <a:rPr kumimoji="0" sz="1997" b="0" i="0" u="none" strike="noStrike" kern="1200" cap="none" spc="-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tos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y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r</a:t>
            </a:r>
            <a:r>
              <a:rPr kumimoji="0" sz="1997" b="0" i="0" u="none" strike="noStrike" kern="1200" cap="none" spc="-1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</a:t>
            </a:r>
            <a:r>
              <a:rPr kumimoji="0" sz="1997" b="0" i="0" u="none" strike="noStrike" kern="1200" cap="none" spc="-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alizar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5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ope</a:t>
            </a:r>
            <a:r>
              <a:rPr kumimoji="0" sz="1997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r</a:t>
            </a:r>
            <a:r>
              <a:rPr kumimoji="0" sz="1997" b="0" i="0" u="none" strike="noStrike" kern="1200" cap="none" spc="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</a:t>
            </a:r>
            <a:r>
              <a:rPr kumimoji="0" sz="1997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ciones  </a:t>
            </a:r>
            <a:r>
              <a:rPr kumimoji="0" sz="1997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r</a:t>
            </a:r>
            <a:r>
              <a:rPr kumimoji="0" sz="1997" b="0" i="0" u="none" strike="noStrike" kern="1200" cap="none" spc="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epetiti</a:t>
            </a:r>
            <a:r>
              <a:rPr kumimoji="0" sz="1997" b="0" i="0" u="none" strike="noStrike" kern="1200" cap="none" spc="-2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v</a:t>
            </a:r>
            <a:r>
              <a:rPr kumimoji="0" sz="1997" b="0" i="0" u="none" strike="noStrike" kern="1200" cap="none" spc="-4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as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de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6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mane</a:t>
            </a:r>
            <a:r>
              <a:rPr kumimoji="0" sz="1997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r</a:t>
            </a:r>
            <a:r>
              <a:rPr kumimoji="0" sz="1997" b="0" i="0" u="none" strike="noStrike" kern="1200" cap="none" spc="-2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2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eﬁ</a:t>
            </a:r>
            <a:r>
              <a:rPr kumimoji="0" sz="1997" b="0" i="0" u="none" strike="noStrike" kern="1200" cap="none" spc="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c</a:t>
            </a:r>
            <a:r>
              <a:rPr kumimoji="0" sz="1997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ien</a:t>
            </a:r>
            <a:r>
              <a:rPr kumimoji="0" sz="1997" b="0" i="0" u="none" strike="noStrike" kern="1200" cap="none" spc="-1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</a:t>
            </a:r>
            <a:r>
              <a:rPr kumimoji="0" sz="1997" b="0" i="0" u="none" strike="noStrike" kern="1200" cap="none" spc="-14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e.</a:t>
            </a:r>
            <a:endParaRPr kumimoji="0" sz="199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300"/>
                </a:lnTo>
                <a:lnTo>
                  <a:pt x="7768590" y="114300"/>
                </a:lnTo>
                <a:lnTo>
                  <a:pt x="7768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088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19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E199BD8-18E2-3479-FF35-DF508EC00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D99B6D7-0118-59ED-51E8-157F0F6B7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3226" y="880225"/>
            <a:ext cx="4103807" cy="354271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>
              <a:spcBef>
                <a:spcPts val="87"/>
              </a:spcBef>
            </a:pPr>
            <a:r>
              <a:rPr sz="2230" spc="-3" dirty="0"/>
              <a:t>O</a:t>
            </a:r>
            <a:r>
              <a:rPr sz="2230" spc="-20" dirty="0"/>
              <a:t>p</a:t>
            </a:r>
            <a:r>
              <a:rPr sz="2230" spc="-67" dirty="0"/>
              <a:t>t</a:t>
            </a:r>
            <a:r>
              <a:rPr sz="2230" spc="-117" dirty="0"/>
              <a:t>i</a:t>
            </a:r>
            <a:r>
              <a:rPr sz="2230" spc="7" dirty="0"/>
              <a:t>m</a:t>
            </a:r>
            <a:r>
              <a:rPr sz="2230" spc="-117" dirty="0"/>
              <a:t>i</a:t>
            </a:r>
            <a:r>
              <a:rPr sz="2230" spc="-136" dirty="0"/>
              <a:t>z</a:t>
            </a:r>
            <a:r>
              <a:rPr sz="2230" spc="-123" dirty="0"/>
              <a:t>a</a:t>
            </a:r>
            <a:r>
              <a:rPr sz="2230" spc="-20" dirty="0"/>
              <a:t>c</a:t>
            </a:r>
            <a:r>
              <a:rPr sz="2230" spc="-117" dirty="0"/>
              <a:t>i</a:t>
            </a:r>
            <a:r>
              <a:rPr sz="2230" spc="-83" dirty="0"/>
              <a:t>ó</a:t>
            </a:r>
            <a:r>
              <a:rPr sz="2230" spc="-47" dirty="0"/>
              <a:t>n</a:t>
            </a:r>
            <a:r>
              <a:rPr sz="2230" spc="-143" dirty="0"/>
              <a:t> </a:t>
            </a:r>
            <a:r>
              <a:rPr sz="2230" spc="-17" dirty="0"/>
              <a:t>d</a:t>
            </a:r>
            <a:r>
              <a:rPr sz="2230" spc="-83" dirty="0"/>
              <a:t>e</a:t>
            </a:r>
            <a:r>
              <a:rPr sz="2230" spc="-143" dirty="0"/>
              <a:t> </a:t>
            </a:r>
            <a:r>
              <a:rPr sz="2230" spc="-20" dirty="0"/>
              <a:t>b</a:t>
            </a:r>
            <a:r>
              <a:rPr sz="2230" spc="-60" dirty="0"/>
              <a:t>u</a:t>
            </a:r>
            <a:r>
              <a:rPr sz="2230" spc="-20" dirty="0"/>
              <a:t>c</a:t>
            </a:r>
            <a:r>
              <a:rPr sz="2230" spc="-117" dirty="0"/>
              <a:t>l</a:t>
            </a:r>
            <a:r>
              <a:rPr sz="2230" spc="-87" dirty="0"/>
              <a:t>e</a:t>
            </a:r>
            <a:r>
              <a:rPr sz="2230" spc="-166" dirty="0"/>
              <a:t>s</a:t>
            </a:r>
            <a:r>
              <a:rPr sz="2230" spc="-143" dirty="0"/>
              <a:t> </a:t>
            </a:r>
            <a:r>
              <a:rPr sz="2230" spc="-250" dirty="0"/>
              <a:t>'</a:t>
            </a:r>
            <a:r>
              <a:rPr sz="2230" spc="-133" dirty="0"/>
              <a:t>f</a:t>
            </a:r>
            <a:r>
              <a:rPr sz="2230" spc="-83" dirty="0"/>
              <a:t>o</a:t>
            </a:r>
            <a:r>
              <a:rPr sz="2230" spc="-166" dirty="0"/>
              <a:t>r</a:t>
            </a:r>
            <a:r>
              <a:rPr sz="2230" spc="-246" dirty="0"/>
              <a:t>'</a:t>
            </a:r>
            <a:endParaRPr sz="2230"/>
          </a:p>
        </p:txBody>
      </p:sp>
      <p:sp>
        <p:nvSpPr>
          <p:cNvPr id="3" name="object 3"/>
          <p:cNvSpPr txBox="1"/>
          <p:nvPr/>
        </p:nvSpPr>
        <p:spPr>
          <a:xfrm>
            <a:off x="5923642" y="824688"/>
            <a:ext cx="5485132" cy="1732049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 lvl="0" indent="0" algn="l" defTabSz="608808" rtl="0" eaLnBrk="1" fontAlgn="auto" latinLnBrk="0" hangingPunct="1">
              <a:lnSpc>
                <a:spcPts val="2197"/>
              </a:lnSpc>
              <a:spcBef>
                <a:spcPts val="30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97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La </a:t>
            </a:r>
            <a:r>
              <a:rPr kumimoji="0" sz="1997" b="0" i="0" u="none" strike="noStrike" kern="1200" cap="none" spc="3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optimización </a:t>
            </a:r>
            <a:r>
              <a:rPr kumimoji="0" sz="1997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de </a:t>
            </a:r>
            <a:r>
              <a:rPr kumimoji="0" sz="1997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bucles </a:t>
            </a:r>
            <a:r>
              <a:rPr kumimoji="0" sz="1997" b="1" i="0" u="none" strike="noStrike" kern="1200" cap="none" spc="-12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for </a:t>
            </a:r>
            <a:r>
              <a:rPr kumimoji="0" sz="1997" b="0" i="0" u="none" strike="noStrike" kern="1200" cap="none" spc="-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es </a:t>
            </a:r>
            <a:r>
              <a:rPr kumimoji="0" sz="1997" b="0" i="0" u="none" strike="noStrike" kern="1200" cap="none" spc="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esencial </a:t>
            </a:r>
            <a:r>
              <a:rPr kumimoji="0" sz="1997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p</a:t>
            </a:r>
            <a:r>
              <a:rPr kumimoji="0" sz="1997" b="0" i="0" u="none" strike="noStrike" kern="1200" cap="none" spc="-2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</a:t>
            </a:r>
            <a:r>
              <a:rPr kumimoji="0" sz="1997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r</a:t>
            </a:r>
            <a:r>
              <a:rPr kumimoji="0" sz="1997" b="0" i="0" u="none" strike="noStrike" kern="1200" cap="none" spc="-2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mejo</a:t>
            </a:r>
            <a:r>
              <a:rPr kumimoji="0" sz="1997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r</a:t>
            </a:r>
            <a:r>
              <a:rPr kumimoji="0" sz="1997" b="0" i="0" u="none" strike="noStrike" kern="1200" cap="none" spc="-3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ar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el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r</a:t>
            </a:r>
            <a:r>
              <a:rPr kumimoji="0" sz="1997" b="0" i="0" u="none" strike="noStrike" kern="1200" cap="none" spc="5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endimien</a:t>
            </a:r>
            <a:r>
              <a:rPr kumimoji="0" sz="1997" b="0" i="0" u="none" strike="noStrike" kern="1200" cap="none" spc="-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</a:t>
            </a:r>
            <a:r>
              <a:rPr kumimoji="0" sz="1997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o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de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-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los  </a:t>
            </a:r>
            <a:r>
              <a:rPr kumimoji="0" sz="1997" b="0" i="0" u="none" strike="noStrike" kern="1200" cap="none" spc="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p</a:t>
            </a:r>
            <a:r>
              <a:rPr kumimoji="0" sz="1997" b="0" i="0" u="none" strike="noStrike" kern="1200" cap="none" spc="-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r</a:t>
            </a:r>
            <a:r>
              <a:rPr kumimoji="0" sz="1997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og</a:t>
            </a:r>
            <a:r>
              <a:rPr kumimoji="0" sz="1997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r</a:t>
            </a:r>
            <a:r>
              <a:rPr kumimoji="0" sz="1997" b="0" i="0" u="none" strike="noStrike" kern="1200" cap="none" spc="1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amas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en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P</a:t>
            </a:r>
            <a:r>
              <a:rPr kumimoji="0" sz="1997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y</a:t>
            </a:r>
            <a:r>
              <a:rPr kumimoji="0" sz="1997" b="0" i="0" u="none" strike="noStrike" kern="1200" cap="none" spc="-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thon.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4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</a:t>
            </a:r>
            <a:r>
              <a:rPr kumimoji="0" sz="1997" b="0" i="0" u="none" strike="noStrike" kern="1200" cap="none" spc="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xplo</a:t>
            </a:r>
            <a:r>
              <a:rPr kumimoji="0" sz="1997" b="0" i="0" u="none" strike="noStrike" kern="1200" cap="none" spc="-1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r</a:t>
            </a:r>
            <a:r>
              <a:rPr kumimoji="0" sz="1997" b="0" i="0" u="none" strike="noStrike" kern="1200" cap="none" spc="-4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</a:t>
            </a:r>
            <a:r>
              <a:rPr kumimoji="0" sz="1997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r</a:t>
            </a:r>
            <a:r>
              <a:rPr kumimoji="0" sz="1997" b="0" i="0" u="none" strike="noStrike" kern="1200" cap="none" spc="3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emos  </a:t>
            </a:r>
            <a:r>
              <a:rPr kumimoji="0" sz="1997" b="0" i="0" u="none" strike="noStrike" kern="1200" cap="none" spc="1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técnicas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como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-1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la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reducción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de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operaciones </a:t>
            </a:r>
            <a:r>
              <a:rPr kumimoji="0" sz="1997" b="0" i="0" u="none" strike="noStrike" kern="1200" cap="none" spc="-692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6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c</a:t>
            </a:r>
            <a:r>
              <a:rPr kumimoji="0" sz="1997" b="0" i="0" u="none" strike="noStrike" kern="1200" cap="none" spc="-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os</a:t>
            </a:r>
            <a:r>
              <a:rPr kumimoji="0" sz="1997" b="0" i="0" u="none" strike="noStrike" kern="1200" cap="none" spc="-4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</a:t>
            </a:r>
            <a:r>
              <a:rPr kumimoji="0" sz="1997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osas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y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el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1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uso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de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6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c</a:t>
            </a:r>
            <a:r>
              <a:rPr kumimoji="0" sz="1997" b="0" i="0" u="none" strike="noStrike" kern="1200" cap="none" spc="76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omp</a:t>
            </a:r>
            <a:r>
              <a:rPr kumimoji="0" sz="1997" b="0" i="0" u="none" strike="noStrike" kern="1200" cap="none" spc="1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r</a:t>
            </a:r>
            <a:r>
              <a:rPr kumimoji="0" sz="1997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ensiones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4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de  </a:t>
            </a:r>
            <a:r>
              <a:rPr kumimoji="0" sz="1997" b="0" i="0" u="none" strike="noStrike" kern="1200" cap="none" spc="-2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listas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-2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para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-13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lograr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17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eﬁciencia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máxima.</a:t>
            </a:r>
            <a:endParaRPr kumimoji="0" sz="199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300"/>
                </a:lnTo>
                <a:lnTo>
                  <a:pt x="7768590" y="114300"/>
                </a:lnTo>
                <a:lnTo>
                  <a:pt x="7768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088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19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BD6F68-99CE-A947-5870-411DB2DC4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D1EFC43-E5D5-944E-DE18-A0DC86AA1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9321" y="2465329"/>
            <a:ext cx="4292381" cy="2154749"/>
          </a:xfrm>
          <a:prstGeom prst="rect">
            <a:avLst/>
          </a:prstGeom>
        </p:spPr>
        <p:txBody>
          <a:bodyPr vert="horz" wrap="square" lIns="0" tIns="6342" rIns="0" bIns="0" rtlCol="0">
            <a:spAutoFit/>
          </a:bodyPr>
          <a:lstStyle/>
          <a:p>
            <a:pPr marL="8456" marR="3382" lvl="0" indent="0" algn="l" defTabSz="608808" rtl="0" eaLnBrk="1" fontAlgn="auto" latinLnBrk="0" hangingPunct="1">
              <a:lnSpc>
                <a:spcPct val="100699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97" b="0" i="0" u="none" strike="noStrike" kern="1200" cap="none" spc="4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Dominar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-1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la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i</a:t>
            </a:r>
            <a:r>
              <a:rPr kumimoji="0" sz="1997" b="0" i="0" u="none" strike="noStrike" kern="1200" cap="none" spc="-3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</a:t>
            </a:r>
            <a:r>
              <a:rPr kumimoji="0" sz="1997" b="0" i="0" u="none" strike="noStrike" kern="1200" cap="none" spc="1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</a:t>
            </a:r>
            <a:r>
              <a:rPr kumimoji="0" sz="1997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r</a:t>
            </a:r>
            <a:r>
              <a:rPr kumimoji="0" sz="1997" b="0" i="0" u="none" strike="noStrike" kern="1200" cap="none" spc="3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</a:t>
            </a:r>
            <a:r>
              <a:rPr kumimoji="0" sz="1997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c</a:t>
            </a:r>
            <a:r>
              <a:rPr kumimoji="0" sz="1997" b="0" i="0" u="none" strike="noStrike" kern="1200" cap="none" spc="3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ión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2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eﬁ</a:t>
            </a:r>
            <a:r>
              <a:rPr kumimoji="0" sz="1997" b="0" i="0" u="none" strike="noStrike" kern="1200" cap="none" spc="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c</a:t>
            </a:r>
            <a:r>
              <a:rPr kumimoji="0" sz="1997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ien</a:t>
            </a:r>
            <a:r>
              <a:rPr kumimoji="0" sz="1997" b="0" i="0" u="none" strike="noStrike" kern="1200" cap="none" spc="-1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</a:t>
            </a:r>
            <a:r>
              <a:rPr kumimoji="0" sz="1997" b="0" i="0" u="none" strike="noStrike" kern="1200" cap="none" spc="1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6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c</a:t>
            </a:r>
            <a:r>
              <a:rPr kumimoji="0" sz="1997" b="0" i="0" u="none" strike="noStrike" kern="1200" cap="none" spc="4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on  </a:t>
            </a:r>
            <a:r>
              <a:rPr kumimoji="0" sz="1997" b="0" i="0" u="none" strike="noStrike" kern="1200" cap="none" spc="-1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la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1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sen</a:t>
            </a:r>
            <a:r>
              <a:rPr kumimoji="0" sz="1997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</a:t>
            </a:r>
            <a:r>
              <a:rPr kumimoji="0" sz="1997" b="0" i="0" u="none" strike="noStrike" kern="1200" cap="none" spc="6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en</a:t>
            </a:r>
            <a:r>
              <a:rPr kumimoji="0" sz="1997" b="0" i="0" u="none" strike="noStrike" kern="1200" cap="none" spc="3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c</a:t>
            </a:r>
            <a:r>
              <a:rPr kumimoji="0" sz="1997" b="0" i="0" u="none" strike="noStrike" kern="1200" cap="none" spc="-1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ia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1" i="0" u="none" strike="noStrike" kern="1200" cap="none" spc="-12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f</a:t>
            </a:r>
            <a:r>
              <a:rPr kumimoji="0" sz="1997" b="1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or</a:t>
            </a:r>
            <a:r>
              <a:rPr kumimoji="0" sz="1997" b="1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-2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es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6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c</a:t>
            </a:r>
            <a:r>
              <a:rPr kumimoji="0" sz="1997" b="0" i="0" u="none" strike="noStrike" kern="1200" cap="none" spc="-1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l</a:t>
            </a:r>
            <a:r>
              <a:rPr kumimoji="0" sz="1997" b="0" i="0" u="none" strike="noStrike" kern="1200" cap="none" spc="-4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</a:t>
            </a:r>
            <a:r>
              <a:rPr kumimoji="0" sz="1997" b="0" i="0" u="none" strike="noStrike" kern="1200" cap="none" spc="-1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v</a:t>
            </a:r>
            <a:r>
              <a:rPr kumimoji="0" sz="1997" b="0" i="0" u="none" strike="noStrike" kern="1200" cap="none" spc="1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p</a:t>
            </a:r>
            <a:r>
              <a:rPr kumimoji="0" sz="1997" b="0" i="0" u="none" strike="noStrike" kern="1200" cap="none" spc="-2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</a:t>
            </a:r>
            <a:r>
              <a:rPr kumimoji="0" sz="1997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r</a:t>
            </a:r>
            <a:r>
              <a:rPr kumimoji="0" sz="1997" b="0" i="0" u="none" strike="noStrike" kern="1200" cap="none" spc="-1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  </a:t>
            </a:r>
            <a:r>
              <a:rPr kumimoji="0" sz="1997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mejo</a:t>
            </a:r>
            <a:r>
              <a:rPr kumimoji="0" sz="1997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r</a:t>
            </a:r>
            <a:r>
              <a:rPr kumimoji="0" sz="1997" b="0" i="0" u="none" strike="noStrike" kern="1200" cap="none" spc="-3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ar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el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-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r</a:t>
            </a:r>
            <a:r>
              <a:rPr kumimoji="0" sz="1997" b="0" i="0" u="none" strike="noStrike" kern="1200" cap="none" spc="5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endimien</a:t>
            </a:r>
            <a:r>
              <a:rPr kumimoji="0" sz="1997" b="0" i="0" u="none" strike="noStrike" kern="1200" cap="none" spc="-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</a:t>
            </a:r>
            <a:r>
              <a:rPr kumimoji="0" sz="1997" b="0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o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de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-1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los  </a:t>
            </a:r>
            <a:r>
              <a:rPr kumimoji="0" sz="1997" b="0" i="0" u="none" strike="noStrike" kern="1200" cap="none" spc="3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p</a:t>
            </a:r>
            <a:r>
              <a:rPr kumimoji="0" sz="1997" b="0" i="0" u="none" strike="noStrike" kern="1200" cap="none" spc="-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r</a:t>
            </a:r>
            <a:r>
              <a:rPr kumimoji="0" sz="1997" b="0" i="0" u="none" strike="noStrike" kern="1200" cap="none" spc="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og</a:t>
            </a:r>
            <a:r>
              <a:rPr kumimoji="0" sz="1997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r</a:t>
            </a:r>
            <a:r>
              <a:rPr kumimoji="0" sz="1997" b="0" i="0" u="none" strike="noStrike" kern="1200" cap="none" spc="-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amas.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-8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V</a:t>
            </a:r>
            <a:r>
              <a:rPr kumimoji="0" sz="1997" b="0" i="0" u="none" strike="noStrike" kern="1200" cap="none" spc="-2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</a:t>
            </a:r>
            <a:r>
              <a:rPr kumimoji="0" sz="1997" b="0" i="0" u="none" strike="noStrike" kern="1200" cap="none" spc="-4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r</a:t>
            </a:r>
            <a:r>
              <a:rPr kumimoji="0" sz="1997" b="0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emos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6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c</a:t>
            </a:r>
            <a:r>
              <a:rPr kumimoji="0" sz="1997" b="0" i="0" u="none" strike="noStrike" kern="1200" cap="none" spc="8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ómo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-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</a:t>
            </a:r>
            <a:r>
              <a:rPr kumimoji="0" sz="1997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vitar  </a:t>
            </a:r>
            <a:r>
              <a:rPr kumimoji="0" sz="1997" b="0" i="0" u="none" strike="noStrike" kern="1200" cap="none" spc="9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bu</a:t>
            </a:r>
            <a:r>
              <a:rPr kumimoji="0" sz="1997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c</a:t>
            </a:r>
            <a:r>
              <a:rPr kumimoji="0" sz="1997" b="0" i="0" u="none" strike="noStrike" kern="1200" cap="none" spc="-2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les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2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anidados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inne</a:t>
            </a:r>
            <a:r>
              <a:rPr kumimoji="0" sz="1997" b="0" i="0" u="none" strike="noStrike" kern="1200" cap="none" spc="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c</a:t>
            </a:r>
            <a:r>
              <a:rPr kumimoji="0" sz="1997" b="0" i="0" u="none" strike="noStrike" kern="1200" cap="none" spc="-3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esa</a:t>
            </a:r>
            <a:r>
              <a:rPr kumimoji="0" sz="1997" b="0" i="0" u="none" strike="noStrike" kern="1200" cap="none" spc="-4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r</a:t>
            </a:r>
            <a:r>
              <a:rPr kumimoji="0" sz="1997" b="0" i="0" u="none" strike="noStrike" kern="1200" cap="none" spc="-1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ios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-7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y  </a:t>
            </a:r>
            <a:r>
              <a:rPr kumimoji="0" sz="1997" b="0" i="0" u="none" strike="noStrike" kern="1200" cap="none" spc="-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utilizar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gene</a:t>
            </a:r>
            <a:r>
              <a:rPr kumimoji="0" sz="1997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r</a:t>
            </a:r>
            <a:r>
              <a:rPr kumimoji="0" sz="1997" b="0" i="0" u="none" strike="noStrike" kern="1200" cap="none" spc="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ado</a:t>
            </a:r>
            <a:r>
              <a:rPr kumimoji="0" sz="1997" b="0" i="0" u="none" strike="noStrike" kern="1200" cap="none" spc="-1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r</a:t>
            </a:r>
            <a:r>
              <a:rPr kumimoji="0" sz="1997" b="0" i="0" u="none" strike="noStrike" kern="1200" cap="none" spc="-2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es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p</a:t>
            </a:r>
            <a:r>
              <a:rPr kumimoji="0" sz="1997" b="0" i="0" u="none" strike="noStrike" kern="1200" cap="none" spc="-2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</a:t>
            </a:r>
            <a:r>
              <a:rPr kumimoji="0" sz="1997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r</a:t>
            </a:r>
            <a:r>
              <a:rPr kumimoji="0" sz="1997" b="0" i="0" u="none" strike="noStrike" kern="1200" cap="none" spc="-1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  </a:t>
            </a:r>
            <a:r>
              <a:rPr kumimoji="0" sz="1997" b="0" i="0" u="none" strike="noStrike" kern="1200" cap="none" spc="2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optimizar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-1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la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2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ejecu</a:t>
            </a:r>
            <a:r>
              <a:rPr kumimoji="0" sz="1997" b="0" i="0" u="none" strike="noStrike" kern="1200" cap="none" spc="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c</a:t>
            </a:r>
            <a:r>
              <a:rPr kumimoji="0" sz="1997" b="0" i="0" u="none" strike="noStrike" kern="1200" cap="none" spc="3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ión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3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del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6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c</a:t>
            </a:r>
            <a:r>
              <a:rPr kumimoji="0" sz="1997" b="0" i="0" u="none" strike="noStrike" kern="1200" cap="none" spc="5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ódig</a:t>
            </a:r>
            <a:r>
              <a:rPr kumimoji="0" sz="1997" b="0" i="0" u="none" strike="noStrike" kern="1200" cap="none" spc="3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o</a:t>
            </a:r>
            <a:r>
              <a:rPr kumimoji="0" sz="1997" b="0" i="0" u="none" strike="noStrike" kern="1200" cap="none" spc="-306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.</a:t>
            </a:r>
            <a:endParaRPr kumimoji="0" sz="199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2267" y="1415715"/>
            <a:ext cx="3261990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>
              <a:spcBef>
                <a:spcPts val="87"/>
              </a:spcBef>
            </a:pPr>
            <a:r>
              <a:rPr sz="2730" spc="-616" dirty="0">
                <a:solidFill>
                  <a:srgbClr val="FFFFFF"/>
                </a:solidFill>
              </a:rPr>
              <a:t>I</a:t>
            </a:r>
            <a:r>
              <a:rPr sz="2730" spc="-130" dirty="0">
                <a:solidFill>
                  <a:srgbClr val="FFFFFF"/>
                </a:solidFill>
              </a:rPr>
              <a:t>t</a:t>
            </a:r>
            <a:r>
              <a:rPr sz="2730" spc="-107" dirty="0">
                <a:solidFill>
                  <a:srgbClr val="FFFFFF"/>
                </a:solidFill>
              </a:rPr>
              <a:t>e</a:t>
            </a:r>
            <a:r>
              <a:rPr sz="2730" spc="-322" dirty="0">
                <a:solidFill>
                  <a:srgbClr val="FFFFFF"/>
                </a:solidFill>
              </a:rPr>
              <a:t>r</a:t>
            </a:r>
            <a:r>
              <a:rPr sz="2730" spc="-156" dirty="0">
                <a:solidFill>
                  <a:srgbClr val="FFFFFF"/>
                </a:solidFill>
              </a:rPr>
              <a:t>a</a:t>
            </a:r>
            <a:r>
              <a:rPr sz="2730" spc="-27" dirty="0">
                <a:solidFill>
                  <a:srgbClr val="FFFFFF"/>
                </a:solidFill>
              </a:rPr>
              <a:t>c</a:t>
            </a:r>
            <a:r>
              <a:rPr sz="2730" spc="-143" dirty="0">
                <a:solidFill>
                  <a:srgbClr val="FFFFFF"/>
                </a:solidFill>
              </a:rPr>
              <a:t>i</a:t>
            </a:r>
            <a:r>
              <a:rPr sz="2730" spc="-103" dirty="0">
                <a:solidFill>
                  <a:srgbClr val="FFFFFF"/>
                </a:solidFill>
              </a:rPr>
              <a:t>ó</a:t>
            </a:r>
            <a:r>
              <a:rPr sz="2730" spc="-63" dirty="0">
                <a:solidFill>
                  <a:srgbClr val="FFFFFF"/>
                </a:solidFill>
              </a:rPr>
              <a:t>n</a:t>
            </a:r>
            <a:r>
              <a:rPr sz="2730" spc="-176" dirty="0">
                <a:solidFill>
                  <a:srgbClr val="FFFFFF"/>
                </a:solidFill>
              </a:rPr>
              <a:t> </a:t>
            </a:r>
            <a:r>
              <a:rPr sz="2730" spc="-107" dirty="0">
                <a:solidFill>
                  <a:srgbClr val="FFFFFF"/>
                </a:solidFill>
              </a:rPr>
              <a:t>e</a:t>
            </a:r>
            <a:r>
              <a:rPr sz="2730" spc="-169" dirty="0">
                <a:solidFill>
                  <a:srgbClr val="FFFFFF"/>
                </a:solidFill>
              </a:rPr>
              <a:t>ﬁ</a:t>
            </a:r>
            <a:r>
              <a:rPr sz="2730" spc="-27" dirty="0">
                <a:solidFill>
                  <a:srgbClr val="FFFFFF"/>
                </a:solidFill>
              </a:rPr>
              <a:t>c</a:t>
            </a:r>
            <a:r>
              <a:rPr sz="2730" spc="-143" dirty="0">
                <a:solidFill>
                  <a:srgbClr val="FFFFFF"/>
                </a:solidFill>
              </a:rPr>
              <a:t>i</a:t>
            </a:r>
            <a:r>
              <a:rPr sz="2730" spc="-107" dirty="0">
                <a:solidFill>
                  <a:srgbClr val="FFFFFF"/>
                </a:solidFill>
              </a:rPr>
              <a:t>e</a:t>
            </a:r>
            <a:r>
              <a:rPr sz="2730" spc="-67" dirty="0">
                <a:solidFill>
                  <a:srgbClr val="FFFFFF"/>
                </a:solidFill>
              </a:rPr>
              <a:t>n</a:t>
            </a:r>
            <a:r>
              <a:rPr sz="2730" spc="-130" dirty="0">
                <a:solidFill>
                  <a:srgbClr val="FFFFFF"/>
                </a:solidFill>
              </a:rPr>
              <a:t>t</a:t>
            </a:r>
            <a:r>
              <a:rPr sz="2730" spc="-103" dirty="0">
                <a:solidFill>
                  <a:srgbClr val="FFFFFF"/>
                </a:solidFill>
              </a:rPr>
              <a:t>e</a:t>
            </a:r>
            <a:endParaRPr sz="273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9322" y="2465328"/>
            <a:ext cx="4270817" cy="2464301"/>
          </a:xfrm>
          <a:prstGeom prst="rect">
            <a:avLst/>
          </a:prstGeom>
        </p:spPr>
        <p:txBody>
          <a:bodyPr vert="horz" wrap="square" lIns="0" tIns="5497" rIns="0" bIns="0" rtlCol="0">
            <a:spAutoFit/>
          </a:bodyPr>
          <a:lstStyle/>
          <a:p>
            <a:pPr marL="8456" marR="3382" lvl="0" indent="0" algn="l" defTabSz="608808" rtl="0" eaLnBrk="1" fontAlgn="auto" latinLnBrk="0" hangingPunct="1">
              <a:lnSpc>
                <a:spcPct val="100899"/>
              </a:lnSpc>
              <a:spcBef>
                <a:spcPts val="4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997" b="0" i="0" u="none" strike="noStrike" kern="1200" cap="none" spc="4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</a:t>
            </a:r>
            <a:r>
              <a:rPr kumimoji="0" sz="1997" b="0" i="0" u="none" strike="noStrike" kern="1200" cap="none" spc="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xplo</a:t>
            </a:r>
            <a:r>
              <a:rPr kumimoji="0" sz="1997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r</a:t>
            </a:r>
            <a:r>
              <a:rPr kumimoji="0" sz="1997" b="0" i="0" u="none" strike="noStrike" kern="1200" cap="none" spc="-4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</a:t>
            </a:r>
            <a:r>
              <a:rPr kumimoji="0" sz="1997" b="0" i="0" u="none" strike="noStrike" kern="1200" cap="none" spc="-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r</a:t>
            </a:r>
            <a:r>
              <a:rPr kumimoji="0" sz="1997" b="0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emos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-1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</a:t>
            </a:r>
            <a:r>
              <a:rPr kumimoji="0" sz="1997" b="0" i="0" u="none" strike="noStrike" kern="1200" cap="none" spc="2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écnicas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-4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</a:t>
            </a:r>
            <a:r>
              <a:rPr kumimoji="0" sz="1997" b="0" i="0" u="none" strike="noStrike" kern="1200" cap="none" spc="-13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v</a:t>
            </a:r>
            <a:r>
              <a:rPr kumimoji="0" sz="1997" b="0" i="0" u="none" strike="noStrike" kern="1200" cap="none" spc="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anzadas  </a:t>
            </a:r>
            <a:r>
              <a:rPr kumimoji="0" sz="1997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p</a:t>
            </a:r>
            <a:r>
              <a:rPr kumimoji="0" sz="1997" b="0" i="0" u="none" strike="noStrike" kern="1200" cap="none" spc="-2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</a:t>
            </a:r>
            <a:r>
              <a:rPr kumimoji="0" sz="1997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r</a:t>
            </a:r>
            <a:r>
              <a:rPr kumimoji="0" sz="1997" b="0" i="0" u="none" strike="noStrike" kern="1200" cap="none" spc="-2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2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optimizar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-1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la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1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sen</a:t>
            </a:r>
            <a:r>
              <a:rPr kumimoji="0" sz="1997" b="0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</a:t>
            </a:r>
            <a:r>
              <a:rPr kumimoji="0" sz="1997" b="0" i="0" u="none" strike="noStrike" kern="1200" cap="none" spc="6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en</a:t>
            </a:r>
            <a:r>
              <a:rPr kumimoji="0" sz="1997" b="0" i="0" u="none" strike="noStrike" kern="1200" cap="none" spc="3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c</a:t>
            </a:r>
            <a:r>
              <a:rPr kumimoji="0" sz="1997" b="0" i="0" u="none" strike="noStrike" kern="1200" cap="none" spc="-1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ia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1" i="0" u="none" strike="noStrike" kern="1200" cap="none" spc="-12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f</a:t>
            </a:r>
            <a:r>
              <a:rPr kumimoji="0" sz="1997" b="1" i="0" u="none" strike="noStrike" kern="1200" cap="none" spc="-1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or</a:t>
            </a:r>
            <a:r>
              <a:rPr kumimoji="0" sz="1997" b="1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en  </a:t>
            </a:r>
            <a:r>
              <a:rPr kumimoji="0" sz="1997" b="0" i="0" u="none" strike="noStrike" kern="1200" cap="none" spc="2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P</a:t>
            </a:r>
            <a:r>
              <a:rPr kumimoji="0" sz="1997" b="0" i="0" u="none" strike="noStrike" kern="1200" cap="none" spc="-7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y</a:t>
            </a:r>
            <a:r>
              <a:rPr kumimoji="0" sz="1997" b="0" i="0" u="none" strike="noStrike" kern="1200" cap="none" spc="-1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thon,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in</a:t>
            </a:r>
            <a:r>
              <a:rPr kumimoji="0" sz="1997" b="0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c</a:t>
            </a:r>
            <a:r>
              <a:rPr kumimoji="0" sz="1997" b="0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lu</a:t>
            </a:r>
            <a:r>
              <a:rPr kumimoji="0" sz="1997" b="0" i="0" u="none" strike="noStrike" kern="1200" cap="none" spc="-4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y</a:t>
            </a:r>
            <a:r>
              <a:rPr kumimoji="0" sz="1997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endo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el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1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uso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de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-1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la  </a:t>
            </a:r>
            <a:r>
              <a:rPr kumimoji="0" sz="1997" b="0" i="0" u="none" strike="noStrike" kern="1200" cap="none" spc="5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fun</a:t>
            </a:r>
            <a:r>
              <a:rPr kumimoji="0" sz="1997" b="0" i="0" u="none" strike="noStrike" kern="1200" cap="none" spc="3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ción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1" i="0" u="none" strike="noStrike" kern="1200" cap="none" spc="-9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zip</a:t>
            </a:r>
            <a:r>
              <a:rPr kumimoji="0" sz="1997" b="1" i="0" u="none" strike="noStrike" kern="1200" cap="none" spc="-1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p</a:t>
            </a:r>
            <a:r>
              <a:rPr kumimoji="0" sz="1997" b="0" i="0" u="none" strike="noStrike" kern="1200" cap="none" spc="-2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</a:t>
            </a:r>
            <a:r>
              <a:rPr kumimoji="0" sz="1997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r</a:t>
            </a:r>
            <a:r>
              <a:rPr kumimoji="0" sz="1997" b="0" i="0" u="none" strike="noStrike" kern="1200" cap="none" spc="-2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6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c</a:t>
            </a:r>
            <a:r>
              <a:rPr kumimoji="0" sz="1997" b="0" i="0" u="none" strike="noStrike" kern="1200" cap="none" spc="4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ombinar  </a:t>
            </a:r>
            <a:r>
              <a:rPr kumimoji="0" sz="1997" b="0" i="0" u="none" strike="noStrike" kern="1200" cap="none" spc="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i</a:t>
            </a:r>
            <a:r>
              <a:rPr kumimoji="0" sz="1997" b="0" i="0" u="none" strike="noStrike" kern="1200" cap="none" spc="-3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</a:t>
            </a:r>
            <a:r>
              <a:rPr kumimoji="0" sz="1997" b="0" i="0" u="none" strike="noStrike" kern="1200" cap="none" spc="1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</a:t>
            </a:r>
            <a:r>
              <a:rPr kumimoji="0" sz="1997" b="0" i="0" u="none" strike="noStrike" kern="1200" cap="none" spc="-1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r</a:t>
            </a:r>
            <a:r>
              <a:rPr kumimoji="0" sz="1997" b="0" i="0" u="none" strike="noStrike" kern="1200" cap="none" spc="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ables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y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el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5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empleo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6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de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-1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la  </a:t>
            </a:r>
            <a:r>
              <a:rPr kumimoji="0" sz="1997" b="0" i="0" u="none" strike="noStrike" kern="1200" cap="none" spc="4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función </a:t>
            </a:r>
            <a:r>
              <a:rPr kumimoji="0" sz="1997" b="1" i="0" u="none" strike="noStrike" kern="1200" cap="none" spc="-9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enumerate </a:t>
            </a:r>
            <a:r>
              <a:rPr kumimoji="0" sz="1997" b="0" i="0" u="none" strike="noStrike" kern="1200" cap="none" spc="-2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para </a:t>
            </a:r>
            <a:r>
              <a:rPr kumimoji="0" sz="1997" b="0" i="0" u="none" strike="noStrike" kern="1200" cap="none" spc="2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obtener </a:t>
            </a:r>
            <a:r>
              <a:rPr kumimoji="0" sz="1997" b="0" i="0" u="none" strike="noStrike" kern="1200" cap="none" spc="-692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5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índi</a:t>
            </a:r>
            <a:r>
              <a:rPr kumimoji="0" sz="1997" b="0" i="0" u="none" strike="noStrike" kern="1200" cap="none" spc="3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c</a:t>
            </a:r>
            <a:r>
              <a:rPr kumimoji="0" sz="1997" b="0" i="0" u="none" strike="noStrike" kern="1200" cap="none" spc="-2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es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-1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y</a:t>
            </a:r>
            <a:r>
              <a:rPr kumimoji="0" sz="1997" b="0" i="0" u="none" strike="noStrike" kern="1200" cap="none" spc="-18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997" b="0" i="0" u="none" strike="noStrike" kern="1200" cap="none" spc="-13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v</a:t>
            </a:r>
            <a:r>
              <a:rPr kumimoji="0" sz="1997" b="0" i="0" u="none" strike="noStrike" kern="1200" cap="none" spc="-1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alo</a:t>
            </a:r>
            <a:r>
              <a:rPr kumimoji="0" sz="1997" b="0" i="0" u="none" strike="noStrike" kern="1200" cap="none" spc="-3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r</a:t>
            </a:r>
            <a:r>
              <a:rPr kumimoji="0" sz="1997" b="0" i="0" u="none" strike="noStrike" kern="1200" cap="none" spc="-2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es  </a:t>
            </a:r>
            <a:r>
              <a:rPr kumimoji="0" sz="1997" b="0" i="0" u="none" strike="noStrike" kern="1200" cap="none" spc="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simultáneamente.</a:t>
            </a:r>
            <a:endParaRPr kumimoji="0" sz="199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2267" y="1415715"/>
            <a:ext cx="3546964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>
              <a:spcBef>
                <a:spcPts val="87"/>
              </a:spcBef>
            </a:pPr>
            <a:r>
              <a:rPr sz="2730" spc="-360" dirty="0">
                <a:solidFill>
                  <a:srgbClr val="FFFFFF"/>
                </a:solidFill>
              </a:rPr>
              <a:t>T</a:t>
            </a:r>
            <a:r>
              <a:rPr sz="2730" spc="-107" dirty="0">
                <a:solidFill>
                  <a:srgbClr val="FFFFFF"/>
                </a:solidFill>
              </a:rPr>
              <a:t>é</a:t>
            </a:r>
            <a:r>
              <a:rPr sz="2730" spc="-13" dirty="0">
                <a:solidFill>
                  <a:srgbClr val="FFFFFF"/>
                </a:solidFill>
              </a:rPr>
              <a:t>c</a:t>
            </a:r>
            <a:r>
              <a:rPr sz="2730" spc="-67" dirty="0">
                <a:solidFill>
                  <a:srgbClr val="FFFFFF"/>
                </a:solidFill>
              </a:rPr>
              <a:t>n</a:t>
            </a:r>
            <a:r>
              <a:rPr sz="2730" spc="-143" dirty="0">
                <a:solidFill>
                  <a:srgbClr val="FFFFFF"/>
                </a:solidFill>
              </a:rPr>
              <a:t>i</a:t>
            </a:r>
            <a:r>
              <a:rPr sz="2730" spc="-13" dirty="0">
                <a:solidFill>
                  <a:srgbClr val="FFFFFF"/>
                </a:solidFill>
              </a:rPr>
              <a:t>c</a:t>
            </a:r>
            <a:r>
              <a:rPr sz="2730" spc="-160" dirty="0">
                <a:solidFill>
                  <a:srgbClr val="FFFFFF"/>
                </a:solidFill>
              </a:rPr>
              <a:t>a</a:t>
            </a:r>
            <a:r>
              <a:rPr sz="2730" spc="-203" dirty="0">
                <a:solidFill>
                  <a:srgbClr val="FFFFFF"/>
                </a:solidFill>
              </a:rPr>
              <a:t>s</a:t>
            </a:r>
            <a:r>
              <a:rPr sz="2730" spc="-176" dirty="0">
                <a:solidFill>
                  <a:srgbClr val="FFFFFF"/>
                </a:solidFill>
              </a:rPr>
              <a:t> </a:t>
            </a:r>
            <a:r>
              <a:rPr sz="2730" spc="-186" dirty="0">
                <a:solidFill>
                  <a:srgbClr val="FFFFFF"/>
                </a:solidFill>
              </a:rPr>
              <a:t>a</a:t>
            </a:r>
            <a:r>
              <a:rPr sz="2730" spc="-236" dirty="0">
                <a:solidFill>
                  <a:srgbClr val="FFFFFF"/>
                </a:solidFill>
              </a:rPr>
              <a:t>v</a:t>
            </a:r>
            <a:r>
              <a:rPr sz="2730" spc="-160" dirty="0">
                <a:solidFill>
                  <a:srgbClr val="FFFFFF"/>
                </a:solidFill>
              </a:rPr>
              <a:t>a</a:t>
            </a:r>
            <a:r>
              <a:rPr sz="2730" spc="-67" dirty="0">
                <a:solidFill>
                  <a:srgbClr val="FFFFFF"/>
                </a:solidFill>
              </a:rPr>
              <a:t>n</a:t>
            </a:r>
            <a:r>
              <a:rPr sz="2730" spc="-169" dirty="0">
                <a:solidFill>
                  <a:srgbClr val="FFFFFF"/>
                </a:solidFill>
              </a:rPr>
              <a:t>z</a:t>
            </a:r>
            <a:r>
              <a:rPr sz="2730" spc="-156" dirty="0">
                <a:solidFill>
                  <a:srgbClr val="FFFFFF"/>
                </a:solidFill>
              </a:rPr>
              <a:t>a</a:t>
            </a:r>
            <a:r>
              <a:rPr sz="2730" spc="-23" dirty="0">
                <a:solidFill>
                  <a:srgbClr val="FFFFFF"/>
                </a:solidFill>
              </a:rPr>
              <a:t>d</a:t>
            </a:r>
            <a:r>
              <a:rPr sz="2730" spc="-160" dirty="0">
                <a:solidFill>
                  <a:srgbClr val="FFFFFF"/>
                </a:solidFill>
              </a:rPr>
              <a:t>a</a:t>
            </a:r>
            <a:r>
              <a:rPr sz="2730" spc="-203" dirty="0">
                <a:solidFill>
                  <a:srgbClr val="FFFFFF"/>
                </a:solidFill>
              </a:rPr>
              <a:t>s</a:t>
            </a:r>
            <a:endParaRPr sz="273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Entender el concepto de bifurcaciones y bucles para su aplicación en desarrollo de sitios web.</a:t>
            </a:r>
          </a:p>
        </p:txBody>
      </p:sp>
      <p:pic>
        <p:nvPicPr>
          <p:cNvPr id="4" name="Picture 2" descr="Python If, Else: todo sobre las sentencias condicionales">
            <a:extLst>
              <a:ext uri="{FF2B5EF4-FFF2-40B4-BE49-F238E27FC236}">
                <a16:creationId xmlns:a16="http://schemas.microsoft.com/office/drawing/2014/main" id="{1042CA00-2AD8-CFEF-20E6-1F9161D49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074" y="2852090"/>
            <a:ext cx="3183294" cy="318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615"/>
            <a:ext cx="11218985" cy="1171984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es-EC" sz="2000" dirty="0"/>
              <a:t>¿Qué es la sentencia </a:t>
            </a:r>
            <a:r>
              <a:rPr lang="es-EC" sz="2000" dirty="0" err="1"/>
              <a:t>If</a:t>
            </a:r>
            <a:r>
              <a:rPr lang="es-EC" sz="2000" dirty="0"/>
              <a:t>?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 ¿Qué es la sentencia </a:t>
            </a:r>
            <a:r>
              <a:rPr lang="es-EC" sz="2000" dirty="0" err="1"/>
              <a:t>For</a:t>
            </a:r>
            <a:r>
              <a:rPr lang="es-EC" sz="2000" dirty="0"/>
              <a:t> ?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Mejores prácticas para evitar errores</a:t>
            </a:r>
          </a:p>
        </p:txBody>
      </p:sp>
      <p:pic>
        <p:nvPicPr>
          <p:cNvPr id="2050" name="Picture 2" descr="870.700+ Agenda Fotografías de stock, fotos e imágenes libres de derechos -  iStock | Calendario, Indice, Reloj">
            <a:extLst>
              <a:ext uri="{FF2B5EF4-FFF2-40B4-BE49-F238E27FC236}">
                <a16:creationId xmlns:a16="http://schemas.microsoft.com/office/drawing/2014/main" id="{62461B0E-7D99-532C-B023-030084F1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89" y="3429000"/>
            <a:ext cx="2555421" cy="255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292" y="3104537"/>
            <a:ext cx="10610451" cy="29871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292" y="671202"/>
            <a:ext cx="5273303" cy="885663"/>
          </a:xfrm>
          <a:prstGeom prst="rect">
            <a:avLst/>
          </a:prstGeom>
        </p:spPr>
        <p:txBody>
          <a:bodyPr vert="horz" wrap="square" lIns="0" tIns="38898" rIns="0" bIns="0" rtlCol="0" anchor="ctr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spc="73" dirty="0">
                <a:latin typeface="Verdana"/>
                <a:cs typeface="Verdana"/>
              </a:rPr>
              <a:t>En</a:t>
            </a:r>
            <a:r>
              <a:rPr sz="1997" spc="-120" dirty="0">
                <a:latin typeface="Verdana"/>
                <a:cs typeface="Verdana"/>
              </a:rPr>
              <a:t> </a:t>
            </a:r>
            <a:r>
              <a:rPr sz="1997" spc="-27" dirty="0">
                <a:latin typeface="Verdana"/>
                <a:cs typeface="Verdana"/>
              </a:rPr>
              <a:t>esta</a:t>
            </a:r>
            <a:r>
              <a:rPr sz="1997" spc="-12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presentación</a:t>
            </a:r>
            <a:r>
              <a:rPr sz="1997" spc="-120" dirty="0">
                <a:latin typeface="Verdana"/>
                <a:cs typeface="Verdana"/>
              </a:rPr>
              <a:t> </a:t>
            </a:r>
            <a:r>
              <a:rPr sz="1997" spc="-13" dirty="0">
                <a:latin typeface="Verdana"/>
                <a:cs typeface="Verdana"/>
              </a:rPr>
              <a:t>exploraremos</a:t>
            </a:r>
            <a:r>
              <a:rPr sz="1997" spc="-120" dirty="0">
                <a:latin typeface="Verdana"/>
                <a:cs typeface="Verdana"/>
              </a:rPr>
              <a:t> </a:t>
            </a:r>
            <a:r>
              <a:rPr sz="1997" spc="57" dirty="0">
                <a:latin typeface="Verdana"/>
                <a:cs typeface="Verdana"/>
              </a:rPr>
              <a:t>cómo </a:t>
            </a:r>
            <a:r>
              <a:rPr sz="1997" spc="-100" dirty="0"/>
              <a:t>optimizar</a:t>
            </a:r>
            <a:r>
              <a:rPr sz="1997" spc="-103" dirty="0"/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2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lógica</a:t>
            </a:r>
            <a:r>
              <a:rPr sz="1997" spc="-123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2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programación </a:t>
            </a:r>
            <a:r>
              <a:rPr sz="1997" dirty="0">
                <a:latin typeface="Verdana"/>
                <a:cs typeface="Verdana"/>
              </a:rPr>
              <a:t>utilizando</a:t>
            </a:r>
            <a:r>
              <a:rPr sz="1997" spc="-113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1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sentencia</a:t>
            </a:r>
            <a:r>
              <a:rPr sz="1997" spc="-110" dirty="0">
                <a:latin typeface="Verdana"/>
                <a:cs typeface="Verdana"/>
              </a:rPr>
              <a:t> </a:t>
            </a:r>
            <a:r>
              <a:rPr sz="2064" i="1" spc="-43" dirty="0">
                <a:latin typeface="Verdana"/>
                <a:cs typeface="Verdana"/>
              </a:rPr>
              <a:t>if</a:t>
            </a:r>
            <a:r>
              <a:rPr sz="2064" i="1" spc="-133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en</a:t>
            </a:r>
            <a:r>
              <a:rPr sz="1997" spc="-113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Python.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292" y="1641773"/>
            <a:ext cx="5395073" cy="1167792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810475">
              <a:lnSpc>
                <a:spcPts val="2197"/>
              </a:lnSpc>
              <a:spcBef>
                <a:spcPts val="306"/>
              </a:spcBef>
            </a:pPr>
            <a:r>
              <a:rPr sz="1997" dirty="0">
                <a:latin typeface="Verdana"/>
                <a:cs typeface="Verdana"/>
              </a:rPr>
              <a:t>Aprenderemos</a:t>
            </a:r>
            <a:r>
              <a:rPr sz="1997" spc="-43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a</a:t>
            </a:r>
            <a:r>
              <a:rPr sz="1997" spc="-4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tomar</a:t>
            </a:r>
            <a:r>
              <a:rPr sz="1997" spc="-4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decisiones</a:t>
            </a:r>
            <a:r>
              <a:rPr sz="1997" spc="-40" dirty="0">
                <a:latin typeface="Verdana"/>
                <a:cs typeface="Verdana"/>
              </a:rPr>
              <a:t> </a:t>
            </a:r>
            <a:r>
              <a:rPr sz="1997" spc="-33" dirty="0">
                <a:latin typeface="Verdana"/>
                <a:cs typeface="Verdana"/>
              </a:rPr>
              <a:t>y </a:t>
            </a:r>
            <a:r>
              <a:rPr sz="1997" dirty="0">
                <a:latin typeface="Verdana"/>
                <a:cs typeface="Verdana"/>
              </a:rPr>
              <a:t>ejecutar</a:t>
            </a:r>
            <a:r>
              <a:rPr sz="1997" spc="-11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acciones</a:t>
            </a:r>
            <a:r>
              <a:rPr sz="1997" spc="-107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condicionales.</a:t>
            </a:r>
            <a:endParaRPr sz="1997" dirty="0">
              <a:latin typeface="Verdana"/>
              <a:cs typeface="Verdana"/>
            </a:endParaRPr>
          </a:p>
          <a:p>
            <a:pPr marL="8456" marR="3382">
              <a:lnSpc>
                <a:spcPts val="2197"/>
              </a:lnSpc>
            </a:pPr>
            <a:r>
              <a:rPr sz="1997" dirty="0">
                <a:latin typeface="Verdana"/>
                <a:cs typeface="Verdana"/>
              </a:rPr>
              <a:t>¡Comencemos</a:t>
            </a:r>
            <a:r>
              <a:rPr sz="1997" spc="-100" dirty="0">
                <a:latin typeface="Verdana"/>
                <a:cs typeface="Verdana"/>
              </a:rPr>
              <a:t> </a:t>
            </a:r>
            <a:r>
              <a:rPr sz="1997" spc="-20" dirty="0">
                <a:latin typeface="Verdana"/>
                <a:cs typeface="Verdana"/>
              </a:rPr>
              <a:t>este</a:t>
            </a:r>
            <a:r>
              <a:rPr sz="1997" spc="-100" dirty="0">
                <a:latin typeface="Verdana"/>
                <a:cs typeface="Verdana"/>
              </a:rPr>
              <a:t> </a:t>
            </a:r>
            <a:r>
              <a:rPr sz="1997" spc="-63" dirty="0">
                <a:latin typeface="Verdana"/>
                <a:cs typeface="Verdana"/>
              </a:rPr>
              <a:t>viaje</a:t>
            </a:r>
            <a:r>
              <a:rPr sz="1997" spc="-10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hacia</a:t>
            </a:r>
            <a:r>
              <a:rPr sz="1997" spc="-100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97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eﬁciencia </a:t>
            </a:r>
            <a:r>
              <a:rPr sz="1997" spc="47" dirty="0">
                <a:latin typeface="Verdana"/>
                <a:cs typeface="Verdana"/>
              </a:rPr>
              <a:t>en</a:t>
            </a:r>
            <a:r>
              <a:rPr sz="1997" spc="-173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69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programación!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00219" y="862602"/>
            <a:ext cx="2500981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>
              <a:spcBef>
                <a:spcPts val="87"/>
              </a:spcBef>
            </a:pPr>
            <a:r>
              <a:rPr sz="2730" b="1" spc="-123" dirty="0">
                <a:latin typeface="Verdana"/>
                <a:cs typeface="Verdana"/>
              </a:rPr>
              <a:t>Introducción</a:t>
            </a:r>
            <a:endParaRPr sz="2730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91053" y="635816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299"/>
                </a:moveTo>
                <a:lnTo>
                  <a:pt x="7643227" y="114299"/>
                </a:lnTo>
                <a:lnTo>
                  <a:pt x="7643227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3C8CDF5-E0F0-BE18-F37E-61CEEDC47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FF19A18-D9C2-1DC5-D248-AAF65C07B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6754" y="874331"/>
            <a:ext cx="7001756" cy="415827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z="2630" spc="-113" dirty="0"/>
              <a:t>¿Qué</a:t>
            </a:r>
            <a:r>
              <a:rPr sz="2630" spc="-156" dirty="0"/>
              <a:t> </a:t>
            </a:r>
            <a:r>
              <a:rPr sz="2630" spc="-160" dirty="0"/>
              <a:t>es</a:t>
            </a:r>
            <a:r>
              <a:rPr sz="2630" spc="-156" dirty="0"/>
              <a:t> </a:t>
            </a:r>
            <a:r>
              <a:rPr sz="2630" spc="-152" dirty="0"/>
              <a:t>la</a:t>
            </a:r>
            <a:r>
              <a:rPr sz="2630" spc="-156" dirty="0"/>
              <a:t> </a:t>
            </a:r>
            <a:r>
              <a:rPr sz="2630" spc="-120" dirty="0"/>
              <a:t>Sentencia</a:t>
            </a:r>
            <a:r>
              <a:rPr sz="2630" spc="-152" dirty="0"/>
              <a:t> </a:t>
            </a:r>
            <a:r>
              <a:rPr sz="2630" spc="-276" dirty="0"/>
              <a:t>If?</a:t>
            </a:r>
            <a:endParaRPr sz="2630" dirty="0"/>
          </a:p>
        </p:txBody>
      </p:sp>
      <p:sp>
        <p:nvSpPr>
          <p:cNvPr id="3" name="object 3"/>
          <p:cNvSpPr txBox="1"/>
          <p:nvPr/>
        </p:nvSpPr>
        <p:spPr>
          <a:xfrm>
            <a:off x="5843010" y="874331"/>
            <a:ext cx="5481749" cy="1732049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dirty="0">
                <a:latin typeface="Verdana"/>
                <a:cs typeface="Verdana"/>
              </a:rPr>
              <a:t>La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sentencia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b="1" spc="-113" dirty="0">
                <a:latin typeface="Verdana"/>
                <a:cs typeface="Verdana"/>
              </a:rPr>
              <a:t>if</a:t>
            </a:r>
            <a:r>
              <a:rPr sz="1997" b="1" spc="-127" dirty="0">
                <a:latin typeface="Verdana"/>
                <a:cs typeface="Verdana"/>
              </a:rPr>
              <a:t> </a:t>
            </a:r>
            <a:r>
              <a:rPr sz="1997" spc="-40" dirty="0">
                <a:latin typeface="Verdana"/>
                <a:cs typeface="Verdana"/>
              </a:rPr>
              <a:t>es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spc="37" dirty="0">
                <a:latin typeface="Verdana"/>
                <a:cs typeface="Verdana"/>
              </a:rPr>
              <a:t>una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estructura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control </a:t>
            </a:r>
            <a:r>
              <a:rPr sz="1997" spc="60" dirty="0">
                <a:latin typeface="Verdana"/>
                <a:cs typeface="Verdana"/>
              </a:rPr>
              <a:t>que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permite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ejecutar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spc="73" dirty="0">
                <a:latin typeface="Verdana"/>
                <a:cs typeface="Verdana"/>
              </a:rPr>
              <a:t>un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spc="43" dirty="0">
                <a:latin typeface="Verdana"/>
                <a:cs typeface="Verdana"/>
              </a:rPr>
              <a:t>bloque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código </a:t>
            </a:r>
            <a:r>
              <a:rPr sz="1997" spc="-43" dirty="0">
                <a:latin typeface="Verdana"/>
                <a:cs typeface="Verdana"/>
              </a:rPr>
              <a:t>si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37" dirty="0">
                <a:latin typeface="Verdana"/>
                <a:cs typeface="Verdana"/>
              </a:rPr>
              <a:t>una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b="1" spc="-73" dirty="0">
                <a:latin typeface="Verdana"/>
                <a:cs typeface="Verdana"/>
              </a:rPr>
              <a:t>condición</a:t>
            </a:r>
            <a:r>
              <a:rPr sz="1997" b="1" spc="-143" dirty="0">
                <a:latin typeface="Verdana"/>
                <a:cs typeface="Verdana"/>
              </a:rPr>
              <a:t> </a:t>
            </a:r>
            <a:r>
              <a:rPr sz="1997" spc="-40" dirty="0">
                <a:latin typeface="Verdana"/>
                <a:cs typeface="Verdana"/>
              </a:rPr>
              <a:t>es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spc="-53" dirty="0">
                <a:latin typeface="Verdana"/>
                <a:cs typeface="Verdana"/>
              </a:rPr>
              <a:t>verdadera.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73" dirty="0">
                <a:latin typeface="Verdana"/>
                <a:cs typeface="Verdana"/>
              </a:rPr>
              <a:t>En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Python,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spc="-33" dirty="0">
                <a:latin typeface="Verdana"/>
                <a:cs typeface="Verdana"/>
              </a:rPr>
              <a:t>sintaxis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sentencia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2064" i="1" spc="-43" dirty="0">
                <a:latin typeface="Verdana"/>
                <a:cs typeface="Verdana"/>
              </a:rPr>
              <a:t>if</a:t>
            </a:r>
            <a:r>
              <a:rPr sz="2064" i="1" spc="-173" dirty="0">
                <a:latin typeface="Verdana"/>
                <a:cs typeface="Verdana"/>
              </a:rPr>
              <a:t> </a:t>
            </a:r>
            <a:r>
              <a:rPr sz="1997" spc="-40" dirty="0">
                <a:latin typeface="Verdana"/>
                <a:cs typeface="Verdana"/>
              </a:rPr>
              <a:t>es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sencilla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spc="-33" dirty="0">
                <a:latin typeface="Verdana"/>
                <a:cs typeface="Verdana"/>
              </a:rPr>
              <a:t>y </a:t>
            </a:r>
            <a:r>
              <a:rPr sz="1997" spc="-53" dirty="0">
                <a:latin typeface="Verdana"/>
                <a:cs typeface="Verdana"/>
              </a:rPr>
              <a:t>ﬂexible,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lo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que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hace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fundamental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para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el desarrollo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programas.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299"/>
                </a:lnTo>
                <a:lnTo>
                  <a:pt x="7768589" y="114299"/>
                </a:lnTo>
                <a:lnTo>
                  <a:pt x="776858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90AB746-7B4E-1570-4271-C977D79A4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22B567F-BDAA-AFA5-A05D-B2B2C06FA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399" y="902322"/>
            <a:ext cx="7001756" cy="431215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pc="-110" dirty="0"/>
              <a:t>Condicionales</a:t>
            </a:r>
            <a:r>
              <a:rPr spc="-152" dirty="0"/>
              <a:t> </a:t>
            </a:r>
            <a:r>
              <a:rPr spc="-93" dirty="0"/>
              <a:t>Simples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43006" y="708527"/>
            <a:ext cx="5526990" cy="2014177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spc="-17" dirty="0">
                <a:latin typeface="Verdana"/>
                <a:cs typeface="Verdana"/>
              </a:rPr>
              <a:t>Las</a:t>
            </a:r>
            <a:r>
              <a:rPr sz="1997" spc="-133" dirty="0">
                <a:latin typeface="Verdana"/>
                <a:cs typeface="Verdana"/>
              </a:rPr>
              <a:t> </a:t>
            </a:r>
            <a:r>
              <a:rPr sz="1997" spc="-13" dirty="0">
                <a:latin typeface="Verdana"/>
                <a:cs typeface="Verdana"/>
              </a:rPr>
              <a:t>estructuras</a:t>
            </a:r>
            <a:r>
              <a:rPr sz="1997" spc="-13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3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control</a:t>
            </a:r>
            <a:r>
              <a:rPr sz="1997" spc="-130" dirty="0">
                <a:latin typeface="Verdana"/>
                <a:cs typeface="Verdana"/>
              </a:rPr>
              <a:t> </a:t>
            </a:r>
            <a:r>
              <a:rPr sz="1997" b="1" spc="-140" dirty="0">
                <a:latin typeface="Verdana"/>
                <a:cs typeface="Verdana"/>
              </a:rPr>
              <a:t>if-</a:t>
            </a:r>
            <a:r>
              <a:rPr sz="1997" b="1" spc="-117" dirty="0">
                <a:latin typeface="Verdana"/>
                <a:cs typeface="Verdana"/>
              </a:rPr>
              <a:t>else</a:t>
            </a:r>
            <a:r>
              <a:rPr sz="1997" b="1" spc="-11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nos </a:t>
            </a:r>
            <a:r>
              <a:rPr sz="1997" spc="33" dirty="0">
                <a:latin typeface="Verdana"/>
                <a:cs typeface="Verdana"/>
              </a:rPr>
              <a:t>permiten</a:t>
            </a:r>
            <a:r>
              <a:rPr sz="1997" spc="-12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tomar</a:t>
            </a:r>
            <a:r>
              <a:rPr sz="1997" spc="-117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decisiones</a:t>
            </a:r>
            <a:r>
              <a:rPr sz="1997" spc="-117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simples</a:t>
            </a:r>
            <a:r>
              <a:rPr sz="1997" spc="-120" dirty="0">
                <a:latin typeface="Verdana"/>
                <a:cs typeface="Verdana"/>
              </a:rPr>
              <a:t> </a:t>
            </a:r>
            <a:r>
              <a:rPr sz="1997" spc="30" dirty="0">
                <a:latin typeface="Verdana"/>
                <a:cs typeface="Verdana"/>
              </a:rPr>
              <a:t>en </a:t>
            </a:r>
            <a:r>
              <a:rPr sz="1997" spc="-7" dirty="0">
                <a:latin typeface="Verdana"/>
                <a:cs typeface="Verdana"/>
              </a:rPr>
              <a:t>nuestros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spc="-27" dirty="0">
                <a:latin typeface="Verdana"/>
                <a:cs typeface="Verdana"/>
              </a:rPr>
              <a:t>programas.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Podemos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ejecutar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57" dirty="0">
                <a:latin typeface="Verdana"/>
                <a:cs typeface="Verdana"/>
              </a:rPr>
              <a:t>un </a:t>
            </a:r>
            <a:r>
              <a:rPr sz="1997" spc="43" dirty="0">
                <a:latin typeface="Verdana"/>
                <a:cs typeface="Verdana"/>
              </a:rPr>
              <a:t>bloque</a:t>
            </a:r>
            <a:r>
              <a:rPr sz="1997" spc="-169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69" dirty="0">
                <a:latin typeface="Verdana"/>
                <a:cs typeface="Verdana"/>
              </a:rPr>
              <a:t> </a:t>
            </a:r>
            <a:r>
              <a:rPr sz="1997" spc="53" dirty="0">
                <a:latin typeface="Verdana"/>
                <a:cs typeface="Verdana"/>
              </a:rPr>
              <a:t>código</a:t>
            </a:r>
            <a:r>
              <a:rPr sz="1997" spc="-169" dirty="0">
                <a:latin typeface="Verdana"/>
                <a:cs typeface="Verdana"/>
              </a:rPr>
              <a:t> </a:t>
            </a:r>
            <a:r>
              <a:rPr sz="1997" spc="-43" dirty="0">
                <a:latin typeface="Verdana"/>
                <a:cs typeface="Verdana"/>
              </a:rPr>
              <a:t>si</a:t>
            </a:r>
            <a:r>
              <a:rPr sz="1997" spc="-169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69" dirty="0">
                <a:latin typeface="Verdana"/>
                <a:cs typeface="Verdana"/>
              </a:rPr>
              <a:t> </a:t>
            </a:r>
            <a:r>
              <a:rPr sz="1997" spc="43" dirty="0">
                <a:latin typeface="Verdana"/>
                <a:cs typeface="Verdana"/>
              </a:rPr>
              <a:t>condición</a:t>
            </a:r>
            <a:r>
              <a:rPr sz="1997" spc="-169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es </a:t>
            </a:r>
            <a:r>
              <a:rPr sz="1997" spc="-53" dirty="0">
                <a:latin typeface="Verdana"/>
                <a:cs typeface="Verdana"/>
              </a:rPr>
              <a:t>verdadera,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110" dirty="0">
                <a:latin typeface="Verdana"/>
                <a:cs typeface="Verdana"/>
              </a:rPr>
              <a:t>y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otro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43" dirty="0">
                <a:latin typeface="Verdana"/>
                <a:cs typeface="Verdana"/>
              </a:rPr>
              <a:t>bloque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43" dirty="0">
                <a:latin typeface="Verdana"/>
                <a:cs typeface="Verdana"/>
              </a:rPr>
              <a:t>si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40" dirty="0">
                <a:latin typeface="Verdana"/>
                <a:cs typeface="Verdana"/>
              </a:rPr>
              <a:t>es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83" dirty="0">
                <a:latin typeface="Verdana"/>
                <a:cs typeface="Verdana"/>
              </a:rPr>
              <a:t>falsa.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Esto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nos </a:t>
            </a:r>
            <a:r>
              <a:rPr sz="1997" dirty="0">
                <a:latin typeface="Verdana"/>
                <a:cs typeface="Verdana"/>
              </a:rPr>
              <a:t>brinda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gran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ﬂexibilidad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en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spc="-27" dirty="0">
                <a:latin typeface="Verdana"/>
                <a:cs typeface="Verdana"/>
              </a:rPr>
              <a:t>ﬂujo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del </a:t>
            </a:r>
            <a:r>
              <a:rPr sz="1997" spc="-7" dirty="0">
                <a:latin typeface="Verdana"/>
                <a:cs typeface="Verdana"/>
              </a:rPr>
              <a:t>programa.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299"/>
                </a:lnTo>
                <a:lnTo>
                  <a:pt x="7768589" y="114299"/>
                </a:lnTo>
                <a:lnTo>
                  <a:pt x="776858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0739D8B-D607-E200-B530-84DD6CCBC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79D205B-29EE-69BF-5985-FAB558517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399" y="911653"/>
            <a:ext cx="7001756" cy="415827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z="2630" spc="-110" dirty="0"/>
              <a:t>Condicionales</a:t>
            </a:r>
            <a:r>
              <a:rPr sz="2630" spc="-93" dirty="0"/>
              <a:t> </a:t>
            </a:r>
            <a:r>
              <a:rPr sz="2630" spc="-76" dirty="0"/>
              <a:t>Anidadas</a:t>
            </a:r>
            <a:endParaRPr sz="2630" dirty="0"/>
          </a:p>
        </p:txBody>
      </p:sp>
      <p:sp>
        <p:nvSpPr>
          <p:cNvPr id="3" name="object 3"/>
          <p:cNvSpPr txBox="1"/>
          <p:nvPr/>
        </p:nvSpPr>
        <p:spPr>
          <a:xfrm>
            <a:off x="5843009" y="911653"/>
            <a:ext cx="5533332" cy="1732049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spc="-17" dirty="0">
                <a:latin typeface="Verdana"/>
                <a:cs typeface="Verdana"/>
              </a:rPr>
              <a:t>Las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b="1" spc="-83" dirty="0">
                <a:latin typeface="Verdana"/>
                <a:cs typeface="Verdana"/>
              </a:rPr>
              <a:t>condicionales</a:t>
            </a:r>
            <a:r>
              <a:rPr sz="1997" b="1" spc="-110" dirty="0">
                <a:latin typeface="Verdana"/>
                <a:cs typeface="Verdana"/>
              </a:rPr>
              <a:t> </a:t>
            </a:r>
            <a:r>
              <a:rPr sz="1997" b="1" spc="-97" dirty="0">
                <a:latin typeface="Verdana"/>
                <a:cs typeface="Verdana"/>
              </a:rPr>
              <a:t>anidadas</a:t>
            </a:r>
            <a:r>
              <a:rPr sz="1997" b="1" spc="-136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nos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spc="27" dirty="0">
                <a:latin typeface="Verdana"/>
                <a:cs typeface="Verdana"/>
              </a:rPr>
              <a:t>permiten </a:t>
            </a:r>
            <a:r>
              <a:rPr sz="1997" spc="-33" dirty="0">
                <a:latin typeface="Verdana"/>
                <a:cs typeface="Verdana"/>
              </a:rPr>
              <a:t>evaluar</a:t>
            </a:r>
            <a:r>
              <a:rPr sz="1997" spc="-2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múltiples</a:t>
            </a:r>
            <a:r>
              <a:rPr sz="1997" spc="-2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condiciones</a:t>
            </a:r>
            <a:r>
              <a:rPr sz="1997" spc="-2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23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forma </a:t>
            </a:r>
            <a:r>
              <a:rPr sz="1997" spc="-50" dirty="0">
                <a:latin typeface="Verdana"/>
                <a:cs typeface="Verdana"/>
              </a:rPr>
              <a:t>jerárquica.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Esto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-40" dirty="0">
                <a:latin typeface="Verdana"/>
                <a:cs typeface="Verdana"/>
              </a:rPr>
              <a:t>es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útil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para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casos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en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los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43" dirty="0">
                <a:latin typeface="Verdana"/>
                <a:cs typeface="Verdana"/>
              </a:rPr>
              <a:t>que </a:t>
            </a:r>
            <a:r>
              <a:rPr sz="1997" dirty="0">
                <a:latin typeface="Verdana"/>
                <a:cs typeface="Verdana"/>
              </a:rPr>
              <a:t>necesitamos</a:t>
            </a:r>
            <a:r>
              <a:rPr sz="1997" spc="-4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tomar</a:t>
            </a:r>
            <a:r>
              <a:rPr sz="1997" spc="-4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decisiones</a:t>
            </a:r>
            <a:r>
              <a:rPr sz="1997" spc="-4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complejas basadas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en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diferentes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20" dirty="0">
                <a:latin typeface="Verdana"/>
                <a:cs typeface="Verdana"/>
              </a:rPr>
              <a:t>situaciones.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La </a:t>
            </a:r>
            <a:r>
              <a:rPr sz="1997" dirty="0">
                <a:latin typeface="Verdana"/>
                <a:cs typeface="Verdana"/>
              </a:rPr>
              <a:t>claridad</a:t>
            </a:r>
            <a:r>
              <a:rPr sz="1997" spc="-117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en</a:t>
            </a:r>
            <a:r>
              <a:rPr sz="1997" spc="-117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17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lógica</a:t>
            </a:r>
            <a:r>
              <a:rPr sz="1997" spc="-117" dirty="0">
                <a:latin typeface="Verdana"/>
                <a:cs typeface="Verdana"/>
              </a:rPr>
              <a:t> </a:t>
            </a:r>
            <a:r>
              <a:rPr sz="1997" spc="-40" dirty="0">
                <a:latin typeface="Verdana"/>
                <a:cs typeface="Verdana"/>
              </a:rPr>
              <a:t>es</a:t>
            </a:r>
            <a:r>
              <a:rPr sz="1997" spc="-117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fundamental.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299"/>
                </a:lnTo>
                <a:lnTo>
                  <a:pt x="7768589" y="114299"/>
                </a:lnTo>
                <a:lnTo>
                  <a:pt x="776858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589B649-638D-040E-5DC2-2EFE0DAB6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20E7EE1-1C2C-7EA7-918E-8A2217791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292" y="3104537"/>
            <a:ext cx="10610451" cy="29871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75065" y="865166"/>
            <a:ext cx="5479212" cy="1739734"/>
          </a:xfrm>
          <a:prstGeom prst="rect">
            <a:avLst/>
          </a:prstGeom>
        </p:spPr>
        <p:txBody>
          <a:bodyPr vert="horz" wrap="square" lIns="0" tIns="46509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66"/>
              </a:spcBef>
            </a:pPr>
            <a:r>
              <a:rPr sz="1997" spc="-7" dirty="0">
                <a:latin typeface="Verdana"/>
                <a:cs typeface="Verdana"/>
              </a:rPr>
              <a:t>Los</a:t>
            </a:r>
            <a:r>
              <a:rPr sz="1997" spc="-166" dirty="0">
                <a:latin typeface="Verdana"/>
                <a:cs typeface="Verdana"/>
              </a:rPr>
              <a:t> </a:t>
            </a:r>
            <a:r>
              <a:rPr sz="1997" b="1" spc="-113" dirty="0">
                <a:latin typeface="Verdana"/>
                <a:cs typeface="Verdana"/>
              </a:rPr>
              <a:t>operadores</a:t>
            </a:r>
            <a:r>
              <a:rPr sz="1997" b="1" spc="-120" dirty="0">
                <a:latin typeface="Verdana"/>
                <a:cs typeface="Verdana"/>
              </a:rPr>
              <a:t> </a:t>
            </a:r>
            <a:r>
              <a:rPr sz="1997" b="1" spc="-97" dirty="0">
                <a:latin typeface="Verdana"/>
                <a:cs typeface="Verdana"/>
              </a:rPr>
              <a:t>lógicos</a:t>
            </a:r>
            <a:r>
              <a:rPr sz="1997" b="1" spc="-143" dirty="0">
                <a:latin typeface="Verdana"/>
                <a:cs typeface="Verdana"/>
              </a:rPr>
              <a:t> </a:t>
            </a:r>
            <a:r>
              <a:rPr sz="1997" spc="70" dirty="0">
                <a:latin typeface="Verdana"/>
                <a:cs typeface="Verdana"/>
              </a:rPr>
              <a:t>como</a:t>
            </a:r>
            <a:r>
              <a:rPr sz="1997" spc="-166" dirty="0">
                <a:latin typeface="Verdana"/>
                <a:cs typeface="Verdana"/>
              </a:rPr>
              <a:t> </a:t>
            </a:r>
            <a:r>
              <a:rPr sz="2064" i="1" spc="-70" dirty="0">
                <a:latin typeface="Verdana"/>
                <a:cs typeface="Verdana"/>
              </a:rPr>
              <a:t>and</a:t>
            </a:r>
            <a:r>
              <a:rPr sz="1997" spc="-70" dirty="0">
                <a:latin typeface="Verdana"/>
                <a:cs typeface="Verdana"/>
              </a:rPr>
              <a:t>,</a:t>
            </a:r>
            <a:r>
              <a:rPr sz="1997" spc="-166" dirty="0">
                <a:latin typeface="Verdana"/>
                <a:cs typeface="Verdana"/>
              </a:rPr>
              <a:t> </a:t>
            </a:r>
            <a:r>
              <a:rPr sz="2064" i="1" spc="-47" dirty="0">
                <a:latin typeface="Verdana"/>
                <a:cs typeface="Verdana"/>
              </a:rPr>
              <a:t>or</a:t>
            </a:r>
            <a:r>
              <a:rPr sz="2064" i="1" spc="-186" dirty="0">
                <a:latin typeface="Verdana"/>
                <a:cs typeface="Verdana"/>
              </a:rPr>
              <a:t> </a:t>
            </a:r>
            <a:r>
              <a:rPr sz="1997" spc="-110" dirty="0">
                <a:latin typeface="Verdana"/>
                <a:cs typeface="Verdana"/>
              </a:rPr>
              <a:t>y</a:t>
            </a:r>
            <a:r>
              <a:rPr sz="1997" spc="-166" dirty="0">
                <a:latin typeface="Verdana"/>
                <a:cs typeface="Verdana"/>
              </a:rPr>
              <a:t> </a:t>
            </a:r>
            <a:r>
              <a:rPr sz="2064" i="1" spc="-17" dirty="0">
                <a:latin typeface="Verdana"/>
                <a:cs typeface="Verdana"/>
              </a:rPr>
              <a:t>not </a:t>
            </a:r>
            <a:r>
              <a:rPr sz="1997" dirty="0">
                <a:latin typeface="Verdana"/>
                <a:cs typeface="Verdana"/>
              </a:rPr>
              <a:t>nos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permiten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spc="37" dirty="0">
                <a:latin typeface="Verdana"/>
                <a:cs typeface="Verdana"/>
              </a:rPr>
              <a:t>combinar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spc="-110" dirty="0">
                <a:latin typeface="Verdana"/>
                <a:cs typeface="Verdana"/>
              </a:rPr>
              <a:t>y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spc="-33" dirty="0">
                <a:latin typeface="Verdana"/>
                <a:cs typeface="Verdana"/>
              </a:rPr>
              <a:t>evaluar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múltiples </a:t>
            </a:r>
            <a:r>
              <a:rPr sz="1997" dirty="0">
                <a:latin typeface="Verdana"/>
                <a:cs typeface="Verdana"/>
              </a:rPr>
              <a:t>condiciones</a:t>
            </a:r>
            <a:r>
              <a:rPr sz="1997" spc="-67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67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manera</a:t>
            </a:r>
            <a:r>
              <a:rPr sz="1997" spc="-67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eﬁciente.</a:t>
            </a:r>
            <a:r>
              <a:rPr sz="1997" spc="-63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Estos operadores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son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esenciales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para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construir </a:t>
            </a:r>
            <a:r>
              <a:rPr sz="1997" dirty="0">
                <a:latin typeface="Verdana"/>
                <a:cs typeface="Verdana"/>
              </a:rPr>
              <a:t>lógica</a:t>
            </a:r>
            <a:r>
              <a:rPr sz="1997" spc="-67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compleja</a:t>
            </a:r>
            <a:r>
              <a:rPr sz="1997" spc="-67" dirty="0">
                <a:latin typeface="Verdana"/>
                <a:cs typeface="Verdana"/>
              </a:rPr>
              <a:t> </a:t>
            </a:r>
            <a:r>
              <a:rPr sz="1997" spc="-110" dirty="0">
                <a:latin typeface="Verdana"/>
                <a:cs typeface="Verdana"/>
              </a:rPr>
              <a:t>y</a:t>
            </a:r>
            <a:r>
              <a:rPr sz="1997" spc="-67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tomar</a:t>
            </a:r>
            <a:r>
              <a:rPr sz="1997" spc="-6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decisiones</a:t>
            </a:r>
            <a:r>
              <a:rPr sz="1997" spc="-67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más precisas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en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nuestros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programas.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00221" y="865166"/>
            <a:ext cx="3596856" cy="431215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cap="small" spc="-90" dirty="0"/>
              <a:t>o</a:t>
            </a:r>
            <a:r>
              <a:rPr spc="-90" dirty="0"/>
              <a:t>peradores</a:t>
            </a:r>
            <a:r>
              <a:rPr spc="-169" dirty="0"/>
              <a:t> </a:t>
            </a:r>
            <a:r>
              <a:rPr spc="-130" dirty="0"/>
              <a:t>Lógicos</a:t>
            </a:r>
          </a:p>
        </p:txBody>
      </p:sp>
      <p:sp>
        <p:nvSpPr>
          <p:cNvPr id="5" name="object 5"/>
          <p:cNvSpPr/>
          <p:nvPr/>
        </p:nvSpPr>
        <p:spPr>
          <a:xfrm>
            <a:off x="7091053" y="635816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299"/>
                </a:moveTo>
                <a:lnTo>
                  <a:pt x="7643227" y="114299"/>
                </a:lnTo>
                <a:lnTo>
                  <a:pt x="7643227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7D540AF-360F-F370-3275-177D29EA8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3004AA4-9721-1F14-A929-8AC0B49EF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1358" y="1070626"/>
            <a:ext cx="7001756" cy="431215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pc="-123" dirty="0"/>
              <a:t>Ejemplos</a:t>
            </a:r>
            <a:r>
              <a:rPr spc="-140" dirty="0"/>
              <a:t> </a:t>
            </a:r>
            <a:r>
              <a:rPr spc="-107" dirty="0"/>
              <a:t>Prácticos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43006" y="689808"/>
            <a:ext cx="5559969" cy="2014177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spc="53" dirty="0">
                <a:latin typeface="Verdana"/>
                <a:cs typeface="Verdana"/>
              </a:rPr>
              <a:t>A</a:t>
            </a:r>
            <a:r>
              <a:rPr sz="1997" spc="-173" dirty="0">
                <a:latin typeface="Verdana"/>
                <a:cs typeface="Verdana"/>
              </a:rPr>
              <a:t> </a:t>
            </a:r>
            <a:r>
              <a:rPr sz="1997" spc="-67" dirty="0">
                <a:latin typeface="Verdana"/>
                <a:cs typeface="Verdana"/>
              </a:rPr>
              <a:t>través</a:t>
            </a:r>
            <a:r>
              <a:rPr sz="1997" spc="-173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69" dirty="0">
                <a:latin typeface="Verdana"/>
                <a:cs typeface="Verdana"/>
              </a:rPr>
              <a:t> </a:t>
            </a:r>
            <a:r>
              <a:rPr sz="1997" b="1" spc="-103" dirty="0">
                <a:latin typeface="Verdana"/>
                <a:cs typeface="Verdana"/>
              </a:rPr>
              <a:t>ejemplos</a:t>
            </a:r>
            <a:r>
              <a:rPr sz="1997" b="1" spc="-123" dirty="0">
                <a:latin typeface="Verdana"/>
                <a:cs typeface="Verdana"/>
              </a:rPr>
              <a:t> </a:t>
            </a:r>
            <a:r>
              <a:rPr sz="1997" b="1" spc="-43" dirty="0">
                <a:latin typeface="Verdana"/>
                <a:cs typeface="Verdana"/>
              </a:rPr>
              <a:t>prácticos</a:t>
            </a:r>
            <a:r>
              <a:rPr sz="1997" spc="-43" dirty="0">
                <a:latin typeface="Verdana"/>
                <a:cs typeface="Verdana"/>
              </a:rPr>
              <a:t>, </a:t>
            </a:r>
            <a:r>
              <a:rPr sz="1997" spc="-13" dirty="0">
                <a:latin typeface="Verdana"/>
                <a:cs typeface="Verdana"/>
              </a:rPr>
              <a:t>exploraremos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situaciones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spc="-40" dirty="0">
                <a:latin typeface="Verdana"/>
                <a:cs typeface="Verdana"/>
              </a:rPr>
              <a:t>reales</a:t>
            </a:r>
            <a:r>
              <a:rPr sz="1997" spc="-140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en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spc="-43" dirty="0">
                <a:latin typeface="Verdana"/>
                <a:cs typeface="Verdana"/>
              </a:rPr>
              <a:t>las</a:t>
            </a:r>
            <a:r>
              <a:rPr sz="1997" spc="-140" dirty="0">
                <a:latin typeface="Verdana"/>
                <a:cs typeface="Verdana"/>
              </a:rPr>
              <a:t> </a:t>
            </a:r>
            <a:r>
              <a:rPr sz="1997" spc="43" dirty="0">
                <a:latin typeface="Verdana"/>
                <a:cs typeface="Verdana"/>
              </a:rPr>
              <a:t>que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1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sentencia</a:t>
            </a:r>
            <a:r>
              <a:rPr sz="1997" spc="-110" dirty="0">
                <a:latin typeface="Verdana"/>
                <a:cs typeface="Verdana"/>
              </a:rPr>
              <a:t> </a:t>
            </a:r>
            <a:r>
              <a:rPr sz="2064" i="1" spc="-43" dirty="0">
                <a:latin typeface="Verdana"/>
                <a:cs typeface="Verdana"/>
              </a:rPr>
              <a:t>if</a:t>
            </a:r>
            <a:r>
              <a:rPr sz="2064" i="1" spc="-133" dirty="0">
                <a:latin typeface="Verdana"/>
                <a:cs typeface="Verdana"/>
              </a:rPr>
              <a:t> </a:t>
            </a:r>
            <a:r>
              <a:rPr sz="1997" spc="-40" dirty="0">
                <a:latin typeface="Verdana"/>
                <a:cs typeface="Verdana"/>
              </a:rPr>
              <a:t>es</a:t>
            </a:r>
            <a:r>
              <a:rPr sz="1997" spc="-11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fundamental.</a:t>
            </a:r>
            <a:r>
              <a:rPr sz="1997" spc="-11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Desde</a:t>
            </a:r>
            <a:r>
              <a:rPr sz="1997" spc="-11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la </a:t>
            </a:r>
            <a:r>
              <a:rPr sz="1997" dirty="0">
                <a:latin typeface="Verdana"/>
                <a:cs typeface="Verdana"/>
              </a:rPr>
              <a:t>validación</a:t>
            </a:r>
            <a:r>
              <a:rPr sz="1997" spc="-166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datos</a:t>
            </a:r>
            <a:r>
              <a:rPr sz="1997" spc="-166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hasta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66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automatización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spc="-80" dirty="0">
                <a:latin typeface="Verdana"/>
                <a:cs typeface="Verdana"/>
              </a:rPr>
              <a:t>tareas,</a:t>
            </a:r>
            <a:r>
              <a:rPr sz="1997" spc="-14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veremos</a:t>
            </a:r>
            <a:r>
              <a:rPr sz="1997" spc="-140" dirty="0">
                <a:latin typeface="Verdana"/>
                <a:cs typeface="Verdana"/>
              </a:rPr>
              <a:t> </a:t>
            </a:r>
            <a:r>
              <a:rPr sz="1997" spc="70" dirty="0">
                <a:latin typeface="Verdana"/>
                <a:cs typeface="Verdana"/>
              </a:rPr>
              <a:t>cómo</a:t>
            </a:r>
            <a:r>
              <a:rPr sz="1997" spc="-140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4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lógica</a:t>
            </a:r>
            <a:r>
              <a:rPr sz="1997" spc="-140" dirty="0">
                <a:latin typeface="Verdana"/>
                <a:cs typeface="Verdana"/>
              </a:rPr>
              <a:t> </a:t>
            </a:r>
            <a:r>
              <a:rPr sz="1997" spc="43" dirty="0">
                <a:latin typeface="Verdana"/>
                <a:cs typeface="Verdana"/>
              </a:rPr>
              <a:t>de </a:t>
            </a:r>
            <a:r>
              <a:rPr sz="1997" dirty="0">
                <a:latin typeface="Verdana"/>
                <a:cs typeface="Verdana"/>
              </a:rPr>
              <a:t>programación</a:t>
            </a:r>
            <a:r>
              <a:rPr sz="1997" spc="-4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puede</a:t>
            </a:r>
            <a:r>
              <a:rPr sz="1997" spc="-37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optimizarse</a:t>
            </a:r>
            <a:r>
              <a:rPr sz="1997" spc="-37" dirty="0">
                <a:latin typeface="Verdana"/>
                <a:cs typeface="Verdana"/>
              </a:rPr>
              <a:t> </a:t>
            </a:r>
            <a:r>
              <a:rPr sz="1997" spc="37" dirty="0">
                <a:latin typeface="Verdana"/>
                <a:cs typeface="Verdana"/>
              </a:rPr>
              <a:t>con </a:t>
            </a:r>
            <a:r>
              <a:rPr sz="1997" spc="-7" dirty="0">
                <a:latin typeface="Verdana"/>
                <a:cs typeface="Verdana"/>
              </a:rPr>
              <a:t>Python.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299"/>
                </a:lnTo>
                <a:lnTo>
                  <a:pt x="7768589" y="114299"/>
                </a:lnTo>
                <a:lnTo>
                  <a:pt x="776858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5114FCC-6A47-DA5B-DC74-D4CCA3A67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935551B-9E4A-3BDF-EF7C-E90446E91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481</TotalTime>
  <Words>470</Words>
  <Application>Microsoft Office PowerPoint</Application>
  <PresentationFormat>Panorámica</PresentationFormat>
  <Paragraphs>30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Verdana</vt:lpstr>
      <vt:lpstr>Tema de Office</vt:lpstr>
      <vt:lpstr>1_Tema de Office</vt:lpstr>
      <vt:lpstr>Office Theme</vt:lpstr>
      <vt:lpstr>Programación Web</vt:lpstr>
      <vt:lpstr>Objetivo</vt:lpstr>
      <vt:lpstr>Agenda</vt:lpstr>
      <vt:lpstr>En esta presentación exploraremos cómo optimizar la lógica de programación utilizando la sentencia if en Python.</vt:lpstr>
      <vt:lpstr>¿Qué es la Sentencia If?</vt:lpstr>
      <vt:lpstr>Condicionales Simples</vt:lpstr>
      <vt:lpstr>Condicionales Anidadas</vt:lpstr>
      <vt:lpstr>operadores Lógicos</vt:lpstr>
      <vt:lpstr>Ejemplos Prácticos</vt:lpstr>
      <vt:lpstr>¿Qué es la sentencia 'for'?</vt:lpstr>
      <vt:lpstr>Optimización de bucles 'for'</vt:lpstr>
      <vt:lpstr>Iteración eﬁciente</vt:lpstr>
      <vt:lpstr>Técnicas avanzadas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Cevallos</cp:lastModifiedBy>
  <cp:revision>79</cp:revision>
  <dcterms:created xsi:type="dcterms:W3CDTF">2022-01-24T21:35:40Z</dcterms:created>
  <dcterms:modified xsi:type="dcterms:W3CDTF">2024-04-15T19:38:07Z</dcterms:modified>
</cp:coreProperties>
</file>