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7" r:id="rId10"/>
    <p:sldId id="264" r:id="rId11"/>
    <p:sldId id="265" r:id="rId12"/>
    <p:sldId id="266" r:id="rId13"/>
    <p:sldId id="279" r:id="rId14"/>
    <p:sldId id="267" r:id="rId15"/>
    <p:sldId id="268" r:id="rId16"/>
    <p:sldId id="269" r:id="rId17"/>
    <p:sldId id="270" r:id="rId18"/>
    <p:sldId id="271" r:id="rId19"/>
    <p:sldId id="278" r:id="rId20"/>
    <p:sldId id="272" r:id="rId21"/>
    <p:sldId id="273" r:id="rId22"/>
    <p:sldId id="274" r:id="rId23"/>
    <p:sldId id="275" r:id="rId24"/>
    <p:sldId id="27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pub.dartlang.org/" TargetMode="External"/><Relationship Id="rId7" Type="http://schemas.openxmlformats.org/officeDocument/2006/relationships/hyperlink" Target="https://www.jetbrains.com/webstorm" TargetMode="External"/><Relationship Id="rId2" Type="http://schemas.openxmlformats.org/officeDocument/2006/relationships/hyperlink" Target="https://www.dartlang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rtpad.dartlang.org/" TargetMode="External"/><Relationship Id="rId5" Type="http://schemas.openxmlformats.org/officeDocument/2006/relationships/hyperlink" Target="https://github.com/dart-lang/polymer-dart/wiki" TargetMode="External"/><Relationship Id="rId4" Type="http://schemas.openxmlformats.org/officeDocument/2006/relationships/hyperlink" Target="https://angular.io/dar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Dart+Angular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A friendly introduction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906" y="1964267"/>
            <a:ext cx="3350203" cy="335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63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those other features?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1" y="1728355"/>
            <a:ext cx="10131425" cy="675024"/>
          </a:xfrm>
        </p:spPr>
        <p:txBody>
          <a:bodyPr>
            <a:normAutofit/>
          </a:bodyPr>
          <a:lstStyle/>
          <a:p>
            <a:r>
              <a:rPr lang="en-US" sz="2200" dirty="0" err="1" smtClean="0"/>
              <a:t>Mixins</a:t>
            </a:r>
            <a:endParaRPr lang="en-US" sz="2200" dirty="0"/>
          </a:p>
        </p:txBody>
      </p:sp>
      <p:grpSp>
        <p:nvGrpSpPr>
          <p:cNvPr id="8" name="Group 7"/>
          <p:cNvGrpSpPr/>
          <p:nvPr/>
        </p:nvGrpSpPr>
        <p:grpSpPr>
          <a:xfrm>
            <a:off x="559341" y="2403379"/>
            <a:ext cx="11073318" cy="4095392"/>
            <a:chOff x="242887" y="2403379"/>
            <a:chExt cx="11073318" cy="409539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2887" y="2403379"/>
              <a:ext cx="5322894" cy="4095392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15017" y="2403379"/>
              <a:ext cx="5501188" cy="1918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198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those other features?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1" y="1728355"/>
            <a:ext cx="10131425" cy="675024"/>
          </a:xfrm>
        </p:spPr>
        <p:txBody>
          <a:bodyPr>
            <a:normAutofit/>
          </a:bodyPr>
          <a:lstStyle/>
          <a:p>
            <a:r>
              <a:rPr lang="en-US" sz="2200" dirty="0" smtClean="0"/>
              <a:t>Generics (pretty straightforward, but still cool)</a:t>
            </a:r>
            <a:endParaRPr lang="en-US" sz="2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176" y="2767013"/>
            <a:ext cx="6111649" cy="287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64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 more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420658"/>
          </a:xfrm>
        </p:spPr>
        <p:txBody>
          <a:bodyPr>
            <a:normAutofit lnSpcReduction="10000"/>
          </a:bodyPr>
          <a:lstStyle/>
          <a:p>
            <a:r>
              <a:rPr lang="en-US" sz="2200" dirty="0" smtClean="0"/>
              <a:t>Libraries for modularity</a:t>
            </a:r>
          </a:p>
          <a:p>
            <a:r>
              <a:rPr lang="en-US" sz="2200" dirty="0" smtClean="0"/>
              <a:t>Private variables</a:t>
            </a:r>
          </a:p>
          <a:p>
            <a:r>
              <a:rPr lang="en-US" sz="2200" dirty="0" smtClean="0"/>
              <a:t>Lexical scope</a:t>
            </a:r>
          </a:p>
          <a:p>
            <a:r>
              <a:rPr lang="en-US" sz="2200" dirty="0" smtClean="0"/>
              <a:t>Extensive libraries</a:t>
            </a:r>
          </a:p>
          <a:p>
            <a:pPr lvl="1"/>
            <a:r>
              <a:rPr lang="en-US" sz="2200" dirty="0" smtClean="0"/>
              <a:t>Collections (List, Map, Set)</a:t>
            </a:r>
          </a:p>
          <a:p>
            <a:pPr lvl="1"/>
            <a:r>
              <a:rPr lang="en-US" sz="2200" dirty="0" smtClean="0"/>
              <a:t>Browser functionality (</a:t>
            </a:r>
            <a:r>
              <a:rPr lang="en-US" sz="2200" dirty="0" err="1" smtClean="0"/>
              <a:t>dart:html</a:t>
            </a:r>
            <a:r>
              <a:rPr lang="en-US" sz="2200" dirty="0" smtClean="0"/>
              <a:t>)</a:t>
            </a:r>
          </a:p>
          <a:p>
            <a:pPr lvl="1"/>
            <a:r>
              <a:rPr lang="en-US" sz="2200" dirty="0"/>
              <a:t>N</a:t>
            </a:r>
            <a:r>
              <a:rPr lang="en-US" sz="2200" dirty="0" smtClean="0"/>
              <a:t>etwork functionality (http, socket)</a:t>
            </a:r>
          </a:p>
          <a:p>
            <a:pPr lvl="1"/>
            <a:r>
              <a:rPr lang="en-US" sz="2200" dirty="0" smtClean="0"/>
              <a:t>Asynchrony (Futures, </a:t>
            </a:r>
            <a:r>
              <a:rPr lang="en-US" sz="2200" dirty="0" err="1" smtClean="0"/>
              <a:t>async</a:t>
            </a:r>
            <a:r>
              <a:rPr lang="en-US" sz="2200" dirty="0" smtClean="0"/>
              <a:t>/await)</a:t>
            </a:r>
          </a:p>
          <a:p>
            <a:pPr lvl="1"/>
            <a:r>
              <a:rPr lang="en-US" sz="2200" dirty="0" smtClean="0"/>
              <a:t>Reflection (mirrors)</a:t>
            </a:r>
          </a:p>
          <a:p>
            <a:pPr lvl="1"/>
            <a:r>
              <a:rPr lang="en-US" sz="2200" dirty="0" smtClean="0"/>
              <a:t>Concurrency (isolates)</a:t>
            </a:r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5414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308322"/>
            <a:ext cx="10131425" cy="2466878"/>
          </a:xfrm>
        </p:spPr>
        <p:txBody>
          <a:bodyPr>
            <a:normAutofit/>
          </a:bodyPr>
          <a:lstStyle/>
          <a:p>
            <a:r>
              <a:rPr lang="en-US" sz="2200" dirty="0" smtClean="0"/>
              <a:t>Standalone VM</a:t>
            </a:r>
          </a:p>
          <a:p>
            <a:r>
              <a:rPr lang="en-US" sz="2200" dirty="0" smtClean="0"/>
              <a:t>dart2js</a:t>
            </a:r>
          </a:p>
          <a:p>
            <a:r>
              <a:rPr lang="en-US" sz="2200" dirty="0" smtClean="0"/>
              <a:t>Analyzing and Formatting</a:t>
            </a:r>
          </a:p>
          <a:p>
            <a:r>
              <a:rPr lang="en-US" sz="2200" dirty="0" smtClean="0"/>
              <a:t>Profiling</a:t>
            </a:r>
          </a:p>
          <a:p>
            <a:r>
              <a:rPr lang="en-US" sz="2200" dirty="0" smtClean="0"/>
              <a:t>Pub (package and asset manager)</a:t>
            </a:r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7867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it isn’t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1256914"/>
          </a:xfrm>
        </p:spPr>
        <p:txBody>
          <a:bodyPr>
            <a:noAutofit/>
          </a:bodyPr>
          <a:lstStyle/>
          <a:p>
            <a:r>
              <a:rPr lang="en-US" sz="2200" dirty="0" smtClean="0"/>
              <a:t>Replacement for JavaScript</a:t>
            </a:r>
          </a:p>
          <a:p>
            <a:pPr lvl="1"/>
            <a:r>
              <a:rPr lang="en-US" sz="2200" dirty="0" smtClean="0"/>
              <a:t>Runs in VM in </a:t>
            </a:r>
            <a:r>
              <a:rPr lang="en-US" sz="2200" dirty="0" err="1" smtClean="0"/>
              <a:t>Dartium</a:t>
            </a:r>
            <a:r>
              <a:rPr lang="en-US" sz="2200" dirty="0" smtClean="0"/>
              <a:t>, but all other browsers require compilation into JavaScript</a:t>
            </a:r>
          </a:p>
          <a:p>
            <a:pPr lvl="1"/>
            <a:r>
              <a:rPr lang="en-US" sz="2200" dirty="0" smtClean="0"/>
              <a:t>Compiles into highly optimized JavaScript, long term goal is to compile into Idiomatic (readable) JavaScript</a:t>
            </a:r>
          </a:p>
        </p:txBody>
      </p:sp>
    </p:spTree>
    <p:extLst>
      <p:ext uri="{BB962C8B-B14F-4D97-AF65-F5344CB8AC3E}">
        <p14:creationId xmlns:p14="http://schemas.microsoft.com/office/powerpoint/2010/main" val="371945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why are we 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868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Web programming in Dart offers a couple of different options that can be used separately or together (which one should we discuss?)</a:t>
            </a:r>
            <a:endParaRPr lang="en-US" sz="2200" dirty="0"/>
          </a:p>
        </p:txBody>
      </p:sp>
      <p:grpSp>
        <p:nvGrpSpPr>
          <p:cNvPr id="6" name="Group 5"/>
          <p:cNvGrpSpPr/>
          <p:nvPr/>
        </p:nvGrpSpPr>
        <p:grpSpPr>
          <a:xfrm>
            <a:off x="3075827" y="3243697"/>
            <a:ext cx="6040346" cy="2381250"/>
            <a:chOff x="2651700" y="3243697"/>
            <a:chExt cx="6040346" cy="238125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730" y="3546177"/>
              <a:ext cx="2580316" cy="1773968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1700" y="3243697"/>
              <a:ext cx="2381250" cy="2381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3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1487823"/>
          </a:xfrm>
        </p:spPr>
        <p:txBody>
          <a:bodyPr>
            <a:noAutofit/>
          </a:bodyPr>
          <a:lstStyle/>
          <a:p>
            <a:r>
              <a:rPr lang="en-US" sz="2200" dirty="0" smtClean="0"/>
              <a:t>Angular came onto the scene in 2010, </a:t>
            </a:r>
            <a:r>
              <a:rPr lang="en-US" sz="2200" dirty="0" err="1" smtClean="0"/>
              <a:t>AngularDart</a:t>
            </a:r>
            <a:r>
              <a:rPr lang="en-US" sz="2200" dirty="0" smtClean="0"/>
              <a:t> followed in 2013</a:t>
            </a:r>
          </a:p>
          <a:p>
            <a:r>
              <a:rPr lang="en-US" sz="2200" dirty="0" smtClean="0"/>
              <a:t>Angular was ported to Dart, immediately used by an internal team at Google for sales force automation</a:t>
            </a:r>
          </a:p>
          <a:p>
            <a:r>
              <a:rPr lang="en-US" sz="2200" dirty="0" smtClean="0"/>
              <a:t>Shipped the first version of that application in &lt; 6 months</a:t>
            </a:r>
          </a:p>
        </p:txBody>
      </p:sp>
    </p:spTree>
    <p:extLst>
      <p:ext uri="{BB962C8B-B14F-4D97-AF65-F5344CB8AC3E}">
        <p14:creationId xmlns:p14="http://schemas.microsoft.com/office/powerpoint/2010/main" val="11499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Angulardart</a:t>
            </a:r>
            <a:r>
              <a:rPr lang="en-US" dirty="0" smtClean="0"/>
              <a:t> 1.0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635" y="1013525"/>
            <a:ext cx="4827591" cy="534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18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Angulardart</a:t>
            </a:r>
            <a:r>
              <a:rPr lang="en-US" dirty="0" smtClean="0"/>
              <a:t> 1.0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2937933"/>
          </a:xfrm>
        </p:spPr>
        <p:txBody>
          <a:bodyPr>
            <a:normAutofit/>
          </a:bodyPr>
          <a:lstStyle/>
          <a:p>
            <a:r>
              <a:rPr lang="en-US" sz="2200" dirty="0" err="1" smtClean="0"/>
              <a:t>AngularDart</a:t>
            </a:r>
            <a:r>
              <a:rPr lang="en-US" sz="2200" dirty="0" smtClean="0"/>
              <a:t> became the basis of what Angular 2 is today</a:t>
            </a:r>
          </a:p>
          <a:p>
            <a:r>
              <a:rPr lang="en-US" sz="2200" dirty="0" smtClean="0"/>
              <a:t>The mission became one “Angular” framework with language parity</a:t>
            </a:r>
          </a:p>
          <a:p>
            <a:r>
              <a:rPr lang="en-US" sz="2200" strike="sngStrike" dirty="0" smtClean="0"/>
              <a:t>Angular </a:t>
            </a:r>
            <a:r>
              <a:rPr lang="en-US" sz="2200" strike="sngStrike" dirty="0" smtClean="0"/>
              <a:t>2 </a:t>
            </a:r>
            <a:r>
              <a:rPr lang="en-US" sz="2200" strike="sngStrike" dirty="0" smtClean="0"/>
              <a:t>is </a:t>
            </a:r>
            <a:r>
              <a:rPr lang="en-US" sz="2200" strike="sngStrike" dirty="0" smtClean="0"/>
              <a:t>written </a:t>
            </a:r>
            <a:r>
              <a:rPr lang="en-US" sz="2200" strike="sngStrike" dirty="0" smtClean="0"/>
              <a:t>in </a:t>
            </a:r>
            <a:r>
              <a:rPr lang="en-US" sz="2200" strike="sngStrike" dirty="0" err="1" smtClean="0"/>
              <a:t>TypeScript</a:t>
            </a:r>
            <a:r>
              <a:rPr lang="en-US" sz="2200" strike="sngStrike" dirty="0" smtClean="0"/>
              <a:t>, then </a:t>
            </a:r>
            <a:r>
              <a:rPr lang="en-US" sz="2200" strike="sngStrike" dirty="0" smtClean="0"/>
              <a:t>compiled into </a:t>
            </a:r>
            <a:r>
              <a:rPr lang="en-US" sz="2200" strike="sngStrike" dirty="0" smtClean="0"/>
              <a:t>JavaScript and </a:t>
            </a:r>
            <a:r>
              <a:rPr lang="en-US" sz="2200" strike="sngStrike" dirty="0" smtClean="0"/>
              <a:t>Dart</a:t>
            </a:r>
          </a:p>
          <a:p>
            <a:r>
              <a:rPr lang="en-US" sz="2200" dirty="0" smtClean="0"/>
              <a:t>UPDATE</a:t>
            </a:r>
            <a:r>
              <a:rPr lang="en-US" sz="2200" smtClean="0"/>
              <a:t>: There </a:t>
            </a:r>
            <a:r>
              <a:rPr lang="en-US" sz="2200" dirty="0" smtClean="0"/>
              <a:t>while be two Angular codebases (Dart and TS/JS) with a dedicated </a:t>
            </a:r>
            <a:r>
              <a:rPr lang="en-US" sz="2200" dirty="0" err="1" smtClean="0"/>
              <a:t>AngularDart</a:t>
            </a:r>
            <a:r>
              <a:rPr lang="en-US" sz="2200" dirty="0" smtClean="0"/>
              <a:t> team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70743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049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13492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Dart is an open-source, scalable programming language, with robust libraries and runtimes, for building web, server, and mobile apps.</a:t>
            </a:r>
          </a:p>
        </p:txBody>
      </p:sp>
    </p:spTree>
    <p:extLst>
      <p:ext uri="{BB962C8B-B14F-4D97-AF65-F5344CB8AC3E}">
        <p14:creationId xmlns:p14="http://schemas.microsoft.com/office/powerpoint/2010/main" val="248806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where do we go from 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1487823"/>
          </a:xfrm>
        </p:spPr>
        <p:txBody>
          <a:bodyPr>
            <a:normAutofit/>
          </a:bodyPr>
          <a:lstStyle/>
          <a:p>
            <a:r>
              <a:rPr lang="en-US" sz="2200" dirty="0" smtClean="0"/>
              <a:t>Dart has reached version 1.17</a:t>
            </a:r>
          </a:p>
          <a:p>
            <a:r>
              <a:rPr lang="en-US" sz="2200" dirty="0" smtClean="0"/>
              <a:t>Angular 2 is in release candidate</a:t>
            </a:r>
          </a:p>
          <a:p>
            <a:r>
              <a:rPr lang="en-US" sz="2200" dirty="0" smtClean="0"/>
              <a:t>Dart developer team has anointed Angular as “the” web framework for Dart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41766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Dart now?</a:t>
            </a:r>
            <a:endParaRPr lang="en-US" dirty="0"/>
          </a:p>
        </p:txBody>
      </p:sp>
      <p:pic>
        <p:nvPicPr>
          <p:cNvPr id="1026" name="Picture 2" descr="https://lh5.googleusercontent.com/GRV687LnnWpFCpPcQ6vxjd_kEQKr7DOcqlJr4qHNJZ4RJoet73K4_vmcyN-DV0wl19clkZsqTlWqtXo6bt79gv0R4lpuYIo27duXguYhev0ztoy6IBkPtkGRg4y-EY2ui9XUjfq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712" y="1675678"/>
            <a:ext cx="8709602" cy="422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70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I’m ready to switch</a:t>
            </a:r>
            <a:r>
              <a:rPr lang="en-US" dirty="0"/>
              <a:t>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473642"/>
          </a:xfrm>
        </p:spPr>
        <p:txBody>
          <a:bodyPr>
            <a:noAutofit/>
          </a:bodyPr>
          <a:lstStyle/>
          <a:p>
            <a:r>
              <a:rPr lang="en-US" sz="2200" dirty="0" smtClean="0"/>
              <a:t>Slow down there!</a:t>
            </a:r>
          </a:p>
          <a:p>
            <a:r>
              <a:rPr lang="en-US" sz="2200" dirty="0" smtClean="0"/>
              <a:t>Dart has a lot of pros, but there can be some cons</a:t>
            </a:r>
          </a:p>
          <a:p>
            <a:pPr lvl="1"/>
            <a:r>
              <a:rPr lang="en-US" sz="2200" dirty="0" smtClean="0"/>
              <a:t>JavaScript interop is not simple</a:t>
            </a:r>
          </a:p>
          <a:p>
            <a:pPr lvl="1"/>
            <a:r>
              <a:rPr lang="en-US" sz="2200" dirty="0" smtClean="0"/>
              <a:t>Dart has some good packages, but pales in comparison to JavaScript libraries</a:t>
            </a:r>
          </a:p>
          <a:p>
            <a:pPr lvl="1"/>
            <a:r>
              <a:rPr lang="en-US" sz="2200" dirty="0" smtClean="0"/>
              <a:t>If you are familiar with JavaScript there can be a re-learning curve</a:t>
            </a:r>
          </a:p>
          <a:p>
            <a:pPr lvl="1"/>
            <a:r>
              <a:rPr lang="en-US" sz="2200" dirty="0" smtClean="0"/>
              <a:t>Smaller community to lean on</a:t>
            </a:r>
          </a:p>
          <a:p>
            <a:r>
              <a:rPr lang="en-US" sz="2200" dirty="0" smtClean="0"/>
              <a:t>Experienced JavaScript developer looking for a better solution =&gt; Evaluate</a:t>
            </a:r>
          </a:p>
          <a:p>
            <a:r>
              <a:rPr lang="en-US" sz="2200" dirty="0"/>
              <a:t>New to web development with no JavaScript knowledge =&gt; </a:t>
            </a:r>
            <a:r>
              <a:rPr lang="en-US" sz="2200" dirty="0" smtClean="0"/>
              <a:t>Yes</a:t>
            </a:r>
          </a:p>
          <a:p>
            <a:r>
              <a:rPr lang="en-US" sz="2200" dirty="0" smtClean="0"/>
              <a:t>Looking to learn and play around with command line/server apps = Absolutely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1457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73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717193"/>
            <a:ext cx="10131425" cy="4101716"/>
          </a:xfrm>
        </p:spPr>
        <p:txBody>
          <a:bodyPr>
            <a:normAutofit/>
          </a:bodyPr>
          <a:lstStyle/>
          <a:p>
            <a:r>
              <a:rPr lang="en-US" sz="2200" dirty="0" smtClean="0"/>
              <a:t>Dart </a:t>
            </a:r>
            <a:r>
              <a:rPr lang="en-US" sz="2200" dirty="0"/>
              <a:t>– </a:t>
            </a:r>
            <a:r>
              <a:rPr lang="en-US" sz="2200" dirty="0">
                <a:hlinkClick r:id="rId2"/>
              </a:rPr>
              <a:t>https://</a:t>
            </a:r>
            <a:r>
              <a:rPr lang="en-US" sz="2200" dirty="0" smtClean="0">
                <a:hlinkClick r:id="rId2"/>
              </a:rPr>
              <a:t>www.dartlang.org</a:t>
            </a:r>
            <a:endParaRPr lang="en-US" sz="2200" dirty="0" smtClean="0"/>
          </a:p>
          <a:p>
            <a:r>
              <a:rPr lang="en-US" sz="2200" dirty="0"/>
              <a:t>Package Repo – </a:t>
            </a:r>
            <a:r>
              <a:rPr lang="en-US" sz="2200" dirty="0">
                <a:hlinkClick r:id="rId3"/>
              </a:rPr>
              <a:t>https://</a:t>
            </a:r>
            <a:r>
              <a:rPr lang="en-US" sz="2200" dirty="0" smtClean="0">
                <a:hlinkClick r:id="rId3"/>
              </a:rPr>
              <a:t>pub.dartlang.org</a:t>
            </a:r>
            <a:endParaRPr lang="en-US" sz="2200" dirty="0" smtClean="0"/>
          </a:p>
          <a:p>
            <a:r>
              <a:rPr lang="en-US" sz="2200" dirty="0" smtClean="0"/>
              <a:t>Angular </a:t>
            </a:r>
            <a:r>
              <a:rPr lang="en-US" sz="2200" dirty="0"/>
              <a:t>– </a:t>
            </a:r>
            <a:r>
              <a:rPr lang="en-US" sz="2200" dirty="0">
                <a:hlinkClick r:id="rId4"/>
              </a:rPr>
              <a:t>https://</a:t>
            </a:r>
            <a:r>
              <a:rPr lang="en-US" sz="2200" dirty="0" smtClean="0">
                <a:hlinkClick r:id="rId4"/>
              </a:rPr>
              <a:t>angular.io/dart</a:t>
            </a:r>
            <a:endParaRPr lang="en-US" sz="2200" dirty="0" smtClean="0"/>
          </a:p>
          <a:p>
            <a:r>
              <a:rPr lang="en-US" sz="2200" dirty="0"/>
              <a:t>Polymer-Dart – </a:t>
            </a:r>
            <a:r>
              <a:rPr lang="en-US" sz="2200" dirty="0">
                <a:hlinkClick r:id="rId5"/>
              </a:rPr>
              <a:t>https://</a:t>
            </a:r>
            <a:r>
              <a:rPr lang="en-US" sz="2200" dirty="0" smtClean="0">
                <a:hlinkClick r:id="rId5"/>
              </a:rPr>
              <a:t>github.com/dart-lang/polymer-dart/wiki</a:t>
            </a:r>
            <a:endParaRPr lang="en-US" sz="2200" dirty="0" smtClean="0"/>
          </a:p>
          <a:p>
            <a:r>
              <a:rPr lang="en-US" sz="2200" dirty="0" err="1" smtClean="0"/>
              <a:t>DartPad</a:t>
            </a:r>
            <a:r>
              <a:rPr lang="en-US" sz="2200" dirty="0"/>
              <a:t> – </a:t>
            </a:r>
            <a:r>
              <a:rPr lang="en-US" sz="2200" dirty="0">
                <a:hlinkClick r:id="rId6"/>
              </a:rPr>
              <a:t>https://</a:t>
            </a:r>
            <a:r>
              <a:rPr lang="en-US" sz="2200" dirty="0" smtClean="0">
                <a:hlinkClick r:id="rId6"/>
              </a:rPr>
              <a:t>dartpad.dartlang.org</a:t>
            </a:r>
            <a:endParaRPr lang="en-US" sz="2200" dirty="0"/>
          </a:p>
          <a:p>
            <a:r>
              <a:rPr lang="en-US" sz="2200" dirty="0" err="1" smtClean="0"/>
              <a:t>WebStorm</a:t>
            </a:r>
            <a:r>
              <a:rPr lang="en-US" sz="2200" dirty="0"/>
              <a:t> – </a:t>
            </a:r>
            <a:r>
              <a:rPr lang="en-US" sz="2200" dirty="0">
                <a:hlinkClick r:id="rId7"/>
              </a:rPr>
              <a:t>https://</a:t>
            </a:r>
            <a:r>
              <a:rPr lang="en-US" sz="2200" dirty="0" smtClean="0">
                <a:hlinkClick r:id="rId7"/>
              </a:rPr>
              <a:t>www.jetbrains.com/webstorm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83918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really,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277206"/>
          </a:xfrm>
        </p:spPr>
        <p:txBody>
          <a:bodyPr>
            <a:normAutofit fontScale="85000" lnSpcReduction="20000"/>
          </a:bodyPr>
          <a:lstStyle/>
          <a:p>
            <a:r>
              <a:rPr lang="en-US" sz="2600" dirty="0" smtClean="0"/>
              <a:t>Class based, single inheritance, object oriented language</a:t>
            </a:r>
          </a:p>
          <a:p>
            <a:r>
              <a:rPr lang="en-US" sz="2600" dirty="0" smtClean="0"/>
              <a:t>C-style syntax, very familiar to people who know C# or Java</a:t>
            </a:r>
          </a:p>
          <a:p>
            <a:r>
              <a:rPr lang="en-US" sz="2600" dirty="0" smtClean="0"/>
              <a:t>Can be used for web, command line, server, embedded, and mobile</a:t>
            </a:r>
          </a:p>
          <a:p>
            <a:r>
              <a:rPr lang="en-US" sz="2600" dirty="0" smtClean="0"/>
              <a:t>Includes a lot of features you are used to from other languages</a:t>
            </a:r>
          </a:p>
          <a:p>
            <a:pPr lvl="1"/>
            <a:r>
              <a:rPr lang="en-US" sz="2600" dirty="0" smtClean="0"/>
              <a:t>Interfaces</a:t>
            </a:r>
          </a:p>
          <a:p>
            <a:pPr lvl="1"/>
            <a:r>
              <a:rPr lang="en-US" sz="2600" dirty="0" err="1" smtClean="0"/>
              <a:t>Mixins</a:t>
            </a:r>
            <a:endParaRPr lang="en-US" sz="2600" dirty="0"/>
          </a:p>
          <a:p>
            <a:pPr lvl="1"/>
            <a:r>
              <a:rPr lang="en-US" sz="2600" dirty="0" smtClean="0"/>
              <a:t>Abstract classes</a:t>
            </a:r>
          </a:p>
          <a:p>
            <a:pPr lvl="1"/>
            <a:r>
              <a:rPr lang="en-US" sz="2600" dirty="0" smtClean="0"/>
              <a:t>Generics </a:t>
            </a:r>
          </a:p>
          <a:p>
            <a:pPr lvl="1"/>
            <a:r>
              <a:rPr lang="en-US" sz="2600" dirty="0" smtClean="0"/>
              <a:t>Types</a:t>
            </a:r>
          </a:p>
          <a:p>
            <a:r>
              <a:rPr lang="en-US" sz="2600" dirty="0" smtClean="0"/>
              <a:t>Batteries included for dependency management, building, serving, profiling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8435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Whoa types?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631373"/>
            <a:ext cx="10131425" cy="868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Yes but don’t panic, they are optional</a:t>
            </a:r>
            <a:endParaRPr lang="en-US" sz="2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248" y="2640817"/>
            <a:ext cx="9419504" cy="356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02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those other features?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1" y="1804556"/>
            <a:ext cx="10131425" cy="675024"/>
          </a:xfrm>
        </p:spPr>
        <p:txBody>
          <a:bodyPr>
            <a:normAutofit/>
          </a:bodyPr>
          <a:lstStyle/>
          <a:p>
            <a:r>
              <a:rPr lang="en-US" sz="2200" dirty="0" smtClean="0"/>
              <a:t>Classes</a:t>
            </a:r>
            <a:endParaRPr lang="en-US" sz="2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165" y="2479580"/>
            <a:ext cx="8365671" cy="378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01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those other features?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1" y="1728355"/>
            <a:ext cx="10131425" cy="675024"/>
          </a:xfrm>
        </p:spPr>
        <p:txBody>
          <a:bodyPr>
            <a:normAutofit/>
          </a:bodyPr>
          <a:lstStyle/>
          <a:p>
            <a:r>
              <a:rPr lang="en-US" sz="2200" dirty="0" smtClean="0"/>
              <a:t>Interfaces (implicit)</a:t>
            </a:r>
            <a:endParaRPr lang="en-US" sz="2200" dirty="0"/>
          </a:p>
        </p:txBody>
      </p:sp>
      <p:grpSp>
        <p:nvGrpSpPr>
          <p:cNvPr id="6" name="Group 5"/>
          <p:cNvGrpSpPr/>
          <p:nvPr/>
        </p:nvGrpSpPr>
        <p:grpSpPr>
          <a:xfrm>
            <a:off x="215639" y="2493240"/>
            <a:ext cx="11760723" cy="3711617"/>
            <a:chOff x="221115" y="2493240"/>
            <a:chExt cx="11760723" cy="3711617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1115" y="2493241"/>
              <a:ext cx="5129407" cy="3711616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19056" y="2493240"/>
              <a:ext cx="6462782" cy="34394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100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Those look like classes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2226732"/>
          </a:xfrm>
        </p:spPr>
        <p:txBody>
          <a:bodyPr>
            <a:normAutofit/>
          </a:bodyPr>
          <a:lstStyle/>
          <a:p>
            <a:r>
              <a:rPr lang="en-US" sz="2200" dirty="0" smtClean="0"/>
              <a:t>Correct!</a:t>
            </a:r>
          </a:p>
          <a:p>
            <a:r>
              <a:rPr lang="en-US" sz="2200" dirty="0" smtClean="0"/>
              <a:t>Because the interface is implicit, we still define a whole class</a:t>
            </a:r>
          </a:p>
          <a:p>
            <a:r>
              <a:rPr lang="en-US" sz="2200" dirty="0" smtClean="0"/>
              <a:t>Had to define a type property on the Tyrannosaurus, is there a better way? (Yes)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5537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those other features?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1" y="1745530"/>
            <a:ext cx="10131425" cy="675024"/>
          </a:xfrm>
        </p:spPr>
        <p:txBody>
          <a:bodyPr>
            <a:normAutofit/>
          </a:bodyPr>
          <a:lstStyle/>
          <a:p>
            <a:r>
              <a:rPr lang="en-US" sz="2200" dirty="0" smtClean="0"/>
              <a:t>Abstract classes</a:t>
            </a:r>
            <a:endParaRPr lang="en-US" sz="2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774" y="2692697"/>
            <a:ext cx="4444453" cy="241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78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086" y="373029"/>
            <a:ext cx="6664779" cy="2988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086" y="3525786"/>
            <a:ext cx="6664779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37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1099</TotalTime>
  <Words>590</Words>
  <Application>Microsoft Office PowerPoint</Application>
  <PresentationFormat>Widescreen</PresentationFormat>
  <Paragraphs>88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Celestial</vt:lpstr>
      <vt:lpstr>Dart+Angular</vt:lpstr>
      <vt:lpstr>What is it?</vt:lpstr>
      <vt:lpstr>No really, what is it?</vt:lpstr>
      <vt:lpstr>Whoa types?</vt:lpstr>
      <vt:lpstr>What About those other features?</vt:lpstr>
      <vt:lpstr>What About those other features?</vt:lpstr>
      <vt:lpstr>Those look like classes</vt:lpstr>
      <vt:lpstr>What About those other features?</vt:lpstr>
      <vt:lpstr>PowerPoint Presentation</vt:lpstr>
      <vt:lpstr>What About those other features?</vt:lpstr>
      <vt:lpstr>What About those other features?</vt:lpstr>
      <vt:lpstr>Even more features</vt:lpstr>
      <vt:lpstr>Tools</vt:lpstr>
      <vt:lpstr>What it isn’t</vt:lpstr>
      <vt:lpstr>So why are we here?</vt:lpstr>
      <vt:lpstr>History</vt:lpstr>
      <vt:lpstr>Angulardart 1.0</vt:lpstr>
      <vt:lpstr>Angulardart 1.0</vt:lpstr>
      <vt:lpstr>DEMO time</vt:lpstr>
      <vt:lpstr>So where do we go from here?</vt:lpstr>
      <vt:lpstr>Why Dart now?</vt:lpstr>
      <vt:lpstr>I’m ready to switch!</vt:lpstr>
      <vt:lpstr>Questions?</vt:lpstr>
      <vt:lpstr>Resources</vt:lpstr>
    </vt:vector>
  </TitlesOfParts>
  <Company>Trustwave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Dart+Angular</dc:title>
  <dc:creator>Darryl Faint</dc:creator>
  <cp:lastModifiedBy>Darryl Faint</cp:lastModifiedBy>
  <cp:revision>59</cp:revision>
  <dcterms:created xsi:type="dcterms:W3CDTF">2016-06-15T13:02:01Z</dcterms:created>
  <dcterms:modified xsi:type="dcterms:W3CDTF">2016-07-20T20:00:50Z</dcterms:modified>
</cp:coreProperties>
</file>