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78" r:id="rId3"/>
    <p:sldId id="268" r:id="rId4"/>
    <p:sldId id="257" r:id="rId5"/>
    <p:sldId id="267" r:id="rId6"/>
    <p:sldId id="270" r:id="rId7"/>
    <p:sldId id="279" r:id="rId8"/>
    <p:sldId id="269" r:id="rId9"/>
    <p:sldId id="258" r:id="rId10"/>
    <p:sldId id="271" r:id="rId11"/>
    <p:sldId id="280" r:id="rId12"/>
    <p:sldId id="272" r:id="rId13"/>
    <p:sldId id="281" r:id="rId14"/>
    <p:sldId id="282" r:id="rId15"/>
    <p:sldId id="273" r:id="rId16"/>
    <p:sldId id="283" r:id="rId17"/>
    <p:sldId id="274" r:id="rId18"/>
    <p:sldId id="284" r:id="rId19"/>
    <p:sldId id="275" r:id="rId20"/>
    <p:sldId id="285" r:id="rId21"/>
    <p:sldId id="276" r:id="rId22"/>
    <p:sldId id="286" r:id="rId23"/>
    <p:sldId id="287" r:id="rId24"/>
    <p:sldId id="277" r:id="rId25"/>
    <p:sldId id="288"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73864-542F-4414-8AA6-579E466582C1}" v="4" dt="2023-10-20T00:25:14.60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2" autoAdjust="0"/>
    <p:restoredTop sz="94706" autoAdjust="0"/>
  </p:normalViewPr>
  <p:slideViewPr>
    <p:cSldViewPr>
      <p:cViewPr varScale="1">
        <p:scale>
          <a:sx n="162" d="100"/>
          <a:sy n="162" d="100"/>
        </p:scale>
        <p:origin x="2526" y="14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10/19/2023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10/19/2023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10/19/2023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10/19/2023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10/19/2023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10/19/2023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10/19/2023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images.app.goo.gl/6wA7AaWFej2vfciQ9" TargetMode="External"/><Relationship Id="rId13" Type="http://schemas.openxmlformats.org/officeDocument/2006/relationships/hyperlink" Target="https://images.app.goo.gl/JXyHvF2ScQXLcfKb6" TargetMode="External"/><Relationship Id="rId3" Type="http://schemas.openxmlformats.org/officeDocument/2006/relationships/hyperlink" Target="https://images.app.goo.gl/jC3w3Jho7CqAgHhi7" TargetMode="External"/><Relationship Id="rId7" Type="http://schemas.openxmlformats.org/officeDocument/2006/relationships/hyperlink" Target="https://images.app.goo.gl/ncwpaEBJqp7a99cR7" TargetMode="External"/><Relationship Id="rId12" Type="http://schemas.openxmlformats.org/officeDocument/2006/relationships/hyperlink" Target="https://images.app.goo.gl/XnMsqvKW2sarXZ6E9" TargetMode="External"/><Relationship Id="rId2" Type="http://schemas.openxmlformats.org/officeDocument/2006/relationships/hyperlink" Target="https://images.app.goo.gl/GgWSdm2HagtDBbdS7" TargetMode="External"/><Relationship Id="rId1" Type="http://schemas.openxmlformats.org/officeDocument/2006/relationships/slideLayout" Target="../slideLayouts/slideLayout2.xml"/><Relationship Id="rId6" Type="http://schemas.openxmlformats.org/officeDocument/2006/relationships/hyperlink" Target="https://images.app.goo.gl/5nreBEPUZPGeUGBZA" TargetMode="External"/><Relationship Id="rId11" Type="http://schemas.openxmlformats.org/officeDocument/2006/relationships/hyperlink" Target="https://images.app.goo.gl/zno5aD51S3eMjPdN7" TargetMode="External"/><Relationship Id="rId5" Type="http://schemas.openxmlformats.org/officeDocument/2006/relationships/hyperlink" Target="https://images.app.goo.gl/oLe9fSDHEgUqBPBF6" TargetMode="External"/><Relationship Id="rId10" Type="http://schemas.openxmlformats.org/officeDocument/2006/relationships/hyperlink" Target="https://images.app.goo.gl/dBRrBJycNGB5wL5D9" TargetMode="External"/><Relationship Id="rId4" Type="http://schemas.openxmlformats.org/officeDocument/2006/relationships/hyperlink" Target="https://images.app.goo.gl/LUhhGcW6LeijZ52FA" TargetMode="External"/><Relationship Id="rId9" Type="http://schemas.openxmlformats.org/officeDocument/2006/relationships/hyperlink" Target="https://images.app.goo.gl/2qXahfDZc5DoUWp7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 Cost of Living</a:t>
            </a:r>
          </a:p>
        </p:txBody>
      </p:sp>
      <p:sp>
        <p:nvSpPr>
          <p:cNvPr id="3" name="Subtitle 2"/>
          <p:cNvSpPr>
            <a:spLocks noGrp="1"/>
          </p:cNvSpPr>
          <p:nvPr>
            <p:ph type="subTitle" idx="1"/>
          </p:nvPr>
        </p:nvSpPr>
        <p:spPr/>
        <p:txBody>
          <a:bodyPr/>
          <a:lstStyle/>
          <a:p>
            <a:r>
              <a:rPr lang="en-US" dirty="0" err="1"/>
              <a:t>Demiko</a:t>
            </a:r>
            <a:r>
              <a:rPr lang="en-US" dirty="0"/>
              <a:t> </a:t>
            </a:r>
            <a:r>
              <a:rPr lang="en-US" dirty="0" err="1"/>
              <a:t>Birden</a:t>
            </a:r>
            <a:r>
              <a:rPr lang="en-US" dirty="0"/>
              <a:t>, Devin </a:t>
            </a:r>
            <a:r>
              <a:rPr lang="en-US" dirty="0" err="1"/>
              <a:t>Fogerty</a:t>
            </a:r>
            <a:r>
              <a:rPr lang="en-US" dirty="0"/>
              <a:t>, and Spencer Thompson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3E88-9F74-7FA7-61C3-E2EB73585DC9}"/>
              </a:ext>
            </a:extLst>
          </p:cNvPr>
          <p:cNvSpPr>
            <a:spLocks noGrp="1"/>
          </p:cNvSpPr>
          <p:nvPr>
            <p:ph type="title"/>
          </p:nvPr>
        </p:nvSpPr>
        <p:spPr/>
        <p:txBody>
          <a:bodyPr>
            <a:normAutofit/>
          </a:bodyPr>
          <a:lstStyle/>
          <a:p>
            <a:r>
              <a:rPr lang="en-US" sz="3200" dirty="0"/>
              <a:t>Question: What percentage of total family income goes towards housing in each county?</a:t>
            </a:r>
          </a:p>
        </p:txBody>
      </p:sp>
      <p:pic>
        <p:nvPicPr>
          <p:cNvPr id="7170" name="Picture 2" descr="Six Reasons for Soaring Housing Prices - Camoin Associates">
            <a:extLst>
              <a:ext uri="{FF2B5EF4-FFF2-40B4-BE49-F238E27FC236}">
                <a16:creationId xmlns:a16="http://schemas.microsoft.com/office/drawing/2014/main" id="{B9F332CA-7599-8693-7416-CAB60F90D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3235"/>
            <a:ext cx="5029200" cy="307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85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E027-C6BE-AC33-6BFF-2473963F83D0}"/>
              </a:ext>
            </a:extLst>
          </p:cNvPr>
          <p:cNvSpPr>
            <a:spLocks noGrp="1"/>
          </p:cNvSpPr>
          <p:nvPr>
            <p:ph type="title"/>
          </p:nvPr>
        </p:nvSpPr>
        <p:spPr/>
        <p:txBody>
          <a:bodyPr/>
          <a:lstStyle/>
          <a:p>
            <a:r>
              <a:rPr lang="en-US" dirty="0"/>
              <a:t>Family Income vs Housing</a:t>
            </a:r>
          </a:p>
        </p:txBody>
      </p:sp>
      <p:sp>
        <p:nvSpPr>
          <p:cNvPr id="3" name="Content Placeholder 2">
            <a:extLst>
              <a:ext uri="{FF2B5EF4-FFF2-40B4-BE49-F238E27FC236}">
                <a16:creationId xmlns:a16="http://schemas.microsoft.com/office/drawing/2014/main" id="{DB1CED75-8BFB-C979-4C48-D3403A1981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906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8378-8AE8-DD5B-0B96-32D6966F916C}"/>
              </a:ext>
            </a:extLst>
          </p:cNvPr>
          <p:cNvSpPr>
            <a:spLocks noGrp="1"/>
          </p:cNvSpPr>
          <p:nvPr>
            <p:ph type="title"/>
          </p:nvPr>
        </p:nvSpPr>
        <p:spPr>
          <a:xfrm>
            <a:off x="838200" y="365126"/>
            <a:ext cx="10515600" cy="1145224"/>
          </a:xfrm>
        </p:spPr>
        <p:txBody>
          <a:bodyPr anchor="b">
            <a:normAutofit/>
          </a:bodyPr>
          <a:lstStyle/>
          <a:p>
            <a:r>
              <a:rPr lang="en-US" sz="2900"/>
              <a:t>Question: What percentage of total family income goes towards food, and do metro or rural counties spend more?</a:t>
            </a:r>
          </a:p>
        </p:txBody>
      </p:sp>
      <p:pic>
        <p:nvPicPr>
          <p:cNvPr id="8194" name="Picture 2" descr="How to Calculate Food Cost Percentage Using a Food Costs Formula">
            <a:extLst>
              <a:ext uri="{FF2B5EF4-FFF2-40B4-BE49-F238E27FC236}">
                <a16:creationId xmlns:a16="http://schemas.microsoft.com/office/drawing/2014/main" id="{827D48A3-A3EA-BF20-F57D-DB3D129478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4600" y="2679101"/>
            <a:ext cx="5029200" cy="2644385"/>
          </a:xfrm>
          <a:prstGeom prst="rect">
            <a:avLst/>
          </a:prstGeom>
          <a:solidFill>
            <a:srgbClr val="FFFFFF"/>
          </a:solidFill>
        </p:spPr>
      </p:pic>
      <p:pic>
        <p:nvPicPr>
          <p:cNvPr id="8196" name="Picture 4" descr="Simple Ways to Cut Food Costs - Part 1 - Restaurant Systems Pro - Online  Restaurant Management Solution">
            <a:extLst>
              <a:ext uri="{FF2B5EF4-FFF2-40B4-BE49-F238E27FC236}">
                <a16:creationId xmlns:a16="http://schemas.microsoft.com/office/drawing/2014/main" id="{6116F212-7A74-ED04-9B4C-C0922B29B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679101"/>
            <a:ext cx="4038600" cy="266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30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9E4C-EDDE-C942-78A8-EB09E80F32AB}"/>
              </a:ext>
            </a:extLst>
          </p:cNvPr>
          <p:cNvSpPr>
            <a:spLocks noGrp="1"/>
          </p:cNvSpPr>
          <p:nvPr>
            <p:ph type="title"/>
          </p:nvPr>
        </p:nvSpPr>
        <p:spPr/>
        <p:txBody>
          <a:bodyPr/>
          <a:lstStyle/>
          <a:p>
            <a:r>
              <a:rPr lang="en-US" dirty="0"/>
              <a:t>Family Income vs Food</a:t>
            </a:r>
          </a:p>
        </p:txBody>
      </p:sp>
      <p:sp>
        <p:nvSpPr>
          <p:cNvPr id="3" name="Content Placeholder 2">
            <a:extLst>
              <a:ext uri="{FF2B5EF4-FFF2-40B4-BE49-F238E27FC236}">
                <a16:creationId xmlns:a16="http://schemas.microsoft.com/office/drawing/2014/main" id="{F9FB97FB-D720-A93C-743C-2EBC7FB4F8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22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D752-2D69-3B9B-FCC4-B387B4EF2D21}"/>
              </a:ext>
            </a:extLst>
          </p:cNvPr>
          <p:cNvSpPr>
            <a:spLocks noGrp="1"/>
          </p:cNvSpPr>
          <p:nvPr>
            <p:ph type="title"/>
          </p:nvPr>
        </p:nvSpPr>
        <p:spPr/>
        <p:txBody>
          <a:bodyPr/>
          <a:lstStyle/>
          <a:p>
            <a:r>
              <a:rPr lang="en-US" dirty="0"/>
              <a:t>Cost of Food: Metro vs Rural</a:t>
            </a:r>
          </a:p>
        </p:txBody>
      </p:sp>
      <p:sp>
        <p:nvSpPr>
          <p:cNvPr id="3" name="Content Placeholder 2">
            <a:extLst>
              <a:ext uri="{FF2B5EF4-FFF2-40B4-BE49-F238E27FC236}">
                <a16:creationId xmlns:a16="http://schemas.microsoft.com/office/drawing/2014/main" id="{380A6C15-018F-3057-4640-726B22ADDB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001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37FE-9556-A243-3019-53096772048A}"/>
              </a:ext>
            </a:extLst>
          </p:cNvPr>
          <p:cNvSpPr>
            <a:spLocks noGrp="1"/>
          </p:cNvSpPr>
          <p:nvPr>
            <p:ph type="title"/>
          </p:nvPr>
        </p:nvSpPr>
        <p:spPr/>
        <p:txBody>
          <a:bodyPr>
            <a:normAutofit/>
          </a:bodyPr>
          <a:lstStyle/>
          <a:p>
            <a:r>
              <a:rPr lang="en-US" sz="4000" dirty="0"/>
              <a:t>Question: Do counties outside of metro areas have higher transportation costs?</a:t>
            </a:r>
          </a:p>
        </p:txBody>
      </p:sp>
      <p:pic>
        <p:nvPicPr>
          <p:cNvPr id="9218" name="Picture 2" descr="The real impact of high transportation costs">
            <a:extLst>
              <a:ext uri="{FF2B5EF4-FFF2-40B4-BE49-F238E27FC236}">
                <a16:creationId xmlns:a16="http://schemas.microsoft.com/office/drawing/2014/main" id="{EBFB8DB9-740E-63EB-8EF3-CCD33C103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40108"/>
            <a:ext cx="4343400" cy="2500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5F94-46D8-F047-D79B-BE1FC0146B5A}"/>
              </a:ext>
            </a:extLst>
          </p:cNvPr>
          <p:cNvSpPr>
            <a:spLocks noGrp="1"/>
          </p:cNvSpPr>
          <p:nvPr>
            <p:ph type="title"/>
          </p:nvPr>
        </p:nvSpPr>
        <p:spPr/>
        <p:txBody>
          <a:bodyPr/>
          <a:lstStyle/>
          <a:p>
            <a:r>
              <a:rPr lang="en-US" dirty="0"/>
              <a:t>Transportation Costs vs Non-Metro Areas</a:t>
            </a:r>
          </a:p>
        </p:txBody>
      </p:sp>
      <p:sp>
        <p:nvSpPr>
          <p:cNvPr id="3" name="Content Placeholder 2">
            <a:extLst>
              <a:ext uri="{FF2B5EF4-FFF2-40B4-BE49-F238E27FC236}">
                <a16:creationId xmlns:a16="http://schemas.microsoft.com/office/drawing/2014/main" id="{78ADD3D0-9589-B191-B0AA-DE5AE405B4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278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85A0-1F11-7D6D-968A-EE6C4311C89D}"/>
              </a:ext>
            </a:extLst>
          </p:cNvPr>
          <p:cNvSpPr>
            <a:spLocks noGrp="1"/>
          </p:cNvSpPr>
          <p:nvPr>
            <p:ph type="title"/>
          </p:nvPr>
        </p:nvSpPr>
        <p:spPr/>
        <p:txBody>
          <a:bodyPr>
            <a:normAutofit/>
          </a:bodyPr>
          <a:lstStyle/>
          <a:p>
            <a:r>
              <a:rPr lang="en-US" sz="4400" dirty="0"/>
              <a:t>Question: Are healthcare costs higher for families with children?</a:t>
            </a:r>
          </a:p>
        </p:txBody>
      </p:sp>
      <p:pic>
        <p:nvPicPr>
          <p:cNvPr id="10242" name="Picture 2" descr="Rising Prices Led to Higher Patient Healthcare Costs">
            <a:extLst>
              <a:ext uri="{FF2B5EF4-FFF2-40B4-BE49-F238E27FC236}">
                <a16:creationId xmlns:a16="http://schemas.microsoft.com/office/drawing/2014/main" id="{1B1CAE3E-79C4-B44C-FFC5-F47432D19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006" y="228600"/>
            <a:ext cx="4471988" cy="278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12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BF1E-84D1-66FE-4059-DA783DDDC3F8}"/>
              </a:ext>
            </a:extLst>
          </p:cNvPr>
          <p:cNvSpPr>
            <a:spLocks noGrp="1"/>
          </p:cNvSpPr>
          <p:nvPr>
            <p:ph type="title"/>
          </p:nvPr>
        </p:nvSpPr>
        <p:spPr/>
        <p:txBody>
          <a:bodyPr/>
          <a:lstStyle/>
          <a:p>
            <a:r>
              <a:rPr lang="en-US" dirty="0"/>
              <a:t>Healthcare Costs vs Children</a:t>
            </a:r>
          </a:p>
        </p:txBody>
      </p:sp>
      <p:sp>
        <p:nvSpPr>
          <p:cNvPr id="3" name="Content Placeholder 2">
            <a:extLst>
              <a:ext uri="{FF2B5EF4-FFF2-40B4-BE49-F238E27FC236}">
                <a16:creationId xmlns:a16="http://schemas.microsoft.com/office/drawing/2014/main" id="{5218BDAD-A821-1A43-92FA-D4CB691BDA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32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EE6B-8C4A-10EA-096C-DDBFD140606D}"/>
              </a:ext>
            </a:extLst>
          </p:cNvPr>
          <p:cNvSpPr>
            <a:spLocks noGrp="1"/>
          </p:cNvSpPr>
          <p:nvPr>
            <p:ph type="title"/>
          </p:nvPr>
        </p:nvSpPr>
        <p:spPr>
          <a:xfrm>
            <a:off x="7924800" y="1527048"/>
            <a:ext cx="3429000" cy="3502152"/>
          </a:xfrm>
        </p:spPr>
        <p:txBody>
          <a:bodyPr anchor="b">
            <a:noAutofit/>
          </a:bodyPr>
          <a:lstStyle/>
          <a:p>
            <a:r>
              <a:rPr lang="en-US" sz="3600" dirty="0"/>
              <a:t>Question: Do metro areas spend more or less than rural areas on healthcare?</a:t>
            </a:r>
          </a:p>
        </p:txBody>
      </p:sp>
      <p:pic>
        <p:nvPicPr>
          <p:cNvPr id="11266" name="Picture 2" descr="Pin on Almacenamiento rápido">
            <a:extLst>
              <a:ext uri="{FF2B5EF4-FFF2-40B4-BE49-F238E27FC236}">
                <a16:creationId xmlns:a16="http://schemas.microsoft.com/office/drawing/2014/main" id="{8D0379D1-DEE5-6C0F-C043-1D2FE0629F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2152" y="685800"/>
            <a:ext cx="5472891" cy="5257800"/>
          </a:xfrm>
          <a:prstGeom prst="rect">
            <a:avLst/>
          </a:prstGeom>
          <a:solidFill>
            <a:srgbClr val="FFFFFF"/>
          </a:solidFill>
        </p:spPr>
      </p:pic>
    </p:spTree>
    <p:extLst>
      <p:ext uri="{BB962C8B-B14F-4D97-AF65-F5344CB8AC3E}">
        <p14:creationId xmlns:p14="http://schemas.microsoft.com/office/powerpoint/2010/main" val="62873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38D2-343D-CB4B-B6A9-B29E8D1E241D}"/>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655E5E5D-37F6-A3BF-553A-A0C510C37208}"/>
              </a:ext>
            </a:extLst>
          </p:cNvPr>
          <p:cNvSpPr>
            <a:spLocks noGrp="1"/>
          </p:cNvSpPr>
          <p:nvPr>
            <p:ph idx="1"/>
          </p:nvPr>
        </p:nvSpPr>
        <p:spPr/>
        <p:txBody>
          <a:bodyPr>
            <a:normAutofit/>
          </a:bodyPr>
          <a:lstStyle/>
          <a:p>
            <a:pPr marL="0" indent="0">
              <a:buNone/>
            </a:pPr>
            <a:r>
              <a:rPr lang="en-US" sz="3200" dirty="0"/>
              <a:t>We plan on using U.S cost of living data by county to analyze key factors such as housing, food, healthcare, transportation, childcare, as well as tax rates, to determine a comprehensive picture of cost of living in different counties within the state of Ohio, and if possible, throughout different regions of the U.S.</a:t>
            </a:r>
          </a:p>
        </p:txBody>
      </p:sp>
    </p:spTree>
    <p:extLst>
      <p:ext uri="{BB962C8B-B14F-4D97-AF65-F5344CB8AC3E}">
        <p14:creationId xmlns:p14="http://schemas.microsoft.com/office/powerpoint/2010/main" val="352238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F59A-8601-A4D7-AFF6-40DBFAA0A480}"/>
              </a:ext>
            </a:extLst>
          </p:cNvPr>
          <p:cNvSpPr>
            <a:spLocks noGrp="1"/>
          </p:cNvSpPr>
          <p:nvPr>
            <p:ph type="title"/>
          </p:nvPr>
        </p:nvSpPr>
        <p:spPr/>
        <p:txBody>
          <a:bodyPr/>
          <a:lstStyle/>
          <a:p>
            <a:r>
              <a:rPr lang="en-US" dirty="0"/>
              <a:t>Healthcare Costs: Metro vs Rural</a:t>
            </a:r>
          </a:p>
        </p:txBody>
      </p:sp>
      <p:sp>
        <p:nvSpPr>
          <p:cNvPr id="3" name="Content Placeholder 2">
            <a:extLst>
              <a:ext uri="{FF2B5EF4-FFF2-40B4-BE49-F238E27FC236}">
                <a16:creationId xmlns:a16="http://schemas.microsoft.com/office/drawing/2014/main" id="{D3FDAAB1-EFB9-25E8-B620-BD1182690C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295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119F-3476-ED12-9CF9-545F6737373F}"/>
              </a:ext>
            </a:extLst>
          </p:cNvPr>
          <p:cNvSpPr>
            <a:spLocks noGrp="1"/>
          </p:cNvSpPr>
          <p:nvPr>
            <p:ph type="title"/>
          </p:nvPr>
        </p:nvSpPr>
        <p:spPr/>
        <p:txBody>
          <a:bodyPr>
            <a:normAutofit/>
          </a:bodyPr>
          <a:lstStyle/>
          <a:p>
            <a:r>
              <a:rPr lang="en-US" sz="3200" dirty="0"/>
              <a:t>Question: How significant of an effect do taxes have on cost of living, and what percentage of total income goes straight to taxes?</a:t>
            </a:r>
          </a:p>
        </p:txBody>
      </p:sp>
      <p:pic>
        <p:nvPicPr>
          <p:cNvPr id="12290" name="Picture 2" descr="Tax from paper bill concept cartoon illustration flat vector isolated  object 6657738 Vector Art at Vecteezy">
            <a:extLst>
              <a:ext uri="{FF2B5EF4-FFF2-40B4-BE49-F238E27FC236}">
                <a16:creationId xmlns:a16="http://schemas.microsoft.com/office/drawing/2014/main" id="{1F67B7C9-ED04-34D0-176E-C487A2E5E6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18881"/>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135D-962A-22EE-4882-B4E8D81A5D3F}"/>
              </a:ext>
            </a:extLst>
          </p:cNvPr>
          <p:cNvSpPr>
            <a:spLocks noGrp="1"/>
          </p:cNvSpPr>
          <p:nvPr>
            <p:ph type="title"/>
          </p:nvPr>
        </p:nvSpPr>
        <p:spPr/>
        <p:txBody>
          <a:bodyPr/>
          <a:lstStyle/>
          <a:p>
            <a:r>
              <a:rPr lang="en-US" dirty="0"/>
              <a:t>Cost of Living vs Taxes</a:t>
            </a:r>
          </a:p>
        </p:txBody>
      </p:sp>
      <p:sp>
        <p:nvSpPr>
          <p:cNvPr id="3" name="Content Placeholder 2">
            <a:extLst>
              <a:ext uri="{FF2B5EF4-FFF2-40B4-BE49-F238E27FC236}">
                <a16:creationId xmlns:a16="http://schemas.microsoft.com/office/drawing/2014/main" id="{98896CB8-79A0-E928-87E3-8A1E6C24A5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211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4F86-8040-8368-E2DB-14014B2B2903}"/>
              </a:ext>
            </a:extLst>
          </p:cNvPr>
          <p:cNvSpPr>
            <a:spLocks noGrp="1"/>
          </p:cNvSpPr>
          <p:nvPr>
            <p:ph type="title"/>
          </p:nvPr>
        </p:nvSpPr>
        <p:spPr/>
        <p:txBody>
          <a:bodyPr/>
          <a:lstStyle/>
          <a:p>
            <a:r>
              <a:rPr lang="en-US" dirty="0"/>
              <a:t>Total Income vs Taxes</a:t>
            </a:r>
          </a:p>
        </p:txBody>
      </p:sp>
      <p:sp>
        <p:nvSpPr>
          <p:cNvPr id="3" name="Content Placeholder 2">
            <a:extLst>
              <a:ext uri="{FF2B5EF4-FFF2-40B4-BE49-F238E27FC236}">
                <a16:creationId xmlns:a16="http://schemas.microsoft.com/office/drawing/2014/main" id="{E05B7A9C-48DB-D10E-F7B7-2104091C86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594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5F07-B2AE-969C-D5A8-D91C716C0108}"/>
              </a:ext>
            </a:extLst>
          </p:cNvPr>
          <p:cNvSpPr>
            <a:spLocks noGrp="1"/>
          </p:cNvSpPr>
          <p:nvPr>
            <p:ph type="title"/>
          </p:nvPr>
        </p:nvSpPr>
        <p:spPr>
          <a:xfrm>
            <a:off x="838200" y="365126"/>
            <a:ext cx="10515600" cy="1145224"/>
          </a:xfrm>
        </p:spPr>
        <p:txBody>
          <a:bodyPr anchor="b">
            <a:normAutofit/>
          </a:bodyPr>
          <a:lstStyle/>
          <a:p>
            <a:r>
              <a:rPr lang="en-US"/>
              <a:t>Question: What regions have the highest/lowest cost of living?</a:t>
            </a:r>
          </a:p>
        </p:txBody>
      </p:sp>
      <p:pic>
        <p:nvPicPr>
          <p:cNvPr id="13314" name="Picture 2" descr="Usa Map In Cartoon Style Stock Illustration - Download Image Now - Map,  USA, Cartoon - iStock">
            <a:extLst>
              <a:ext uri="{FF2B5EF4-FFF2-40B4-BE49-F238E27FC236}">
                <a16:creationId xmlns:a16="http://schemas.microsoft.com/office/drawing/2014/main" id="{48142F5C-DE2E-5287-1B45-F98296C539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36571" y="1825625"/>
            <a:ext cx="6518858" cy="4351338"/>
          </a:xfrm>
          <a:prstGeom prst="rect">
            <a:avLst/>
          </a:prstGeom>
          <a:solidFill>
            <a:srgbClr val="FFFFFF"/>
          </a:solidFill>
        </p:spPr>
      </p:pic>
    </p:spTree>
    <p:extLst>
      <p:ext uri="{BB962C8B-B14F-4D97-AF65-F5344CB8AC3E}">
        <p14:creationId xmlns:p14="http://schemas.microsoft.com/office/powerpoint/2010/main" val="404094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186D-37FC-B4CB-F013-5F8096F532C7}"/>
              </a:ext>
            </a:extLst>
          </p:cNvPr>
          <p:cNvSpPr>
            <a:spLocks noGrp="1"/>
          </p:cNvSpPr>
          <p:nvPr>
            <p:ph type="title"/>
          </p:nvPr>
        </p:nvSpPr>
        <p:spPr/>
        <p:txBody>
          <a:bodyPr/>
          <a:lstStyle/>
          <a:p>
            <a:r>
              <a:rPr lang="en-US" dirty="0"/>
              <a:t>Cost of Living: Region vs Region</a:t>
            </a:r>
          </a:p>
        </p:txBody>
      </p:sp>
      <p:sp>
        <p:nvSpPr>
          <p:cNvPr id="3" name="Content Placeholder 2">
            <a:extLst>
              <a:ext uri="{FF2B5EF4-FFF2-40B4-BE49-F238E27FC236}">
                <a16:creationId xmlns:a16="http://schemas.microsoft.com/office/drawing/2014/main" id="{3BB5E270-EB06-1A05-88E4-FB7FF61F0F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4206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9B9-2C47-C480-ADB7-44831F13852E}"/>
              </a:ext>
            </a:extLst>
          </p:cNvPr>
          <p:cNvSpPr>
            <a:spLocks noGrp="1"/>
          </p:cNvSpPr>
          <p:nvPr>
            <p:ph type="title"/>
          </p:nvPr>
        </p:nvSpPr>
        <p:spPr/>
        <p:txBody>
          <a:bodyPr/>
          <a:lstStyle/>
          <a:p>
            <a:r>
              <a:rPr lang="en-US" dirty="0"/>
              <a:t>Images</a:t>
            </a:r>
          </a:p>
        </p:txBody>
      </p:sp>
      <p:sp>
        <p:nvSpPr>
          <p:cNvPr id="3" name="Content Placeholder 2">
            <a:extLst>
              <a:ext uri="{FF2B5EF4-FFF2-40B4-BE49-F238E27FC236}">
                <a16:creationId xmlns:a16="http://schemas.microsoft.com/office/drawing/2014/main" id="{F82AA6FE-0E55-313A-602D-ED7A6B15EE24}"/>
              </a:ext>
            </a:extLst>
          </p:cNvPr>
          <p:cNvSpPr>
            <a:spLocks noGrp="1"/>
          </p:cNvSpPr>
          <p:nvPr>
            <p:ph idx="1"/>
          </p:nvPr>
        </p:nvSpPr>
        <p:spPr/>
        <p:txBody>
          <a:bodyPr>
            <a:normAutofit/>
          </a:bodyPr>
          <a:lstStyle/>
          <a:p>
            <a:endParaRPr lang="en-US" dirty="0"/>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https://images.app.goo.gl/GgWSdm2HagtDBbdS7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https://images.app.goo.gl/jC3w3Jho7CqAgHhi7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https://images.app.goo.gl/LUhhGcW6LeijZ52FA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https://images.app.goo.gl/oLe9fSDHEgUqBPBF6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https://images.app.goo.gl/5nreBEPUZPGeUGBZA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https://images.app.goo.gl/ncwpaEBJqp7a99cR7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https://images.app.goo.gl/6wA7AaWFej2vfciQ9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https://images.app.goo.gl/2qXahfDZc5DoUWp77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https://images.app.goo.gl/dBRrBJycNGB5wL5D9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https://images.app.goo.gl/zno5aD51S3eMjPdN7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https://images.app.goo.gl/XnMsqvKW2sarXZ6E9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https://images.app.goo.gl/JXyHvF2ScQXLcfKb6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0317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6183-1D54-448E-30E7-C2023F7EFB84}"/>
              </a:ext>
            </a:extLst>
          </p:cNvPr>
          <p:cNvSpPr>
            <a:spLocks noGrp="1"/>
          </p:cNvSpPr>
          <p:nvPr>
            <p:ph type="title"/>
          </p:nvPr>
        </p:nvSpPr>
        <p:spPr/>
        <p:txBody>
          <a:bodyPr>
            <a:normAutofit/>
          </a:bodyPr>
          <a:lstStyle/>
          <a:p>
            <a:r>
              <a:rPr lang="en-US" sz="3200" dirty="0"/>
              <a:t>Question: Do metro or Rural Areas have a higher cost of living?</a:t>
            </a:r>
          </a:p>
        </p:txBody>
      </p:sp>
      <p:pic>
        <p:nvPicPr>
          <p:cNvPr id="4098" name="Picture 2" descr="Rural vs Urban Living - Budgets and Net Worth | Wealth Meta">
            <a:extLst>
              <a:ext uri="{FF2B5EF4-FFF2-40B4-BE49-F238E27FC236}">
                <a16:creationId xmlns:a16="http://schemas.microsoft.com/office/drawing/2014/main" id="{8D335855-B3D1-505B-FFA8-66D42118B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1000"/>
            <a:ext cx="4876800" cy="256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16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Living: Metro vs Rural</a:t>
            </a:r>
          </a:p>
        </p:txBody>
      </p:sp>
      <p:pic>
        <p:nvPicPr>
          <p:cNvPr id="1026" name="Picture 2">
            <a:extLst>
              <a:ext uri="{FF2B5EF4-FFF2-40B4-BE49-F238E27FC236}">
                <a16:creationId xmlns:a16="http://schemas.microsoft.com/office/drawing/2014/main" id="{99C450C4-5120-60CC-15C2-67C7E95F94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0400" y="1752600"/>
            <a:ext cx="474618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469F23-7E6C-63C2-A34F-7EB566ADAEA3}"/>
              </a:ext>
            </a:extLst>
          </p:cNvPr>
          <p:cNvSpPr txBox="1"/>
          <p:nvPr/>
        </p:nvSpPr>
        <p:spPr>
          <a:xfrm>
            <a:off x="1143000" y="1752600"/>
            <a:ext cx="4876800" cy="3754874"/>
          </a:xfrm>
          <a:prstGeom prst="rect">
            <a:avLst/>
          </a:prstGeom>
          <a:noFill/>
        </p:spPr>
        <p:txBody>
          <a:bodyPr wrap="square" rtlCol="0">
            <a:spAutoFit/>
          </a:bodyPr>
          <a:lstStyle/>
          <a:p>
            <a:r>
              <a:rPr lang="en-US" sz="1400" b="0" i="0" dirty="0">
                <a:solidFill>
                  <a:srgbClr val="D1D2D3"/>
                </a:solidFill>
                <a:effectLst/>
                <a:latin typeface="Slack-Lato"/>
              </a:rPr>
              <a:t>Metro areas have higher costs compared to rural areas. Metro areas spend $3,165.47 more on housing than rural areas. Both metro and rural areas have comparable food costs. With transportation cost metro areas have slightly lower costs compared to the rural areas spending $343.56 less. Rural areas spend slightly more on healthcare compared to metro areas with a difference of 156.28. With other necessity costs metro areas spend more compared to rural areas with a difference of $1,265.85. When it comes to childcare Mero areas also spend significantly more at $3,089.59. Metro areas also pay higher taxes with a difference of 2,240.45.</a:t>
            </a:r>
            <a:br>
              <a:rPr lang="en-US" sz="1400" dirty="0"/>
            </a:br>
            <a:br>
              <a:rPr lang="en-US" sz="1400" dirty="0"/>
            </a:br>
            <a:r>
              <a:rPr lang="en-US" sz="1400" b="0" i="0" dirty="0">
                <a:solidFill>
                  <a:srgbClr val="D1D2D3"/>
                </a:solidFill>
                <a:effectLst/>
                <a:latin typeface="Slack-Lato"/>
              </a:rPr>
              <a:t>Based on the data we gathered it appears that living in rural areas generally results in lower overall costs of living however it is important to recognize while cost of living may be lower in rural areas there are trade offs in terms of access to certain services and amenities as well as job opportunities.</a:t>
            </a:r>
            <a:endParaRPr lang="en-US" sz="1400"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879E-3DD6-1D17-63AF-7CBD9A818B30}"/>
              </a:ext>
            </a:extLst>
          </p:cNvPr>
          <p:cNvSpPr>
            <a:spLocks noGrp="1"/>
          </p:cNvSpPr>
          <p:nvPr>
            <p:ph type="title"/>
          </p:nvPr>
        </p:nvSpPr>
        <p:spPr/>
        <p:txBody>
          <a:bodyPr/>
          <a:lstStyle/>
          <a:p>
            <a:r>
              <a:rPr lang="en-US" dirty="0"/>
              <a:t>Metro vs Rural Income</a:t>
            </a:r>
          </a:p>
        </p:txBody>
      </p:sp>
      <p:pic>
        <p:nvPicPr>
          <p:cNvPr id="3074" name="Picture 2">
            <a:extLst>
              <a:ext uri="{FF2B5EF4-FFF2-40B4-BE49-F238E27FC236}">
                <a16:creationId xmlns:a16="http://schemas.microsoft.com/office/drawing/2014/main" id="{6564FCC1-43BB-6180-E285-EE0273F60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4200" y="1676400"/>
            <a:ext cx="508519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5818E2-2013-0745-F20C-BAC8A108E4A3}"/>
              </a:ext>
            </a:extLst>
          </p:cNvPr>
          <p:cNvSpPr txBox="1"/>
          <p:nvPr/>
        </p:nvSpPr>
        <p:spPr>
          <a:xfrm>
            <a:off x="1066800" y="1674674"/>
            <a:ext cx="4267200" cy="1938992"/>
          </a:xfrm>
          <a:prstGeom prst="rect">
            <a:avLst/>
          </a:prstGeom>
          <a:noFill/>
        </p:spPr>
        <p:txBody>
          <a:bodyPr wrap="square" rtlCol="0">
            <a:spAutoFit/>
          </a:bodyPr>
          <a:lstStyle/>
          <a:p>
            <a:r>
              <a:rPr lang="en-US" sz="2000" b="0" i="0">
                <a:solidFill>
                  <a:srgbClr val="D1D2D3"/>
                </a:solidFill>
                <a:effectLst/>
                <a:latin typeface="Slack-Lato"/>
              </a:rPr>
              <a:t>In both metro and rural areas, the total cost of living and median income is around the same which shows that some people may have disposable income.</a:t>
            </a:r>
            <a:br>
              <a:rPr lang="en-US" sz="2000" b="0" i="0">
                <a:solidFill>
                  <a:srgbClr val="D1D2D3"/>
                </a:solidFill>
                <a:effectLst/>
                <a:latin typeface="Slack-Lato"/>
              </a:rPr>
            </a:br>
            <a:endParaRPr lang="en-US" sz="2000" dirty="0"/>
          </a:p>
        </p:txBody>
      </p:sp>
    </p:spTree>
    <p:extLst>
      <p:ext uri="{BB962C8B-B14F-4D97-AF65-F5344CB8AC3E}">
        <p14:creationId xmlns:p14="http://schemas.microsoft.com/office/powerpoint/2010/main" val="27447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B83A-E759-EDDB-C676-D636ECB6E7E7}"/>
              </a:ext>
            </a:extLst>
          </p:cNvPr>
          <p:cNvSpPr>
            <a:spLocks noGrp="1"/>
          </p:cNvSpPr>
          <p:nvPr>
            <p:ph type="title"/>
          </p:nvPr>
        </p:nvSpPr>
        <p:spPr>
          <a:xfrm>
            <a:off x="838200" y="365126"/>
            <a:ext cx="10515600" cy="1145224"/>
          </a:xfrm>
        </p:spPr>
        <p:txBody>
          <a:bodyPr anchor="b">
            <a:normAutofit/>
          </a:bodyPr>
          <a:lstStyle/>
          <a:p>
            <a:r>
              <a:rPr lang="en-US" dirty="0"/>
              <a:t>Question: Which counties in each state have the       highest/lowest cost of living?</a:t>
            </a:r>
          </a:p>
        </p:txBody>
      </p:sp>
      <p:pic>
        <p:nvPicPr>
          <p:cNvPr id="5122" name="Picture 2" descr="How universal public services can end the cost-of-living crisis - New  Statesman">
            <a:extLst>
              <a:ext uri="{FF2B5EF4-FFF2-40B4-BE49-F238E27FC236}">
                <a16:creationId xmlns:a16="http://schemas.microsoft.com/office/drawing/2014/main" id="{510935AE-D368-0A80-B90A-7E4D9A3444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2117771"/>
            <a:ext cx="5029200" cy="37670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st of Living Crisis in the UK Has People Turning to TikTok for Help">
            <a:extLst>
              <a:ext uri="{FF2B5EF4-FFF2-40B4-BE49-F238E27FC236}">
                <a16:creationId xmlns:a16="http://schemas.microsoft.com/office/drawing/2014/main" id="{72B47812-8388-E110-A347-571E6DC95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105481"/>
            <a:ext cx="5029200" cy="378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9688-3067-A698-76B9-E0F40BB44E10}"/>
              </a:ext>
            </a:extLst>
          </p:cNvPr>
          <p:cNvSpPr>
            <a:spLocks noGrp="1"/>
          </p:cNvSpPr>
          <p:nvPr>
            <p:ph type="title"/>
          </p:nvPr>
        </p:nvSpPr>
        <p:spPr/>
        <p:txBody>
          <a:bodyPr/>
          <a:lstStyle/>
          <a:p>
            <a:r>
              <a:rPr lang="en-US" dirty="0"/>
              <a:t>Cost of Living: County vs County</a:t>
            </a:r>
          </a:p>
        </p:txBody>
      </p:sp>
      <p:sp>
        <p:nvSpPr>
          <p:cNvPr id="3" name="Content Placeholder 2">
            <a:extLst>
              <a:ext uri="{FF2B5EF4-FFF2-40B4-BE49-F238E27FC236}">
                <a16:creationId xmlns:a16="http://schemas.microsoft.com/office/drawing/2014/main" id="{A3DA3A69-693D-F2DA-AD38-CC3B58CD770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8637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8D66-27F4-A11C-0081-825B1959EC85}"/>
              </a:ext>
            </a:extLst>
          </p:cNvPr>
          <p:cNvSpPr>
            <a:spLocks noGrp="1"/>
          </p:cNvSpPr>
          <p:nvPr>
            <p:ph type="title"/>
          </p:nvPr>
        </p:nvSpPr>
        <p:spPr/>
        <p:txBody>
          <a:bodyPr>
            <a:normAutofit/>
          </a:bodyPr>
          <a:lstStyle/>
          <a:p>
            <a:r>
              <a:rPr lang="en-US" sz="2800" dirty="0"/>
              <a:t>Question: Do families with children have significantly higher cost of living, and how significant are childcare costs compared to total income?</a:t>
            </a:r>
          </a:p>
        </p:txBody>
      </p:sp>
      <p:pic>
        <p:nvPicPr>
          <p:cNvPr id="6146" name="Picture 2" descr="How to talk to kids about the cost of living crisis | The Independent">
            <a:extLst>
              <a:ext uri="{FF2B5EF4-FFF2-40B4-BE49-F238E27FC236}">
                <a16:creationId xmlns:a16="http://schemas.microsoft.com/office/drawing/2014/main" id="{0C088E9D-93EA-97DA-634E-3E0DEE9F1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228600"/>
            <a:ext cx="4191000" cy="279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5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Living: Children vs No Children</a:t>
            </a:r>
          </a:p>
        </p:txBody>
      </p:sp>
      <p:pic>
        <p:nvPicPr>
          <p:cNvPr id="2050" name="Picture 2">
            <a:extLst>
              <a:ext uri="{FF2B5EF4-FFF2-40B4-BE49-F238E27FC236}">
                <a16:creationId xmlns:a16="http://schemas.microsoft.com/office/drawing/2014/main" id="{CAC9C5EC-9D59-2F47-84D4-3008DCA3B9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2800" y="1752600"/>
            <a:ext cx="497657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{16EB313D-8F77-4EAF-B3AA-A0AB532B27EF}tf03031010_win32</Template>
  <TotalTime>107</TotalTime>
  <Words>659</Words>
  <Application>Microsoft Office PowerPoint</Application>
  <PresentationFormat>Widescreen</PresentationFormat>
  <Paragraphs>46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Schoolbook</vt:lpstr>
      <vt:lpstr>Slack-Lato</vt:lpstr>
      <vt:lpstr>Symbol</vt:lpstr>
      <vt:lpstr>CITY SKETCH 16X9</vt:lpstr>
      <vt:lpstr>U.S Cost of Living</vt:lpstr>
      <vt:lpstr>Project Proposal</vt:lpstr>
      <vt:lpstr>Question: Do metro or Rural Areas have a higher cost of living?</vt:lpstr>
      <vt:lpstr>Cost of Living: Metro vs Rural</vt:lpstr>
      <vt:lpstr>Metro vs Rural Income</vt:lpstr>
      <vt:lpstr>Question: Which counties in each state have the       highest/lowest cost of living?</vt:lpstr>
      <vt:lpstr>Cost of Living: County vs County</vt:lpstr>
      <vt:lpstr>Question: Do families with children have significantly higher cost of living, and how significant are childcare costs compared to total income?</vt:lpstr>
      <vt:lpstr>Cost of Living: Children vs No Children</vt:lpstr>
      <vt:lpstr>Question: What percentage of total family income goes towards housing in each county?</vt:lpstr>
      <vt:lpstr>Family Income vs Housing</vt:lpstr>
      <vt:lpstr>Question: What percentage of total family income goes towards food, and do metro or rural counties spend more?</vt:lpstr>
      <vt:lpstr>Family Income vs Food</vt:lpstr>
      <vt:lpstr>Cost of Food: Metro vs Rural</vt:lpstr>
      <vt:lpstr>Question: Do counties outside of metro areas have higher transportation costs?</vt:lpstr>
      <vt:lpstr>Transportation Costs vs Non-Metro Areas</vt:lpstr>
      <vt:lpstr>Question: Are healthcare costs higher for families with children?</vt:lpstr>
      <vt:lpstr>Healthcare Costs vs Children</vt:lpstr>
      <vt:lpstr>Question: Do metro areas spend more or less than rural areas on healthcare?</vt:lpstr>
      <vt:lpstr>Healthcare Costs: Metro vs Rural</vt:lpstr>
      <vt:lpstr>Question: How significant of an effect do taxes have on cost of living, and what percentage of total income goes straight to taxes?</vt:lpstr>
      <vt:lpstr>Cost of Living vs Taxes</vt:lpstr>
      <vt:lpstr>Total Income vs Taxes</vt:lpstr>
      <vt:lpstr>Question: What regions have the highest/lowest cost of living?</vt:lpstr>
      <vt:lpstr>Cost of Living: Region vs Region</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Cost of Living</dc:title>
  <dc:creator>Spencer Thompson</dc:creator>
  <cp:lastModifiedBy>Spencer Thompson</cp:lastModifiedBy>
  <cp:revision>3</cp:revision>
  <dcterms:created xsi:type="dcterms:W3CDTF">2023-10-19T22:38:43Z</dcterms:created>
  <dcterms:modified xsi:type="dcterms:W3CDTF">2023-10-20T01:26:03Z</dcterms:modified>
</cp:coreProperties>
</file>