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8" r:id="rId3"/>
    <p:sldId id="268" r:id="rId4"/>
    <p:sldId id="257" r:id="rId5"/>
    <p:sldId id="267" r:id="rId6"/>
    <p:sldId id="269" r:id="rId7"/>
    <p:sldId id="258" r:id="rId8"/>
    <p:sldId id="290" r:id="rId9"/>
    <p:sldId id="291" r:id="rId10"/>
    <p:sldId id="276" r:id="rId11"/>
    <p:sldId id="292" r:id="rId12"/>
    <p:sldId id="295" r:id="rId13"/>
    <p:sldId id="293" r:id="rId14"/>
    <p:sldId id="294"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71300-0B07-4973-882F-3B60C03DB6E0}" v="1285" dt="2023-10-25T18:39:53.13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2766" y="13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10/25/2023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10/25/2023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10/25/2023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10/25/2023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10/25/2023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10/25/2023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10/25/2023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10/25/2023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10/25/2023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10/25/2023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images.app.goo.gl/6wA7AaWFej2vfciQ9" TargetMode="External"/><Relationship Id="rId13" Type="http://schemas.openxmlformats.org/officeDocument/2006/relationships/hyperlink" Target="https://images.app.goo.gl/JXyHvF2ScQXLcfKb6" TargetMode="External"/><Relationship Id="rId3" Type="http://schemas.openxmlformats.org/officeDocument/2006/relationships/hyperlink" Target="https://images.app.goo.gl/jC3w3Jho7CqAgHhi7" TargetMode="External"/><Relationship Id="rId7" Type="http://schemas.openxmlformats.org/officeDocument/2006/relationships/hyperlink" Target="https://images.app.goo.gl/ncwpaEBJqp7a99cR7" TargetMode="External"/><Relationship Id="rId12" Type="http://schemas.openxmlformats.org/officeDocument/2006/relationships/hyperlink" Target="https://images.app.goo.gl/XnMsqvKW2sarXZ6E9" TargetMode="External"/><Relationship Id="rId2" Type="http://schemas.openxmlformats.org/officeDocument/2006/relationships/hyperlink" Target="https://images.app.goo.gl/GgWSdm2HagtDBbdS7" TargetMode="External"/><Relationship Id="rId1" Type="http://schemas.openxmlformats.org/officeDocument/2006/relationships/slideLayout" Target="../slideLayouts/slideLayout2.xml"/><Relationship Id="rId6" Type="http://schemas.openxmlformats.org/officeDocument/2006/relationships/hyperlink" Target="https://images.app.goo.gl/5nreBEPUZPGeUGBZA" TargetMode="External"/><Relationship Id="rId11" Type="http://schemas.openxmlformats.org/officeDocument/2006/relationships/hyperlink" Target="https://images.app.goo.gl/zno5aD51S3eMjPdN7" TargetMode="External"/><Relationship Id="rId5" Type="http://schemas.openxmlformats.org/officeDocument/2006/relationships/hyperlink" Target="https://images.app.goo.gl/oLe9fSDHEgUqBPBF6" TargetMode="External"/><Relationship Id="rId10" Type="http://schemas.openxmlformats.org/officeDocument/2006/relationships/hyperlink" Target="https://images.app.goo.gl/dBRrBJycNGB5wL5D9" TargetMode="External"/><Relationship Id="rId4" Type="http://schemas.openxmlformats.org/officeDocument/2006/relationships/hyperlink" Target="https://images.app.goo.gl/LUhhGcW6LeijZ52FA" TargetMode="External"/><Relationship Id="rId9" Type="http://schemas.openxmlformats.org/officeDocument/2006/relationships/hyperlink" Target="https://images.app.goo.gl/2qXahfDZc5DoUWp7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U.S Cost of Living</a:t>
            </a:r>
          </a:p>
        </p:txBody>
      </p:sp>
      <p:sp>
        <p:nvSpPr>
          <p:cNvPr id="3" name="Subtitle 2"/>
          <p:cNvSpPr>
            <a:spLocks noGrp="1"/>
          </p:cNvSpPr>
          <p:nvPr>
            <p:ph type="subTitle" idx="1"/>
          </p:nvPr>
        </p:nvSpPr>
        <p:spPr/>
        <p:txBody>
          <a:bodyPr/>
          <a:lstStyle/>
          <a:p>
            <a:r>
              <a:rPr lang="en-US" err="1"/>
              <a:t>Demiko</a:t>
            </a:r>
            <a:r>
              <a:rPr lang="en-US"/>
              <a:t> </a:t>
            </a:r>
            <a:r>
              <a:rPr lang="en-US" err="1"/>
              <a:t>Birden</a:t>
            </a:r>
            <a:r>
              <a:rPr lang="en-US"/>
              <a:t>, Devin </a:t>
            </a:r>
            <a:r>
              <a:rPr lang="en-US" err="1"/>
              <a:t>Fogerty</a:t>
            </a:r>
            <a:r>
              <a:rPr lang="en-US"/>
              <a:t>, and Spencer Thompson</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119F-3476-ED12-9CF9-545F6737373F}"/>
              </a:ext>
            </a:extLst>
          </p:cNvPr>
          <p:cNvSpPr>
            <a:spLocks noGrp="1"/>
          </p:cNvSpPr>
          <p:nvPr>
            <p:ph type="title"/>
          </p:nvPr>
        </p:nvSpPr>
        <p:spPr/>
        <p:txBody>
          <a:bodyPr>
            <a:normAutofit/>
          </a:bodyPr>
          <a:lstStyle/>
          <a:p>
            <a:r>
              <a:rPr lang="en-US" sz="3200"/>
              <a:t>Question: How significant of an effect do taxes have on cost of living, and what percentage of total income goes straight to taxes?</a:t>
            </a:r>
          </a:p>
        </p:txBody>
      </p:sp>
      <p:pic>
        <p:nvPicPr>
          <p:cNvPr id="12290" name="Picture 2" descr="Tax from paper bill concept cartoon illustration flat vector isolated  object 6657738 Vector Art at Vecteezy">
            <a:extLst>
              <a:ext uri="{FF2B5EF4-FFF2-40B4-BE49-F238E27FC236}">
                <a16:creationId xmlns:a16="http://schemas.microsoft.com/office/drawing/2014/main" id="{1F67B7C9-ED04-34D0-176E-C487A2E5E6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218881"/>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5D01-4C50-B295-D23B-EFE7E15EE1D3}"/>
              </a:ext>
            </a:extLst>
          </p:cNvPr>
          <p:cNvSpPr>
            <a:spLocks noGrp="1"/>
          </p:cNvSpPr>
          <p:nvPr>
            <p:ph type="title"/>
          </p:nvPr>
        </p:nvSpPr>
        <p:spPr/>
        <p:txBody>
          <a:bodyPr/>
          <a:lstStyle/>
          <a:p>
            <a:r>
              <a:rPr lang="en-US"/>
              <a:t>Taxes by State</a:t>
            </a:r>
          </a:p>
        </p:txBody>
      </p:sp>
      <p:pic>
        <p:nvPicPr>
          <p:cNvPr id="4098" name="Picture 2">
            <a:extLst>
              <a:ext uri="{FF2B5EF4-FFF2-40B4-BE49-F238E27FC236}">
                <a16:creationId xmlns:a16="http://schemas.microsoft.com/office/drawing/2014/main" id="{E29808A1-D34D-4508-AC6B-7C13A5550D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7000" y="1752600"/>
            <a:ext cx="5385827" cy="4005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AD6FBF-4165-0591-84F8-E58E8D4A2906}"/>
              </a:ext>
            </a:extLst>
          </p:cNvPr>
          <p:cNvSpPr txBox="1"/>
          <p:nvPr/>
        </p:nvSpPr>
        <p:spPr>
          <a:xfrm>
            <a:off x="1105678" y="1985425"/>
            <a:ext cx="3733800"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There is a significant difference between the states with the highest taxes vs the states with the lowest taxes.</a:t>
            </a:r>
          </a:p>
          <a:p>
            <a:pPr marL="285750" indent="-285750">
              <a:buFont typeface="Arial" panose="020B0604020202020204" pitchFamily="34" charset="0"/>
              <a:buChar char="•"/>
            </a:pPr>
            <a:r>
              <a:rPr lang="en-US" sz="1600" dirty="0"/>
              <a:t>The state with the high taxes is D.C at $21,744 while TN is the lowest at $4,342.</a:t>
            </a:r>
          </a:p>
          <a:p>
            <a:pPr marL="285750" indent="-285750">
              <a:buFont typeface="Arial" panose="020B0604020202020204" pitchFamily="34" charset="0"/>
              <a:buChar char="•"/>
            </a:pPr>
            <a:r>
              <a:rPr lang="en-US" sz="1600" dirty="0"/>
              <a:t>HI and MA also stand significantly higher than the rest of the states at $18,172 and $15,979 respectfully.</a:t>
            </a:r>
          </a:p>
          <a:p>
            <a:pPr marL="285750" indent="-285750">
              <a:buFont typeface="Arial" panose="020B0604020202020204" pitchFamily="34" charset="0"/>
              <a:buChar char="•"/>
            </a:pPr>
            <a:r>
              <a:rPr lang="en-US" sz="1600" dirty="0"/>
              <a:t>Even though taxes are apart of cost of living, the correlation is still very little to none.</a:t>
            </a:r>
          </a:p>
        </p:txBody>
      </p:sp>
    </p:spTree>
    <p:extLst>
      <p:ext uri="{BB962C8B-B14F-4D97-AF65-F5344CB8AC3E}">
        <p14:creationId xmlns:p14="http://schemas.microsoft.com/office/powerpoint/2010/main" val="409162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119F-3476-ED12-9CF9-545F6737373F}"/>
              </a:ext>
            </a:extLst>
          </p:cNvPr>
          <p:cNvSpPr>
            <a:spLocks noGrp="1"/>
          </p:cNvSpPr>
          <p:nvPr>
            <p:ph type="title"/>
          </p:nvPr>
        </p:nvSpPr>
        <p:spPr/>
        <p:txBody>
          <a:bodyPr>
            <a:normAutofit/>
          </a:bodyPr>
          <a:lstStyle/>
          <a:p>
            <a:r>
              <a:rPr lang="en-US" sz="3200"/>
              <a:t>Question: What regions have the highest/lowest cost of living?</a:t>
            </a:r>
          </a:p>
        </p:txBody>
      </p:sp>
      <p:pic>
        <p:nvPicPr>
          <p:cNvPr id="3" name="Picture 2" descr="A map of the united states with a number of dots&#10;&#10;Description automatically generated">
            <a:extLst>
              <a:ext uri="{FF2B5EF4-FFF2-40B4-BE49-F238E27FC236}">
                <a16:creationId xmlns:a16="http://schemas.microsoft.com/office/drawing/2014/main" id="{536E163E-C2E7-224A-29B8-EB8BDFB98B8A}"/>
              </a:ext>
            </a:extLst>
          </p:cNvPr>
          <p:cNvPicPr>
            <a:picLocks noChangeAspect="1"/>
          </p:cNvPicPr>
          <p:nvPr/>
        </p:nvPicPr>
        <p:blipFill rotWithShape="1">
          <a:blip r:embed="rId2"/>
          <a:srcRect l="9048" t="4724" r="22153" b="13386"/>
          <a:stretch/>
        </p:blipFill>
        <p:spPr>
          <a:xfrm>
            <a:off x="6185601" y="391521"/>
            <a:ext cx="3557780" cy="2520908"/>
          </a:xfrm>
          <a:prstGeom prst="rect">
            <a:avLst/>
          </a:prstGeom>
        </p:spPr>
      </p:pic>
      <p:pic>
        <p:nvPicPr>
          <p:cNvPr id="4" name="Picture 3" descr="Six Reasons for Soaring Housing Prices - Camoin Associates">
            <a:extLst>
              <a:ext uri="{FF2B5EF4-FFF2-40B4-BE49-F238E27FC236}">
                <a16:creationId xmlns:a16="http://schemas.microsoft.com/office/drawing/2014/main" id="{4F1D492F-FBD0-5D7B-73D7-56DFD498307F}"/>
              </a:ext>
            </a:extLst>
          </p:cNvPr>
          <p:cNvPicPr>
            <a:picLocks noChangeAspect="1"/>
          </p:cNvPicPr>
          <p:nvPr/>
        </p:nvPicPr>
        <p:blipFill>
          <a:blip r:embed="rId3"/>
          <a:stretch>
            <a:fillRect/>
          </a:stretch>
        </p:blipFill>
        <p:spPr>
          <a:xfrm>
            <a:off x="1215656" y="393107"/>
            <a:ext cx="4098850" cy="2518739"/>
          </a:xfrm>
          <a:prstGeom prst="rect">
            <a:avLst/>
          </a:prstGeom>
        </p:spPr>
      </p:pic>
    </p:spTree>
    <p:extLst>
      <p:ext uri="{BB962C8B-B14F-4D97-AF65-F5344CB8AC3E}">
        <p14:creationId xmlns:p14="http://schemas.microsoft.com/office/powerpoint/2010/main" val="268201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BD59-3064-4BE4-1CE0-FE43DF9D6805}"/>
              </a:ext>
            </a:extLst>
          </p:cNvPr>
          <p:cNvSpPr>
            <a:spLocks noGrp="1"/>
          </p:cNvSpPr>
          <p:nvPr>
            <p:ph type="title"/>
          </p:nvPr>
        </p:nvSpPr>
        <p:spPr>
          <a:xfrm>
            <a:off x="253409" y="1847"/>
            <a:ext cx="10515600" cy="1145224"/>
          </a:xfrm>
        </p:spPr>
        <p:txBody>
          <a:bodyPr/>
          <a:lstStyle/>
          <a:p>
            <a:r>
              <a:rPr lang="en-US"/>
              <a:t>Cost of Living by State</a:t>
            </a:r>
          </a:p>
        </p:txBody>
      </p:sp>
      <p:pic>
        <p:nvPicPr>
          <p:cNvPr id="4" name="Content Placeholder 3" descr="A map with green circles&#10;&#10;Description automatically generated">
            <a:extLst>
              <a:ext uri="{FF2B5EF4-FFF2-40B4-BE49-F238E27FC236}">
                <a16:creationId xmlns:a16="http://schemas.microsoft.com/office/drawing/2014/main" id="{A0AE934C-A59F-9C2C-D173-0F59E1C5D09D}"/>
              </a:ext>
            </a:extLst>
          </p:cNvPr>
          <p:cNvPicPr>
            <a:picLocks noGrp="1" noChangeAspect="1"/>
          </p:cNvPicPr>
          <p:nvPr>
            <p:ph idx="1"/>
          </p:nvPr>
        </p:nvPicPr>
        <p:blipFill>
          <a:blip r:embed="rId2"/>
          <a:stretch>
            <a:fillRect/>
          </a:stretch>
        </p:blipFill>
        <p:spPr>
          <a:xfrm>
            <a:off x="6150159" y="60049"/>
            <a:ext cx="5969959" cy="3549723"/>
          </a:xfrm>
        </p:spPr>
      </p:pic>
      <p:sp>
        <p:nvSpPr>
          <p:cNvPr id="5" name="TextBox 4">
            <a:extLst>
              <a:ext uri="{FF2B5EF4-FFF2-40B4-BE49-F238E27FC236}">
                <a16:creationId xmlns:a16="http://schemas.microsoft.com/office/drawing/2014/main" id="{6755A6DC-F11A-1E5C-92D0-072BC940567D}"/>
              </a:ext>
            </a:extLst>
          </p:cNvPr>
          <p:cNvSpPr txBox="1"/>
          <p:nvPr/>
        </p:nvSpPr>
        <p:spPr>
          <a:xfrm>
            <a:off x="372139" y="1337930"/>
            <a:ext cx="556437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Mapping cost of living for each state reveals that the most expensive areas of the country are regions like New England and most of the east coast, while the South and Midwest are the most affordable.</a:t>
            </a:r>
          </a:p>
          <a:p>
            <a:pPr marL="285750" indent="-285750">
              <a:buFont typeface="Arial"/>
              <a:buChar char="•"/>
            </a:pPr>
            <a:r>
              <a:rPr lang="en-US"/>
              <a:t>Massachusetts is the most expensive state in the continental United States at $101,900, but Hawaii is slightly more expensive, with an average annual cost of living of $104,900.</a:t>
            </a:r>
          </a:p>
          <a:p>
            <a:pPr marL="285750" indent="-285750">
              <a:buFont typeface="Arial"/>
              <a:buChar char="•"/>
            </a:pPr>
            <a:r>
              <a:rPr lang="en-US"/>
              <a:t>The least expensive state to live in is Mississippi, with an annual cost of $61,360.</a:t>
            </a:r>
          </a:p>
          <a:p>
            <a:pPr marL="285750" indent="-285750">
              <a:buFont typeface="Arial"/>
              <a:buChar char="•"/>
            </a:pPr>
            <a:r>
              <a:rPr lang="en-US"/>
              <a:t>Despite being the most populous state, California has a high $93,180 cost of living, skewed significantly by counties like Los Angeles and San Francisco.</a:t>
            </a:r>
          </a:p>
          <a:p>
            <a:pPr marL="285750" indent="-285750">
              <a:buFont typeface="Arial"/>
              <a:buChar char="•"/>
            </a:pPr>
            <a:endParaRPr lang="en-US"/>
          </a:p>
        </p:txBody>
      </p:sp>
      <p:sp>
        <p:nvSpPr>
          <p:cNvPr id="6" name="TextBox 5">
            <a:extLst>
              <a:ext uri="{FF2B5EF4-FFF2-40B4-BE49-F238E27FC236}">
                <a16:creationId xmlns:a16="http://schemas.microsoft.com/office/drawing/2014/main" id="{42584BDE-DF01-310A-E519-BBEC4DE4B8C6}"/>
              </a:ext>
            </a:extLst>
          </p:cNvPr>
          <p:cNvSpPr txBox="1"/>
          <p:nvPr/>
        </p:nvSpPr>
        <p:spPr>
          <a:xfrm>
            <a:off x="6441558" y="3685953"/>
            <a:ext cx="538716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t>Washington D.C. was removed from this visualization, as its mean cost of living of $120,300 was a significant outlier and skewed the color scale significantly.</a:t>
            </a:r>
          </a:p>
          <a:p>
            <a:pPr marL="285750" indent="-285750">
              <a:buFont typeface="Arial"/>
              <a:buChar char="•"/>
            </a:pPr>
            <a:r>
              <a:rPr lang="en-US" sz="1600"/>
              <a:t>Hawaii and Alaska are both out of the picture -  Hawaii is the most expensive state, while Alaska is slightly above average at an annual $85,230.</a:t>
            </a:r>
          </a:p>
        </p:txBody>
      </p:sp>
    </p:spTree>
    <p:extLst>
      <p:ext uri="{BB962C8B-B14F-4D97-AF65-F5344CB8AC3E}">
        <p14:creationId xmlns:p14="http://schemas.microsoft.com/office/powerpoint/2010/main" val="163992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0AA5-1536-92CD-2D72-0A6FD6FA4F5C}"/>
              </a:ext>
            </a:extLst>
          </p:cNvPr>
          <p:cNvSpPr>
            <a:spLocks noGrp="1"/>
          </p:cNvSpPr>
          <p:nvPr>
            <p:ph type="title"/>
          </p:nvPr>
        </p:nvSpPr>
        <p:spPr>
          <a:xfrm>
            <a:off x="279991" y="1847"/>
            <a:ext cx="10515600" cy="1145224"/>
          </a:xfrm>
        </p:spPr>
        <p:txBody>
          <a:bodyPr/>
          <a:lstStyle/>
          <a:p>
            <a:r>
              <a:rPr lang="en-US"/>
              <a:t>Cost of Living in Ohio, by County</a:t>
            </a:r>
          </a:p>
        </p:txBody>
      </p:sp>
      <p:pic>
        <p:nvPicPr>
          <p:cNvPr id="4" name="Content Placeholder 3" descr="A map with green and red dots&#10;&#10;Description automatically generated">
            <a:extLst>
              <a:ext uri="{FF2B5EF4-FFF2-40B4-BE49-F238E27FC236}">
                <a16:creationId xmlns:a16="http://schemas.microsoft.com/office/drawing/2014/main" id="{DB528033-A42F-0351-5356-04596A75B3B3}"/>
              </a:ext>
            </a:extLst>
          </p:cNvPr>
          <p:cNvPicPr>
            <a:picLocks noGrp="1" noChangeAspect="1"/>
          </p:cNvPicPr>
          <p:nvPr>
            <p:ph idx="1"/>
          </p:nvPr>
        </p:nvPicPr>
        <p:blipFill>
          <a:blip r:embed="rId2"/>
          <a:stretch>
            <a:fillRect/>
          </a:stretch>
        </p:blipFill>
        <p:spPr>
          <a:xfrm>
            <a:off x="7436477" y="51188"/>
            <a:ext cx="4682091" cy="3620607"/>
          </a:xfrm>
        </p:spPr>
      </p:pic>
      <p:sp>
        <p:nvSpPr>
          <p:cNvPr id="5" name="TextBox 4">
            <a:extLst>
              <a:ext uri="{FF2B5EF4-FFF2-40B4-BE49-F238E27FC236}">
                <a16:creationId xmlns:a16="http://schemas.microsoft.com/office/drawing/2014/main" id="{5808400A-D8DB-52AD-E7FD-6E73AC9CD5B6}"/>
              </a:ext>
            </a:extLst>
          </p:cNvPr>
          <p:cNvSpPr txBox="1"/>
          <p:nvPr/>
        </p:nvSpPr>
        <p:spPr>
          <a:xfrm>
            <a:off x="345558" y="1355651"/>
            <a:ext cx="708837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Ohio has a comparatively low cost of living at $65,100 annually, lower than any of the states that share a land border with it. The cheapest county to live in is Seneca County, with an average cost of $59,520, while the most expensive county is Warren County, with an average cost of $79,310.</a:t>
            </a:r>
          </a:p>
          <a:p>
            <a:pPr marL="285750" indent="-285750">
              <a:buFont typeface="Arial"/>
              <a:buChar char="•"/>
            </a:pPr>
            <a:r>
              <a:rPr lang="en-US"/>
              <a:t>The large urban counties containing Cleveland, Columbus, and Cincinatti are all more expensive than the surrounding rural counties, but the most expensive places to live are in some of the suburb-filled counties that surround these major metro areas.</a:t>
            </a:r>
          </a:p>
          <a:p>
            <a:pPr marL="285750" indent="-285750">
              <a:buFont typeface="Arial"/>
              <a:buChar char="•"/>
            </a:pPr>
            <a:r>
              <a:rPr lang="en-US"/>
              <a:t>Mapping these costs shows a trend of higher cost of living in counties along I-71.</a:t>
            </a:r>
          </a:p>
        </p:txBody>
      </p:sp>
    </p:spTree>
    <p:extLst>
      <p:ext uri="{BB962C8B-B14F-4D97-AF65-F5344CB8AC3E}">
        <p14:creationId xmlns:p14="http://schemas.microsoft.com/office/powerpoint/2010/main" val="4304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79B9-2C47-C480-ADB7-44831F13852E}"/>
              </a:ext>
            </a:extLst>
          </p:cNvPr>
          <p:cNvSpPr>
            <a:spLocks noGrp="1"/>
          </p:cNvSpPr>
          <p:nvPr>
            <p:ph type="title"/>
          </p:nvPr>
        </p:nvSpPr>
        <p:spPr/>
        <p:txBody>
          <a:bodyPr/>
          <a:lstStyle/>
          <a:p>
            <a:r>
              <a:rPr lang="en-US"/>
              <a:t>Images</a:t>
            </a:r>
          </a:p>
        </p:txBody>
      </p:sp>
      <p:sp>
        <p:nvSpPr>
          <p:cNvPr id="3" name="Content Placeholder 2">
            <a:extLst>
              <a:ext uri="{FF2B5EF4-FFF2-40B4-BE49-F238E27FC236}">
                <a16:creationId xmlns:a16="http://schemas.microsoft.com/office/drawing/2014/main" id="{F82AA6FE-0E55-313A-602D-ED7A6B15EE24}"/>
              </a:ext>
            </a:extLst>
          </p:cNvPr>
          <p:cNvSpPr>
            <a:spLocks noGrp="1"/>
          </p:cNvSpPr>
          <p:nvPr>
            <p:ph idx="1"/>
          </p:nvPr>
        </p:nvSpPr>
        <p:spPr/>
        <p:txBody>
          <a:bodyPr>
            <a:normAutofit/>
          </a:bodyPr>
          <a:lstStyle/>
          <a:p>
            <a:endParaRPr lang="en-US"/>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https://images.app.goo.gl/GgWSdm2HagtDBbdS7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https://images.app.goo.gl/jC3w3Jho7CqAgHhi7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https://images.app.goo.gl/LUhhGcW6LeijZ52FA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https://images.app.goo.gl/oLe9fSDHEgUqBPBF6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https://images.app.goo.gl/5nreBEPUZPGeUGBZA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https://images.app.goo.gl/ncwpaEBJqp7a99cR7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https://images.app.goo.gl/6wA7AaWFej2vfciQ9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https://images.app.goo.gl/2qXahfDZc5DoUWp77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https://images.app.goo.gl/dBRrBJycNGB5wL5D9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1"/>
              </a:rPr>
              <a:t>https://images.app.goo.gl/zno5aD51S3eMjPdN7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https://images.app.goo.gl/XnMsqvKW2sarXZ6E9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3"/>
              </a:rPr>
              <a:t>https://images.app.goo.gl/JXyHvF2ScQXLcfKb6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a:p>
            <a:endParaRPr lang="en-US"/>
          </a:p>
        </p:txBody>
      </p:sp>
    </p:spTree>
    <p:extLst>
      <p:ext uri="{BB962C8B-B14F-4D97-AF65-F5344CB8AC3E}">
        <p14:creationId xmlns:p14="http://schemas.microsoft.com/office/powerpoint/2010/main" val="303172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38D2-343D-CB4B-B6A9-B29E8D1E241D}"/>
              </a:ext>
            </a:extLst>
          </p:cNvPr>
          <p:cNvSpPr>
            <a:spLocks noGrp="1"/>
          </p:cNvSpPr>
          <p:nvPr>
            <p:ph type="title"/>
          </p:nvPr>
        </p:nvSpPr>
        <p:spPr/>
        <p:txBody>
          <a:bodyPr/>
          <a:lstStyle/>
          <a:p>
            <a:r>
              <a:rPr lang="en-US"/>
              <a:t>Project Proposal</a:t>
            </a:r>
          </a:p>
        </p:txBody>
      </p:sp>
      <p:sp>
        <p:nvSpPr>
          <p:cNvPr id="3" name="Content Placeholder 2">
            <a:extLst>
              <a:ext uri="{FF2B5EF4-FFF2-40B4-BE49-F238E27FC236}">
                <a16:creationId xmlns:a16="http://schemas.microsoft.com/office/drawing/2014/main" id="{655E5E5D-37F6-A3BF-553A-A0C510C37208}"/>
              </a:ext>
            </a:extLst>
          </p:cNvPr>
          <p:cNvSpPr>
            <a:spLocks noGrp="1"/>
          </p:cNvSpPr>
          <p:nvPr>
            <p:ph idx="1"/>
          </p:nvPr>
        </p:nvSpPr>
        <p:spPr/>
        <p:txBody>
          <a:bodyPr>
            <a:normAutofit/>
          </a:bodyPr>
          <a:lstStyle/>
          <a:p>
            <a:pPr marL="0" indent="0">
              <a:buNone/>
            </a:pPr>
            <a:r>
              <a:rPr lang="en-US" sz="3200"/>
              <a:t>We plan on using U.S cost of living data by county to analyze key factors such as housing, food, healthcare, transportation, childcare, as well as tax rates, to determine a comprehensive picture of cost of living in different counties within the state of Ohio, and if possible, throughout different regions of the U.S.</a:t>
            </a:r>
          </a:p>
        </p:txBody>
      </p:sp>
    </p:spTree>
    <p:extLst>
      <p:ext uri="{BB962C8B-B14F-4D97-AF65-F5344CB8AC3E}">
        <p14:creationId xmlns:p14="http://schemas.microsoft.com/office/powerpoint/2010/main" val="352238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6183-1D54-448E-30E7-C2023F7EFB84}"/>
              </a:ext>
            </a:extLst>
          </p:cNvPr>
          <p:cNvSpPr>
            <a:spLocks noGrp="1"/>
          </p:cNvSpPr>
          <p:nvPr>
            <p:ph type="title"/>
          </p:nvPr>
        </p:nvSpPr>
        <p:spPr/>
        <p:txBody>
          <a:bodyPr>
            <a:normAutofit/>
          </a:bodyPr>
          <a:lstStyle/>
          <a:p>
            <a:r>
              <a:rPr lang="en-US" sz="3200"/>
              <a:t>Question: Do metro or rural areas have a higher cost of living?</a:t>
            </a:r>
          </a:p>
        </p:txBody>
      </p:sp>
      <p:pic>
        <p:nvPicPr>
          <p:cNvPr id="4098" name="Picture 2" descr="Rural vs Urban Living - Budgets and Net Worth | Wealth Meta">
            <a:extLst>
              <a:ext uri="{FF2B5EF4-FFF2-40B4-BE49-F238E27FC236}">
                <a16:creationId xmlns:a16="http://schemas.microsoft.com/office/drawing/2014/main" id="{8D335855-B3D1-505B-FFA8-66D42118B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81000"/>
            <a:ext cx="4876800" cy="256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16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 of Living: Metro vs Rural</a:t>
            </a:r>
          </a:p>
        </p:txBody>
      </p:sp>
      <p:pic>
        <p:nvPicPr>
          <p:cNvPr id="1026" name="Picture 2">
            <a:extLst>
              <a:ext uri="{FF2B5EF4-FFF2-40B4-BE49-F238E27FC236}">
                <a16:creationId xmlns:a16="http://schemas.microsoft.com/office/drawing/2014/main" id="{99C450C4-5120-60CC-15C2-67C7E95F94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10400" y="1752600"/>
            <a:ext cx="4746181"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469F23-7E6C-63C2-A34F-7EB566ADAEA3}"/>
              </a:ext>
            </a:extLst>
          </p:cNvPr>
          <p:cNvSpPr txBox="1"/>
          <p:nvPr/>
        </p:nvSpPr>
        <p:spPr>
          <a:xfrm>
            <a:off x="1143000" y="1752600"/>
            <a:ext cx="4876800" cy="4185761"/>
          </a:xfrm>
          <a:prstGeom prst="rect">
            <a:avLst/>
          </a:prstGeom>
          <a:noFill/>
        </p:spPr>
        <p:txBody>
          <a:bodyPr wrap="square" lIns="91440" tIns="45720" rIns="91440" bIns="45720" rtlCol="0" anchor="t">
            <a:spAutoFit/>
          </a:bodyPr>
          <a:lstStyle/>
          <a:p>
            <a:r>
              <a:rPr lang="en-US" sz="1400" b="0" i="0">
                <a:solidFill>
                  <a:srgbClr val="D1D2D3"/>
                </a:solidFill>
                <a:effectLst/>
                <a:latin typeface="Century Schoolbook"/>
              </a:rPr>
              <a:t>Metro areas have higher costs compared to rural areas. Metro areas spend $3,165.47 more on housing than rural areas. Both metro and rural areas have comparable food costs. With transportation cost metro areas have slightly lower costs compared to the rural areas spending $343.56 less. Rural areas spend slightly more on healthcare compared to metro areas with a difference of 156.28. With other necessity costs metro areas spend more compared to rural areas with a difference of $1,265.85. When it comes to childcare Mero areas also spend significantly more at $3,089.59. Metro areas also pay higher taxes with a difference of 2,240.45.</a:t>
            </a:r>
            <a:br>
              <a:rPr lang="en-US" sz="1400"/>
            </a:br>
            <a:br>
              <a:rPr lang="en-US" sz="1400"/>
            </a:br>
            <a:r>
              <a:rPr lang="en-US" sz="1400" b="0" i="0">
                <a:solidFill>
                  <a:srgbClr val="D1D2D3"/>
                </a:solidFill>
                <a:effectLst/>
                <a:latin typeface="Century Schoolbook"/>
              </a:rPr>
              <a:t>Based on the data we gathered it appears that living in rural areas generally results in lower overall costs of living however it is important to recognize while cost of living may be lower in rural areas there are trade offs in terms of access to certain services and amenities as well as job opportunities.</a:t>
            </a:r>
            <a:endParaRPr lang="en-US" sz="1400">
              <a:latin typeface="Century Schoolbook"/>
            </a:endParaRP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879E-3DD6-1D17-63AF-7CBD9A818B30}"/>
              </a:ext>
            </a:extLst>
          </p:cNvPr>
          <p:cNvSpPr>
            <a:spLocks noGrp="1"/>
          </p:cNvSpPr>
          <p:nvPr>
            <p:ph type="title"/>
          </p:nvPr>
        </p:nvSpPr>
        <p:spPr>
          <a:xfrm>
            <a:off x="838200" y="275479"/>
            <a:ext cx="10515600" cy="1145224"/>
          </a:xfrm>
        </p:spPr>
        <p:txBody>
          <a:bodyPr/>
          <a:lstStyle/>
          <a:p>
            <a:r>
              <a:rPr lang="en-US"/>
              <a:t>Metro vs Rural Income</a:t>
            </a:r>
          </a:p>
        </p:txBody>
      </p:sp>
      <p:pic>
        <p:nvPicPr>
          <p:cNvPr id="3074" name="Picture 2">
            <a:extLst>
              <a:ext uri="{FF2B5EF4-FFF2-40B4-BE49-F238E27FC236}">
                <a16:creationId xmlns:a16="http://schemas.microsoft.com/office/drawing/2014/main" id="{6564FCC1-43BB-6180-E285-EE0273F60A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34200" y="1676400"/>
            <a:ext cx="508519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5818E2-2013-0745-F20C-BAC8A108E4A3}"/>
              </a:ext>
            </a:extLst>
          </p:cNvPr>
          <p:cNvSpPr txBox="1"/>
          <p:nvPr/>
        </p:nvSpPr>
        <p:spPr>
          <a:xfrm>
            <a:off x="1066800" y="1564653"/>
            <a:ext cx="4267200" cy="5016758"/>
          </a:xfrm>
          <a:prstGeom prst="rect">
            <a:avLst/>
          </a:prstGeom>
          <a:noFill/>
        </p:spPr>
        <p:txBody>
          <a:bodyPr wrap="square" lIns="91440" tIns="45720" rIns="91440" bIns="45720" rtlCol="0" anchor="t">
            <a:spAutoFit/>
          </a:bodyPr>
          <a:lstStyle/>
          <a:p>
            <a:r>
              <a:rPr lang="en-US" sz="2000">
                <a:solidFill>
                  <a:srgbClr val="D1D2D3"/>
                </a:solidFill>
                <a:latin typeface="Century Schoolbook"/>
              </a:rPr>
              <a:t>Total cost - refers to all cost incurred by the household.</a:t>
            </a:r>
          </a:p>
          <a:p>
            <a:endParaRPr lang="en-US" sz="2000">
              <a:solidFill>
                <a:srgbClr val="D1D2D3"/>
              </a:solidFill>
              <a:latin typeface="Century Schoolbook"/>
            </a:endParaRPr>
          </a:p>
          <a:p>
            <a:r>
              <a:rPr lang="en-US" sz="2000">
                <a:solidFill>
                  <a:srgbClr val="D1D2D3"/>
                </a:solidFill>
                <a:latin typeface="Century Schoolbook"/>
              </a:rPr>
              <a:t>Median income – is the middle point of all the households income in a specific area.</a:t>
            </a:r>
          </a:p>
          <a:p>
            <a:endParaRPr lang="en-US" sz="2000">
              <a:solidFill>
                <a:srgbClr val="D1D2D3"/>
              </a:solidFill>
              <a:latin typeface="Century Schoolbook"/>
            </a:endParaRPr>
          </a:p>
          <a:p>
            <a:r>
              <a:rPr lang="en-US" sz="2000" b="0" i="0">
                <a:solidFill>
                  <a:srgbClr val="D1D2D3"/>
                </a:solidFill>
                <a:effectLst/>
                <a:latin typeface="Century Schoolbook"/>
              </a:rPr>
              <a:t>In</a:t>
            </a:r>
            <a:r>
              <a:rPr lang="en-US" sz="2000">
                <a:solidFill>
                  <a:srgbClr val="D1D2D3"/>
                </a:solidFill>
                <a:latin typeface="Century Schoolbook"/>
              </a:rPr>
              <a:t> </a:t>
            </a:r>
            <a:r>
              <a:rPr lang="en-US" sz="2000" b="0" i="0">
                <a:solidFill>
                  <a:srgbClr val="D1D2D3"/>
                </a:solidFill>
                <a:effectLst/>
                <a:latin typeface="Century Schoolbook"/>
              </a:rPr>
              <a:t>metro areas, the total cost of living</a:t>
            </a:r>
            <a:r>
              <a:rPr lang="en-US" sz="2000">
                <a:solidFill>
                  <a:srgbClr val="D1D2D3"/>
                </a:solidFill>
                <a:latin typeface="Century Schoolbook"/>
              </a:rPr>
              <a:t> is up by $9,000 compared to rural areas.</a:t>
            </a:r>
          </a:p>
          <a:p>
            <a:endParaRPr lang="en-US" sz="2000">
              <a:solidFill>
                <a:srgbClr val="D1D2D3"/>
              </a:solidFill>
              <a:latin typeface="Century Schoolbook"/>
            </a:endParaRPr>
          </a:p>
          <a:p>
            <a:r>
              <a:rPr lang="en-US" sz="2000">
                <a:solidFill>
                  <a:srgbClr val="D1D2D3"/>
                </a:solidFill>
                <a:latin typeface="Century Schoolbook"/>
              </a:rPr>
              <a:t>With metro areas barely clearing more than $1000 of disposable income. While rural areas have about $4,700 worth of disposable income.</a:t>
            </a:r>
          </a:p>
        </p:txBody>
      </p:sp>
    </p:spTree>
    <p:extLst>
      <p:ext uri="{BB962C8B-B14F-4D97-AF65-F5344CB8AC3E}">
        <p14:creationId xmlns:p14="http://schemas.microsoft.com/office/powerpoint/2010/main" val="274475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8D66-27F4-A11C-0081-825B1959EC85}"/>
              </a:ext>
            </a:extLst>
          </p:cNvPr>
          <p:cNvSpPr>
            <a:spLocks noGrp="1"/>
          </p:cNvSpPr>
          <p:nvPr>
            <p:ph type="title"/>
          </p:nvPr>
        </p:nvSpPr>
        <p:spPr/>
        <p:txBody>
          <a:bodyPr>
            <a:normAutofit/>
          </a:bodyPr>
          <a:lstStyle/>
          <a:p>
            <a:r>
              <a:rPr lang="en-US" sz="2800"/>
              <a:t>Question: Do families with children have significantly higher cost of living, and how significant are childcare costs compared to total income?</a:t>
            </a:r>
          </a:p>
        </p:txBody>
      </p:sp>
      <p:pic>
        <p:nvPicPr>
          <p:cNvPr id="6146" name="Picture 2" descr="How to talk to kids about the cost of living crisis | The Independent">
            <a:extLst>
              <a:ext uri="{FF2B5EF4-FFF2-40B4-BE49-F238E27FC236}">
                <a16:creationId xmlns:a16="http://schemas.microsoft.com/office/drawing/2014/main" id="{0C088E9D-93EA-97DA-634E-3E0DEE9F1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228600"/>
            <a:ext cx="4191000" cy="279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45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 of Living: Children vs No Children</a:t>
            </a:r>
          </a:p>
        </p:txBody>
      </p:sp>
      <p:pic>
        <p:nvPicPr>
          <p:cNvPr id="2050" name="Picture 2">
            <a:extLst>
              <a:ext uri="{FF2B5EF4-FFF2-40B4-BE49-F238E27FC236}">
                <a16:creationId xmlns:a16="http://schemas.microsoft.com/office/drawing/2014/main" id="{CAC9C5EC-9D59-2F47-84D4-3008DCA3B9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62800" y="1752600"/>
            <a:ext cx="4976579"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F86E1A-6BAB-D2D0-1F87-58A73BFC7DE1}"/>
              </a:ext>
            </a:extLst>
          </p:cNvPr>
          <p:cNvSpPr txBox="1"/>
          <p:nvPr/>
        </p:nvSpPr>
        <p:spPr>
          <a:xfrm>
            <a:off x="878608" y="1641792"/>
            <a:ext cx="4811232"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Cost of living – refers to the amount of money needed to maintain a standard of living with expenses such as housing, food, transportation, etc.</a:t>
            </a:r>
          </a:p>
          <a:p>
            <a:endParaRPr lang="en-US"/>
          </a:p>
          <a:p>
            <a:r>
              <a:rPr lang="en-US"/>
              <a:t>Adults who are kid free live </a:t>
            </a:r>
            <a:r>
              <a:rPr lang="en-US">
                <a:ea typeface="+mn-lt"/>
                <a:cs typeface="+mn-lt"/>
              </a:rPr>
              <a:t>exceptionally better than adults with kids simply because they don’t have all the other expenses. </a:t>
            </a:r>
          </a:p>
          <a:p>
            <a:endParaRPr lang="en-US"/>
          </a:p>
          <a:p>
            <a:r>
              <a:rPr lang="en-US"/>
              <a:t>Adults with children need to find bigger homes, put more food on the table, pay more for healthcare premiums, as well as extra necessities. </a:t>
            </a:r>
          </a:p>
          <a:p>
            <a:endParaRPr lang="en-US"/>
          </a:p>
          <a:p>
            <a:r>
              <a:rPr lang="en-US"/>
              <a:t>Adults that live in Metro areas also pay $3,000 more than rural area parents.</a:t>
            </a:r>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02C5-1F94-390B-7510-DEBB0205CF50}"/>
              </a:ext>
            </a:extLst>
          </p:cNvPr>
          <p:cNvSpPr>
            <a:spLocks noGrp="1"/>
          </p:cNvSpPr>
          <p:nvPr>
            <p:ph type="title"/>
          </p:nvPr>
        </p:nvSpPr>
        <p:spPr/>
        <p:txBody>
          <a:bodyPr/>
          <a:lstStyle/>
          <a:p>
            <a:r>
              <a:rPr lang="en-US"/>
              <a:t>Cost of Living: State by State</a:t>
            </a:r>
          </a:p>
        </p:txBody>
      </p:sp>
      <p:pic>
        <p:nvPicPr>
          <p:cNvPr id="2050" name="Picture 2">
            <a:extLst>
              <a:ext uri="{FF2B5EF4-FFF2-40B4-BE49-F238E27FC236}">
                <a16:creationId xmlns:a16="http://schemas.microsoft.com/office/drawing/2014/main" id="{7B6A6408-920B-BED3-813B-2448345830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7000" y="1752600"/>
            <a:ext cx="5468123" cy="4005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13472B-2BAD-71FF-0998-41A8E53CDB87}"/>
              </a:ext>
            </a:extLst>
          </p:cNvPr>
          <p:cNvSpPr txBox="1"/>
          <p:nvPr/>
        </p:nvSpPr>
        <p:spPr>
          <a:xfrm>
            <a:off x="1166325" y="1752600"/>
            <a:ext cx="419566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Plotting the data on a bar chart makes it easy to acknowledge the differences in cost of living across the U.S</a:t>
            </a:r>
          </a:p>
          <a:p>
            <a:pPr marL="285750" indent="-285750">
              <a:buFont typeface="Arial" panose="020B0604020202020204" pitchFamily="34" charset="0"/>
              <a:buChar char="•"/>
            </a:pPr>
            <a:r>
              <a:rPr lang="en-US" dirty="0"/>
              <a:t>D.C has the highest cost of living with $120,289 while MS has the lowest cost of living with $61,360- a difference of $58,929.</a:t>
            </a:r>
          </a:p>
          <a:p>
            <a:pPr marL="285750" indent="-285750">
              <a:buFont typeface="Arial" panose="020B0604020202020204" pitchFamily="34" charset="0"/>
              <a:buChar char="•"/>
            </a:pPr>
            <a:r>
              <a:rPr lang="en-US" dirty="0"/>
              <a:t>MA,HI, and D.C appear to be sitting the furthest from the group average at $101,891, $104,897, and $120,289- while the group average is $75,823.</a:t>
            </a:r>
          </a:p>
        </p:txBody>
      </p:sp>
    </p:spTree>
    <p:extLst>
      <p:ext uri="{BB962C8B-B14F-4D97-AF65-F5344CB8AC3E}">
        <p14:creationId xmlns:p14="http://schemas.microsoft.com/office/powerpoint/2010/main" val="40170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8685-1957-1D06-9CA1-6A56F0C442E8}"/>
              </a:ext>
            </a:extLst>
          </p:cNvPr>
          <p:cNvSpPr>
            <a:spLocks noGrp="1"/>
          </p:cNvSpPr>
          <p:nvPr>
            <p:ph type="title"/>
          </p:nvPr>
        </p:nvSpPr>
        <p:spPr/>
        <p:txBody>
          <a:bodyPr/>
          <a:lstStyle/>
          <a:p>
            <a:r>
              <a:rPr lang="en-US"/>
              <a:t>Mean Income by State</a:t>
            </a:r>
          </a:p>
        </p:txBody>
      </p:sp>
      <p:pic>
        <p:nvPicPr>
          <p:cNvPr id="3074" name="Picture 2">
            <a:extLst>
              <a:ext uri="{FF2B5EF4-FFF2-40B4-BE49-F238E27FC236}">
                <a16:creationId xmlns:a16="http://schemas.microsoft.com/office/drawing/2014/main" id="{8C4177F2-088F-8E7B-E321-7266B63F0C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5468123" cy="4005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B5C9C2-CCF2-FDC0-B44C-BAB2D3249EBE}"/>
              </a:ext>
            </a:extLst>
          </p:cNvPr>
          <p:cNvSpPr txBox="1"/>
          <p:nvPr/>
        </p:nvSpPr>
        <p:spPr>
          <a:xfrm>
            <a:off x="6705600" y="1981200"/>
            <a:ext cx="4953000" cy="5078313"/>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mean income from state to state varies quite significantly from top to bottom. D.C has the highest mean income of $116,607 while Mississippi has the lowest mean income of $52,281. </a:t>
            </a:r>
          </a:p>
          <a:p>
            <a:pPr marL="285750" indent="-285750">
              <a:buFont typeface="Arial" panose="020B0604020202020204" pitchFamily="34" charset="0"/>
              <a:buChar char="•"/>
            </a:pPr>
            <a:r>
              <a:rPr lang="en-US" sz="1600" dirty="0"/>
              <a:t>While there is a significant difference between D.C and MS, the rest of the states fall much closer from Arkansas ($55,025) all the way to California ($82,922).</a:t>
            </a:r>
          </a:p>
          <a:p>
            <a:pPr marL="285750" indent="-285750">
              <a:buFont typeface="Arial" panose="020B0604020202020204" pitchFamily="34" charset="0"/>
              <a:buChar char="•"/>
            </a:pPr>
            <a:r>
              <a:rPr lang="en-US" sz="1600" dirty="0"/>
              <a:t>NH, MD, HI, MA, RI, CI, and NJ all seem to fall slightly out of what appears to be the average- with NH being at $89,200 and NJ at $104,246.</a:t>
            </a:r>
          </a:p>
          <a:p>
            <a:pPr marL="285750" indent="-285750">
              <a:buFont typeface="Arial" panose="020B0604020202020204" pitchFamily="34" charset="0"/>
              <a:buChar char="•"/>
            </a:pPr>
            <a:r>
              <a:rPr lang="en-US" sz="1600" dirty="0"/>
              <a:t>There is a strong correlation between Cost of Living and Mean Income from state to state. It is apparent as the sates are generally falling in the same area for each chart.</a:t>
            </a:r>
          </a:p>
          <a:p>
            <a:endParaRPr lang="en-US" sz="1600" dirty="0"/>
          </a:p>
          <a:p>
            <a:endParaRPr lang="en-US" dirty="0"/>
          </a:p>
          <a:p>
            <a:endParaRPr lang="en-US" dirty="0"/>
          </a:p>
        </p:txBody>
      </p:sp>
    </p:spTree>
    <p:extLst>
      <p:ext uri="{BB962C8B-B14F-4D97-AF65-F5344CB8AC3E}">
        <p14:creationId xmlns:p14="http://schemas.microsoft.com/office/powerpoint/2010/main" val="5499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{16EB313D-8F77-4EAF-B3AA-A0AB532B27EF}tf03031010_win32</Template>
  <TotalTime>5</TotalTime>
  <Words>1291</Words>
  <Application>Microsoft Office PowerPoint</Application>
  <PresentationFormat>Widescreen</PresentationFormat>
  <Paragraphs>69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Schoolbook</vt:lpstr>
      <vt:lpstr>Symbol</vt:lpstr>
      <vt:lpstr>CITY SKETCH 16X9</vt:lpstr>
      <vt:lpstr>U.S Cost of Living</vt:lpstr>
      <vt:lpstr>Project Proposal</vt:lpstr>
      <vt:lpstr>Question: Do metro or rural areas have a higher cost of living?</vt:lpstr>
      <vt:lpstr>Cost of Living: Metro vs Rural</vt:lpstr>
      <vt:lpstr>Metro vs Rural Income</vt:lpstr>
      <vt:lpstr>Question: Do families with children have significantly higher cost of living, and how significant are childcare costs compared to total income?</vt:lpstr>
      <vt:lpstr>Cost of Living: Children vs No Children</vt:lpstr>
      <vt:lpstr>Cost of Living: State by State</vt:lpstr>
      <vt:lpstr>Mean Income by State</vt:lpstr>
      <vt:lpstr>Question: How significant of an effect do taxes have on cost of living, and what percentage of total income goes straight to taxes?</vt:lpstr>
      <vt:lpstr>Taxes by State</vt:lpstr>
      <vt:lpstr>Question: What regions have the highest/lowest cost of living?</vt:lpstr>
      <vt:lpstr>Cost of Living by State</vt:lpstr>
      <vt:lpstr>Cost of Living in Ohio, by County</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Cost of Living</dc:title>
  <dc:creator>Spencer Thompson</dc:creator>
  <cp:lastModifiedBy>Spencer Thompson</cp:lastModifiedBy>
  <cp:revision>2</cp:revision>
  <dcterms:created xsi:type="dcterms:W3CDTF">2023-10-19T22:38:43Z</dcterms:created>
  <dcterms:modified xsi:type="dcterms:W3CDTF">2023-10-25T22:11:33Z</dcterms:modified>
</cp:coreProperties>
</file>