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472D9F-EE71-4258-9042-93796A06B640}"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9F0A9-8EEA-48B9-8D60-1EAC4638F103}" type="slidenum">
              <a:rPr lang="en-US" smtClean="0"/>
              <a:t>‹#›</a:t>
            </a:fld>
            <a:endParaRPr lang="en-US"/>
          </a:p>
        </p:txBody>
      </p:sp>
    </p:spTree>
    <p:extLst>
      <p:ext uri="{BB962C8B-B14F-4D97-AF65-F5344CB8AC3E}">
        <p14:creationId xmlns:p14="http://schemas.microsoft.com/office/powerpoint/2010/main" val="3759727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472D9F-EE71-4258-9042-93796A06B640}"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9F0A9-8EEA-48B9-8D60-1EAC4638F103}" type="slidenum">
              <a:rPr lang="en-US" smtClean="0"/>
              <a:t>‹#›</a:t>
            </a:fld>
            <a:endParaRPr lang="en-US"/>
          </a:p>
        </p:txBody>
      </p:sp>
    </p:spTree>
    <p:extLst>
      <p:ext uri="{BB962C8B-B14F-4D97-AF65-F5344CB8AC3E}">
        <p14:creationId xmlns:p14="http://schemas.microsoft.com/office/powerpoint/2010/main" val="3836979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472D9F-EE71-4258-9042-93796A06B640}"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9F0A9-8EEA-48B9-8D60-1EAC4638F10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69127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472D9F-EE71-4258-9042-93796A06B640}"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9F0A9-8EEA-48B9-8D60-1EAC4638F103}" type="slidenum">
              <a:rPr lang="en-US" smtClean="0"/>
              <a:t>‹#›</a:t>
            </a:fld>
            <a:endParaRPr lang="en-US"/>
          </a:p>
        </p:txBody>
      </p:sp>
    </p:spTree>
    <p:extLst>
      <p:ext uri="{BB962C8B-B14F-4D97-AF65-F5344CB8AC3E}">
        <p14:creationId xmlns:p14="http://schemas.microsoft.com/office/powerpoint/2010/main" val="2423967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472D9F-EE71-4258-9042-93796A06B640}"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9F0A9-8EEA-48B9-8D60-1EAC4638F10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18557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472D9F-EE71-4258-9042-93796A06B640}"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9F0A9-8EEA-48B9-8D60-1EAC4638F103}" type="slidenum">
              <a:rPr lang="en-US" smtClean="0"/>
              <a:t>‹#›</a:t>
            </a:fld>
            <a:endParaRPr lang="en-US"/>
          </a:p>
        </p:txBody>
      </p:sp>
    </p:spTree>
    <p:extLst>
      <p:ext uri="{BB962C8B-B14F-4D97-AF65-F5344CB8AC3E}">
        <p14:creationId xmlns:p14="http://schemas.microsoft.com/office/powerpoint/2010/main" val="3708467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472D9F-EE71-4258-9042-93796A06B640}"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9F0A9-8EEA-48B9-8D60-1EAC4638F103}" type="slidenum">
              <a:rPr lang="en-US" smtClean="0"/>
              <a:t>‹#›</a:t>
            </a:fld>
            <a:endParaRPr lang="en-US"/>
          </a:p>
        </p:txBody>
      </p:sp>
    </p:spTree>
    <p:extLst>
      <p:ext uri="{BB962C8B-B14F-4D97-AF65-F5344CB8AC3E}">
        <p14:creationId xmlns:p14="http://schemas.microsoft.com/office/powerpoint/2010/main" val="21522165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472D9F-EE71-4258-9042-93796A06B640}"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9F0A9-8EEA-48B9-8D60-1EAC4638F103}" type="slidenum">
              <a:rPr lang="en-US" smtClean="0"/>
              <a:t>‹#›</a:t>
            </a:fld>
            <a:endParaRPr lang="en-US"/>
          </a:p>
        </p:txBody>
      </p:sp>
    </p:spTree>
    <p:extLst>
      <p:ext uri="{BB962C8B-B14F-4D97-AF65-F5344CB8AC3E}">
        <p14:creationId xmlns:p14="http://schemas.microsoft.com/office/powerpoint/2010/main" val="2689804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472D9F-EE71-4258-9042-93796A06B640}"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9F0A9-8EEA-48B9-8D60-1EAC4638F103}" type="slidenum">
              <a:rPr lang="en-US" smtClean="0"/>
              <a:t>‹#›</a:t>
            </a:fld>
            <a:endParaRPr lang="en-US"/>
          </a:p>
        </p:txBody>
      </p:sp>
    </p:spTree>
    <p:extLst>
      <p:ext uri="{BB962C8B-B14F-4D97-AF65-F5344CB8AC3E}">
        <p14:creationId xmlns:p14="http://schemas.microsoft.com/office/powerpoint/2010/main" val="245760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472D9F-EE71-4258-9042-93796A06B640}" type="datetimeFigureOut">
              <a:rPr lang="en-US" smtClean="0"/>
              <a:t>9/30/2020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9F0A9-8EEA-48B9-8D60-1EAC4638F103}" type="slidenum">
              <a:rPr lang="en-US" smtClean="0"/>
              <a:t>‹#›</a:t>
            </a:fld>
            <a:endParaRPr lang="en-US"/>
          </a:p>
        </p:txBody>
      </p:sp>
    </p:spTree>
    <p:extLst>
      <p:ext uri="{BB962C8B-B14F-4D97-AF65-F5344CB8AC3E}">
        <p14:creationId xmlns:p14="http://schemas.microsoft.com/office/powerpoint/2010/main" val="518874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472D9F-EE71-4258-9042-93796A06B640}" type="datetimeFigureOut">
              <a:rPr lang="en-US" smtClean="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C9F0A9-8EEA-48B9-8D60-1EAC4638F103}" type="slidenum">
              <a:rPr lang="en-US" smtClean="0"/>
              <a:t>‹#›</a:t>
            </a:fld>
            <a:endParaRPr lang="en-US"/>
          </a:p>
        </p:txBody>
      </p:sp>
    </p:spTree>
    <p:extLst>
      <p:ext uri="{BB962C8B-B14F-4D97-AF65-F5344CB8AC3E}">
        <p14:creationId xmlns:p14="http://schemas.microsoft.com/office/powerpoint/2010/main" val="2154314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472D9F-EE71-4258-9042-93796A06B640}" type="datetimeFigureOut">
              <a:rPr lang="en-US" smtClean="0"/>
              <a:t>9/30/2020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C9F0A9-8EEA-48B9-8D60-1EAC4638F103}" type="slidenum">
              <a:rPr lang="en-US" smtClean="0"/>
              <a:t>‹#›</a:t>
            </a:fld>
            <a:endParaRPr lang="en-US"/>
          </a:p>
        </p:txBody>
      </p:sp>
    </p:spTree>
    <p:extLst>
      <p:ext uri="{BB962C8B-B14F-4D97-AF65-F5344CB8AC3E}">
        <p14:creationId xmlns:p14="http://schemas.microsoft.com/office/powerpoint/2010/main" val="2005689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472D9F-EE71-4258-9042-93796A06B640}" type="datetimeFigureOut">
              <a:rPr lang="en-US" smtClean="0"/>
              <a:t>9/30/2020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C9F0A9-8EEA-48B9-8D60-1EAC4638F103}" type="slidenum">
              <a:rPr lang="en-US" smtClean="0"/>
              <a:t>‹#›</a:t>
            </a:fld>
            <a:endParaRPr lang="en-US"/>
          </a:p>
        </p:txBody>
      </p:sp>
    </p:spTree>
    <p:extLst>
      <p:ext uri="{BB962C8B-B14F-4D97-AF65-F5344CB8AC3E}">
        <p14:creationId xmlns:p14="http://schemas.microsoft.com/office/powerpoint/2010/main" val="3934697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472D9F-EE71-4258-9042-93796A06B640}" type="datetimeFigureOut">
              <a:rPr lang="en-US" smtClean="0"/>
              <a:t>9/30/2020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C9F0A9-8EEA-48B9-8D60-1EAC4638F103}" type="slidenum">
              <a:rPr lang="en-US" smtClean="0"/>
              <a:t>‹#›</a:t>
            </a:fld>
            <a:endParaRPr lang="en-US"/>
          </a:p>
        </p:txBody>
      </p:sp>
    </p:spTree>
    <p:extLst>
      <p:ext uri="{BB962C8B-B14F-4D97-AF65-F5344CB8AC3E}">
        <p14:creationId xmlns:p14="http://schemas.microsoft.com/office/powerpoint/2010/main" val="351406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472D9F-EE71-4258-9042-93796A06B640}" type="datetimeFigureOut">
              <a:rPr lang="en-US" smtClean="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C9F0A9-8EEA-48B9-8D60-1EAC4638F103}" type="slidenum">
              <a:rPr lang="en-US" smtClean="0"/>
              <a:t>‹#›</a:t>
            </a:fld>
            <a:endParaRPr lang="en-US"/>
          </a:p>
        </p:txBody>
      </p:sp>
    </p:spTree>
    <p:extLst>
      <p:ext uri="{BB962C8B-B14F-4D97-AF65-F5344CB8AC3E}">
        <p14:creationId xmlns:p14="http://schemas.microsoft.com/office/powerpoint/2010/main" val="1807256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472D9F-EE71-4258-9042-93796A06B640}" type="datetimeFigureOut">
              <a:rPr lang="en-US" smtClean="0"/>
              <a:t>9/30/2020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C9F0A9-8EEA-48B9-8D60-1EAC4638F103}" type="slidenum">
              <a:rPr lang="en-US" smtClean="0"/>
              <a:t>‹#›</a:t>
            </a:fld>
            <a:endParaRPr lang="en-US"/>
          </a:p>
        </p:txBody>
      </p:sp>
    </p:spTree>
    <p:extLst>
      <p:ext uri="{BB962C8B-B14F-4D97-AF65-F5344CB8AC3E}">
        <p14:creationId xmlns:p14="http://schemas.microsoft.com/office/powerpoint/2010/main" val="598384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9472D9F-EE71-4258-9042-93796A06B640}" type="datetimeFigureOut">
              <a:rPr lang="en-US" smtClean="0"/>
              <a:t>9/30/2020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5C9F0A9-8EEA-48B9-8D60-1EAC4638F103}" type="slidenum">
              <a:rPr lang="en-US" smtClean="0"/>
              <a:t>‹#›</a:t>
            </a:fld>
            <a:endParaRPr lang="en-US"/>
          </a:p>
        </p:txBody>
      </p:sp>
    </p:spTree>
    <p:extLst>
      <p:ext uri="{BB962C8B-B14F-4D97-AF65-F5344CB8AC3E}">
        <p14:creationId xmlns:p14="http://schemas.microsoft.com/office/powerpoint/2010/main" val="38492438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3.us.cloud-object-storage.appdomain.cloud/cf-courses-data/CognitiveClass/DP0701EN/version-2/Data-Collisions.cs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dcgerkeniti/Coursera_Capston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4C227-06D8-4759-BED4-E0B5710C9488}"/>
              </a:ext>
            </a:extLst>
          </p:cNvPr>
          <p:cNvSpPr>
            <a:spLocks noGrp="1"/>
          </p:cNvSpPr>
          <p:nvPr>
            <p:ph type="ctrTitle"/>
          </p:nvPr>
        </p:nvSpPr>
        <p:spPr/>
        <p:txBody>
          <a:bodyPr/>
          <a:lstStyle/>
          <a:p>
            <a:r>
              <a:rPr lang="en-US" dirty="0"/>
              <a:t>Predicting Accident Severity </a:t>
            </a:r>
          </a:p>
        </p:txBody>
      </p:sp>
      <p:sp>
        <p:nvSpPr>
          <p:cNvPr id="3" name="Subtitle 2">
            <a:extLst>
              <a:ext uri="{FF2B5EF4-FFF2-40B4-BE49-F238E27FC236}">
                <a16:creationId xmlns:a16="http://schemas.microsoft.com/office/drawing/2014/main" id="{7B7C7EB3-B456-4ED6-850B-8E23C3E3184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71341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27108-5216-40B4-A309-F2BF22C3C9F9}"/>
              </a:ext>
            </a:extLst>
          </p:cNvPr>
          <p:cNvSpPr>
            <a:spLocks noGrp="1"/>
          </p:cNvSpPr>
          <p:nvPr>
            <p:ph type="title"/>
          </p:nvPr>
        </p:nvSpPr>
        <p:spPr/>
        <p:txBody>
          <a:bodyPr/>
          <a:lstStyle/>
          <a:p>
            <a:r>
              <a:rPr lang="en-US" dirty="0"/>
              <a:t>How can you lower your risk of a severe accident while driving?	</a:t>
            </a:r>
          </a:p>
        </p:txBody>
      </p:sp>
      <p:sp>
        <p:nvSpPr>
          <p:cNvPr id="3" name="Content Placeholder 2">
            <a:extLst>
              <a:ext uri="{FF2B5EF4-FFF2-40B4-BE49-F238E27FC236}">
                <a16:creationId xmlns:a16="http://schemas.microsoft.com/office/drawing/2014/main" id="{A4EE52ED-5242-497D-9554-041AB4A686A2}"/>
              </a:ext>
            </a:extLst>
          </p:cNvPr>
          <p:cNvSpPr>
            <a:spLocks noGrp="1"/>
          </p:cNvSpPr>
          <p:nvPr>
            <p:ph idx="1"/>
          </p:nvPr>
        </p:nvSpPr>
        <p:spPr/>
        <p:txBody>
          <a:bodyPr/>
          <a:lstStyle/>
          <a:p>
            <a:r>
              <a:rPr lang="en-US" dirty="0"/>
              <a:t>What makes an accident more likely to be severe? </a:t>
            </a:r>
          </a:p>
          <a:p>
            <a:pPr lvl="1"/>
            <a:r>
              <a:rPr lang="en-US" dirty="0"/>
              <a:t>Weather? Does rain or sleet make a difference?</a:t>
            </a:r>
          </a:p>
          <a:p>
            <a:pPr lvl="1"/>
            <a:r>
              <a:rPr lang="en-US" dirty="0"/>
              <a:t>Road Conditions? Is it snowy or ice, or is everything dry?</a:t>
            </a:r>
          </a:p>
          <a:p>
            <a:pPr lvl="1"/>
            <a:r>
              <a:rPr lang="en-US" dirty="0"/>
              <a:t>Light conditions? Is it dark?</a:t>
            </a:r>
          </a:p>
          <a:p>
            <a:pPr lvl="1"/>
            <a:endParaRPr lang="en-US" dirty="0"/>
          </a:p>
          <a:p>
            <a:r>
              <a:rPr lang="en-US" dirty="0"/>
              <a:t>If you could predict the potential severity of an accident based on weather, maybe you’d be more likely to stay home during certain weather (</a:t>
            </a:r>
            <a:r>
              <a:rPr lang="en-US" dirty="0" err="1"/>
              <a:t>ie</a:t>
            </a:r>
            <a:r>
              <a:rPr lang="en-US" dirty="0"/>
              <a:t>. snow storms). </a:t>
            </a:r>
          </a:p>
        </p:txBody>
      </p:sp>
    </p:spTree>
    <p:extLst>
      <p:ext uri="{BB962C8B-B14F-4D97-AF65-F5344CB8AC3E}">
        <p14:creationId xmlns:p14="http://schemas.microsoft.com/office/powerpoint/2010/main" val="4140748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EF38A-C15B-4807-9BB5-E337D32C7E8C}"/>
              </a:ext>
            </a:extLst>
          </p:cNvPr>
          <p:cNvSpPr>
            <a:spLocks noGrp="1"/>
          </p:cNvSpPr>
          <p:nvPr>
            <p:ph type="title"/>
          </p:nvPr>
        </p:nvSpPr>
        <p:spPr/>
        <p:txBody>
          <a:bodyPr/>
          <a:lstStyle/>
          <a:p>
            <a:r>
              <a:rPr lang="en-US" dirty="0"/>
              <a:t>Data Acquisition</a:t>
            </a:r>
          </a:p>
        </p:txBody>
      </p:sp>
      <p:sp>
        <p:nvSpPr>
          <p:cNvPr id="3" name="Content Placeholder 2">
            <a:extLst>
              <a:ext uri="{FF2B5EF4-FFF2-40B4-BE49-F238E27FC236}">
                <a16:creationId xmlns:a16="http://schemas.microsoft.com/office/drawing/2014/main" id="{02760047-B1B6-4400-B549-F6A404E55782}"/>
              </a:ext>
            </a:extLst>
          </p:cNvPr>
          <p:cNvSpPr>
            <a:spLocks noGrp="1"/>
          </p:cNvSpPr>
          <p:nvPr>
            <p:ph idx="1"/>
          </p:nvPr>
        </p:nvSpPr>
        <p:spPr/>
        <p:txBody>
          <a:bodyPr/>
          <a:lstStyle/>
          <a:p>
            <a:r>
              <a:rPr lang="en-US" dirty="0"/>
              <a:t>For this analysis, I used the example data provided in the Coursera Capstone.</a:t>
            </a:r>
          </a:p>
          <a:p>
            <a:r>
              <a:rPr lang="en-US" u="sng" dirty="0">
                <a:hlinkClick r:id="rId2"/>
              </a:rPr>
              <a:t>https://s3.us.cloud-object-storage.appdomain.cloud/cf-courses-data/CognitiveClass/DP0701EN/version-2/Data-Collisions.csv</a:t>
            </a:r>
            <a:r>
              <a:rPr lang="en-US" dirty="0"/>
              <a:t> </a:t>
            </a:r>
          </a:p>
        </p:txBody>
      </p:sp>
    </p:spTree>
    <p:extLst>
      <p:ext uri="{BB962C8B-B14F-4D97-AF65-F5344CB8AC3E}">
        <p14:creationId xmlns:p14="http://schemas.microsoft.com/office/powerpoint/2010/main" val="2890029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97A98-37AD-4AFF-A6D9-49281D2B6D9A}"/>
              </a:ext>
            </a:extLst>
          </p:cNvPr>
          <p:cNvSpPr>
            <a:spLocks noGrp="1"/>
          </p:cNvSpPr>
          <p:nvPr>
            <p:ph type="title"/>
          </p:nvPr>
        </p:nvSpPr>
        <p:spPr/>
        <p:txBody>
          <a:bodyPr/>
          <a:lstStyle/>
          <a:p>
            <a:r>
              <a:rPr lang="en-US" dirty="0"/>
              <a:t>Vehicle count Analysis</a:t>
            </a:r>
          </a:p>
        </p:txBody>
      </p:sp>
      <p:pic>
        <p:nvPicPr>
          <p:cNvPr id="5" name="Content Placeholder 4">
            <a:extLst>
              <a:ext uri="{FF2B5EF4-FFF2-40B4-BE49-F238E27FC236}">
                <a16:creationId xmlns:a16="http://schemas.microsoft.com/office/drawing/2014/main" id="{938F90EF-84E2-44E1-BE93-A6C5006BE610}"/>
              </a:ext>
            </a:extLst>
          </p:cNvPr>
          <p:cNvPicPr>
            <a:picLocks noGrp="1" noChangeAspect="1"/>
          </p:cNvPicPr>
          <p:nvPr>
            <p:ph sz="half" idx="1"/>
          </p:nvPr>
        </p:nvPicPr>
        <p:blipFill>
          <a:blip r:embed="rId2"/>
          <a:stretch>
            <a:fillRect/>
          </a:stretch>
        </p:blipFill>
        <p:spPr>
          <a:xfrm>
            <a:off x="797156" y="2160588"/>
            <a:ext cx="3944476" cy="3881437"/>
          </a:xfrm>
          <a:prstGeom prst="rect">
            <a:avLst/>
          </a:prstGeom>
        </p:spPr>
      </p:pic>
      <p:sp>
        <p:nvSpPr>
          <p:cNvPr id="4" name="Content Placeholder 3">
            <a:extLst>
              <a:ext uri="{FF2B5EF4-FFF2-40B4-BE49-F238E27FC236}">
                <a16:creationId xmlns:a16="http://schemas.microsoft.com/office/drawing/2014/main" id="{DBE1D128-4B45-4B28-88FA-2F1E25DADA2E}"/>
              </a:ext>
            </a:extLst>
          </p:cNvPr>
          <p:cNvSpPr>
            <a:spLocks noGrp="1"/>
          </p:cNvSpPr>
          <p:nvPr>
            <p:ph sz="half" idx="2"/>
          </p:nvPr>
        </p:nvSpPr>
        <p:spPr/>
        <p:txBody>
          <a:bodyPr/>
          <a:lstStyle/>
          <a:p>
            <a:r>
              <a:rPr lang="en-US" dirty="0"/>
              <a:t>If there were to be an accident, does the number of vehicles involved impact severity?</a:t>
            </a:r>
          </a:p>
          <a:p>
            <a:r>
              <a:rPr lang="en-US" dirty="0"/>
              <a:t>Yes!</a:t>
            </a:r>
          </a:p>
        </p:txBody>
      </p:sp>
    </p:spTree>
    <p:extLst>
      <p:ext uri="{BB962C8B-B14F-4D97-AF65-F5344CB8AC3E}">
        <p14:creationId xmlns:p14="http://schemas.microsoft.com/office/powerpoint/2010/main" val="421929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87067-A205-446E-B844-6BD7ADE85566}"/>
              </a:ext>
            </a:extLst>
          </p:cNvPr>
          <p:cNvSpPr>
            <a:spLocks noGrp="1"/>
          </p:cNvSpPr>
          <p:nvPr>
            <p:ph type="title"/>
          </p:nvPr>
        </p:nvSpPr>
        <p:spPr/>
        <p:txBody>
          <a:bodyPr/>
          <a:lstStyle/>
          <a:p>
            <a:r>
              <a:rPr lang="en-US" dirty="0"/>
              <a:t>Other values impact on Severity</a:t>
            </a:r>
          </a:p>
        </p:txBody>
      </p:sp>
      <p:sp>
        <p:nvSpPr>
          <p:cNvPr id="3" name="Text Placeholder 2">
            <a:extLst>
              <a:ext uri="{FF2B5EF4-FFF2-40B4-BE49-F238E27FC236}">
                <a16:creationId xmlns:a16="http://schemas.microsoft.com/office/drawing/2014/main" id="{E80B803C-5499-461B-9498-245F402E6C9A}"/>
              </a:ext>
            </a:extLst>
          </p:cNvPr>
          <p:cNvSpPr>
            <a:spLocks noGrp="1"/>
          </p:cNvSpPr>
          <p:nvPr>
            <p:ph type="body" idx="1"/>
          </p:nvPr>
        </p:nvSpPr>
        <p:spPr/>
        <p:txBody>
          <a:bodyPr/>
          <a:lstStyle/>
          <a:p>
            <a:r>
              <a:rPr lang="en-US" dirty="0"/>
              <a:t>Road Conditions impact</a:t>
            </a:r>
          </a:p>
        </p:txBody>
      </p:sp>
      <p:pic>
        <p:nvPicPr>
          <p:cNvPr id="7" name="Content Placeholder 6">
            <a:extLst>
              <a:ext uri="{FF2B5EF4-FFF2-40B4-BE49-F238E27FC236}">
                <a16:creationId xmlns:a16="http://schemas.microsoft.com/office/drawing/2014/main" id="{5FA7FD04-1F85-41F6-A5F0-FA3DAD561CE7}"/>
              </a:ext>
            </a:extLst>
          </p:cNvPr>
          <p:cNvPicPr>
            <a:picLocks noGrp="1" noChangeAspect="1"/>
          </p:cNvPicPr>
          <p:nvPr>
            <p:ph sz="half" idx="2"/>
          </p:nvPr>
        </p:nvPicPr>
        <p:blipFill>
          <a:blip r:embed="rId2"/>
          <a:stretch>
            <a:fillRect/>
          </a:stretch>
        </p:blipFill>
        <p:spPr>
          <a:xfrm>
            <a:off x="749018" y="3274857"/>
            <a:ext cx="4039164" cy="2229161"/>
          </a:xfrm>
          <a:prstGeom prst="rect">
            <a:avLst/>
          </a:prstGeom>
        </p:spPr>
      </p:pic>
      <p:sp>
        <p:nvSpPr>
          <p:cNvPr id="5" name="Text Placeholder 4">
            <a:extLst>
              <a:ext uri="{FF2B5EF4-FFF2-40B4-BE49-F238E27FC236}">
                <a16:creationId xmlns:a16="http://schemas.microsoft.com/office/drawing/2014/main" id="{6E519C11-64C8-4DDD-A5E3-DCC5154F09D3}"/>
              </a:ext>
            </a:extLst>
          </p:cNvPr>
          <p:cNvSpPr>
            <a:spLocks noGrp="1"/>
          </p:cNvSpPr>
          <p:nvPr>
            <p:ph type="body" sz="quarter" idx="3"/>
          </p:nvPr>
        </p:nvSpPr>
        <p:spPr/>
        <p:txBody>
          <a:bodyPr/>
          <a:lstStyle/>
          <a:p>
            <a:r>
              <a:rPr lang="en-US" dirty="0"/>
              <a:t>Light Conditions impact</a:t>
            </a:r>
          </a:p>
        </p:txBody>
      </p:sp>
      <p:pic>
        <p:nvPicPr>
          <p:cNvPr id="8" name="Content Placeholder 7">
            <a:extLst>
              <a:ext uri="{FF2B5EF4-FFF2-40B4-BE49-F238E27FC236}">
                <a16:creationId xmlns:a16="http://schemas.microsoft.com/office/drawing/2014/main" id="{BDBBF727-6551-4009-B61E-ED8D07BA9523}"/>
              </a:ext>
            </a:extLst>
          </p:cNvPr>
          <p:cNvPicPr>
            <a:picLocks noGrp="1" noChangeAspect="1"/>
          </p:cNvPicPr>
          <p:nvPr>
            <p:ph sz="quarter" idx="4"/>
          </p:nvPr>
        </p:nvPicPr>
        <p:blipFill>
          <a:blip r:embed="rId3"/>
          <a:stretch>
            <a:fillRect/>
          </a:stretch>
        </p:blipFill>
        <p:spPr>
          <a:xfrm>
            <a:off x="5094790" y="3322488"/>
            <a:ext cx="4172532" cy="2133898"/>
          </a:xfrm>
          <a:prstGeom prst="rect">
            <a:avLst/>
          </a:prstGeom>
        </p:spPr>
      </p:pic>
    </p:spTree>
    <p:extLst>
      <p:ext uri="{BB962C8B-B14F-4D97-AF65-F5344CB8AC3E}">
        <p14:creationId xmlns:p14="http://schemas.microsoft.com/office/powerpoint/2010/main" val="3306414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57CBD-4555-450D-8CCC-BCC668A4FF85}"/>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4C70F44C-5C48-4D73-A20E-D77A1AA200A2}"/>
              </a:ext>
            </a:extLst>
          </p:cNvPr>
          <p:cNvSpPr>
            <a:spLocks noGrp="1"/>
          </p:cNvSpPr>
          <p:nvPr>
            <p:ph idx="1"/>
          </p:nvPr>
        </p:nvSpPr>
        <p:spPr/>
        <p:txBody>
          <a:bodyPr/>
          <a:lstStyle/>
          <a:p>
            <a:r>
              <a:rPr lang="en-US" dirty="0"/>
              <a:t>Analysis was conducted in the </a:t>
            </a:r>
            <a:r>
              <a:rPr lang="en-US" dirty="0" err="1"/>
              <a:t>Jupyter</a:t>
            </a:r>
            <a:r>
              <a:rPr lang="en-US" dirty="0"/>
              <a:t> Notebook at this link: </a:t>
            </a:r>
            <a:r>
              <a:rPr lang="en-US" dirty="0">
                <a:hlinkClick r:id="rId2"/>
              </a:rPr>
              <a:t>https://github.com/dcgerkeniti/Coursera_Capstone</a:t>
            </a:r>
            <a:endParaRPr lang="en-US" dirty="0"/>
          </a:p>
          <a:p>
            <a:r>
              <a:rPr lang="en-US" dirty="0"/>
              <a:t>Based on this data set, the models are likely overfit. Playing around with train vs. test sizes and other values helped somewhat, but the models would work much better with additional data. </a:t>
            </a:r>
          </a:p>
        </p:txBody>
      </p:sp>
    </p:spTree>
    <p:extLst>
      <p:ext uri="{BB962C8B-B14F-4D97-AF65-F5344CB8AC3E}">
        <p14:creationId xmlns:p14="http://schemas.microsoft.com/office/powerpoint/2010/main" val="18649006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TotalTime>
  <Words>221</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Predicting Accident Severity </vt:lpstr>
      <vt:lpstr>How can you lower your risk of a severe accident while driving? </vt:lpstr>
      <vt:lpstr>Data Acquisition</vt:lpstr>
      <vt:lpstr>Vehicle count Analysis</vt:lpstr>
      <vt:lpstr>Other values impact on Severity</vt:lpstr>
      <vt:lpstr>Results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Accident Severity</dc:title>
  <dc:creator>Gerken, Danielle (Caminiti)</dc:creator>
  <cp:lastModifiedBy>Gerken, Danielle (Caminiti)</cp:lastModifiedBy>
  <cp:revision>3</cp:revision>
  <dcterms:created xsi:type="dcterms:W3CDTF">2020-09-30T15:05:26Z</dcterms:created>
  <dcterms:modified xsi:type="dcterms:W3CDTF">2020-09-30T15:25:03Z</dcterms:modified>
</cp:coreProperties>
</file>