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A4A"/>
    <a:srgbClr val="006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897FB-0366-1C19-BC99-D5AA5F76D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FB848C7-6021-FC9D-9553-44F97F776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4BAE69-1DD7-AE58-F595-8E358F85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8996C-8E2B-C1B8-F5B1-25659822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A2E66-B3B1-6BC1-811D-030F8069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83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FC29F-E856-479B-F708-5851951A1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57BB9E-018C-6FD5-8BDB-0F43F790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9E256-1333-9C9F-20D8-5B245BA9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81E832-E5E0-D1A9-0970-37B94299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24902-A259-B8CD-E70E-230F0C91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15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804F82-2592-F0F6-DD06-5F57A17EA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59598C-0142-0244-6A47-401A18414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66167-1EFF-9C97-5670-C8E5AA04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73256-3036-479C-1E7B-461D7E62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814EB2-199A-3730-E2E4-0AD1BA55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26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7D191-116C-D5E9-E62D-1E627FEC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EB056C-9749-0B58-4B13-6573AF1A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49DE7-43E4-9F45-367F-58721E1A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C5F17A-CD85-FF29-2BE9-D63CF74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1F9DF0-158E-5306-F913-71E93439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66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D923E-F713-D51C-1EE4-4E8DC6F0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556E6-89B3-3EEB-9FCF-BF265743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C8BEE7-DA45-BA19-879A-1092CC99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6C16FA-9008-A2DE-8CC7-22FF2E54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9D30CC-C4F0-7F8E-B3DD-98186F98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49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3BBD3-67EE-FD55-C309-2F07D075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FDABBE-D3C2-A779-423E-4B919D84A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9DC88-9217-0900-0850-3F8222AA2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030DDC-DCCE-E4F5-740F-9261E069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64598E-98FE-188A-6979-7B828747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9DE65E-1B5A-9CB4-1155-1BCA7A05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2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AC8DF-1A9F-A126-A719-2DAD946F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3286CA-E79C-EDCC-4AD6-2941D248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BC99F4-0212-22A8-3B1C-BD6927CC0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F5B293-1D21-1618-5D6B-AD8047DD7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67E0A6-F553-F76B-902E-A42AF0B2D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BCD1C8-F609-6311-BD5B-D74F4926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1BEBED-848C-AAB3-6907-2E4765F3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97690B-DECE-CD92-1956-B242FB6D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84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58E47-11FB-4827-CC26-008F86AA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75869-F995-66ED-FF2A-5F42EEB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A8BBCC-EC5A-72C1-C24E-1EA9D5E0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1F79D-F0CB-256F-9DBD-3706AB0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7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D4FE14-76F6-4F0C-29EC-A819DB0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088EC0-2F3F-5BF5-C52B-9336F4F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A97F64-1E4C-D683-FE4E-012399CF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49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736B6-DD5B-3F70-8759-ACB5D83A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D0FF3F-C15A-287F-9E9A-3A61D64F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B39CAF-73BD-5FCC-27E8-C227B0C68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E9E2B5-3D93-D783-88AB-BAF6F043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5C9E2-DA6E-CA68-6AD8-1F05FB45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98E301-A2BD-0DF1-19B2-5AD7F071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8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3AF2F-FDC3-AB67-D29B-97F6AB64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51A30E7-19DF-D691-B9A1-8978E1FB5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E17942-574B-41EC-EA36-3B951397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1804C7-E45B-995A-93F4-2024B760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B23001-F5A5-A727-1883-E54A0416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0A8FB3-E3B1-85AB-D2CA-FA6C9008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5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DA5865-8435-D885-EF84-711543A4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47346E-1646-4C63-6C61-1C0ABB51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227A5-775E-5AE7-AF8C-FED2A5DF3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B8F08-DA2F-41DC-8EBA-33CFAD135B2F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4F68B6-B5FD-F798-F324-C6B0DD2B8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4291B9-070D-CE9F-1028-DFD540916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17B1-A16A-4D47-B67D-E4D4B65ED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">
            <a:extLst>
              <a:ext uri="{FF2B5EF4-FFF2-40B4-BE49-F238E27FC236}">
                <a16:creationId xmlns:a16="http://schemas.microsoft.com/office/drawing/2014/main" id="{EF728DD5-D2DD-3BA0-C40B-991EE63F37DC}"/>
              </a:ext>
            </a:extLst>
          </p:cNvPr>
          <p:cNvGrpSpPr/>
          <p:nvPr/>
        </p:nvGrpSpPr>
        <p:grpSpPr>
          <a:xfrm>
            <a:off x="3216000" y="1232756"/>
            <a:ext cx="5760000" cy="4392488"/>
            <a:chOff x="5878799" y="1664804"/>
            <a:chExt cx="5760000" cy="4392488"/>
          </a:xfrm>
        </p:grpSpPr>
        <p:sp>
          <p:nvSpPr>
            <p:cNvPr id="5" name="Abgerundetes Rechteck 18">
              <a:extLst>
                <a:ext uri="{FF2B5EF4-FFF2-40B4-BE49-F238E27FC236}">
                  <a16:creationId xmlns:a16="http://schemas.microsoft.com/office/drawing/2014/main" id="{2CFCF134-2BE9-A3E6-2C5E-2476806B7BB3}"/>
                </a:ext>
              </a:extLst>
            </p:cNvPr>
            <p:cNvSpPr/>
            <p:nvPr/>
          </p:nvSpPr>
          <p:spPr bwMode="auto">
            <a:xfrm>
              <a:off x="5878799" y="1664804"/>
              <a:ext cx="5760000" cy="1656000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Operating System</a:t>
              </a:r>
            </a:p>
          </p:txBody>
        </p:sp>
        <p:sp>
          <p:nvSpPr>
            <p:cNvPr id="6" name="Abgerundetes Rechteck 19">
              <a:extLst>
                <a:ext uri="{FF2B5EF4-FFF2-40B4-BE49-F238E27FC236}">
                  <a16:creationId xmlns:a16="http://schemas.microsoft.com/office/drawing/2014/main" id="{37AAD5B3-C78B-5C57-9639-C614612956C1}"/>
                </a:ext>
              </a:extLst>
            </p:cNvPr>
            <p:cNvSpPr/>
            <p:nvPr/>
          </p:nvSpPr>
          <p:spPr bwMode="auto">
            <a:xfrm>
              <a:off x="6022799" y="2708920"/>
              <a:ext cx="5472000" cy="540000"/>
            </a:xfrm>
            <a:prstGeom prst="roundRect">
              <a:avLst>
                <a:gd name="adj" fmla="val 44837"/>
              </a:avLst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63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foxBMS Driver Layer</a:t>
              </a:r>
            </a:p>
            <a:p>
              <a:pPr algn="ctr"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(Analog Front End, Current Sensor, Isolation Monitoring, …)</a:t>
              </a:r>
            </a:p>
          </p:txBody>
        </p:sp>
        <p:sp>
          <p:nvSpPr>
            <p:cNvPr id="7" name="Abgerundetes Rechteck 20">
              <a:extLst>
                <a:ext uri="{FF2B5EF4-FFF2-40B4-BE49-F238E27FC236}">
                  <a16:creationId xmlns:a16="http://schemas.microsoft.com/office/drawing/2014/main" id="{45E25979-A795-CE2F-193E-54476A3A8868}"/>
                </a:ext>
              </a:extLst>
            </p:cNvPr>
            <p:cNvSpPr/>
            <p:nvPr/>
          </p:nvSpPr>
          <p:spPr bwMode="auto">
            <a:xfrm>
              <a:off x="6022799" y="2096852"/>
              <a:ext cx="3024000" cy="540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foxBMS Application Layer</a:t>
              </a:r>
            </a:p>
            <a:p>
              <a:pPr algn="ctr"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(Application behavior, </a:t>
              </a:r>
              <a:r>
                <a:rPr lang="en-US" sz="1400" dirty="0" err="1">
                  <a:solidFill>
                    <a:schemeClr val="tx1"/>
                  </a:solidFill>
                </a:rPr>
                <a:t>SoX</a:t>
              </a:r>
              <a:r>
                <a:rPr lang="en-US" sz="1400" dirty="0">
                  <a:solidFill>
                    <a:schemeClr val="tx1"/>
                  </a:solidFill>
                </a:rPr>
                <a:t>, …)</a:t>
              </a:r>
            </a:p>
          </p:txBody>
        </p:sp>
        <p:sp>
          <p:nvSpPr>
            <p:cNvPr id="8" name="Abgerundetes Rechteck 21">
              <a:extLst>
                <a:ext uri="{FF2B5EF4-FFF2-40B4-BE49-F238E27FC236}">
                  <a16:creationId xmlns:a16="http://schemas.microsoft.com/office/drawing/2014/main" id="{96CBE593-A94A-87BA-99D9-CA5ACB29EE05}"/>
                </a:ext>
              </a:extLst>
            </p:cNvPr>
            <p:cNvSpPr/>
            <p:nvPr/>
          </p:nvSpPr>
          <p:spPr bwMode="auto">
            <a:xfrm>
              <a:off x="9126614" y="2096736"/>
              <a:ext cx="2368185" cy="540000"/>
            </a:xfrm>
            <a:prstGeom prst="roundRect">
              <a:avLst>
                <a:gd name="adj" fmla="val 4426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foxBMS Engine Layer</a:t>
              </a:r>
            </a:p>
            <a:p>
              <a:pPr algn="ctr">
                <a:spcAft>
                  <a:spcPts val="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(Database, Diagnosis, ...)</a:t>
              </a:r>
            </a:p>
          </p:txBody>
        </p:sp>
        <p:sp>
          <p:nvSpPr>
            <p:cNvPr id="18" name="Abgerundetes Rechteck 22">
              <a:extLst>
                <a:ext uri="{FF2B5EF4-FFF2-40B4-BE49-F238E27FC236}">
                  <a16:creationId xmlns:a16="http://schemas.microsoft.com/office/drawing/2014/main" id="{73709563-6232-CE49-5519-865D0B9BCD53}"/>
                </a:ext>
              </a:extLst>
            </p:cNvPr>
            <p:cNvSpPr/>
            <p:nvPr/>
          </p:nvSpPr>
          <p:spPr bwMode="auto">
            <a:xfrm>
              <a:off x="5878799" y="3392996"/>
              <a:ext cx="5760000" cy="612000"/>
            </a:xfrm>
            <a:prstGeom prst="roundRect">
              <a:avLst>
                <a:gd name="adj" fmla="val 43556"/>
              </a:avLst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63000">
                  <a:schemeClr val="accent2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MCU-Wrapper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(CAN, SPI, UART, …)</a:t>
              </a:r>
            </a:p>
          </p:txBody>
        </p:sp>
        <p:sp>
          <p:nvSpPr>
            <p:cNvPr id="19" name="Abgerundetes Rechteck 23">
              <a:extLst>
                <a:ext uri="{FF2B5EF4-FFF2-40B4-BE49-F238E27FC236}">
                  <a16:creationId xmlns:a16="http://schemas.microsoft.com/office/drawing/2014/main" id="{92880AA9-AC23-9E8E-FABC-AE41D45D9CF1}"/>
                </a:ext>
              </a:extLst>
            </p:cNvPr>
            <p:cNvSpPr/>
            <p:nvPr/>
          </p:nvSpPr>
          <p:spPr bwMode="auto">
            <a:xfrm>
              <a:off x="5878799" y="4077072"/>
              <a:ext cx="5760000" cy="612000"/>
            </a:xfrm>
            <a:prstGeom prst="roundRect">
              <a:avLst>
                <a:gd name="adj" fmla="val 4242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HAL Drivers for TMS570LC4357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(Vendor HAL Driver Library)</a:t>
              </a:r>
            </a:p>
          </p:txBody>
        </p:sp>
        <p:sp>
          <p:nvSpPr>
            <p:cNvPr id="20" name="Abgerundetes Rechteck 25">
              <a:extLst>
                <a:ext uri="{FF2B5EF4-FFF2-40B4-BE49-F238E27FC236}">
                  <a16:creationId xmlns:a16="http://schemas.microsoft.com/office/drawing/2014/main" id="{23EB0C7A-428C-BAA7-AFD1-EAD1312AC31A}"/>
                </a:ext>
              </a:extLst>
            </p:cNvPr>
            <p:cNvSpPr/>
            <p:nvPr/>
          </p:nvSpPr>
          <p:spPr bwMode="auto">
            <a:xfrm>
              <a:off x="5878799" y="4761148"/>
              <a:ext cx="5760000" cy="612000"/>
            </a:xfrm>
            <a:prstGeom prst="roundRect">
              <a:avLst>
                <a:gd name="adj" fmla="val 42425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MCU Hardware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(ARM Cortex-R5F from TI)</a:t>
              </a:r>
            </a:p>
          </p:txBody>
        </p:sp>
        <p:sp>
          <p:nvSpPr>
            <p:cNvPr id="21" name="Abgerundetes Rechteck 27">
              <a:extLst>
                <a:ext uri="{FF2B5EF4-FFF2-40B4-BE49-F238E27FC236}">
                  <a16:creationId xmlns:a16="http://schemas.microsoft.com/office/drawing/2014/main" id="{F54CF774-30B2-E080-6D86-C6495D257F32}"/>
                </a:ext>
              </a:extLst>
            </p:cNvPr>
            <p:cNvSpPr/>
            <p:nvPr/>
          </p:nvSpPr>
          <p:spPr bwMode="auto">
            <a:xfrm>
              <a:off x="5878799" y="5445292"/>
              <a:ext cx="5760000" cy="612000"/>
            </a:xfrm>
            <a:prstGeom prst="roundRect">
              <a:avLst>
                <a:gd name="adj" fmla="val 4242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Hardware Interfaces to Customers/User Applications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(RAMs, PHYs, I/O, Interfaces, Connectors)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22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F8BE06E-FCD4-9D84-D04C-4960F956E156}"/>
              </a:ext>
            </a:extLst>
          </p:cNvPr>
          <p:cNvGrpSpPr/>
          <p:nvPr/>
        </p:nvGrpSpPr>
        <p:grpSpPr>
          <a:xfrm>
            <a:off x="623814" y="2166040"/>
            <a:ext cx="10944372" cy="2525920"/>
            <a:chOff x="479425" y="1629621"/>
            <a:chExt cx="10944372" cy="2525920"/>
          </a:xfrm>
        </p:grpSpPr>
        <p:sp>
          <p:nvSpPr>
            <p:cNvPr id="4" name="Abgerundetes Rechteck 64">
              <a:extLst>
                <a:ext uri="{FF2B5EF4-FFF2-40B4-BE49-F238E27FC236}">
                  <a16:creationId xmlns:a16="http://schemas.microsoft.com/office/drawing/2014/main" id="{A32479CC-ACBA-7636-068A-01A0C3A223E7}"/>
                </a:ext>
              </a:extLst>
            </p:cNvPr>
            <p:cNvSpPr/>
            <p:nvPr/>
          </p:nvSpPr>
          <p:spPr bwMode="auto">
            <a:xfrm>
              <a:off x="479425" y="1629621"/>
              <a:ext cx="10944372" cy="252592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t"/>
            <a:lstStyle/>
            <a:p>
              <a:pPr algn="ctr"/>
              <a:r>
                <a:rPr lang="de-DE" b="1" dirty="0"/>
                <a:t>Tasks &amp; Priorities </a:t>
              </a:r>
            </a:p>
          </p:txBody>
        </p:sp>
        <p:sp>
          <p:nvSpPr>
            <p:cNvPr id="9" name="Textfeld 9">
              <a:extLst>
                <a:ext uri="{FF2B5EF4-FFF2-40B4-BE49-F238E27FC236}">
                  <a16:creationId xmlns:a16="http://schemas.microsoft.com/office/drawing/2014/main" id="{F42540C3-BFCB-8A20-5B0B-F248FC31064B}"/>
                </a:ext>
              </a:extLst>
            </p:cNvPr>
            <p:cNvSpPr txBox="1"/>
            <p:nvPr/>
          </p:nvSpPr>
          <p:spPr>
            <a:xfrm flipH="1">
              <a:off x="10682788" y="3550302"/>
              <a:ext cx="570579" cy="338554"/>
            </a:xfrm>
            <a:prstGeom prst="rect">
              <a:avLst/>
            </a:prstGeom>
            <a:noFill/>
            <a:ln w="19050" cmpd="tri">
              <a:solidFill>
                <a:schemeClr val="tx1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Idle</a:t>
              </a:r>
            </a:p>
          </p:txBody>
        </p:sp>
        <p:sp>
          <p:nvSpPr>
            <p:cNvPr id="10" name="Textfeld 11">
              <a:extLst>
                <a:ext uri="{FF2B5EF4-FFF2-40B4-BE49-F238E27FC236}">
                  <a16:creationId xmlns:a16="http://schemas.microsoft.com/office/drawing/2014/main" id="{981EBF1D-6C75-84CD-5C10-F30567543EF6}"/>
                </a:ext>
              </a:extLst>
            </p:cNvPr>
            <p:cNvSpPr txBox="1"/>
            <p:nvPr/>
          </p:nvSpPr>
          <p:spPr>
            <a:xfrm flipH="1">
              <a:off x="669781" y="3550302"/>
              <a:ext cx="1094760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mpd="sng">
              <a:solidFill>
                <a:schemeClr val="tx1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Engine</a:t>
              </a:r>
            </a:p>
          </p:txBody>
        </p:sp>
        <p:sp>
          <p:nvSpPr>
            <p:cNvPr id="11" name="Textfeld 12">
              <a:extLst>
                <a:ext uri="{FF2B5EF4-FFF2-40B4-BE49-F238E27FC236}">
                  <a16:creationId xmlns:a16="http://schemas.microsoft.com/office/drawing/2014/main" id="{3F78D818-6893-CA14-A155-F4DA86446D45}"/>
                </a:ext>
              </a:extLst>
            </p:cNvPr>
            <p:cNvSpPr txBox="1"/>
            <p:nvPr/>
          </p:nvSpPr>
          <p:spPr>
            <a:xfrm flipH="1">
              <a:off x="1892026" y="3550302"/>
              <a:ext cx="1214957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Cyclic 1ms</a:t>
              </a:r>
            </a:p>
          </p:txBody>
        </p:sp>
        <p:sp>
          <p:nvSpPr>
            <p:cNvPr id="12" name="Textfeld 13">
              <a:extLst>
                <a:ext uri="{FF2B5EF4-FFF2-40B4-BE49-F238E27FC236}">
                  <a16:creationId xmlns:a16="http://schemas.microsoft.com/office/drawing/2014/main" id="{EC45597C-E104-A898-F4D9-70686B72F7BF}"/>
                </a:ext>
              </a:extLst>
            </p:cNvPr>
            <p:cNvSpPr txBox="1"/>
            <p:nvPr/>
          </p:nvSpPr>
          <p:spPr>
            <a:xfrm flipH="1">
              <a:off x="4460190" y="3550302"/>
              <a:ext cx="1336068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Cyclic 10ms</a:t>
              </a:r>
            </a:p>
          </p:txBody>
        </p:sp>
        <p:sp>
          <p:nvSpPr>
            <p:cNvPr id="13" name="Textfeld 14">
              <a:extLst>
                <a:ext uri="{FF2B5EF4-FFF2-40B4-BE49-F238E27FC236}">
                  <a16:creationId xmlns:a16="http://schemas.microsoft.com/office/drawing/2014/main" id="{DA4A0FEC-01FD-67A1-E61A-BCEAFD3601A5}"/>
                </a:ext>
              </a:extLst>
            </p:cNvPr>
            <p:cNvSpPr txBox="1"/>
            <p:nvPr/>
          </p:nvSpPr>
          <p:spPr>
            <a:xfrm flipH="1">
              <a:off x="6650205" y="3550302"/>
              <a:ext cx="1336070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Cyclic 100ms</a:t>
              </a:r>
            </a:p>
          </p:txBody>
        </p:sp>
        <p:sp>
          <p:nvSpPr>
            <p:cNvPr id="14" name="Textfeld 15">
              <a:extLst>
                <a:ext uri="{FF2B5EF4-FFF2-40B4-BE49-F238E27FC236}">
                  <a16:creationId xmlns:a16="http://schemas.microsoft.com/office/drawing/2014/main" id="{648465EF-3143-E33F-2B7E-83A63B513C67}"/>
                </a:ext>
              </a:extLst>
            </p:cNvPr>
            <p:cNvSpPr txBox="1"/>
            <p:nvPr/>
          </p:nvSpPr>
          <p:spPr>
            <a:xfrm flipH="1">
              <a:off x="8113760" y="3550302"/>
              <a:ext cx="2413675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Cyclic Algorithms 100ms</a:t>
              </a:r>
            </a:p>
          </p:txBody>
        </p:sp>
        <p:sp>
          <p:nvSpPr>
            <p:cNvPr id="15" name="Gleichschenkliges Dreieck 14">
              <a:extLst>
                <a:ext uri="{FF2B5EF4-FFF2-40B4-BE49-F238E27FC236}">
                  <a16:creationId xmlns:a16="http://schemas.microsoft.com/office/drawing/2014/main" id="{A7EB8534-500E-AD44-4483-EEFFF0A0B5BB}"/>
                </a:ext>
              </a:extLst>
            </p:cNvPr>
            <p:cNvSpPr/>
            <p:nvPr/>
          </p:nvSpPr>
          <p:spPr bwMode="auto">
            <a:xfrm rot="10800000" flipV="1">
              <a:off x="669781" y="2554987"/>
              <a:ext cx="10583587" cy="652526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bg1">
                    <a:lumMod val="50000"/>
                  </a:schemeClr>
                </a:gs>
                <a:gs pos="90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 w="19050">
              <a:noFill/>
              <a:miter lim="800000"/>
              <a:headEnd/>
              <a:tailEnd/>
            </a:ln>
            <a:effectLst/>
          </p:spPr>
          <p:txBody>
            <a:bodyPr wrap="none" rtlCol="0" anchor="b"/>
            <a:lstStyle/>
            <a:p>
              <a:r>
                <a:rPr lang="en-US" sz="1600" dirty="0"/>
                <a:t>Priority</a:t>
              </a:r>
            </a:p>
          </p:txBody>
        </p:sp>
        <p:sp>
          <p:nvSpPr>
            <p:cNvPr id="16" name="Textfeld 12">
              <a:extLst>
                <a:ext uri="{FF2B5EF4-FFF2-40B4-BE49-F238E27FC236}">
                  <a16:creationId xmlns:a16="http://schemas.microsoft.com/office/drawing/2014/main" id="{90F4453F-D0BB-1CA7-E66E-8C3EDE82AA2C}"/>
                </a:ext>
              </a:extLst>
            </p:cNvPr>
            <p:cNvSpPr txBox="1"/>
            <p:nvPr/>
          </p:nvSpPr>
          <p:spPr>
            <a:xfrm flipH="1">
              <a:off x="3262336" y="3550302"/>
              <a:ext cx="997449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mpd="tri">
              <a:solidFill>
                <a:schemeClr val="tx1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AFE</a:t>
              </a:r>
            </a:p>
          </p:txBody>
        </p:sp>
        <p:sp>
          <p:nvSpPr>
            <p:cNvPr id="17" name="Textfeld 13">
              <a:extLst>
                <a:ext uri="{FF2B5EF4-FFF2-40B4-BE49-F238E27FC236}">
                  <a16:creationId xmlns:a16="http://schemas.microsoft.com/office/drawing/2014/main" id="{0B5B286F-C4E9-A19E-D3CC-2B37221B105E}"/>
                </a:ext>
              </a:extLst>
            </p:cNvPr>
            <p:cNvSpPr txBox="1"/>
            <p:nvPr/>
          </p:nvSpPr>
          <p:spPr>
            <a:xfrm flipH="1">
              <a:off x="5951611" y="3550302"/>
              <a:ext cx="571109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tri">
              <a:solidFill>
                <a:schemeClr val="tx1"/>
              </a:solidFill>
              <a:prstDash val="sysDash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/>
                <a:t>I2C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60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191D106-A41E-2097-0C85-E0F9289F8C58}"/>
              </a:ext>
            </a:extLst>
          </p:cNvPr>
          <p:cNvGrpSpPr/>
          <p:nvPr/>
        </p:nvGrpSpPr>
        <p:grpSpPr>
          <a:xfrm>
            <a:off x="674279" y="1251658"/>
            <a:ext cx="10843442" cy="4354683"/>
            <a:chOff x="655136" y="1615373"/>
            <a:chExt cx="10843442" cy="4354683"/>
          </a:xfrm>
        </p:grpSpPr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B9A98D12-07EC-68AA-6DEB-E1CB5E219686}"/>
                </a:ext>
              </a:extLst>
            </p:cNvPr>
            <p:cNvGrpSpPr/>
            <p:nvPr/>
          </p:nvGrpSpPr>
          <p:grpSpPr>
            <a:xfrm>
              <a:off x="655136" y="1615373"/>
              <a:ext cx="10843442" cy="1176717"/>
              <a:chOff x="479425" y="2619852"/>
              <a:chExt cx="10944372" cy="1176717"/>
            </a:xfrm>
          </p:grpSpPr>
          <p:sp>
            <p:nvSpPr>
              <p:cNvPr id="59" name="Textfeld 21">
                <a:extLst>
                  <a:ext uri="{FF2B5EF4-FFF2-40B4-BE49-F238E27FC236}">
                    <a16:creationId xmlns:a16="http://schemas.microsoft.com/office/drawing/2014/main" id="{792C0FB2-A792-7108-19BF-58AEAF819E96}"/>
                  </a:ext>
                </a:extLst>
              </p:cNvPr>
              <p:cNvSpPr txBox="1"/>
              <p:nvPr/>
            </p:nvSpPr>
            <p:spPr>
              <a:xfrm flipH="1">
                <a:off x="1738722" y="3335922"/>
                <a:ext cx="1300336" cy="3385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/>
              </a:lstStyle>
              <a:p>
                <a:r>
                  <a:rPr lang="en-US" sz="1600" dirty="0"/>
                  <a:t>Database</a:t>
                </a:r>
              </a:p>
            </p:txBody>
          </p:sp>
          <p:sp>
            <p:nvSpPr>
              <p:cNvPr id="60" name="Textfeld 37">
                <a:extLst>
                  <a:ext uri="{FF2B5EF4-FFF2-40B4-BE49-F238E27FC236}">
                    <a16:creationId xmlns:a16="http://schemas.microsoft.com/office/drawing/2014/main" id="{31827728-4ECC-D9EB-2223-BF44CF2A68A4}"/>
                  </a:ext>
                </a:extLst>
              </p:cNvPr>
              <p:cNvSpPr txBox="1"/>
              <p:nvPr/>
            </p:nvSpPr>
            <p:spPr>
              <a:xfrm flipH="1">
                <a:off x="9080094" y="3334963"/>
                <a:ext cx="2219907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/>
              </a:lstStyle>
              <a:p>
                <a:r>
                  <a:rPr lang="en-US" sz="1600" dirty="0"/>
                  <a:t>State of Charge</a:t>
                </a:r>
              </a:p>
            </p:txBody>
          </p:sp>
          <p:sp>
            <p:nvSpPr>
              <p:cNvPr id="61" name="Textfeld 35">
                <a:extLst>
                  <a:ext uri="{FF2B5EF4-FFF2-40B4-BE49-F238E27FC236}">
                    <a16:creationId xmlns:a16="http://schemas.microsoft.com/office/drawing/2014/main" id="{11E2D8DC-54AC-4F12-397F-D6833BDAE91D}"/>
                  </a:ext>
                </a:extLst>
              </p:cNvPr>
              <p:cNvSpPr txBox="1"/>
              <p:nvPr/>
            </p:nvSpPr>
            <p:spPr>
              <a:xfrm flipH="1">
                <a:off x="5079465" y="3334963"/>
                <a:ext cx="1844281" cy="3385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/>
              </a:lstStyle>
              <a:p>
                <a:r>
                  <a:rPr lang="en-US" sz="1600" dirty="0"/>
                  <a:t>Supply Check</a:t>
                </a:r>
              </a:p>
            </p:txBody>
          </p:sp>
          <p:cxnSp>
            <p:nvCxnSpPr>
              <p:cNvPr id="62" name="Gewinkelter Verbinder 42">
                <a:extLst>
                  <a:ext uri="{FF2B5EF4-FFF2-40B4-BE49-F238E27FC236}">
                    <a16:creationId xmlns:a16="http://schemas.microsoft.com/office/drawing/2014/main" id="{8A7136D3-CCC7-8440-147E-4E0508488B26}"/>
                  </a:ext>
                </a:extLst>
              </p:cNvPr>
              <p:cNvCxnSpPr>
                <a:cxnSpLocks/>
                <a:endCxn id="61" idx="0"/>
              </p:cNvCxnSpPr>
              <p:nvPr/>
            </p:nvCxnSpPr>
            <p:spPr bwMode="auto">
              <a:xfrm rot="16200000" flipH="1">
                <a:off x="5377236" y="2710593"/>
                <a:ext cx="487471" cy="761267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Gewinkelter Verbinder 46">
                <a:extLst>
                  <a:ext uri="{FF2B5EF4-FFF2-40B4-BE49-F238E27FC236}">
                    <a16:creationId xmlns:a16="http://schemas.microsoft.com/office/drawing/2014/main" id="{1B88368F-8E28-899B-6066-CE9C4D1A7767}"/>
                  </a:ext>
                </a:extLst>
              </p:cNvPr>
              <p:cNvCxnSpPr>
                <a:cxnSpLocks/>
                <a:endCxn id="60" idx="0"/>
              </p:cNvCxnSpPr>
              <p:nvPr/>
            </p:nvCxnSpPr>
            <p:spPr bwMode="auto">
              <a:xfrm rot="16200000" flipH="1">
                <a:off x="9455080" y="2599995"/>
                <a:ext cx="487471" cy="982463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Gerader Verbinder 62">
                <a:extLst>
                  <a:ext uri="{FF2B5EF4-FFF2-40B4-BE49-F238E27FC236}">
                    <a16:creationId xmlns:a16="http://schemas.microsoft.com/office/drawing/2014/main" id="{7F31B2A6-7FEA-8ADF-A4E7-C33C5DDD1B67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 bwMode="auto">
              <a:xfrm>
                <a:off x="2388890" y="3674476"/>
                <a:ext cx="0" cy="36988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Gerader Verbinder 63">
                <a:extLst>
                  <a:ext uri="{FF2B5EF4-FFF2-40B4-BE49-F238E27FC236}">
                    <a16:creationId xmlns:a16="http://schemas.microsoft.com/office/drawing/2014/main" id="{D639A211-7FE1-CB3C-9FCA-C1705F2C45D4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 bwMode="auto">
              <a:xfrm>
                <a:off x="6001605" y="3673517"/>
                <a:ext cx="0" cy="429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6" name="Textfeld 80">
                <a:extLst>
                  <a:ext uri="{FF2B5EF4-FFF2-40B4-BE49-F238E27FC236}">
                    <a16:creationId xmlns:a16="http://schemas.microsoft.com/office/drawing/2014/main" id="{B431FC39-6FD2-744E-ADE9-2BEE76899251}"/>
                  </a:ext>
                </a:extLst>
              </p:cNvPr>
              <p:cNvSpPr txBox="1"/>
              <p:nvPr/>
            </p:nvSpPr>
            <p:spPr>
              <a:xfrm flipH="1">
                <a:off x="7094427" y="3334431"/>
                <a:ext cx="1844281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/>
              </a:lstStyle>
              <a:p>
                <a:r>
                  <a:rPr lang="en-US" sz="1600" dirty="0"/>
                  <a:t>Balancing</a:t>
                </a:r>
              </a:p>
            </p:txBody>
          </p:sp>
          <p:cxnSp>
            <p:nvCxnSpPr>
              <p:cNvPr id="67" name="Gewinkelter Verbinder 81">
                <a:extLst>
                  <a:ext uri="{FF2B5EF4-FFF2-40B4-BE49-F238E27FC236}">
                    <a16:creationId xmlns:a16="http://schemas.microsoft.com/office/drawing/2014/main" id="{819B8165-FED9-4076-1D0F-A8C95FB0DC50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 bwMode="auto">
              <a:xfrm rot="16200000" flipH="1">
                <a:off x="7211083" y="2528946"/>
                <a:ext cx="486939" cy="1124029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Gerader Verbinder 82">
                <a:extLst>
                  <a:ext uri="{FF2B5EF4-FFF2-40B4-BE49-F238E27FC236}">
                    <a16:creationId xmlns:a16="http://schemas.microsoft.com/office/drawing/2014/main" id="{A70DEAA8-0B12-2C8E-EBA6-974ECB1B5A6D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 bwMode="auto">
              <a:xfrm>
                <a:off x="8016567" y="3672985"/>
                <a:ext cx="0" cy="43504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Gerader Verbinder 95">
                <a:extLst>
                  <a:ext uri="{FF2B5EF4-FFF2-40B4-BE49-F238E27FC236}">
                    <a16:creationId xmlns:a16="http://schemas.microsoft.com/office/drawing/2014/main" id="{B873A7C3-4CD6-E833-0407-AEEFDDC323DF}"/>
                  </a:ext>
                </a:extLst>
              </p:cNvPr>
              <p:cNvCxnSpPr>
                <a:cxnSpLocks/>
                <a:stCxn id="60" idx="2"/>
              </p:cNvCxnSpPr>
              <p:nvPr/>
            </p:nvCxnSpPr>
            <p:spPr bwMode="auto">
              <a:xfrm>
                <a:off x="10190047" y="3673517"/>
                <a:ext cx="0" cy="42972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0" name="Gewinkelter Verbinder 94">
                <a:extLst>
                  <a:ext uri="{FF2B5EF4-FFF2-40B4-BE49-F238E27FC236}">
                    <a16:creationId xmlns:a16="http://schemas.microsoft.com/office/drawing/2014/main" id="{E9619625-52E1-50CF-DFEB-356ED46F8159}"/>
                  </a:ext>
                </a:extLst>
              </p:cNvPr>
              <p:cNvCxnSpPr>
                <a:cxnSpLocks/>
                <a:endCxn id="59" idx="0"/>
              </p:cNvCxnSpPr>
              <p:nvPr/>
            </p:nvCxnSpPr>
            <p:spPr bwMode="auto">
              <a:xfrm rot="5400000">
                <a:off x="2170227" y="3066155"/>
                <a:ext cx="488430" cy="51104"/>
              </a:xfrm>
              <a:prstGeom prst="bentConnector3">
                <a:avLst>
                  <a:gd name="adj1" fmla="val 50000"/>
                </a:avLst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1" name="Abgerundetes Rechteck 64">
                <a:extLst>
                  <a:ext uri="{FF2B5EF4-FFF2-40B4-BE49-F238E27FC236}">
                    <a16:creationId xmlns:a16="http://schemas.microsoft.com/office/drawing/2014/main" id="{05CF13A1-8F23-DE66-CDCD-A7781AF6E67D}"/>
                  </a:ext>
                </a:extLst>
              </p:cNvPr>
              <p:cNvSpPr/>
              <p:nvPr/>
            </p:nvSpPr>
            <p:spPr bwMode="auto">
              <a:xfrm>
                <a:off x="479425" y="2619852"/>
                <a:ext cx="10944372" cy="1176717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t"/>
              <a:lstStyle/>
              <a:p>
                <a:pPr algn="ctr"/>
                <a:endParaRPr lang="de-DE" b="1" dirty="0"/>
              </a:p>
            </p:txBody>
          </p:sp>
          <p:sp>
            <p:nvSpPr>
              <p:cNvPr id="72" name="Textfeld 9">
                <a:extLst>
                  <a:ext uri="{FF2B5EF4-FFF2-40B4-BE49-F238E27FC236}">
                    <a16:creationId xmlns:a16="http://schemas.microsoft.com/office/drawing/2014/main" id="{FE1367B8-5FD0-59C3-CCB1-7B8B0E8BAA86}"/>
                  </a:ext>
                </a:extLst>
              </p:cNvPr>
              <p:cNvSpPr txBox="1"/>
              <p:nvPr/>
            </p:nvSpPr>
            <p:spPr>
              <a:xfrm flipH="1">
                <a:off x="10682788" y="3360189"/>
                <a:ext cx="570579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Idle</a:t>
                </a:r>
              </a:p>
            </p:txBody>
          </p:sp>
          <p:sp>
            <p:nvSpPr>
              <p:cNvPr id="73" name="Textfeld 11">
                <a:extLst>
                  <a:ext uri="{FF2B5EF4-FFF2-40B4-BE49-F238E27FC236}">
                    <a16:creationId xmlns:a16="http://schemas.microsoft.com/office/drawing/2014/main" id="{0C18D0DB-5348-8770-4219-34EDB889DC14}"/>
                  </a:ext>
                </a:extLst>
              </p:cNvPr>
              <p:cNvSpPr txBox="1"/>
              <p:nvPr/>
            </p:nvSpPr>
            <p:spPr>
              <a:xfrm flipH="1">
                <a:off x="669781" y="3360189"/>
                <a:ext cx="1094760" cy="3385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Engine</a:t>
                </a:r>
              </a:p>
            </p:txBody>
          </p:sp>
          <p:sp>
            <p:nvSpPr>
              <p:cNvPr id="74" name="Textfeld 12">
                <a:extLst>
                  <a:ext uri="{FF2B5EF4-FFF2-40B4-BE49-F238E27FC236}">
                    <a16:creationId xmlns:a16="http://schemas.microsoft.com/office/drawing/2014/main" id="{B6147380-ECF5-9C34-D045-0B229C48EF07}"/>
                  </a:ext>
                </a:extLst>
              </p:cNvPr>
              <p:cNvSpPr txBox="1"/>
              <p:nvPr/>
            </p:nvSpPr>
            <p:spPr>
              <a:xfrm flipH="1">
                <a:off x="1892026" y="3360189"/>
                <a:ext cx="1214957" cy="3385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Cyclic 1ms</a:t>
                </a:r>
              </a:p>
            </p:txBody>
          </p:sp>
          <p:sp>
            <p:nvSpPr>
              <p:cNvPr id="75" name="Textfeld 13">
                <a:extLst>
                  <a:ext uri="{FF2B5EF4-FFF2-40B4-BE49-F238E27FC236}">
                    <a16:creationId xmlns:a16="http://schemas.microsoft.com/office/drawing/2014/main" id="{F8F75E97-64AE-6B4F-BAFC-14930D99975B}"/>
                  </a:ext>
                </a:extLst>
              </p:cNvPr>
              <p:cNvSpPr txBox="1"/>
              <p:nvPr/>
            </p:nvSpPr>
            <p:spPr>
              <a:xfrm flipH="1">
                <a:off x="4460190" y="3360189"/>
                <a:ext cx="1336068" cy="3385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Cyclic 10ms</a:t>
                </a:r>
              </a:p>
            </p:txBody>
          </p:sp>
          <p:sp>
            <p:nvSpPr>
              <p:cNvPr id="76" name="Textfeld 14">
                <a:extLst>
                  <a:ext uri="{FF2B5EF4-FFF2-40B4-BE49-F238E27FC236}">
                    <a16:creationId xmlns:a16="http://schemas.microsoft.com/office/drawing/2014/main" id="{410E204C-6374-627D-06C6-F3F7F8D9B041}"/>
                  </a:ext>
                </a:extLst>
              </p:cNvPr>
              <p:cNvSpPr txBox="1"/>
              <p:nvPr/>
            </p:nvSpPr>
            <p:spPr>
              <a:xfrm flipH="1">
                <a:off x="6650205" y="3360189"/>
                <a:ext cx="1336070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Cyclic 100ms</a:t>
                </a:r>
              </a:p>
            </p:txBody>
          </p:sp>
          <p:sp>
            <p:nvSpPr>
              <p:cNvPr id="77" name="Textfeld 15">
                <a:extLst>
                  <a:ext uri="{FF2B5EF4-FFF2-40B4-BE49-F238E27FC236}">
                    <a16:creationId xmlns:a16="http://schemas.microsoft.com/office/drawing/2014/main" id="{25D535D3-1278-5083-B330-694693046796}"/>
                  </a:ext>
                </a:extLst>
              </p:cNvPr>
              <p:cNvSpPr txBox="1"/>
              <p:nvPr/>
            </p:nvSpPr>
            <p:spPr>
              <a:xfrm flipH="1">
                <a:off x="8113760" y="3360189"/>
                <a:ext cx="2413675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Cyclic Algorithms 100ms</a:t>
                </a:r>
              </a:p>
            </p:txBody>
          </p:sp>
          <p:sp>
            <p:nvSpPr>
              <p:cNvPr id="78" name="Gleichschenkliges Dreieck 77">
                <a:extLst>
                  <a:ext uri="{FF2B5EF4-FFF2-40B4-BE49-F238E27FC236}">
                    <a16:creationId xmlns:a16="http://schemas.microsoft.com/office/drawing/2014/main" id="{A4B22B98-6995-6953-A00B-6ED220C9684C}"/>
                  </a:ext>
                </a:extLst>
              </p:cNvPr>
              <p:cNvSpPr/>
              <p:nvPr/>
            </p:nvSpPr>
            <p:spPr bwMode="auto">
              <a:xfrm rot="10800000" flipV="1">
                <a:off x="669780" y="2767127"/>
                <a:ext cx="10583587" cy="440386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b"/>
              <a:lstStyle/>
              <a:p>
                <a:r>
                  <a:rPr lang="en-US" sz="1600" dirty="0"/>
                  <a:t>Priority</a:t>
                </a:r>
              </a:p>
            </p:txBody>
          </p:sp>
          <p:sp>
            <p:nvSpPr>
              <p:cNvPr id="79" name="Textfeld 12">
                <a:extLst>
                  <a:ext uri="{FF2B5EF4-FFF2-40B4-BE49-F238E27FC236}">
                    <a16:creationId xmlns:a16="http://schemas.microsoft.com/office/drawing/2014/main" id="{85BCE104-F935-0477-5C7B-F7202B386BAC}"/>
                  </a:ext>
                </a:extLst>
              </p:cNvPr>
              <p:cNvSpPr txBox="1"/>
              <p:nvPr/>
            </p:nvSpPr>
            <p:spPr>
              <a:xfrm flipH="1">
                <a:off x="3262336" y="3360189"/>
                <a:ext cx="997449" cy="3385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AFE</a:t>
                </a:r>
              </a:p>
            </p:txBody>
          </p:sp>
          <p:sp>
            <p:nvSpPr>
              <p:cNvPr id="80" name="Textfeld 13">
                <a:extLst>
                  <a:ext uri="{FF2B5EF4-FFF2-40B4-BE49-F238E27FC236}">
                    <a16:creationId xmlns:a16="http://schemas.microsoft.com/office/drawing/2014/main" id="{53DA4467-BAFA-28DD-7B8C-24E841607265}"/>
                  </a:ext>
                </a:extLst>
              </p:cNvPr>
              <p:cNvSpPr txBox="1"/>
              <p:nvPr/>
            </p:nvSpPr>
            <p:spPr>
              <a:xfrm flipH="1">
                <a:off x="5951611" y="3360189"/>
                <a:ext cx="571109" cy="3385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I2C</a:t>
                </a:r>
              </a:p>
            </p:txBody>
          </p:sp>
        </p:grpSp>
        <p:sp>
          <p:nvSpPr>
            <p:cNvPr id="6" name="Ellipse 127">
              <a:extLst>
                <a:ext uri="{FF2B5EF4-FFF2-40B4-BE49-F238E27FC236}">
                  <a16:creationId xmlns:a16="http://schemas.microsoft.com/office/drawing/2014/main" id="{8A3C5796-BD80-BB66-77B7-9E635B3E9998}"/>
                </a:ext>
              </a:extLst>
            </p:cNvPr>
            <p:cNvSpPr/>
            <p:nvPr/>
          </p:nvSpPr>
          <p:spPr bwMode="auto">
            <a:xfrm>
              <a:off x="4400633" y="4881603"/>
              <a:ext cx="45719" cy="45719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l"/>
              <a:endParaRPr lang="de-DE" dirty="0"/>
            </a:p>
          </p:txBody>
        </p:sp>
        <p:sp>
          <p:nvSpPr>
            <p:cNvPr id="7" name="Abgerundetes Rechteck 107">
              <a:extLst>
                <a:ext uri="{FF2B5EF4-FFF2-40B4-BE49-F238E27FC236}">
                  <a16:creationId xmlns:a16="http://schemas.microsoft.com/office/drawing/2014/main" id="{B89A2A58-BD9E-0A72-CCA4-D106E0C84F43}"/>
                </a:ext>
              </a:extLst>
            </p:cNvPr>
            <p:cNvSpPr/>
            <p:nvPr/>
          </p:nvSpPr>
          <p:spPr bwMode="auto">
            <a:xfrm>
              <a:off x="4400633" y="3277869"/>
              <a:ext cx="6443029" cy="2692187"/>
            </a:xfrm>
            <a:prstGeom prst="roundRect">
              <a:avLst>
                <a:gd name="adj" fmla="val 7376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l"/>
              <a:endParaRPr lang="de-DE" sz="1600" dirty="0"/>
            </a:p>
          </p:txBody>
        </p:sp>
        <p:cxnSp>
          <p:nvCxnSpPr>
            <p:cNvPr id="8" name="Gerader Verbinder 73">
              <a:extLst>
                <a:ext uri="{FF2B5EF4-FFF2-40B4-BE49-F238E27FC236}">
                  <a16:creationId xmlns:a16="http://schemas.microsoft.com/office/drawing/2014/main" id="{8EEE265D-17BF-3665-F62B-2EC6A7916909}"/>
                </a:ext>
              </a:extLst>
            </p:cNvPr>
            <p:cNvCxnSpPr/>
            <p:nvPr/>
          </p:nvCxnSpPr>
          <p:spPr bwMode="auto">
            <a:xfrm>
              <a:off x="4936385" y="4473285"/>
              <a:ext cx="0" cy="9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r Verbinder 74">
              <a:extLst>
                <a:ext uri="{FF2B5EF4-FFF2-40B4-BE49-F238E27FC236}">
                  <a16:creationId xmlns:a16="http://schemas.microsoft.com/office/drawing/2014/main" id="{2D8D893F-0156-FEB8-79F9-B2C214174DCB}"/>
                </a:ext>
              </a:extLst>
            </p:cNvPr>
            <p:cNvCxnSpPr/>
            <p:nvPr/>
          </p:nvCxnSpPr>
          <p:spPr bwMode="auto">
            <a:xfrm>
              <a:off x="5906211" y="4473285"/>
              <a:ext cx="0" cy="9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feld 22">
              <a:extLst>
                <a:ext uri="{FF2B5EF4-FFF2-40B4-BE49-F238E27FC236}">
                  <a16:creationId xmlns:a16="http://schemas.microsoft.com/office/drawing/2014/main" id="{C2DF91B5-8F30-4AA1-407D-FC0ABAA9BA5E}"/>
                </a:ext>
              </a:extLst>
            </p:cNvPr>
            <p:cNvSpPr txBox="1"/>
            <p:nvPr/>
          </p:nvSpPr>
          <p:spPr>
            <a:xfrm flipH="1">
              <a:off x="1828739" y="3418806"/>
              <a:ext cx="1657128" cy="5847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V &amp; T Measurement</a:t>
              </a:r>
            </a:p>
          </p:txBody>
        </p:sp>
        <p:sp>
          <p:nvSpPr>
            <p:cNvPr id="20" name="Textfeld 37">
              <a:extLst>
                <a:ext uri="{FF2B5EF4-FFF2-40B4-BE49-F238E27FC236}">
                  <a16:creationId xmlns:a16="http://schemas.microsoft.com/office/drawing/2014/main" id="{CF0D04EC-948D-D256-7906-17787D9D475D}"/>
                </a:ext>
              </a:extLst>
            </p:cNvPr>
            <p:cNvSpPr txBox="1"/>
            <p:nvPr/>
          </p:nvSpPr>
          <p:spPr>
            <a:xfrm flipH="1">
              <a:off x="8499959" y="3415453"/>
              <a:ext cx="2219907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Moving Averages</a:t>
              </a:r>
            </a:p>
          </p:txBody>
        </p:sp>
        <p:sp>
          <p:nvSpPr>
            <p:cNvPr id="21" name="Textfeld 31">
              <a:extLst>
                <a:ext uri="{FF2B5EF4-FFF2-40B4-BE49-F238E27FC236}">
                  <a16:creationId xmlns:a16="http://schemas.microsoft.com/office/drawing/2014/main" id="{072F512A-24E5-E2D4-7296-76674444453C}"/>
                </a:ext>
              </a:extLst>
            </p:cNvPr>
            <p:cNvSpPr txBox="1"/>
            <p:nvPr/>
          </p:nvSpPr>
          <p:spPr>
            <a:xfrm flipH="1">
              <a:off x="4499330" y="3796979"/>
              <a:ext cx="1844281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System Control</a:t>
              </a:r>
            </a:p>
          </p:txBody>
        </p:sp>
        <p:sp>
          <p:nvSpPr>
            <p:cNvPr id="22" name="Textfeld 32">
              <a:extLst>
                <a:ext uri="{FF2B5EF4-FFF2-40B4-BE49-F238E27FC236}">
                  <a16:creationId xmlns:a16="http://schemas.microsoft.com/office/drawing/2014/main" id="{969F9DC7-AB3E-F5ED-A911-FE03D27616EB}"/>
                </a:ext>
              </a:extLst>
            </p:cNvPr>
            <p:cNvSpPr txBox="1"/>
            <p:nvPr/>
          </p:nvSpPr>
          <p:spPr>
            <a:xfrm flipH="1">
              <a:off x="4499330" y="4171537"/>
              <a:ext cx="1844281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BMS Control</a:t>
              </a:r>
            </a:p>
          </p:txBody>
        </p:sp>
        <p:sp>
          <p:nvSpPr>
            <p:cNvPr id="23" name="Textfeld 35">
              <a:extLst>
                <a:ext uri="{FF2B5EF4-FFF2-40B4-BE49-F238E27FC236}">
                  <a16:creationId xmlns:a16="http://schemas.microsoft.com/office/drawing/2014/main" id="{99B2BAE1-859A-4439-CCCF-E13295C17A6C}"/>
                </a:ext>
              </a:extLst>
            </p:cNvPr>
            <p:cNvSpPr txBox="1"/>
            <p:nvPr/>
          </p:nvSpPr>
          <p:spPr>
            <a:xfrm flipH="1">
              <a:off x="4499330" y="3415453"/>
              <a:ext cx="1844281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Supply Check</a:t>
              </a:r>
            </a:p>
          </p:txBody>
        </p:sp>
        <p:sp>
          <p:nvSpPr>
            <p:cNvPr id="24" name="Textfeld 41">
              <a:extLst>
                <a:ext uri="{FF2B5EF4-FFF2-40B4-BE49-F238E27FC236}">
                  <a16:creationId xmlns:a16="http://schemas.microsoft.com/office/drawing/2014/main" id="{AF03DFDD-EEC6-2357-1F83-8E928F26E9ED}"/>
                </a:ext>
              </a:extLst>
            </p:cNvPr>
            <p:cNvSpPr txBox="1"/>
            <p:nvPr/>
          </p:nvSpPr>
          <p:spPr>
            <a:xfrm flipH="1">
              <a:off x="4499330" y="5571927"/>
              <a:ext cx="1844281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…</a:t>
              </a:r>
            </a:p>
          </p:txBody>
        </p:sp>
        <p:sp>
          <p:nvSpPr>
            <p:cNvPr id="25" name="Textfeld 51">
              <a:extLst>
                <a:ext uri="{FF2B5EF4-FFF2-40B4-BE49-F238E27FC236}">
                  <a16:creationId xmlns:a16="http://schemas.microsoft.com/office/drawing/2014/main" id="{AF8B203D-4355-EDE6-7B18-9630B5B37226}"/>
                </a:ext>
              </a:extLst>
            </p:cNvPr>
            <p:cNvSpPr txBox="1"/>
            <p:nvPr/>
          </p:nvSpPr>
          <p:spPr>
            <a:xfrm flipH="1">
              <a:off x="8499959" y="3803329"/>
              <a:ext cx="2219907" cy="5847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Advanced User Algorithms</a:t>
              </a:r>
            </a:p>
          </p:txBody>
        </p:sp>
        <p:sp>
          <p:nvSpPr>
            <p:cNvPr id="26" name="Textfeld 55">
              <a:extLst>
                <a:ext uri="{FF2B5EF4-FFF2-40B4-BE49-F238E27FC236}">
                  <a16:creationId xmlns:a16="http://schemas.microsoft.com/office/drawing/2014/main" id="{2211F532-5C69-2379-AA94-81644C6F725C}"/>
                </a:ext>
              </a:extLst>
            </p:cNvPr>
            <p:cNvSpPr txBox="1"/>
            <p:nvPr/>
          </p:nvSpPr>
          <p:spPr>
            <a:xfrm flipH="1">
              <a:off x="8499958" y="4460499"/>
              <a:ext cx="2219907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…</a:t>
              </a:r>
            </a:p>
          </p:txBody>
        </p:sp>
        <p:cxnSp>
          <p:nvCxnSpPr>
            <p:cNvPr id="27" name="Gerader Verbinder 63">
              <a:extLst>
                <a:ext uri="{FF2B5EF4-FFF2-40B4-BE49-F238E27FC236}">
                  <a16:creationId xmlns:a16="http://schemas.microsoft.com/office/drawing/2014/main" id="{B51D5597-9BE9-B754-A9A3-D52FFB00914E}"/>
                </a:ext>
              </a:extLst>
            </p:cNvPr>
            <p:cNvCxnSpPr>
              <a:stCxn id="23" idx="2"/>
              <a:endCxn id="21" idx="0"/>
            </p:cNvCxnSpPr>
            <p:nvPr/>
          </p:nvCxnSpPr>
          <p:spPr bwMode="auto">
            <a:xfrm>
              <a:off x="5421470" y="3754007"/>
              <a:ext cx="0" cy="4297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r Verbinder 67">
              <a:extLst>
                <a:ext uri="{FF2B5EF4-FFF2-40B4-BE49-F238E27FC236}">
                  <a16:creationId xmlns:a16="http://schemas.microsoft.com/office/drawing/2014/main" id="{812275A9-E147-59BE-953F-0591D55D0BE6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 bwMode="auto">
            <a:xfrm>
              <a:off x="5421470" y="4135533"/>
              <a:ext cx="0" cy="3600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r Verbinder 70">
              <a:extLst>
                <a:ext uri="{FF2B5EF4-FFF2-40B4-BE49-F238E27FC236}">
                  <a16:creationId xmlns:a16="http://schemas.microsoft.com/office/drawing/2014/main" id="{82835538-487A-87A7-20C8-79FCEEFAD373}"/>
                </a:ext>
              </a:extLst>
            </p:cNvPr>
            <p:cNvCxnSpPr>
              <a:stCxn id="32" idx="2"/>
              <a:endCxn id="24" idx="0"/>
            </p:cNvCxnSpPr>
            <p:nvPr/>
          </p:nvCxnSpPr>
          <p:spPr bwMode="auto">
            <a:xfrm>
              <a:off x="5421470" y="5523386"/>
              <a:ext cx="0" cy="4854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r Verbinder 76">
              <a:extLst>
                <a:ext uri="{FF2B5EF4-FFF2-40B4-BE49-F238E27FC236}">
                  <a16:creationId xmlns:a16="http://schemas.microsoft.com/office/drawing/2014/main" id="{99E29E54-5014-58A7-0530-8909B47FFFF8}"/>
                </a:ext>
              </a:extLst>
            </p:cNvPr>
            <p:cNvCxnSpPr/>
            <p:nvPr/>
          </p:nvCxnSpPr>
          <p:spPr bwMode="auto">
            <a:xfrm>
              <a:off x="4936385" y="4844007"/>
              <a:ext cx="0" cy="9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Gerader Verbinder 77">
              <a:extLst>
                <a:ext uri="{FF2B5EF4-FFF2-40B4-BE49-F238E27FC236}">
                  <a16:creationId xmlns:a16="http://schemas.microsoft.com/office/drawing/2014/main" id="{A88D471E-34E0-27EE-9328-3C3794854DBA}"/>
                </a:ext>
              </a:extLst>
            </p:cNvPr>
            <p:cNvCxnSpPr/>
            <p:nvPr/>
          </p:nvCxnSpPr>
          <p:spPr bwMode="auto">
            <a:xfrm>
              <a:off x="5906211" y="4844007"/>
              <a:ext cx="0" cy="94296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feld 40">
              <a:extLst>
                <a:ext uri="{FF2B5EF4-FFF2-40B4-BE49-F238E27FC236}">
                  <a16:creationId xmlns:a16="http://schemas.microsoft.com/office/drawing/2014/main" id="{F963B1C6-D838-DB29-92EC-980B2209560C}"/>
                </a:ext>
              </a:extLst>
            </p:cNvPr>
            <p:cNvSpPr txBox="1"/>
            <p:nvPr/>
          </p:nvSpPr>
          <p:spPr>
            <a:xfrm flipH="1">
              <a:off x="4499330" y="4938611"/>
              <a:ext cx="1844281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Measurement Validation</a:t>
              </a:r>
            </a:p>
          </p:txBody>
        </p:sp>
        <p:grpSp>
          <p:nvGrpSpPr>
            <p:cNvPr id="33" name="Gruppieren 66">
              <a:extLst>
                <a:ext uri="{FF2B5EF4-FFF2-40B4-BE49-F238E27FC236}">
                  <a16:creationId xmlns:a16="http://schemas.microsoft.com/office/drawing/2014/main" id="{A9A0D6B2-3CB3-6BC4-FF27-92BD9BC36DF8}"/>
                </a:ext>
              </a:extLst>
            </p:cNvPr>
            <p:cNvGrpSpPr/>
            <p:nvPr/>
          </p:nvGrpSpPr>
          <p:grpSpPr>
            <a:xfrm>
              <a:off x="4499330" y="4553063"/>
              <a:ext cx="1844281" cy="338554"/>
              <a:chOff x="4871527" y="4527926"/>
              <a:chExt cx="1844281" cy="338554"/>
            </a:xfrm>
          </p:grpSpPr>
          <p:sp>
            <p:nvSpPr>
              <p:cNvPr id="57" name="Textfeld 33">
                <a:extLst>
                  <a:ext uri="{FF2B5EF4-FFF2-40B4-BE49-F238E27FC236}">
                    <a16:creationId xmlns:a16="http://schemas.microsoft.com/office/drawing/2014/main" id="{9E565E66-B0C9-9819-AA63-43B59C1D8A2A}"/>
                  </a:ext>
                </a:extLst>
              </p:cNvPr>
              <p:cNvSpPr txBox="1"/>
              <p:nvPr/>
            </p:nvSpPr>
            <p:spPr>
              <a:xfrm flipH="1">
                <a:off x="4871527" y="4527926"/>
                <a:ext cx="874110" cy="3385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/>
              </a:lstStyle>
              <a:p>
                <a:r>
                  <a:rPr lang="en-US" sz="1600" dirty="0"/>
                  <a:t>CAN</a:t>
                </a:r>
                <a:r>
                  <a:rPr lang="en-US" sz="1600" baseline="-25000" dirty="0"/>
                  <a:t>TX</a:t>
                </a:r>
              </a:p>
            </p:txBody>
          </p:sp>
          <p:sp>
            <p:nvSpPr>
              <p:cNvPr id="58" name="Textfeld 34">
                <a:extLst>
                  <a:ext uri="{FF2B5EF4-FFF2-40B4-BE49-F238E27FC236}">
                    <a16:creationId xmlns:a16="http://schemas.microsoft.com/office/drawing/2014/main" id="{5C4850A9-2D9C-01F5-0A4B-086CFE26039E}"/>
                  </a:ext>
                </a:extLst>
              </p:cNvPr>
              <p:cNvSpPr txBox="1"/>
              <p:nvPr/>
            </p:nvSpPr>
            <p:spPr>
              <a:xfrm flipH="1">
                <a:off x="5841008" y="4527926"/>
                <a:ext cx="874800" cy="3385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de-DE"/>
                </a:defPPr>
                <a:lvl1pPr algn="ctr"/>
              </a:lstStyle>
              <a:p>
                <a:r>
                  <a:rPr lang="en-US" sz="1600" dirty="0"/>
                  <a:t>SOS</a:t>
                </a:r>
              </a:p>
            </p:txBody>
          </p:sp>
        </p:grpSp>
        <p:sp>
          <p:nvSpPr>
            <p:cNvPr id="34" name="Textfeld 79">
              <a:extLst>
                <a:ext uri="{FF2B5EF4-FFF2-40B4-BE49-F238E27FC236}">
                  <a16:creationId xmlns:a16="http://schemas.microsoft.com/office/drawing/2014/main" id="{11451180-F58E-A211-7DA0-9C6F461D62FA}"/>
                </a:ext>
              </a:extLst>
            </p:cNvPr>
            <p:cNvSpPr txBox="1"/>
            <p:nvPr/>
          </p:nvSpPr>
          <p:spPr>
            <a:xfrm flipH="1">
              <a:off x="6514292" y="3796979"/>
              <a:ext cx="1844281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Isolation Monitoring</a:t>
              </a:r>
            </a:p>
          </p:txBody>
        </p:sp>
        <p:sp>
          <p:nvSpPr>
            <p:cNvPr id="35" name="Textfeld 80">
              <a:extLst>
                <a:ext uri="{FF2B5EF4-FFF2-40B4-BE49-F238E27FC236}">
                  <a16:creationId xmlns:a16="http://schemas.microsoft.com/office/drawing/2014/main" id="{551164C7-07A2-5528-A983-0794C5A56C5F}"/>
                </a:ext>
              </a:extLst>
            </p:cNvPr>
            <p:cNvSpPr txBox="1"/>
            <p:nvPr/>
          </p:nvSpPr>
          <p:spPr>
            <a:xfrm flipH="1">
              <a:off x="6514292" y="3414921"/>
              <a:ext cx="184428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Balancing</a:t>
              </a:r>
            </a:p>
          </p:txBody>
        </p:sp>
        <p:cxnSp>
          <p:nvCxnSpPr>
            <p:cNvPr id="36" name="Gerader Verbinder 82">
              <a:extLst>
                <a:ext uri="{FF2B5EF4-FFF2-40B4-BE49-F238E27FC236}">
                  <a16:creationId xmlns:a16="http://schemas.microsoft.com/office/drawing/2014/main" id="{EF9F32B2-1400-ABFC-58B1-A37C43F7E4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6432" y="3753475"/>
              <a:ext cx="0" cy="43504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feld 85">
              <a:extLst>
                <a:ext uri="{FF2B5EF4-FFF2-40B4-BE49-F238E27FC236}">
                  <a16:creationId xmlns:a16="http://schemas.microsoft.com/office/drawing/2014/main" id="{B63936F0-E75A-E662-AD59-9063FD609201}"/>
                </a:ext>
              </a:extLst>
            </p:cNvPr>
            <p:cNvSpPr txBox="1"/>
            <p:nvPr/>
          </p:nvSpPr>
          <p:spPr>
            <a:xfrm flipH="1">
              <a:off x="6514292" y="4423565"/>
              <a:ext cx="184428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State of Charge</a:t>
              </a:r>
            </a:p>
          </p:txBody>
        </p:sp>
        <p:cxnSp>
          <p:nvCxnSpPr>
            <p:cNvPr id="38" name="Gerader Verbinder 86">
              <a:extLst>
                <a:ext uri="{FF2B5EF4-FFF2-40B4-BE49-F238E27FC236}">
                  <a16:creationId xmlns:a16="http://schemas.microsoft.com/office/drawing/2014/main" id="{5AFD19A3-E066-A91D-797A-AB39E3536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6432" y="4381754"/>
              <a:ext cx="0" cy="4181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r Verbinder 95">
              <a:extLst>
                <a:ext uri="{FF2B5EF4-FFF2-40B4-BE49-F238E27FC236}">
                  <a16:creationId xmlns:a16="http://schemas.microsoft.com/office/drawing/2014/main" id="{F4C08991-DA4F-3E2D-078C-0FA4E8ACA132}"/>
                </a:ext>
              </a:extLst>
            </p:cNvPr>
            <p:cNvCxnSpPr>
              <a:stCxn id="20" idx="2"/>
              <a:endCxn id="25" idx="0"/>
            </p:cNvCxnSpPr>
            <p:nvPr/>
          </p:nvCxnSpPr>
          <p:spPr bwMode="auto">
            <a:xfrm>
              <a:off x="9609912" y="3754007"/>
              <a:ext cx="0" cy="49322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r Verbinder 104">
              <a:extLst>
                <a:ext uri="{FF2B5EF4-FFF2-40B4-BE49-F238E27FC236}">
                  <a16:creationId xmlns:a16="http://schemas.microsoft.com/office/drawing/2014/main" id="{53BE12F2-227C-06F8-E16B-1F021FD0B9A5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 bwMode="auto">
            <a:xfrm flipH="1">
              <a:off x="9609911" y="4388104"/>
              <a:ext cx="1" cy="72395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feld 108">
              <a:extLst>
                <a:ext uri="{FF2B5EF4-FFF2-40B4-BE49-F238E27FC236}">
                  <a16:creationId xmlns:a16="http://schemas.microsoft.com/office/drawing/2014/main" id="{AF2F5868-5838-F2FF-1829-C9E48DA8A9B0}"/>
                </a:ext>
              </a:extLst>
            </p:cNvPr>
            <p:cNvSpPr txBox="1"/>
            <p:nvPr/>
          </p:nvSpPr>
          <p:spPr>
            <a:xfrm>
              <a:off x="1697702" y="5217694"/>
              <a:ext cx="22594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Simple customization</a:t>
              </a:r>
            </a:p>
          </p:txBody>
        </p:sp>
        <p:cxnSp>
          <p:nvCxnSpPr>
            <p:cNvPr id="42" name="Gekrümmter Verbinder 68">
              <a:extLst>
                <a:ext uri="{FF2B5EF4-FFF2-40B4-BE49-F238E27FC236}">
                  <a16:creationId xmlns:a16="http://schemas.microsoft.com/office/drawing/2014/main" id="{4A85E975-C157-14EE-AF89-694D6F6164CC}"/>
                </a:ext>
              </a:extLst>
            </p:cNvPr>
            <p:cNvCxnSpPr>
              <a:stCxn id="41" idx="3"/>
              <a:endCxn id="6" idx="2"/>
            </p:cNvCxnSpPr>
            <p:nvPr/>
          </p:nvCxnSpPr>
          <p:spPr bwMode="auto">
            <a:xfrm flipV="1">
              <a:off x="3957123" y="4904463"/>
              <a:ext cx="443510" cy="482508"/>
            </a:xfrm>
            <a:prstGeom prst="curved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Textfeld 102">
              <a:extLst>
                <a:ext uri="{FF2B5EF4-FFF2-40B4-BE49-F238E27FC236}">
                  <a16:creationId xmlns:a16="http://schemas.microsoft.com/office/drawing/2014/main" id="{B3C9D28D-F7E7-E194-E7CA-9814956AB3AA}"/>
                </a:ext>
              </a:extLst>
            </p:cNvPr>
            <p:cNvSpPr txBox="1"/>
            <p:nvPr/>
          </p:nvSpPr>
          <p:spPr>
            <a:xfrm flipH="1">
              <a:off x="1831373" y="4047790"/>
              <a:ext cx="1651861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/>
              </a:lvl1pPr>
            </a:lstStyle>
            <a:p>
              <a:r>
                <a:rPr lang="en-US" dirty="0"/>
                <a:t>Diagnosis</a:t>
              </a:r>
            </a:p>
          </p:txBody>
        </p:sp>
        <p:sp>
          <p:nvSpPr>
            <p:cNvPr id="44" name="Textfeld 103">
              <a:extLst>
                <a:ext uri="{FF2B5EF4-FFF2-40B4-BE49-F238E27FC236}">
                  <a16:creationId xmlns:a16="http://schemas.microsoft.com/office/drawing/2014/main" id="{965444AB-DD78-1753-DEE5-E35E31B282CA}"/>
                </a:ext>
              </a:extLst>
            </p:cNvPr>
            <p:cNvSpPr txBox="1"/>
            <p:nvPr/>
          </p:nvSpPr>
          <p:spPr>
            <a:xfrm flipH="1">
              <a:off x="1831373" y="4430553"/>
              <a:ext cx="1651861" cy="338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>
                <a:defRPr sz="1600"/>
              </a:lvl1pPr>
            </a:lstStyle>
            <a:p>
              <a:r>
                <a:rPr lang="en-US" dirty="0"/>
                <a:t>CAN</a:t>
              </a:r>
              <a:r>
                <a:rPr lang="en-US" baseline="-25000" dirty="0"/>
                <a:t>RX</a:t>
              </a:r>
            </a:p>
          </p:txBody>
        </p:sp>
        <p:cxnSp>
          <p:nvCxnSpPr>
            <p:cNvPr id="45" name="Gerader Verbinder 114">
              <a:extLst>
                <a:ext uri="{FF2B5EF4-FFF2-40B4-BE49-F238E27FC236}">
                  <a16:creationId xmlns:a16="http://schemas.microsoft.com/office/drawing/2014/main" id="{8A245FC6-A7C6-DBE7-2F9B-2C7B6B51F7B0}"/>
                </a:ext>
              </a:extLst>
            </p:cNvPr>
            <p:cNvCxnSpPr/>
            <p:nvPr/>
          </p:nvCxnSpPr>
          <p:spPr bwMode="auto">
            <a:xfrm>
              <a:off x="2657303" y="4386344"/>
              <a:ext cx="0" cy="442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r Verbinder 123">
              <a:extLst>
                <a:ext uri="{FF2B5EF4-FFF2-40B4-BE49-F238E27FC236}">
                  <a16:creationId xmlns:a16="http://schemas.microsoft.com/office/drawing/2014/main" id="{2567E496-FA0F-556E-7901-B08587FFA32C}"/>
                </a:ext>
              </a:extLst>
            </p:cNvPr>
            <p:cNvCxnSpPr/>
            <p:nvPr/>
          </p:nvCxnSpPr>
          <p:spPr bwMode="auto">
            <a:xfrm>
              <a:off x="2657303" y="4003581"/>
              <a:ext cx="0" cy="44209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Verbinder: gewinkelt 46">
              <a:extLst>
                <a:ext uri="{FF2B5EF4-FFF2-40B4-BE49-F238E27FC236}">
                  <a16:creationId xmlns:a16="http://schemas.microsoft.com/office/drawing/2014/main" id="{ED391404-7D6E-842F-984F-C73C024B94D4}"/>
                </a:ext>
              </a:extLst>
            </p:cNvPr>
            <p:cNvCxnSpPr>
              <a:cxnSpLocks/>
              <a:stCxn id="74" idx="2"/>
              <a:endCxn id="19" idx="0"/>
            </p:cNvCxnSpPr>
            <p:nvPr/>
          </p:nvCxnSpPr>
          <p:spPr>
            <a:xfrm rot="16200000" flipH="1">
              <a:off x="2294673" y="3056176"/>
              <a:ext cx="724542" cy="71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Verbinder: gewinkelt 47">
              <a:extLst>
                <a:ext uri="{FF2B5EF4-FFF2-40B4-BE49-F238E27FC236}">
                  <a16:creationId xmlns:a16="http://schemas.microsoft.com/office/drawing/2014/main" id="{D463B837-C8D0-61C2-C67A-79F5825436FD}"/>
                </a:ext>
              </a:extLst>
            </p:cNvPr>
            <p:cNvCxnSpPr>
              <a:stCxn id="75" idx="2"/>
              <a:endCxn id="23" idx="0"/>
            </p:cNvCxnSpPr>
            <p:nvPr/>
          </p:nvCxnSpPr>
          <p:spPr>
            <a:xfrm rot="16200000" flipH="1">
              <a:off x="4980672" y="2974654"/>
              <a:ext cx="721189" cy="160407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85">
              <a:extLst>
                <a:ext uri="{FF2B5EF4-FFF2-40B4-BE49-F238E27FC236}">
                  <a16:creationId xmlns:a16="http://schemas.microsoft.com/office/drawing/2014/main" id="{FDAC3304-7A9D-ED59-1529-0964166CE969}"/>
                </a:ext>
              </a:extLst>
            </p:cNvPr>
            <p:cNvSpPr txBox="1"/>
            <p:nvPr/>
          </p:nvSpPr>
          <p:spPr>
            <a:xfrm flipH="1">
              <a:off x="6514292" y="4803930"/>
              <a:ext cx="1844281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State of Health</a:t>
              </a:r>
            </a:p>
          </p:txBody>
        </p:sp>
        <p:cxnSp>
          <p:nvCxnSpPr>
            <p:cNvPr id="50" name="Gerader Verbinder 86">
              <a:extLst>
                <a:ext uri="{FF2B5EF4-FFF2-40B4-BE49-F238E27FC236}">
                  <a16:creationId xmlns:a16="http://schemas.microsoft.com/office/drawing/2014/main" id="{E413572B-79B7-6180-6B3F-838516B932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6432" y="4762119"/>
              <a:ext cx="0" cy="41811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Textfeld 54">
              <a:extLst>
                <a:ext uri="{FF2B5EF4-FFF2-40B4-BE49-F238E27FC236}">
                  <a16:creationId xmlns:a16="http://schemas.microsoft.com/office/drawing/2014/main" id="{439DB483-525F-FC2A-D18C-611ABE3AF076}"/>
                </a:ext>
              </a:extLst>
            </p:cNvPr>
            <p:cNvSpPr txBox="1"/>
            <p:nvPr/>
          </p:nvSpPr>
          <p:spPr>
            <a:xfrm flipH="1">
              <a:off x="6514293" y="5192414"/>
              <a:ext cx="184427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State of X</a:t>
              </a:r>
            </a:p>
          </p:txBody>
        </p:sp>
        <p:sp>
          <p:nvSpPr>
            <p:cNvPr id="52" name="Textfeld 55">
              <a:extLst>
                <a:ext uri="{FF2B5EF4-FFF2-40B4-BE49-F238E27FC236}">
                  <a16:creationId xmlns:a16="http://schemas.microsoft.com/office/drawing/2014/main" id="{0BC58F6B-E436-5BA7-0C98-D58310C618AF}"/>
                </a:ext>
              </a:extLst>
            </p:cNvPr>
            <p:cNvSpPr txBox="1"/>
            <p:nvPr/>
          </p:nvSpPr>
          <p:spPr>
            <a:xfrm flipH="1">
              <a:off x="6514293" y="5563926"/>
              <a:ext cx="1844278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…</a:t>
              </a:r>
            </a:p>
          </p:txBody>
        </p:sp>
        <p:cxnSp>
          <p:nvCxnSpPr>
            <p:cNvPr id="53" name="Verbinder: gewinkelt 130">
              <a:extLst>
                <a:ext uri="{FF2B5EF4-FFF2-40B4-BE49-F238E27FC236}">
                  <a16:creationId xmlns:a16="http://schemas.microsoft.com/office/drawing/2014/main" id="{E88166EE-4C5F-0506-6712-C3AFA0252E82}"/>
                </a:ext>
              </a:extLst>
            </p:cNvPr>
            <p:cNvCxnSpPr>
              <a:cxnSpLocks/>
            </p:cNvCxnSpPr>
            <p:nvPr/>
          </p:nvCxnSpPr>
          <p:spPr>
            <a:xfrm>
              <a:off x="7433656" y="2694262"/>
              <a:ext cx="5549" cy="7206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Verbinder: gewinkelt 53">
              <a:extLst>
                <a:ext uri="{FF2B5EF4-FFF2-40B4-BE49-F238E27FC236}">
                  <a16:creationId xmlns:a16="http://schemas.microsoft.com/office/drawing/2014/main" id="{EAA5E125-3BAD-3266-7FF2-F5494CC64F42}"/>
                </a:ext>
              </a:extLst>
            </p:cNvPr>
            <p:cNvCxnSpPr>
              <a:cxnSpLocks/>
              <a:stCxn id="77" idx="2"/>
              <a:endCxn id="20" idx="0"/>
            </p:cNvCxnSpPr>
            <p:nvPr/>
          </p:nvCxnSpPr>
          <p:spPr>
            <a:xfrm rot="16200000" flipH="1">
              <a:off x="9151749" y="2957289"/>
              <a:ext cx="721189" cy="19513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86">
              <a:extLst>
                <a:ext uri="{FF2B5EF4-FFF2-40B4-BE49-F238E27FC236}">
                  <a16:creationId xmlns:a16="http://schemas.microsoft.com/office/drawing/2014/main" id="{ACB4D3C2-9795-56C0-AC71-7506F91CD65F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>
              <a:off x="7436432" y="5142484"/>
              <a:ext cx="0" cy="4993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r Verbinder 86">
              <a:extLst>
                <a:ext uri="{FF2B5EF4-FFF2-40B4-BE49-F238E27FC236}">
                  <a16:creationId xmlns:a16="http://schemas.microsoft.com/office/drawing/2014/main" id="{F81C9399-DD60-E76A-43E0-840703DFA65B}"/>
                </a:ext>
              </a:extLst>
            </p:cNvPr>
            <p:cNvCxnSpPr>
              <a:cxnSpLocks/>
              <a:stCxn id="51" idx="2"/>
              <a:endCxn id="52" idx="0"/>
            </p:cNvCxnSpPr>
            <p:nvPr/>
          </p:nvCxnSpPr>
          <p:spPr bwMode="auto">
            <a:xfrm>
              <a:off x="7436432" y="5530968"/>
              <a:ext cx="0" cy="3295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1296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24E8274-1944-7D28-BE7D-BF80CEBEB7C8}"/>
              </a:ext>
            </a:extLst>
          </p:cNvPr>
          <p:cNvGrpSpPr/>
          <p:nvPr/>
        </p:nvGrpSpPr>
        <p:grpSpPr>
          <a:xfrm>
            <a:off x="485755" y="1849240"/>
            <a:ext cx="11220489" cy="3159520"/>
            <a:chOff x="655136" y="1615373"/>
            <a:chExt cx="11220489" cy="3159520"/>
          </a:xfrm>
        </p:grpSpPr>
        <p:sp>
          <p:nvSpPr>
            <p:cNvPr id="5" name="Textfeld 21">
              <a:extLst>
                <a:ext uri="{FF2B5EF4-FFF2-40B4-BE49-F238E27FC236}">
                  <a16:creationId xmlns:a16="http://schemas.microsoft.com/office/drawing/2014/main" id="{DBC0E5E7-C1B2-85CC-9D3F-B6D869F0CD02}"/>
                </a:ext>
              </a:extLst>
            </p:cNvPr>
            <p:cNvSpPr txBox="1"/>
            <p:nvPr/>
          </p:nvSpPr>
          <p:spPr>
            <a:xfrm flipH="1">
              <a:off x="737880" y="3352912"/>
              <a:ext cx="1300336" cy="3385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Database</a:t>
              </a:r>
            </a:p>
          </p:txBody>
        </p:sp>
        <p:cxnSp>
          <p:nvCxnSpPr>
            <p:cNvPr id="6" name="Gerader Verbinder 62">
              <a:extLst>
                <a:ext uri="{FF2B5EF4-FFF2-40B4-BE49-F238E27FC236}">
                  <a16:creationId xmlns:a16="http://schemas.microsoft.com/office/drawing/2014/main" id="{2C642C8A-7542-14F9-3D83-44CACC328BA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 bwMode="auto">
            <a:xfrm>
              <a:off x="1388048" y="3691466"/>
              <a:ext cx="0" cy="36988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38F1EFC-4F31-C564-7095-F4754C9A4821}"/>
                </a:ext>
              </a:extLst>
            </p:cNvPr>
            <p:cNvSpPr txBox="1"/>
            <p:nvPr/>
          </p:nvSpPr>
          <p:spPr>
            <a:xfrm flipH="1">
              <a:off x="737880" y="3728454"/>
              <a:ext cx="1300336" cy="5847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System Monitoring</a:t>
              </a:r>
            </a:p>
          </p:txBody>
        </p:sp>
        <p:cxnSp>
          <p:nvCxnSpPr>
            <p:cNvPr id="8" name="Verbinder: gewinkelt 115">
              <a:extLst>
                <a:ext uri="{FF2B5EF4-FFF2-40B4-BE49-F238E27FC236}">
                  <a16:creationId xmlns:a16="http://schemas.microsoft.com/office/drawing/2014/main" id="{A0906D87-E49E-4E25-F7CD-827F20816C39}"/>
                </a:ext>
              </a:extLst>
            </p:cNvPr>
            <p:cNvCxnSpPr>
              <a:stCxn id="31" idx="2"/>
              <a:endCxn id="5" idx="0"/>
            </p:cNvCxnSpPr>
            <p:nvPr/>
          </p:nvCxnSpPr>
          <p:spPr>
            <a:xfrm>
              <a:off x="1386069" y="2694264"/>
              <a:ext cx="1979" cy="6586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22">
              <a:extLst>
                <a:ext uri="{FF2B5EF4-FFF2-40B4-BE49-F238E27FC236}">
                  <a16:creationId xmlns:a16="http://schemas.microsoft.com/office/drawing/2014/main" id="{3F6C8B3E-65F9-099B-1D49-D889E13399AE}"/>
                </a:ext>
              </a:extLst>
            </p:cNvPr>
            <p:cNvSpPr txBox="1"/>
            <p:nvPr/>
          </p:nvSpPr>
          <p:spPr>
            <a:xfrm flipH="1">
              <a:off x="3077944" y="3352912"/>
              <a:ext cx="1657128" cy="5847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V &amp; T Measurement</a:t>
              </a:r>
            </a:p>
          </p:txBody>
        </p:sp>
        <p:cxnSp>
          <p:nvCxnSpPr>
            <p:cNvPr id="19" name="Verbinder: gewinkelt 115">
              <a:extLst>
                <a:ext uri="{FF2B5EF4-FFF2-40B4-BE49-F238E27FC236}">
                  <a16:creationId xmlns:a16="http://schemas.microsoft.com/office/drawing/2014/main" id="{F8D0515A-2E31-7AFD-2448-6739F1061F62}"/>
                </a:ext>
              </a:extLst>
            </p:cNvPr>
            <p:cNvCxnSpPr>
              <a:cxnSpLocks/>
              <a:stCxn id="37" idx="2"/>
              <a:endCxn id="18" idx="0"/>
            </p:cNvCxnSpPr>
            <p:nvPr/>
          </p:nvCxnSpPr>
          <p:spPr>
            <a:xfrm>
              <a:off x="3906508" y="2694264"/>
              <a:ext cx="0" cy="6586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22">
              <a:extLst>
                <a:ext uri="{FF2B5EF4-FFF2-40B4-BE49-F238E27FC236}">
                  <a16:creationId xmlns:a16="http://schemas.microsoft.com/office/drawing/2014/main" id="{79B0F9A7-8B20-5684-6420-C475DCC380FB}"/>
                </a:ext>
              </a:extLst>
            </p:cNvPr>
            <p:cNvSpPr txBox="1"/>
            <p:nvPr/>
          </p:nvSpPr>
          <p:spPr>
            <a:xfrm flipH="1">
              <a:off x="5531214" y="3352912"/>
              <a:ext cx="1657128" cy="584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Humidity Measurement</a:t>
              </a:r>
            </a:p>
          </p:txBody>
        </p:sp>
        <p:cxnSp>
          <p:nvCxnSpPr>
            <p:cNvPr id="21" name="Verbinder: gewinkelt 115">
              <a:extLst>
                <a:ext uri="{FF2B5EF4-FFF2-40B4-BE49-F238E27FC236}">
                  <a16:creationId xmlns:a16="http://schemas.microsoft.com/office/drawing/2014/main" id="{CCB44601-CFBC-131A-D221-40CA87EF09DB}"/>
                </a:ext>
              </a:extLst>
            </p:cNvPr>
            <p:cNvCxnSpPr>
              <a:cxnSpLocks/>
              <a:stCxn id="38" idx="2"/>
              <a:endCxn id="20" idx="0"/>
            </p:cNvCxnSpPr>
            <p:nvPr/>
          </p:nvCxnSpPr>
          <p:spPr>
            <a:xfrm>
              <a:off x="6359778" y="2694264"/>
              <a:ext cx="0" cy="6586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2">
              <a:extLst>
                <a:ext uri="{FF2B5EF4-FFF2-40B4-BE49-F238E27FC236}">
                  <a16:creationId xmlns:a16="http://schemas.microsoft.com/office/drawing/2014/main" id="{DCA87F50-3F58-2E71-433D-5662DB872CAB}"/>
                </a:ext>
              </a:extLst>
            </p:cNvPr>
            <p:cNvSpPr txBox="1"/>
            <p:nvPr/>
          </p:nvSpPr>
          <p:spPr>
            <a:xfrm flipH="1">
              <a:off x="5531214" y="4020841"/>
              <a:ext cx="1657128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GPIOs</a:t>
              </a:r>
            </a:p>
          </p:txBody>
        </p:sp>
        <p:cxnSp>
          <p:nvCxnSpPr>
            <p:cNvPr id="23" name="Verbinder: gewinkelt 115">
              <a:extLst>
                <a:ext uri="{FF2B5EF4-FFF2-40B4-BE49-F238E27FC236}">
                  <a16:creationId xmlns:a16="http://schemas.microsoft.com/office/drawing/2014/main" id="{2AACBD07-1105-D7DB-6695-2D176094435E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6359778" y="3937687"/>
              <a:ext cx="0" cy="8315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2">
              <a:extLst>
                <a:ext uri="{FF2B5EF4-FFF2-40B4-BE49-F238E27FC236}">
                  <a16:creationId xmlns:a16="http://schemas.microsoft.com/office/drawing/2014/main" id="{4641E1E6-8443-3773-5500-8333251B94A0}"/>
                </a:ext>
              </a:extLst>
            </p:cNvPr>
            <p:cNvSpPr txBox="1"/>
            <p:nvPr/>
          </p:nvSpPr>
          <p:spPr>
            <a:xfrm flipH="1">
              <a:off x="5531214" y="4436339"/>
              <a:ext cx="1657128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RTC</a:t>
              </a:r>
            </a:p>
          </p:txBody>
        </p:sp>
        <p:cxnSp>
          <p:nvCxnSpPr>
            <p:cNvPr id="25" name="Verbinder: gewinkelt 115">
              <a:extLst>
                <a:ext uri="{FF2B5EF4-FFF2-40B4-BE49-F238E27FC236}">
                  <a16:creationId xmlns:a16="http://schemas.microsoft.com/office/drawing/2014/main" id="{FB668728-0D7B-C4FA-530A-FED8FB16A254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6359778" y="4359395"/>
              <a:ext cx="0" cy="76944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2">
              <a:extLst>
                <a:ext uri="{FF2B5EF4-FFF2-40B4-BE49-F238E27FC236}">
                  <a16:creationId xmlns:a16="http://schemas.microsoft.com/office/drawing/2014/main" id="{DE9CFBBB-1160-23ED-2073-BE43C18AB98E}"/>
                </a:ext>
              </a:extLst>
            </p:cNvPr>
            <p:cNvSpPr txBox="1"/>
            <p:nvPr/>
          </p:nvSpPr>
          <p:spPr>
            <a:xfrm flipH="1">
              <a:off x="10218497" y="3352912"/>
              <a:ext cx="165712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ctr"/>
            </a:lstStyle>
            <a:p>
              <a:r>
                <a:rPr lang="en-US" sz="1600" dirty="0"/>
                <a:t>Idle Function</a:t>
              </a:r>
            </a:p>
          </p:txBody>
        </p:sp>
        <p:cxnSp>
          <p:nvCxnSpPr>
            <p:cNvPr id="27" name="Verbinder: gewinkelt 115">
              <a:extLst>
                <a:ext uri="{FF2B5EF4-FFF2-40B4-BE49-F238E27FC236}">
                  <a16:creationId xmlns:a16="http://schemas.microsoft.com/office/drawing/2014/main" id="{CB2B0224-A0C9-ECFF-9B1F-BC0D666607E2}"/>
                </a:ext>
              </a:extLst>
            </p:cNvPr>
            <p:cNvCxnSpPr>
              <a:cxnSpLocks/>
              <a:stCxn id="30" idx="2"/>
              <a:endCxn id="26" idx="0"/>
            </p:cNvCxnSpPr>
            <p:nvPr/>
          </p:nvCxnSpPr>
          <p:spPr>
            <a:xfrm>
              <a:off x="11047061" y="2694264"/>
              <a:ext cx="0" cy="65864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231622AA-58CA-3138-F262-E20706DF2FB8}"/>
                </a:ext>
              </a:extLst>
            </p:cNvPr>
            <p:cNvGrpSpPr/>
            <p:nvPr/>
          </p:nvGrpSpPr>
          <p:grpSpPr>
            <a:xfrm>
              <a:off x="655136" y="1615373"/>
              <a:ext cx="10843442" cy="1176717"/>
              <a:chOff x="479425" y="2619852"/>
              <a:chExt cx="10944372" cy="1176717"/>
            </a:xfrm>
          </p:grpSpPr>
          <p:sp>
            <p:nvSpPr>
              <p:cNvPr id="29" name="Abgerundetes Rechteck 64">
                <a:extLst>
                  <a:ext uri="{FF2B5EF4-FFF2-40B4-BE49-F238E27FC236}">
                    <a16:creationId xmlns:a16="http://schemas.microsoft.com/office/drawing/2014/main" id="{151C7F39-12E1-D4E0-63A4-84FFE443B416}"/>
                  </a:ext>
                </a:extLst>
              </p:cNvPr>
              <p:cNvSpPr/>
              <p:nvPr/>
            </p:nvSpPr>
            <p:spPr bwMode="auto">
              <a:xfrm>
                <a:off x="479425" y="2619852"/>
                <a:ext cx="10944372" cy="1176717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rtlCol="0" anchor="t"/>
              <a:lstStyle/>
              <a:p>
                <a:pPr algn="ctr"/>
                <a:endParaRPr lang="de-DE" b="1" dirty="0"/>
              </a:p>
            </p:txBody>
          </p:sp>
          <p:sp>
            <p:nvSpPr>
              <p:cNvPr id="30" name="Textfeld 9">
                <a:extLst>
                  <a:ext uri="{FF2B5EF4-FFF2-40B4-BE49-F238E27FC236}">
                    <a16:creationId xmlns:a16="http://schemas.microsoft.com/office/drawing/2014/main" id="{891C8A9F-F4DE-9DF5-9054-7F8B01FBBB05}"/>
                  </a:ext>
                </a:extLst>
              </p:cNvPr>
              <p:cNvSpPr txBox="1"/>
              <p:nvPr/>
            </p:nvSpPr>
            <p:spPr>
              <a:xfrm flipH="1">
                <a:off x="10682788" y="3360189"/>
                <a:ext cx="570579" cy="33855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Idle</a:t>
                </a:r>
              </a:p>
            </p:txBody>
          </p:sp>
          <p:sp>
            <p:nvSpPr>
              <p:cNvPr id="31" name="Textfeld 11">
                <a:extLst>
                  <a:ext uri="{FF2B5EF4-FFF2-40B4-BE49-F238E27FC236}">
                    <a16:creationId xmlns:a16="http://schemas.microsoft.com/office/drawing/2014/main" id="{1C1ED532-E89C-933D-DC88-26E72F1B743A}"/>
                  </a:ext>
                </a:extLst>
              </p:cNvPr>
              <p:cNvSpPr txBox="1"/>
              <p:nvPr/>
            </p:nvSpPr>
            <p:spPr>
              <a:xfrm flipH="1">
                <a:off x="669781" y="3360189"/>
                <a:ext cx="1094760" cy="33855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Engine</a:t>
                </a:r>
              </a:p>
            </p:txBody>
          </p:sp>
          <p:sp>
            <p:nvSpPr>
              <p:cNvPr id="32" name="Textfeld 12">
                <a:extLst>
                  <a:ext uri="{FF2B5EF4-FFF2-40B4-BE49-F238E27FC236}">
                    <a16:creationId xmlns:a16="http://schemas.microsoft.com/office/drawing/2014/main" id="{3538185F-5131-3037-D9B8-DE25B57ECD49}"/>
                  </a:ext>
                </a:extLst>
              </p:cNvPr>
              <p:cNvSpPr txBox="1"/>
              <p:nvPr/>
            </p:nvSpPr>
            <p:spPr>
              <a:xfrm flipH="1">
                <a:off x="1892026" y="3360189"/>
                <a:ext cx="1214957" cy="3385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Cyclic 1ms</a:t>
                </a:r>
              </a:p>
            </p:txBody>
          </p:sp>
          <p:sp>
            <p:nvSpPr>
              <p:cNvPr id="33" name="Textfeld 13">
                <a:extLst>
                  <a:ext uri="{FF2B5EF4-FFF2-40B4-BE49-F238E27FC236}">
                    <a16:creationId xmlns:a16="http://schemas.microsoft.com/office/drawing/2014/main" id="{006E8B6B-BFE9-27D0-49AE-6CBAB0FE204D}"/>
                  </a:ext>
                </a:extLst>
              </p:cNvPr>
              <p:cNvSpPr txBox="1"/>
              <p:nvPr/>
            </p:nvSpPr>
            <p:spPr>
              <a:xfrm flipH="1">
                <a:off x="4460190" y="3360189"/>
                <a:ext cx="1336068" cy="3385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Cyclic 10ms</a:t>
                </a:r>
              </a:p>
            </p:txBody>
          </p:sp>
          <p:sp>
            <p:nvSpPr>
              <p:cNvPr id="34" name="Textfeld 14">
                <a:extLst>
                  <a:ext uri="{FF2B5EF4-FFF2-40B4-BE49-F238E27FC236}">
                    <a16:creationId xmlns:a16="http://schemas.microsoft.com/office/drawing/2014/main" id="{F4DFCA05-FEF2-8B7E-B0D5-01AB4A8E9BCD}"/>
                  </a:ext>
                </a:extLst>
              </p:cNvPr>
              <p:cNvSpPr txBox="1"/>
              <p:nvPr/>
            </p:nvSpPr>
            <p:spPr>
              <a:xfrm flipH="1">
                <a:off x="6650205" y="3360189"/>
                <a:ext cx="1336070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Cyclic 100ms</a:t>
                </a:r>
              </a:p>
            </p:txBody>
          </p:sp>
          <p:sp>
            <p:nvSpPr>
              <p:cNvPr id="35" name="Textfeld 15">
                <a:extLst>
                  <a:ext uri="{FF2B5EF4-FFF2-40B4-BE49-F238E27FC236}">
                    <a16:creationId xmlns:a16="http://schemas.microsoft.com/office/drawing/2014/main" id="{63599F67-A314-969B-E8DC-7CC695DEF9CB}"/>
                  </a:ext>
                </a:extLst>
              </p:cNvPr>
              <p:cNvSpPr txBox="1"/>
              <p:nvPr/>
            </p:nvSpPr>
            <p:spPr>
              <a:xfrm flipH="1">
                <a:off x="8113760" y="3360189"/>
                <a:ext cx="2413675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Cyclic Algorithms 100ms</a:t>
                </a:r>
              </a:p>
            </p:txBody>
          </p:sp>
          <p:sp>
            <p:nvSpPr>
              <p:cNvPr id="36" name="Gleichschenkliges Dreieck 35">
                <a:extLst>
                  <a:ext uri="{FF2B5EF4-FFF2-40B4-BE49-F238E27FC236}">
                    <a16:creationId xmlns:a16="http://schemas.microsoft.com/office/drawing/2014/main" id="{50E2B905-D34B-6EE1-CB9B-459E7B96B1A5}"/>
                  </a:ext>
                </a:extLst>
              </p:cNvPr>
              <p:cNvSpPr/>
              <p:nvPr/>
            </p:nvSpPr>
            <p:spPr bwMode="auto">
              <a:xfrm rot="10800000" flipV="1">
                <a:off x="669780" y="2767127"/>
                <a:ext cx="10583587" cy="440386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10800000" scaled="0"/>
              </a:gra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rtlCol="0" anchor="b"/>
              <a:lstStyle/>
              <a:p>
                <a:r>
                  <a:rPr lang="en-US" sz="1600" dirty="0"/>
                  <a:t>Priority</a:t>
                </a:r>
              </a:p>
            </p:txBody>
          </p:sp>
          <p:sp>
            <p:nvSpPr>
              <p:cNvPr id="37" name="Textfeld 12">
                <a:extLst>
                  <a:ext uri="{FF2B5EF4-FFF2-40B4-BE49-F238E27FC236}">
                    <a16:creationId xmlns:a16="http://schemas.microsoft.com/office/drawing/2014/main" id="{AA11860B-7A10-FCBF-BADF-6456F2A86408}"/>
                  </a:ext>
                </a:extLst>
              </p:cNvPr>
              <p:cNvSpPr txBox="1"/>
              <p:nvPr/>
            </p:nvSpPr>
            <p:spPr>
              <a:xfrm flipH="1">
                <a:off x="3262336" y="3360189"/>
                <a:ext cx="997449" cy="33855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AFE</a:t>
                </a:r>
              </a:p>
            </p:txBody>
          </p:sp>
          <p:sp>
            <p:nvSpPr>
              <p:cNvPr id="38" name="Textfeld 13">
                <a:extLst>
                  <a:ext uri="{FF2B5EF4-FFF2-40B4-BE49-F238E27FC236}">
                    <a16:creationId xmlns:a16="http://schemas.microsoft.com/office/drawing/2014/main" id="{8F6ACC43-1065-BB48-3645-D392EEA83216}"/>
                  </a:ext>
                </a:extLst>
              </p:cNvPr>
              <p:cNvSpPr txBox="1"/>
              <p:nvPr/>
            </p:nvSpPr>
            <p:spPr>
              <a:xfrm flipH="1">
                <a:off x="5951611" y="3360189"/>
                <a:ext cx="571109" cy="3385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/>
                  <a:t>I2C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274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74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Waldhör, Stefan</dc:creator>
  <cp:lastModifiedBy>Wachtler, Johannes</cp:lastModifiedBy>
  <cp:revision>4</cp:revision>
  <dcterms:created xsi:type="dcterms:W3CDTF">2023-11-09T14:15:59Z</dcterms:created>
  <dcterms:modified xsi:type="dcterms:W3CDTF">2024-09-27T08:57:40Z</dcterms:modified>
</cp:coreProperties>
</file>