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397" r:id="rId2"/>
    <p:sldId id="338" r:id="rId3"/>
    <p:sldId id="402" r:id="rId4"/>
    <p:sldId id="344" r:id="rId5"/>
    <p:sldId id="345" r:id="rId6"/>
    <p:sldId id="343" r:id="rId7"/>
    <p:sldId id="349" r:id="rId8"/>
    <p:sldId id="348" r:id="rId9"/>
    <p:sldId id="346" r:id="rId10"/>
    <p:sldId id="350" r:id="rId11"/>
    <p:sldId id="352" r:id="rId12"/>
    <p:sldId id="351" r:id="rId13"/>
    <p:sldId id="294" r:id="rId14"/>
    <p:sldId id="275" r:id="rId15"/>
    <p:sldId id="358" r:id="rId16"/>
    <p:sldId id="354" r:id="rId17"/>
    <p:sldId id="357" r:id="rId18"/>
    <p:sldId id="355" r:id="rId19"/>
    <p:sldId id="359" r:id="rId20"/>
    <p:sldId id="360" r:id="rId21"/>
    <p:sldId id="356" r:id="rId22"/>
    <p:sldId id="361" r:id="rId23"/>
    <p:sldId id="362" r:id="rId24"/>
    <p:sldId id="363" r:id="rId25"/>
    <p:sldId id="364" r:id="rId26"/>
    <p:sldId id="365" r:id="rId27"/>
    <p:sldId id="366" r:id="rId28"/>
    <p:sldId id="367" r:id="rId29"/>
    <p:sldId id="368" r:id="rId30"/>
    <p:sldId id="398" r:id="rId31"/>
    <p:sldId id="400" r:id="rId32"/>
    <p:sldId id="401" r:id="rId33"/>
    <p:sldId id="370" r:id="rId34"/>
    <p:sldId id="369" r:id="rId35"/>
    <p:sldId id="372" r:id="rId36"/>
    <p:sldId id="371" r:id="rId37"/>
    <p:sldId id="381" r:id="rId38"/>
    <p:sldId id="376" r:id="rId39"/>
    <p:sldId id="375" r:id="rId40"/>
    <p:sldId id="373" r:id="rId41"/>
    <p:sldId id="374" r:id="rId42"/>
    <p:sldId id="379" r:id="rId43"/>
    <p:sldId id="382" r:id="rId44"/>
    <p:sldId id="380" r:id="rId45"/>
    <p:sldId id="405" r:id="rId46"/>
    <p:sldId id="406" r:id="rId47"/>
    <p:sldId id="408" r:id="rId48"/>
    <p:sldId id="409" r:id="rId49"/>
    <p:sldId id="407" r:id="rId50"/>
    <p:sldId id="411" r:id="rId51"/>
    <p:sldId id="412" r:id="rId52"/>
    <p:sldId id="377" r:id="rId53"/>
    <p:sldId id="378" r:id="rId54"/>
    <p:sldId id="403" r:id="rId55"/>
    <p:sldId id="404" r:id="rId56"/>
    <p:sldId id="413" r:id="rId57"/>
    <p:sldId id="414" r:id="rId58"/>
    <p:sldId id="416" r:id="rId59"/>
    <p:sldId id="417" r:id="rId60"/>
    <p:sldId id="418" r:id="rId61"/>
    <p:sldId id="419"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15" r:id="rId85"/>
    <p:sldId id="420" r:id="rId86"/>
    <p:sldId id="421" r:id="rId87"/>
    <p:sldId id="422" r:id="rId88"/>
    <p:sldId id="423" r:id="rId89"/>
    <p:sldId id="424" r:id="rId90"/>
    <p:sldId id="260" r:id="rId91"/>
    <p:sldId id="261" r:id="rId92"/>
    <p:sldId id="262" r:id="rId93"/>
    <p:sldId id="259" r:id="rId94"/>
    <p:sldId id="285"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1" autoAdjust="0"/>
    <p:restoredTop sz="89716" autoAdjust="0"/>
  </p:normalViewPr>
  <p:slideViewPr>
    <p:cSldViewPr>
      <p:cViewPr varScale="1">
        <p:scale>
          <a:sx n="74" d="100"/>
          <a:sy n="74" d="100"/>
        </p:scale>
        <p:origin x="-96"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B1421D-D1D7-43CF-8189-F1719A8EF528}" type="datetimeFigureOut">
              <a:rPr lang="en-US" smtClean="0"/>
              <a:t>04/22/2014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37CA1B-7234-4422-883F-EABE7D9EA51B}" type="slidenum">
              <a:rPr lang="en-US" smtClean="0"/>
              <a:t>‹#›</a:t>
            </a:fld>
            <a:endParaRPr lang="en-US"/>
          </a:p>
        </p:txBody>
      </p:sp>
    </p:spTree>
    <p:extLst>
      <p:ext uri="{BB962C8B-B14F-4D97-AF65-F5344CB8AC3E}">
        <p14:creationId xmlns:p14="http://schemas.microsoft.com/office/powerpoint/2010/main" val="2493303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B9444E-84D0-4282-A3BA-51F93019E7F6}" type="datetimeFigureOut">
              <a:rPr lang="en-US" smtClean="0"/>
              <a:pPr/>
              <a:t>04/22/2014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B9444E-84D0-4282-A3BA-51F93019E7F6}" type="datetimeFigureOut">
              <a:rPr lang="en-US" smtClean="0"/>
              <a:pPr/>
              <a:t>04/22/2014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B9444E-84D0-4282-A3BA-51F93019E7F6}" type="datetimeFigureOut">
              <a:rPr lang="en-US" smtClean="0"/>
              <a:pPr/>
              <a:t>04/22/2014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B9444E-84D0-4282-A3BA-51F93019E7F6}" type="datetimeFigureOut">
              <a:rPr lang="en-US" smtClean="0"/>
              <a:pPr/>
              <a:t>04/22/2014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B9444E-84D0-4282-A3BA-51F93019E7F6}" type="datetimeFigureOut">
              <a:rPr lang="en-US" smtClean="0"/>
              <a:pPr/>
              <a:t>04/22/2014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B9444E-84D0-4282-A3BA-51F93019E7F6}" type="datetimeFigureOut">
              <a:rPr lang="en-US" smtClean="0"/>
              <a:pPr/>
              <a:t>04/22/2014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B9444E-84D0-4282-A3BA-51F93019E7F6}" type="datetimeFigureOut">
              <a:rPr lang="en-US" smtClean="0"/>
              <a:pPr/>
              <a:t>04/22/2014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B9444E-84D0-4282-A3BA-51F93019E7F6}" type="datetimeFigureOut">
              <a:rPr lang="en-US" smtClean="0"/>
              <a:pPr/>
              <a:t>04/22/2014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9444E-84D0-4282-A3BA-51F93019E7F6}" type="datetimeFigureOut">
              <a:rPr lang="en-US" smtClean="0"/>
              <a:pPr/>
              <a:t>04/22/2014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9444E-84D0-4282-A3BA-51F93019E7F6}" type="datetimeFigureOut">
              <a:rPr lang="en-US" smtClean="0"/>
              <a:pPr/>
              <a:t>04/22/2014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9444E-84D0-4282-A3BA-51F93019E7F6}" type="datetimeFigureOut">
              <a:rPr lang="en-US" smtClean="0"/>
              <a:pPr/>
              <a:t>04/22/2014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9444E-84D0-4282-A3BA-51F93019E7F6}" type="datetimeFigureOut">
              <a:rPr lang="en-US" smtClean="0"/>
              <a:pPr/>
              <a:t>04/22/2014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90854-00AE-488B-A1D1-4CBE04D87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www.w3schools.com/sql/" TargetMode="External"/><Relationship Id="rId2" Type="http://schemas.openxmlformats.org/officeDocument/2006/relationships/hyperlink" Target="http://en.wikipedia.org/wiki/MySQL" TargetMode="External"/><Relationship Id="rId1" Type="http://schemas.openxmlformats.org/officeDocument/2006/relationships/slideLayout" Target="../slideLayouts/slideLayout2.xml"/><Relationship Id="rId5" Type="http://schemas.openxmlformats.org/officeDocument/2006/relationships/hyperlink" Target="http://blog.teamtreehouse.com/introduction-to-the-mac-os-x-command-line" TargetMode="External"/><Relationship Id="rId4" Type="http://schemas.openxmlformats.org/officeDocument/2006/relationships/hyperlink" Target="https://dev.mysql.com/doc/index.html"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solidFill>
                  <a:srgbClr val="000000"/>
                </a:solidFill>
                <a:latin typeface="Nina Compressed"/>
              </a:rPr>
              <a:t>Introduction to Relational Databases with </a:t>
            </a:r>
            <a:r>
              <a:rPr lang="en-US" b="1" dirty="0" smtClean="0">
                <a:solidFill>
                  <a:srgbClr val="000000"/>
                </a:solidFill>
                <a:latin typeface="Nina Compressed"/>
              </a:rPr>
              <a:t>MySQL</a:t>
            </a:r>
            <a:endParaRPr lang="en-US" dirty="0"/>
          </a:p>
        </p:txBody>
      </p:sp>
      <p:sp>
        <p:nvSpPr>
          <p:cNvPr id="3" name="Subtitle 2"/>
          <p:cNvSpPr>
            <a:spLocks noGrp="1"/>
          </p:cNvSpPr>
          <p:nvPr>
            <p:ph type="subTitle" idx="1"/>
          </p:nvPr>
        </p:nvSpPr>
        <p:spPr/>
        <p:txBody>
          <a:bodyPr/>
          <a:lstStyle/>
          <a:p>
            <a:r>
              <a:rPr lang="en-US" dirty="0" smtClean="0"/>
              <a:t>Trip </a:t>
            </a:r>
            <a:r>
              <a:rPr lang="en-US" dirty="0" err="1" smtClean="0"/>
              <a:t>Ottinger</a:t>
            </a:r>
            <a:endParaRPr lang="en-US" dirty="0"/>
          </a:p>
        </p:txBody>
      </p:sp>
    </p:spTree>
    <p:extLst>
      <p:ext uri="{BB962C8B-B14F-4D97-AF65-F5344CB8AC3E}">
        <p14:creationId xmlns:p14="http://schemas.microsoft.com/office/powerpoint/2010/main" val="4139441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US" b="1" cap="all" dirty="0" smtClean="0"/>
              <a:t>Exercise 3:  </a:t>
            </a:r>
            <a:r>
              <a:rPr lang="en-US" b="1" cap="all" dirty="0"/>
              <a:t>Taking the WHERE clause for a spin</a:t>
            </a:r>
            <a:br>
              <a:rPr lang="en-US" b="1" cap="all" dirty="0"/>
            </a:br>
            <a:endParaRPr lang="en-US" dirty="0"/>
          </a:p>
        </p:txBody>
      </p:sp>
      <p:sp>
        <p:nvSpPr>
          <p:cNvPr id="3" name="Content Placeholder 2"/>
          <p:cNvSpPr>
            <a:spLocks noGrp="1"/>
          </p:cNvSpPr>
          <p:nvPr>
            <p:ph idx="1"/>
          </p:nvPr>
        </p:nvSpPr>
        <p:spPr>
          <a:xfrm>
            <a:off x="457200" y="4953000"/>
            <a:ext cx="8229600" cy="1173163"/>
          </a:xfrm>
        </p:spPr>
        <p:txBody>
          <a:bodyPr/>
          <a:lstStyle/>
          <a:p>
            <a:r>
              <a:rPr lang="en-US" smtClean="0"/>
              <a:t>Page 34</a:t>
            </a:r>
            <a:endParaRPr lang="en-US" dirty="0"/>
          </a:p>
        </p:txBody>
      </p:sp>
      <p:sp>
        <p:nvSpPr>
          <p:cNvPr id="4" name="Title 1"/>
          <p:cNvSpPr txBox="1">
            <a:spLocks/>
          </p:cNvSpPr>
          <p:nvPr/>
        </p:nvSpPr>
        <p:spPr>
          <a:xfrm>
            <a:off x="457200" y="34290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all" dirty="0" smtClean="0"/>
              <a:t>Exercise 4:  </a:t>
            </a:r>
            <a:r>
              <a:rPr lang="en-US" sz="4000" b="1" cap="all" dirty="0"/>
              <a:t>Translating Requirements to SQL statements</a:t>
            </a:r>
          </a:p>
          <a:p>
            <a:r>
              <a:rPr lang="en-US" sz="4000" b="1" cap="all" dirty="0" smtClean="0"/>
              <a:t/>
            </a:r>
            <a:br>
              <a:rPr lang="en-US" sz="4000" b="1" cap="all" dirty="0" smtClean="0"/>
            </a:br>
            <a:endParaRPr lang="en-US" sz="4000" dirty="0"/>
          </a:p>
        </p:txBody>
      </p:sp>
    </p:spTree>
    <p:extLst>
      <p:ext uri="{BB962C8B-B14F-4D97-AF65-F5344CB8AC3E}">
        <p14:creationId xmlns:p14="http://schemas.microsoft.com/office/powerpoint/2010/main" val="84830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cap="all" dirty="0"/>
              <a:t>SQL </a:t>
            </a:r>
            <a:r>
              <a:rPr lang="en-US" b="1" cap="all" dirty="0" smtClean="0"/>
              <a:t>Wildcards</a:t>
            </a:r>
            <a:endParaRPr lang="en-US" dirty="0"/>
          </a:p>
        </p:txBody>
      </p:sp>
      <p:sp>
        <p:nvSpPr>
          <p:cNvPr id="3" name="Content Placeholder 2"/>
          <p:cNvSpPr>
            <a:spLocks noGrp="1"/>
          </p:cNvSpPr>
          <p:nvPr>
            <p:ph idx="1"/>
          </p:nvPr>
        </p:nvSpPr>
        <p:spPr>
          <a:xfrm>
            <a:off x="457200" y="1066800"/>
            <a:ext cx="8229600" cy="5486400"/>
          </a:xfrm>
        </p:spPr>
        <p:txBody>
          <a:bodyPr/>
          <a:lstStyle/>
          <a:p>
            <a:r>
              <a:rPr lang="en-US" dirty="0" smtClean="0"/>
              <a:t>Use Wildcards with the LIKE operator within a WHERE clause</a:t>
            </a:r>
          </a:p>
          <a:p>
            <a:r>
              <a:rPr lang="en-US" dirty="0" smtClean="0"/>
              <a:t>Wildcards enable pattern matching</a:t>
            </a:r>
          </a:p>
          <a:p>
            <a:r>
              <a:rPr lang="en-US" b="1" dirty="0"/>
              <a:t>Select * from Individual WHERE </a:t>
            </a:r>
            <a:r>
              <a:rPr lang="en-US" b="1" dirty="0" err="1"/>
              <a:t>FirstName</a:t>
            </a:r>
            <a:r>
              <a:rPr lang="en-US" b="1" dirty="0"/>
              <a:t> LIKE ‘L</a:t>
            </a:r>
            <a:r>
              <a:rPr lang="en-US" b="1" dirty="0" smtClean="0"/>
              <a:t>%’;</a:t>
            </a:r>
          </a:p>
          <a:p>
            <a:r>
              <a:rPr lang="en-US" b="1" dirty="0"/>
              <a:t>SELECT * FROM Band WHERE Name LIKE ‘%Stones</a:t>
            </a:r>
            <a:r>
              <a:rPr lang="en-US" b="1" dirty="0" smtClean="0"/>
              <a:t>’;</a:t>
            </a:r>
          </a:p>
          <a:p>
            <a:r>
              <a:rPr lang="en-US" b="1" dirty="0"/>
              <a:t>Select * from Individual WHERE </a:t>
            </a:r>
            <a:r>
              <a:rPr lang="en-US" b="1" dirty="0" err="1"/>
              <a:t>FirstName</a:t>
            </a:r>
            <a:r>
              <a:rPr lang="en-US" b="1" dirty="0"/>
              <a:t> Like ‘_</a:t>
            </a:r>
            <a:r>
              <a:rPr lang="en-US" b="1" dirty="0" err="1"/>
              <a:t>ob</a:t>
            </a:r>
            <a:r>
              <a:rPr lang="en-US" b="1" dirty="0"/>
              <a:t>’;</a:t>
            </a:r>
            <a:r>
              <a:rPr lang="en-US" dirty="0"/>
              <a:t> </a:t>
            </a:r>
            <a:r>
              <a:rPr lang="en-US" b="1" dirty="0" smtClean="0"/>
              <a:t>  </a:t>
            </a:r>
            <a:endParaRPr lang="en-US" dirty="0"/>
          </a:p>
          <a:p>
            <a:endParaRPr lang="en-US" dirty="0"/>
          </a:p>
        </p:txBody>
      </p:sp>
    </p:spTree>
    <p:extLst>
      <p:ext uri="{BB962C8B-B14F-4D97-AF65-F5344CB8AC3E}">
        <p14:creationId xmlns:p14="http://schemas.microsoft.com/office/powerpoint/2010/main" val="1568647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cap="all" dirty="0"/>
              <a:t>Exercise:  Using Wildcards in a </a:t>
            </a:r>
            <a:r>
              <a:rPr lang="en-US" b="1" i="1" cap="all" dirty="0" smtClean="0"/>
              <a:t>WHERE</a:t>
            </a:r>
            <a:endParaRPr lang="en-US" i="1" dirty="0"/>
          </a:p>
        </p:txBody>
      </p:sp>
      <p:sp>
        <p:nvSpPr>
          <p:cNvPr id="3" name="Content Placeholder 2"/>
          <p:cNvSpPr>
            <a:spLocks noGrp="1"/>
          </p:cNvSpPr>
          <p:nvPr>
            <p:ph idx="1"/>
          </p:nvPr>
        </p:nvSpPr>
        <p:spPr/>
        <p:txBody>
          <a:bodyPr/>
          <a:lstStyle/>
          <a:p>
            <a:r>
              <a:rPr lang="en-US" dirty="0"/>
              <a:t>T</a:t>
            </a:r>
            <a:r>
              <a:rPr lang="en-US" dirty="0" smtClean="0"/>
              <a:t>ry </a:t>
            </a:r>
            <a:r>
              <a:rPr lang="en-US" dirty="0"/>
              <a:t>out some wildcard characters in your WHERE </a:t>
            </a:r>
            <a:r>
              <a:rPr lang="en-US" dirty="0" smtClean="0"/>
              <a:t>clauses</a:t>
            </a:r>
          </a:p>
          <a:p>
            <a:r>
              <a:rPr lang="en-US" dirty="0"/>
              <a:t>T</a:t>
            </a:r>
            <a:r>
              <a:rPr lang="en-US" dirty="0" smtClean="0"/>
              <a:t>ry </a:t>
            </a:r>
            <a:r>
              <a:rPr lang="en-US" dirty="0"/>
              <a:t>your hand at deciphering the requirements into your own SQL statements</a:t>
            </a:r>
          </a:p>
        </p:txBody>
      </p:sp>
    </p:spTree>
    <p:extLst>
      <p:ext uri="{BB962C8B-B14F-4D97-AF65-F5344CB8AC3E}">
        <p14:creationId xmlns:p14="http://schemas.microsoft.com/office/powerpoint/2010/main" val="1641295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JOIN</a:t>
            </a:r>
            <a:endParaRPr lang="en-US" dirty="0"/>
          </a:p>
        </p:txBody>
      </p:sp>
      <p:sp>
        <p:nvSpPr>
          <p:cNvPr id="5" name="Oval 4"/>
          <p:cNvSpPr/>
          <p:nvPr/>
        </p:nvSpPr>
        <p:spPr>
          <a:xfrm>
            <a:off x="2473960" y="4267200"/>
            <a:ext cx="2209800" cy="2133600"/>
          </a:xfrm>
          <a:prstGeom prst="ellipse">
            <a:avLst/>
          </a:prstGeom>
          <a:solidFill>
            <a:srgbClr val="FFFF00">
              <a:alpha val="70000"/>
            </a:srgbClr>
          </a:solidFill>
          <a:ln w="25400" cap="flat" cmpd="sng" algn="ctr">
            <a:solidFill>
              <a:srgbClr val="4F81BD">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1000"/>
              </a:spcBef>
              <a:spcAft>
                <a:spcPts val="1000"/>
              </a:spcAft>
              <a:buClrTx/>
              <a:buSzTx/>
              <a:buFontTx/>
              <a:buNone/>
              <a:tabLst/>
              <a:defRPr/>
            </a:pPr>
            <a:r>
              <a:rPr lang="en-US" sz="2000" kern="0" dirty="0">
                <a:solidFill>
                  <a:srgbClr val="000000"/>
                </a:solidFill>
                <a:latin typeface="Calibri"/>
                <a:ea typeface="Times New Roman"/>
                <a:cs typeface="Times New Roman"/>
              </a:rPr>
              <a:t>P</a:t>
            </a:r>
            <a:r>
              <a:rPr kumimoji="0" lang="en-US" sz="2000" b="0" i="0" u="none" strike="noStrike" kern="0" cap="none" spc="0" normalizeH="0" baseline="0" noProof="0" dirty="0" err="1" smtClean="0">
                <a:ln>
                  <a:noFill/>
                </a:ln>
                <a:solidFill>
                  <a:srgbClr val="000000"/>
                </a:solidFill>
                <a:effectLst/>
                <a:uLnTx/>
                <a:uFillTx/>
                <a:latin typeface="Calibri"/>
                <a:ea typeface="Times New Roman"/>
                <a:cs typeface="Times New Roman"/>
              </a:rPr>
              <a:t>roduct</a:t>
            </a:r>
            <a:endParaRPr kumimoji="0" lang="en-US" sz="2000" b="0" i="0" u="none" strike="noStrike" kern="0" cap="none" spc="0" normalizeH="0" baseline="0" noProof="0" dirty="0">
              <a:ln>
                <a:noFill/>
              </a:ln>
              <a:solidFill>
                <a:sysClr val="window" lastClr="FFFFFF"/>
              </a:solidFill>
              <a:effectLst/>
              <a:uLnTx/>
              <a:uFillTx/>
              <a:latin typeface="Calibri"/>
              <a:ea typeface="Times New Roman"/>
              <a:cs typeface="Times New Roman"/>
            </a:endParaRPr>
          </a:p>
        </p:txBody>
      </p:sp>
      <p:sp>
        <p:nvSpPr>
          <p:cNvPr id="6" name="Oval 5"/>
          <p:cNvSpPr/>
          <p:nvPr/>
        </p:nvSpPr>
        <p:spPr>
          <a:xfrm>
            <a:off x="4114800" y="4267200"/>
            <a:ext cx="2209800" cy="2133600"/>
          </a:xfrm>
          <a:prstGeom prst="ellipse">
            <a:avLst/>
          </a:prstGeom>
          <a:solidFill>
            <a:srgbClr val="4BACC6">
              <a:lumMod val="60000"/>
              <a:lumOff val="40000"/>
              <a:alpha val="70000"/>
            </a:srgbClr>
          </a:solidFill>
          <a:ln w="25400" cap="flat" cmpd="sng" algn="ctr">
            <a:solidFill>
              <a:srgbClr val="4F81BD">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1000"/>
              </a:spcBef>
              <a:spcAft>
                <a:spcPts val="100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Calibri"/>
                <a:ea typeface="Times New Roman"/>
                <a:cs typeface="Times New Roman"/>
              </a:rPr>
              <a:t>Product</a:t>
            </a:r>
            <a:r>
              <a:rPr kumimoji="0" lang="en-US" sz="2000" b="0" i="0" u="none" strike="noStrike" kern="0" cap="none" spc="0" normalizeH="0" noProof="0" dirty="0" smtClean="0">
                <a:ln>
                  <a:noFill/>
                </a:ln>
                <a:solidFill>
                  <a:srgbClr val="000000"/>
                </a:solidFill>
                <a:effectLst/>
                <a:uLnTx/>
                <a:uFillTx/>
                <a:latin typeface="Calibri"/>
                <a:ea typeface="Times New Roman"/>
                <a:cs typeface="Times New Roman"/>
              </a:rPr>
              <a:t> options</a:t>
            </a:r>
            <a:endParaRPr kumimoji="0" lang="en-US" sz="2000" b="0" i="0" u="none" strike="noStrike" kern="0" cap="none" spc="0" normalizeH="0" baseline="0" noProof="0" dirty="0">
              <a:ln>
                <a:noFill/>
              </a:ln>
              <a:solidFill>
                <a:sysClr val="window" lastClr="FFFFFF"/>
              </a:solidFill>
              <a:effectLst/>
              <a:uLnTx/>
              <a:uFillTx/>
              <a:latin typeface="Calibri"/>
              <a:ea typeface="Times New Roman"/>
              <a:cs typeface="Times New Roman"/>
            </a:endParaRPr>
          </a:p>
        </p:txBody>
      </p:sp>
      <p:sp>
        <p:nvSpPr>
          <p:cNvPr id="4" name="Content Placeholder 3"/>
          <p:cNvSpPr>
            <a:spLocks noGrp="1"/>
          </p:cNvSpPr>
          <p:nvPr>
            <p:ph idx="1"/>
          </p:nvPr>
        </p:nvSpPr>
        <p:spPr>
          <a:xfrm>
            <a:off x="302260" y="1066800"/>
            <a:ext cx="8460740" cy="3393577"/>
          </a:xfrm>
        </p:spPr>
        <p:txBody>
          <a:bodyPr/>
          <a:lstStyle/>
          <a:p>
            <a:r>
              <a:rPr lang="en-US" dirty="0"/>
              <a:t>An INNER JOIN is the most common type of </a:t>
            </a:r>
            <a:r>
              <a:rPr lang="en-US" dirty="0" smtClean="0"/>
              <a:t>join.</a:t>
            </a:r>
          </a:p>
          <a:p>
            <a:r>
              <a:rPr lang="en-US" dirty="0" smtClean="0"/>
              <a:t>Only </a:t>
            </a:r>
            <a:r>
              <a:rPr lang="en-US" dirty="0"/>
              <a:t>o</a:t>
            </a:r>
            <a:r>
              <a:rPr lang="en-US" dirty="0" smtClean="0"/>
              <a:t>utput rows </a:t>
            </a:r>
            <a:r>
              <a:rPr lang="en-US" dirty="0"/>
              <a:t>that match between </a:t>
            </a:r>
            <a:r>
              <a:rPr lang="en-US" dirty="0" smtClean="0"/>
              <a:t>tables</a:t>
            </a:r>
          </a:p>
          <a:p>
            <a:r>
              <a:rPr lang="en-US" dirty="0" smtClean="0"/>
              <a:t>An </a:t>
            </a:r>
            <a:r>
              <a:rPr lang="en-US" dirty="0"/>
              <a:t>INNER JOIN clause is used to join two or more tables together based on a common field to produce a result set. </a:t>
            </a:r>
          </a:p>
        </p:txBody>
      </p:sp>
      <p:cxnSp>
        <p:nvCxnSpPr>
          <p:cNvPr id="8" name="Straight Arrow Connector 7"/>
          <p:cNvCxnSpPr/>
          <p:nvPr/>
        </p:nvCxnSpPr>
        <p:spPr>
          <a:xfrm flipH="1">
            <a:off x="4327072" y="2667000"/>
            <a:ext cx="1464128" cy="266264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11436" y="2209800"/>
            <a:ext cx="3826328"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4434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itle"/>
          <p:cNvSpPr txBox="1"/>
          <p:nvPr/>
        </p:nvSpPr>
        <p:spPr>
          <a:xfrm>
            <a:off x="343115" y="199936"/>
            <a:ext cx="8267485" cy="600164"/>
          </a:xfrm>
          <a:prstGeom prst="rect">
            <a:avLst/>
          </a:prstGeom>
          <a:effectLst/>
        </p:spPr>
        <p:txBody>
          <a:bodyPr wrap="square" rtlCol="0" anchor="ctr">
            <a:spAutoFit/>
          </a:bodyPr>
          <a:lstStyle/>
          <a:p>
            <a:pPr algn="ctr"/>
            <a:r>
              <a:rPr lang="en-US" sz="3300" b="1" i="0" u="none" spc="0" dirty="0" smtClean="0">
                <a:solidFill>
                  <a:srgbClr val="000000"/>
                </a:solidFill>
                <a:latin typeface="Nina Compressed"/>
              </a:rPr>
              <a:t>Base and Derived Relations (Tables)</a:t>
            </a:r>
          </a:p>
        </p:txBody>
      </p:sp>
      <p:sp>
        <p:nvSpPr>
          <p:cNvPr id="301" name="Body"/>
          <p:cNvSpPr txBox="1"/>
          <p:nvPr/>
        </p:nvSpPr>
        <p:spPr>
          <a:xfrm>
            <a:off x="457200" y="1371600"/>
            <a:ext cx="8267485" cy="4832092"/>
          </a:xfrm>
          <a:prstGeom prst="rect">
            <a:avLst/>
          </a:prstGeom>
          <a:effectLst/>
        </p:spPr>
        <p:txBody>
          <a:bodyPr wrap="square" rtlCol="0" anchor="t">
            <a:spAutoFit/>
          </a:bodyPr>
          <a:lstStyle/>
          <a:p>
            <a:pPr marL="285750" indent="-285750" algn="l">
              <a:buFont typeface="Arial" panose="020B0604020202020204" pitchFamily="34" charset="0"/>
              <a:buChar char="•"/>
            </a:pPr>
            <a:r>
              <a:rPr lang="en-US" sz="2800" b="0" i="0" u="none" spc="0" dirty="0" smtClean="0">
                <a:solidFill>
                  <a:srgbClr val="000000"/>
                </a:solidFill>
                <a:latin typeface="Nina Compressed"/>
              </a:rPr>
              <a:t>Tables are called "base relations" because they store data.</a:t>
            </a:r>
          </a:p>
          <a:p>
            <a:pPr marL="285750" indent="-285750" algn="l">
              <a:buFont typeface="Arial" panose="020B0604020202020204" pitchFamily="34" charset="0"/>
              <a:buChar char="•"/>
            </a:pPr>
            <a:r>
              <a:rPr lang="en-US" sz="2800" b="0" i="0" u="none" spc="0" dirty="0" smtClean="0">
                <a:solidFill>
                  <a:srgbClr val="000000"/>
                </a:solidFill>
                <a:latin typeface="Nina Compressed"/>
              </a:rPr>
              <a:t>You can create a derived relation by relating one or more relations together.  </a:t>
            </a:r>
          </a:p>
          <a:p>
            <a:pPr marL="285750" indent="-285750" algn="l">
              <a:buFont typeface="Arial" panose="020B0604020202020204" pitchFamily="34" charset="0"/>
              <a:buChar char="•"/>
            </a:pPr>
            <a:r>
              <a:rPr lang="en-US" sz="2800" b="0" i="0" u="none" spc="0" dirty="0" smtClean="0">
                <a:solidFill>
                  <a:srgbClr val="000000"/>
                </a:solidFill>
                <a:latin typeface="Nina Compressed"/>
              </a:rPr>
              <a:t>Derived relations do not store data.</a:t>
            </a:r>
          </a:p>
          <a:p>
            <a:pPr marL="285750" indent="-285750" algn="l">
              <a:buFont typeface="Arial" panose="020B0604020202020204" pitchFamily="34" charset="0"/>
              <a:buChar char="•"/>
            </a:pPr>
            <a:r>
              <a:rPr lang="en-US" sz="2800" b="0" i="0" u="none" spc="0" dirty="0" smtClean="0">
                <a:solidFill>
                  <a:srgbClr val="000000"/>
                </a:solidFill>
                <a:latin typeface="Nina Compressed"/>
              </a:rPr>
              <a:t>Derived relations are implemented in the database as a </a:t>
            </a:r>
            <a:r>
              <a:rPr lang="en-US" sz="2800" b="1" i="0" u="none" spc="0" dirty="0" smtClean="0">
                <a:solidFill>
                  <a:srgbClr val="EE2D2D"/>
                </a:solidFill>
                <a:latin typeface="Nina Compressed"/>
              </a:rPr>
              <a:t>View</a:t>
            </a:r>
            <a:r>
              <a:rPr lang="en-US" sz="2800" b="0" i="0" u="none" spc="0" dirty="0" smtClean="0">
                <a:solidFill>
                  <a:srgbClr val="000000"/>
                </a:solidFill>
                <a:latin typeface="Nina Compressed"/>
              </a:rPr>
              <a:t>.  A view can be created with a SQL SELECT query.  </a:t>
            </a:r>
          </a:p>
          <a:p>
            <a:pPr marL="285750" indent="-285750" algn="l">
              <a:buFont typeface="Arial" panose="020B0604020202020204" pitchFamily="34" charset="0"/>
              <a:buChar char="•"/>
            </a:pPr>
            <a:r>
              <a:rPr lang="en-US" sz="2800" b="0" i="0" u="none" spc="0" dirty="0" smtClean="0">
                <a:solidFill>
                  <a:srgbClr val="000000"/>
                </a:solidFill>
                <a:latin typeface="Nina Compressed"/>
              </a:rPr>
              <a:t>Derived relations are convenient in that they act as a single relation, even though they may grab information from several relations (tables).</a:t>
            </a:r>
          </a:p>
        </p:txBody>
      </p:sp>
    </p:spTree>
    <p:extLst>
      <p:ext uri="{BB962C8B-B14F-4D97-AF65-F5344CB8AC3E}">
        <p14:creationId xmlns:p14="http://schemas.microsoft.com/office/powerpoint/2010/main" val="3541261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 JOIN two tables together</a:t>
            </a:r>
            <a:endParaRPr lang="en-US" b="1"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Using the </a:t>
            </a:r>
            <a:r>
              <a:rPr lang="en-US" dirty="0" err="1" smtClean="0"/>
              <a:t>CreateOutdoorOutfitters.sql</a:t>
            </a:r>
            <a:endParaRPr lang="en-US" dirty="0" smtClean="0"/>
          </a:p>
          <a:p>
            <a:r>
              <a:rPr lang="en-US" dirty="0" smtClean="0"/>
              <a:t>Open the script and </a:t>
            </a:r>
            <a:r>
              <a:rPr lang="en-US" dirty="0" err="1" smtClean="0"/>
              <a:t>executue</a:t>
            </a:r>
            <a:r>
              <a:rPr lang="en-US" dirty="0" smtClean="0"/>
              <a:t> piece of the script</a:t>
            </a:r>
          </a:p>
          <a:p>
            <a:r>
              <a:rPr lang="en-US" dirty="0" smtClean="0"/>
              <a:t>Let’s create a new </a:t>
            </a:r>
            <a:r>
              <a:rPr lang="en-US" dirty="0"/>
              <a:t>table named </a:t>
            </a:r>
            <a:r>
              <a:rPr lang="en-US" dirty="0" err="1" smtClean="0"/>
              <a:t>ProductOption</a:t>
            </a:r>
            <a:r>
              <a:rPr lang="en-US" dirty="0" smtClean="0"/>
              <a:t> that displays product options for a product like a bicycle.</a:t>
            </a:r>
          </a:p>
          <a:p>
            <a:r>
              <a:rPr lang="en-US" dirty="0" smtClean="0"/>
              <a:t>Create a Foreign Key back to Product</a:t>
            </a:r>
          </a:p>
          <a:p>
            <a:r>
              <a:rPr lang="en-US" dirty="0" smtClean="0"/>
              <a:t>Let’s use the JOIN statement within a SELECT to JOIN two tables together</a:t>
            </a:r>
          </a:p>
          <a:p>
            <a:r>
              <a:rPr lang="en-US" dirty="0" smtClean="0"/>
              <a:t>Let’s take the SELECT statement as the basis for a VIEW</a:t>
            </a:r>
            <a:endParaRPr lang="en-US" dirty="0"/>
          </a:p>
        </p:txBody>
      </p:sp>
    </p:spTree>
    <p:extLst>
      <p:ext uri="{BB962C8B-B14F-4D97-AF65-F5344CB8AC3E}">
        <p14:creationId xmlns:p14="http://schemas.microsoft.com/office/powerpoint/2010/main" val="2276417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92162"/>
          </a:xfrm>
        </p:spPr>
        <p:txBody>
          <a:bodyPr>
            <a:normAutofit/>
          </a:bodyPr>
          <a:lstStyle/>
          <a:p>
            <a:r>
              <a:rPr lang="en-US" b="1" cap="all" dirty="0"/>
              <a:t>INNER </a:t>
            </a:r>
            <a:r>
              <a:rPr lang="en-US" b="1" cap="all" dirty="0" smtClean="0"/>
              <a:t>JOIN</a:t>
            </a:r>
            <a:endParaRPr lang="en-US" dirty="0"/>
          </a:p>
        </p:txBody>
      </p:sp>
      <p:sp>
        <p:nvSpPr>
          <p:cNvPr id="3" name="Content Placeholder 2"/>
          <p:cNvSpPr>
            <a:spLocks noGrp="1"/>
          </p:cNvSpPr>
          <p:nvPr>
            <p:ph idx="1"/>
          </p:nvPr>
        </p:nvSpPr>
        <p:spPr>
          <a:xfrm>
            <a:off x="457200" y="914400"/>
            <a:ext cx="8229600" cy="3352800"/>
          </a:xfrm>
        </p:spPr>
        <p:txBody>
          <a:bodyPr>
            <a:normAutofit fontScale="92500" lnSpcReduction="10000"/>
          </a:bodyPr>
          <a:lstStyle/>
          <a:p>
            <a:pPr marL="0" indent="0">
              <a:buNone/>
            </a:pPr>
            <a:r>
              <a:rPr lang="en-US" dirty="0" smtClean="0"/>
              <a:t>Demo:  Joining the Team table to the Batting table via the Team ID.</a:t>
            </a:r>
          </a:p>
          <a:p>
            <a:pPr marL="0" indent="0">
              <a:buNone/>
            </a:pPr>
            <a:endParaRPr lang="en-US" dirty="0" smtClean="0"/>
          </a:p>
          <a:p>
            <a:pPr marL="0" indent="0">
              <a:buNone/>
            </a:pPr>
            <a:r>
              <a:rPr lang="en-US" b="1" dirty="0" smtClean="0"/>
              <a:t>SELECT </a:t>
            </a:r>
            <a:r>
              <a:rPr lang="en-US" b="1" dirty="0"/>
              <a:t>&lt;Column List&gt; </a:t>
            </a:r>
            <a:endParaRPr lang="en-US" dirty="0"/>
          </a:p>
          <a:p>
            <a:pPr marL="0" indent="0">
              <a:buNone/>
            </a:pPr>
            <a:r>
              <a:rPr lang="en-US" b="1" dirty="0" smtClean="0"/>
              <a:t>FROM </a:t>
            </a:r>
            <a:r>
              <a:rPr lang="en-US" b="1" dirty="0"/>
              <a:t>&lt;</a:t>
            </a:r>
            <a:r>
              <a:rPr lang="en-US" b="1" dirty="0" err="1"/>
              <a:t>Table_A</a:t>
            </a:r>
            <a:r>
              <a:rPr lang="en-US" b="1" dirty="0"/>
              <a:t>&gt; INNER JOIN &lt;TABLE_B&gt; ON &lt;</a:t>
            </a:r>
            <a:r>
              <a:rPr lang="en-US" b="1" dirty="0" err="1"/>
              <a:t>Table_A</a:t>
            </a:r>
            <a:r>
              <a:rPr lang="en-US" b="1" dirty="0"/>
              <a:t>&gt;.&lt;</a:t>
            </a:r>
            <a:r>
              <a:rPr lang="en-US" b="1" dirty="0" err="1"/>
              <a:t>Column_Name</a:t>
            </a:r>
            <a:r>
              <a:rPr lang="en-US" b="1" dirty="0"/>
              <a:t>&gt; = &lt;</a:t>
            </a:r>
            <a:r>
              <a:rPr lang="en-US" b="1" dirty="0" err="1"/>
              <a:t>TableB</a:t>
            </a:r>
            <a:r>
              <a:rPr lang="en-US" b="1" dirty="0"/>
              <a:t>&gt;.&lt;</a:t>
            </a:r>
            <a:r>
              <a:rPr lang="en-US" b="1" dirty="0" err="1"/>
              <a:t>Column_Name</a:t>
            </a:r>
            <a:r>
              <a:rPr lang="en-US" b="1" dirty="0"/>
              <a:t>&gt;</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191000"/>
            <a:ext cx="3657600" cy="2286000"/>
          </a:xfrm>
          <a:prstGeom prst="rect">
            <a:avLst/>
          </a:prstGeom>
          <a:noFill/>
          <a:ln>
            <a:noFill/>
          </a:ln>
        </p:spPr>
      </p:pic>
    </p:spTree>
    <p:extLst>
      <p:ext uri="{BB962C8B-B14F-4D97-AF65-F5344CB8AC3E}">
        <p14:creationId xmlns:p14="http://schemas.microsoft.com/office/powerpoint/2010/main" val="1432605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cap="all" dirty="0"/>
              <a:t>Exercise:  Using an INNER </a:t>
            </a:r>
            <a:r>
              <a:rPr lang="en-US" b="1" i="1" cap="all" dirty="0" smtClean="0"/>
              <a:t>JOIN</a:t>
            </a:r>
            <a:endParaRPr lang="en-US" i="1" dirty="0"/>
          </a:p>
        </p:txBody>
      </p:sp>
      <p:sp>
        <p:nvSpPr>
          <p:cNvPr id="3" name="Content Placeholder 2"/>
          <p:cNvSpPr>
            <a:spLocks noGrp="1"/>
          </p:cNvSpPr>
          <p:nvPr>
            <p:ph idx="1"/>
          </p:nvPr>
        </p:nvSpPr>
        <p:spPr/>
        <p:txBody>
          <a:bodyPr/>
          <a:lstStyle/>
          <a:p>
            <a:r>
              <a:rPr lang="en-US" dirty="0"/>
              <a:t>Let’s create and populate a new database named ‘baseball</a:t>
            </a:r>
            <a:r>
              <a:rPr lang="en-US" dirty="0" smtClean="0"/>
              <a:t>’ via </a:t>
            </a:r>
            <a:r>
              <a:rPr lang="en-US" dirty="0"/>
              <a:t>a </a:t>
            </a:r>
            <a:r>
              <a:rPr lang="en-US" dirty="0" err="1"/>
              <a:t>sql</a:t>
            </a:r>
            <a:r>
              <a:rPr lang="en-US" dirty="0"/>
              <a:t> script file named ‘</a:t>
            </a:r>
            <a:r>
              <a:rPr lang="en-US" dirty="0" err="1"/>
              <a:t>baseball.sql</a:t>
            </a:r>
            <a:r>
              <a:rPr lang="en-US" dirty="0" smtClean="0"/>
              <a:t>’.</a:t>
            </a:r>
          </a:p>
          <a:p>
            <a:r>
              <a:rPr lang="en-US" dirty="0" smtClean="0"/>
              <a:t>Explore some tables in the database</a:t>
            </a:r>
          </a:p>
          <a:p>
            <a:r>
              <a:rPr lang="en-US" dirty="0" smtClean="0"/>
              <a:t>Try some joins.</a:t>
            </a:r>
          </a:p>
          <a:p>
            <a:r>
              <a:rPr lang="en-US" dirty="0" smtClean="0"/>
              <a:t>Learn about Views</a:t>
            </a:r>
            <a:endParaRPr lang="en-US" dirty="0"/>
          </a:p>
        </p:txBody>
      </p:sp>
    </p:spTree>
    <p:extLst>
      <p:ext uri="{BB962C8B-B14F-4D97-AF65-F5344CB8AC3E}">
        <p14:creationId xmlns:p14="http://schemas.microsoft.com/office/powerpoint/2010/main" val="597729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868362"/>
          </a:xfrm>
        </p:spPr>
        <p:txBody>
          <a:bodyPr/>
          <a:lstStyle/>
          <a:p>
            <a:r>
              <a:rPr lang="en-US" dirty="0" smtClean="0"/>
              <a:t>LEFT JOIN</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Produces a complete set of records from the table on the LEFT side of the JOIN</a:t>
            </a:r>
          </a:p>
          <a:p>
            <a:r>
              <a:rPr lang="en-US" dirty="0" smtClean="0"/>
              <a:t>LEFT JOIN  is the same as LEFT OUTER JOIN</a:t>
            </a:r>
          </a:p>
          <a:p>
            <a:r>
              <a:rPr lang="en-US" dirty="0" smtClean="0"/>
              <a:t>In the following statement which table will have all rows returned?  Which one is on the LEFT side of the JOIN?</a:t>
            </a:r>
          </a:p>
          <a:p>
            <a:pPr lvl="1"/>
            <a:r>
              <a:rPr lang="en-US" dirty="0" smtClean="0"/>
              <a:t>Answer on the next slide.</a:t>
            </a:r>
          </a:p>
          <a:p>
            <a:endParaRPr lang="en-US" dirty="0"/>
          </a:p>
        </p:txBody>
      </p:sp>
    </p:spTree>
    <p:extLst>
      <p:ext uri="{BB962C8B-B14F-4D97-AF65-F5344CB8AC3E}">
        <p14:creationId xmlns:p14="http://schemas.microsoft.com/office/powerpoint/2010/main" val="28004246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a:t>
            </a:r>
            <a:r>
              <a:rPr lang="en-US" dirty="0"/>
              <a:t>table will have all rows returned?</a:t>
            </a:r>
          </a:p>
        </p:txBody>
      </p:sp>
      <p:sp>
        <p:nvSpPr>
          <p:cNvPr id="3" name="Content Placeholder 2"/>
          <p:cNvSpPr>
            <a:spLocks noGrp="1"/>
          </p:cNvSpPr>
          <p:nvPr>
            <p:ph idx="1"/>
          </p:nvPr>
        </p:nvSpPr>
        <p:spPr/>
        <p:txBody>
          <a:bodyPr/>
          <a:lstStyle/>
          <a:p>
            <a:pPr marL="0" indent="0">
              <a:buNone/>
            </a:pPr>
            <a:r>
              <a:rPr lang="en-US" b="1" dirty="0"/>
              <a:t>SELECT *</a:t>
            </a:r>
            <a:endParaRPr lang="en-US" dirty="0"/>
          </a:p>
          <a:p>
            <a:pPr marL="0" indent="0">
              <a:buNone/>
            </a:pPr>
            <a:r>
              <a:rPr lang="en-US" b="1" dirty="0"/>
              <a:t>FROM team</a:t>
            </a:r>
            <a:endParaRPr lang="en-US" dirty="0"/>
          </a:p>
          <a:p>
            <a:pPr marL="0" indent="0">
              <a:buNone/>
            </a:pPr>
            <a:r>
              <a:rPr lang="en-US" b="1" dirty="0"/>
              <a:t>left join batting on team.ID = </a:t>
            </a:r>
            <a:r>
              <a:rPr lang="en-US" b="1" dirty="0" err="1"/>
              <a:t>batting.TeamID</a:t>
            </a:r>
            <a:r>
              <a:rPr lang="en-US" b="1" dirty="0"/>
              <a:t>;</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610292"/>
            <a:ext cx="4343400" cy="2714308"/>
          </a:xfrm>
          <a:prstGeom prst="rect">
            <a:avLst/>
          </a:prstGeom>
          <a:noFill/>
          <a:ln>
            <a:noFill/>
          </a:ln>
        </p:spPr>
      </p:pic>
      <p:pic>
        <p:nvPicPr>
          <p:cNvPr id="5" name="Picture 4"/>
          <p:cNvPicPr/>
          <p:nvPr/>
        </p:nvPicPr>
        <p:blipFill>
          <a:blip r:embed="rId3"/>
          <a:stretch>
            <a:fillRect/>
          </a:stretch>
        </p:blipFill>
        <p:spPr>
          <a:xfrm>
            <a:off x="304800" y="1447800"/>
            <a:ext cx="8686800" cy="5181600"/>
          </a:xfrm>
          <a:prstGeom prst="rect">
            <a:avLst/>
          </a:prstGeom>
        </p:spPr>
      </p:pic>
    </p:spTree>
    <p:extLst>
      <p:ext uri="{BB962C8B-B14F-4D97-AF65-F5344CB8AC3E}">
        <p14:creationId xmlns:p14="http://schemas.microsoft.com/office/powerpoint/2010/main" val="333346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normAutofit/>
          </a:bodyPr>
          <a:lstStyle/>
          <a:p>
            <a:r>
              <a:rPr lang="en-US" dirty="0" smtClean="0"/>
              <a:t>Basic SQL Statements</a:t>
            </a:r>
          </a:p>
          <a:p>
            <a:r>
              <a:rPr lang="en-US" dirty="0" smtClean="0"/>
              <a:t>SELECT</a:t>
            </a:r>
          </a:p>
          <a:p>
            <a:r>
              <a:rPr lang="en-US" dirty="0" smtClean="0"/>
              <a:t>JOINS</a:t>
            </a:r>
          </a:p>
          <a:p>
            <a:r>
              <a:rPr lang="en-US" dirty="0" smtClean="0"/>
              <a:t>GROUP BY</a:t>
            </a:r>
          </a:p>
          <a:p>
            <a:r>
              <a:rPr lang="en-US" dirty="0" smtClean="0"/>
              <a:t>HAVING</a:t>
            </a:r>
          </a:p>
        </p:txBody>
      </p:sp>
    </p:spTree>
    <p:extLst>
      <p:ext uri="{BB962C8B-B14F-4D97-AF65-F5344CB8AC3E}">
        <p14:creationId xmlns:p14="http://schemas.microsoft.com/office/powerpoint/2010/main" val="24503928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751294" y="2590800"/>
            <a:ext cx="3733800" cy="3048000"/>
          </a:xfrm>
          <a:prstGeom prst="rect">
            <a:avLst/>
          </a:prstGeom>
          <a:noFill/>
          <a:ln>
            <a:noFill/>
          </a:ln>
        </p:spPr>
      </p:pic>
      <p:sp>
        <p:nvSpPr>
          <p:cNvPr id="2" name="Title 1"/>
          <p:cNvSpPr>
            <a:spLocks noGrp="1"/>
          </p:cNvSpPr>
          <p:nvPr>
            <p:ph type="title"/>
          </p:nvPr>
        </p:nvSpPr>
        <p:spPr>
          <a:xfrm>
            <a:off x="457200" y="152400"/>
            <a:ext cx="8229600" cy="1143000"/>
          </a:xfrm>
        </p:spPr>
        <p:txBody>
          <a:bodyPr/>
          <a:lstStyle/>
          <a:p>
            <a:r>
              <a:rPr lang="en-US" dirty="0" smtClean="0"/>
              <a:t>Consider this query…</a:t>
            </a:r>
            <a:endParaRPr lang="en-US" dirty="0"/>
          </a:p>
        </p:txBody>
      </p:sp>
      <p:sp>
        <p:nvSpPr>
          <p:cNvPr id="3" name="Content Placeholder 2"/>
          <p:cNvSpPr>
            <a:spLocks noGrp="1"/>
          </p:cNvSpPr>
          <p:nvPr>
            <p:ph idx="1"/>
          </p:nvPr>
        </p:nvSpPr>
        <p:spPr>
          <a:xfrm>
            <a:off x="457200" y="1219200"/>
            <a:ext cx="8153400" cy="4525963"/>
          </a:xfrm>
        </p:spPr>
        <p:txBody>
          <a:bodyPr>
            <a:normAutofit fontScale="92500" lnSpcReduction="10000"/>
          </a:bodyPr>
          <a:lstStyle/>
          <a:p>
            <a:r>
              <a:rPr lang="en-US" dirty="0"/>
              <a:t>What if we wanted to produce a listing of teams that did NOT have any batting leaders?</a:t>
            </a:r>
            <a:endParaRPr lang="en-US" dirty="0" smtClean="0"/>
          </a:p>
          <a:p>
            <a:r>
              <a:rPr lang="en-US" dirty="0" smtClean="0"/>
              <a:t>We </a:t>
            </a:r>
            <a:r>
              <a:rPr lang="en-US" dirty="0"/>
              <a:t>could use a where clause to only show NULL rows from the batting table:</a:t>
            </a:r>
          </a:p>
          <a:p>
            <a:pPr marL="0" indent="0">
              <a:buNone/>
            </a:pPr>
            <a:r>
              <a:rPr lang="en-US" b="1" dirty="0"/>
              <a:t>SELECT *</a:t>
            </a:r>
            <a:endParaRPr lang="en-US" dirty="0"/>
          </a:p>
          <a:p>
            <a:pPr marL="0" indent="0">
              <a:buNone/>
            </a:pPr>
            <a:r>
              <a:rPr lang="en-US" b="1" dirty="0"/>
              <a:t>FROM team</a:t>
            </a:r>
            <a:endParaRPr lang="en-US" dirty="0"/>
          </a:p>
          <a:p>
            <a:pPr marL="0" indent="0">
              <a:buNone/>
            </a:pPr>
            <a:r>
              <a:rPr lang="en-US" b="1" dirty="0"/>
              <a:t>left join batting on </a:t>
            </a:r>
            <a:endParaRPr lang="en-US" b="1" dirty="0" smtClean="0"/>
          </a:p>
          <a:p>
            <a:pPr marL="0" indent="0">
              <a:buNone/>
            </a:pPr>
            <a:r>
              <a:rPr lang="en-US" b="1" dirty="0" smtClean="0"/>
              <a:t>team.ID </a:t>
            </a:r>
            <a:r>
              <a:rPr lang="en-US" b="1" dirty="0"/>
              <a:t>= </a:t>
            </a:r>
            <a:r>
              <a:rPr lang="en-US" b="1" dirty="0" err="1"/>
              <a:t>batting.TeamID</a:t>
            </a:r>
            <a:endParaRPr lang="en-US" dirty="0"/>
          </a:p>
          <a:p>
            <a:pPr marL="0" indent="0">
              <a:buNone/>
            </a:pPr>
            <a:r>
              <a:rPr lang="en-US" b="1" dirty="0"/>
              <a:t>WHERE batting.ID IS NULL;</a:t>
            </a:r>
            <a:endParaRPr lang="en-US" dirty="0"/>
          </a:p>
          <a:p>
            <a:pPr marL="0" indent="0">
              <a:buNone/>
            </a:pPr>
            <a:endParaRPr lang="en-US" dirty="0"/>
          </a:p>
        </p:txBody>
      </p:sp>
      <p:pic>
        <p:nvPicPr>
          <p:cNvPr id="5" name="Picture 4"/>
          <p:cNvPicPr/>
          <p:nvPr/>
        </p:nvPicPr>
        <p:blipFill>
          <a:blip r:embed="rId3"/>
          <a:stretch>
            <a:fillRect/>
          </a:stretch>
        </p:blipFill>
        <p:spPr>
          <a:xfrm>
            <a:off x="228600" y="1087251"/>
            <a:ext cx="8686800" cy="5086910"/>
          </a:xfrm>
          <a:prstGeom prst="rect">
            <a:avLst/>
          </a:prstGeom>
        </p:spPr>
      </p:pic>
    </p:spTree>
    <p:extLst>
      <p:ext uri="{BB962C8B-B14F-4D97-AF65-F5344CB8AC3E}">
        <p14:creationId xmlns:p14="http://schemas.microsoft.com/office/powerpoint/2010/main" val="255395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cap="all" dirty="0"/>
              <a:t>Exercise:  LEFT </a:t>
            </a:r>
            <a:r>
              <a:rPr lang="en-US" b="1" i="1" cap="all" dirty="0" smtClean="0"/>
              <a:t>JOIN</a:t>
            </a:r>
            <a:endParaRPr lang="en-US" i="1" dirty="0"/>
          </a:p>
        </p:txBody>
      </p:sp>
      <p:sp>
        <p:nvSpPr>
          <p:cNvPr id="3" name="Content Placeholder 2"/>
          <p:cNvSpPr>
            <a:spLocks noGrp="1"/>
          </p:cNvSpPr>
          <p:nvPr>
            <p:ph idx="1"/>
          </p:nvPr>
        </p:nvSpPr>
        <p:spPr/>
        <p:txBody>
          <a:bodyPr/>
          <a:lstStyle/>
          <a:p>
            <a:r>
              <a:rPr lang="en-US" dirty="0"/>
              <a:t>Create a SELECT statement that joins the player table and the batting table.  </a:t>
            </a:r>
            <a:endParaRPr lang="en-US" dirty="0" smtClean="0"/>
          </a:p>
          <a:p>
            <a:r>
              <a:rPr lang="en-US" dirty="0" smtClean="0"/>
              <a:t>The </a:t>
            </a:r>
            <a:r>
              <a:rPr lang="en-US" dirty="0"/>
              <a:t>query should show all the players and any matching players that exist within the batting table.  </a:t>
            </a:r>
            <a:endParaRPr lang="en-US" dirty="0" smtClean="0"/>
          </a:p>
          <a:p>
            <a:r>
              <a:rPr lang="en-US" dirty="0" smtClean="0"/>
              <a:t>You </a:t>
            </a:r>
            <a:r>
              <a:rPr lang="en-US" dirty="0"/>
              <a:t>should see NULL when there are no matches in the batting table.</a:t>
            </a:r>
          </a:p>
        </p:txBody>
      </p:sp>
    </p:spTree>
    <p:extLst>
      <p:ext uri="{BB962C8B-B14F-4D97-AF65-F5344CB8AC3E}">
        <p14:creationId xmlns:p14="http://schemas.microsoft.com/office/powerpoint/2010/main" val="21330386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Right Join</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dirty="0" smtClean="0"/>
              <a:t>With a Right Join, the Right hand side table is dominant and all its rows will be returned.</a:t>
            </a:r>
          </a:p>
          <a:p>
            <a:r>
              <a:rPr lang="en-US" dirty="0" smtClean="0"/>
              <a:t>These two queries are basically the same:</a:t>
            </a:r>
          </a:p>
          <a:p>
            <a:pPr marL="0" indent="0">
              <a:buNone/>
            </a:pPr>
            <a:endParaRPr lang="en-US" sz="2400" b="1" dirty="0" smtClean="0"/>
          </a:p>
          <a:p>
            <a:pPr marL="0" indent="0">
              <a:buNone/>
            </a:pPr>
            <a:r>
              <a:rPr lang="en-US" sz="2400" b="1" dirty="0" smtClean="0"/>
              <a:t>SELECT </a:t>
            </a:r>
            <a:r>
              <a:rPr lang="en-US" sz="2400" b="1" dirty="0"/>
              <a:t>*</a:t>
            </a:r>
            <a:endParaRPr lang="en-US" sz="2400" dirty="0"/>
          </a:p>
          <a:p>
            <a:pPr marL="0" indent="0">
              <a:buNone/>
            </a:pPr>
            <a:r>
              <a:rPr lang="en-US" sz="2400" b="1" dirty="0"/>
              <a:t>FROM </a:t>
            </a:r>
            <a:r>
              <a:rPr lang="en-US" sz="2400" b="1" u="sng" dirty="0">
                <a:solidFill>
                  <a:srgbClr val="FF0000"/>
                </a:solidFill>
              </a:rPr>
              <a:t>Team</a:t>
            </a:r>
            <a:endParaRPr lang="en-US" sz="2400" u="sng" dirty="0">
              <a:solidFill>
                <a:srgbClr val="FF0000"/>
              </a:solidFill>
            </a:endParaRPr>
          </a:p>
          <a:p>
            <a:pPr marL="0" indent="0">
              <a:buNone/>
            </a:pPr>
            <a:r>
              <a:rPr lang="en-US" sz="2400" b="1" u="sng" dirty="0"/>
              <a:t>left join </a:t>
            </a:r>
            <a:r>
              <a:rPr lang="en-US" sz="2400" b="1" dirty="0"/>
              <a:t>Batting on Team.ID = </a:t>
            </a:r>
            <a:r>
              <a:rPr lang="en-US" sz="2400" b="1" dirty="0" err="1"/>
              <a:t>Batting.TeamID</a:t>
            </a:r>
            <a:r>
              <a:rPr lang="en-US" sz="2400" b="1" dirty="0"/>
              <a:t>;</a:t>
            </a:r>
            <a:r>
              <a:rPr lang="en-US" sz="2400" dirty="0"/>
              <a:t> </a:t>
            </a:r>
            <a:endParaRPr lang="en-US" sz="2400" dirty="0" smtClean="0"/>
          </a:p>
          <a:p>
            <a:pPr marL="0" indent="0">
              <a:buNone/>
            </a:pPr>
            <a:endParaRPr lang="en-US" sz="2400" dirty="0"/>
          </a:p>
          <a:p>
            <a:pPr marL="0" indent="0">
              <a:buNone/>
            </a:pPr>
            <a:r>
              <a:rPr lang="en-US" sz="2400" b="1" dirty="0"/>
              <a:t>SELECT *</a:t>
            </a:r>
            <a:endParaRPr lang="en-US" sz="2400" dirty="0"/>
          </a:p>
          <a:p>
            <a:pPr marL="0" indent="0">
              <a:buNone/>
            </a:pPr>
            <a:r>
              <a:rPr lang="en-US" sz="2400" b="1" dirty="0"/>
              <a:t>FROM batting</a:t>
            </a:r>
            <a:endParaRPr lang="en-US" sz="2400" dirty="0"/>
          </a:p>
          <a:p>
            <a:pPr marL="0" indent="0">
              <a:buNone/>
            </a:pPr>
            <a:r>
              <a:rPr lang="en-US" sz="2400" b="1" u="sng" dirty="0"/>
              <a:t>RIGHT JOIN </a:t>
            </a:r>
            <a:r>
              <a:rPr lang="en-US" sz="2400" b="1" u="sng" dirty="0">
                <a:solidFill>
                  <a:srgbClr val="FF0000"/>
                </a:solidFill>
              </a:rPr>
              <a:t>Team</a:t>
            </a:r>
            <a:r>
              <a:rPr lang="en-US" sz="2400" b="1" dirty="0">
                <a:solidFill>
                  <a:srgbClr val="FF0000"/>
                </a:solidFill>
              </a:rPr>
              <a:t> </a:t>
            </a:r>
            <a:r>
              <a:rPr lang="en-US" sz="2400" b="1" dirty="0"/>
              <a:t>ON Team.ID = </a:t>
            </a:r>
            <a:r>
              <a:rPr lang="en-US" sz="2400" b="1" dirty="0" err="1"/>
              <a:t>Batting.TeamID</a:t>
            </a:r>
            <a:r>
              <a:rPr lang="en-US" sz="2400" b="1" dirty="0"/>
              <a:t>;</a:t>
            </a:r>
            <a:endParaRPr lang="en-US" sz="2400" dirty="0"/>
          </a:p>
          <a:p>
            <a:pPr marL="0" indent="0">
              <a:buNone/>
            </a:pPr>
            <a:endParaRPr lang="en-US" sz="2400" dirty="0"/>
          </a:p>
          <a:p>
            <a:pPr marL="0" indent="0">
              <a:buNone/>
            </a:pPr>
            <a:endParaRPr lang="en-US" dirty="0"/>
          </a:p>
        </p:txBody>
      </p:sp>
      <p:pic>
        <p:nvPicPr>
          <p:cNvPr id="4" name="Picture 3"/>
          <p:cNvPicPr/>
          <p:nvPr/>
        </p:nvPicPr>
        <p:blipFill>
          <a:blip r:embed="rId2"/>
          <a:stretch>
            <a:fillRect/>
          </a:stretch>
        </p:blipFill>
        <p:spPr>
          <a:xfrm>
            <a:off x="304800" y="1143000"/>
            <a:ext cx="8686800" cy="5334000"/>
          </a:xfrm>
          <a:prstGeom prst="rect">
            <a:avLst/>
          </a:prstGeom>
        </p:spPr>
      </p:pic>
      <p:pic>
        <p:nvPicPr>
          <p:cNvPr id="5" name="Picture 4"/>
          <p:cNvPicPr/>
          <p:nvPr/>
        </p:nvPicPr>
        <p:blipFill>
          <a:blip r:embed="rId3"/>
          <a:stretch>
            <a:fillRect/>
          </a:stretch>
        </p:blipFill>
        <p:spPr>
          <a:xfrm>
            <a:off x="304800" y="1143000"/>
            <a:ext cx="8686800" cy="5334000"/>
          </a:xfrm>
          <a:prstGeom prst="rect">
            <a:avLst/>
          </a:prstGeom>
        </p:spPr>
      </p:pic>
    </p:spTree>
    <p:extLst>
      <p:ext uri="{BB962C8B-B14F-4D97-AF65-F5344CB8AC3E}">
        <p14:creationId xmlns:p14="http://schemas.microsoft.com/office/powerpoint/2010/main" val="348329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b="1" cap="all" dirty="0"/>
              <a:t>Order By </a:t>
            </a:r>
            <a:r>
              <a:rPr lang="en-US" b="1" cap="all" dirty="0" smtClean="0"/>
              <a:t>Clause</a:t>
            </a:r>
            <a:endParaRPr lang="en-US" dirty="0"/>
          </a:p>
        </p:txBody>
      </p:sp>
      <p:sp>
        <p:nvSpPr>
          <p:cNvPr id="3" name="Content Placeholder 2"/>
          <p:cNvSpPr>
            <a:spLocks noGrp="1"/>
          </p:cNvSpPr>
          <p:nvPr>
            <p:ph idx="1"/>
          </p:nvPr>
        </p:nvSpPr>
        <p:spPr>
          <a:xfrm>
            <a:off x="304800" y="1066800"/>
            <a:ext cx="8382000" cy="5059363"/>
          </a:xfrm>
        </p:spPr>
        <p:txBody>
          <a:bodyPr>
            <a:normAutofit fontScale="92500" lnSpcReduction="20000"/>
          </a:bodyPr>
          <a:lstStyle/>
          <a:p>
            <a:r>
              <a:rPr lang="en-US" dirty="0"/>
              <a:t>order the results of a query using a listing of </a:t>
            </a:r>
            <a:r>
              <a:rPr lang="en-US" dirty="0" smtClean="0"/>
              <a:t>columns</a:t>
            </a:r>
          </a:p>
          <a:p>
            <a:r>
              <a:rPr lang="en-US" dirty="0"/>
              <a:t>A</a:t>
            </a:r>
            <a:r>
              <a:rPr lang="en-US" dirty="0" smtClean="0"/>
              <a:t>scending order is the default</a:t>
            </a:r>
          </a:p>
          <a:p>
            <a:r>
              <a:rPr lang="en-US" dirty="0"/>
              <a:t>To sort in descending order use </a:t>
            </a:r>
            <a:r>
              <a:rPr lang="en-US" dirty="0" smtClean="0"/>
              <a:t>DESC</a:t>
            </a:r>
          </a:p>
          <a:p>
            <a:r>
              <a:rPr lang="en-US" dirty="0" smtClean="0"/>
              <a:t>Demo:</a:t>
            </a:r>
          </a:p>
          <a:p>
            <a:pPr lvl="1"/>
            <a:r>
              <a:rPr lang="en-US" dirty="0" smtClean="0"/>
              <a:t>Let’s order some baseball info</a:t>
            </a:r>
          </a:p>
          <a:p>
            <a:pPr lvl="1"/>
            <a:r>
              <a:rPr lang="en-US" dirty="0" smtClean="0"/>
              <a:t>Ascending</a:t>
            </a:r>
          </a:p>
          <a:p>
            <a:pPr lvl="1"/>
            <a:r>
              <a:rPr lang="en-US" dirty="0" smtClean="0"/>
              <a:t>Descending</a:t>
            </a:r>
          </a:p>
          <a:p>
            <a:pPr lvl="1"/>
            <a:r>
              <a:rPr lang="en-US" dirty="0" smtClean="0"/>
              <a:t>Both!</a:t>
            </a:r>
          </a:p>
          <a:p>
            <a:pPr lvl="2"/>
            <a:r>
              <a:rPr lang="en-US" dirty="0" err="1" smtClean="0"/>
              <a:t>vTeamRoster</a:t>
            </a:r>
            <a:endParaRPr lang="en-US" dirty="0" smtClean="0"/>
          </a:p>
          <a:p>
            <a:pPr lvl="2"/>
            <a:r>
              <a:rPr lang="en-US" dirty="0"/>
              <a:t>League, </a:t>
            </a:r>
            <a:r>
              <a:rPr lang="en-US" dirty="0" err="1"/>
              <a:t>DivisionName</a:t>
            </a:r>
            <a:r>
              <a:rPr lang="en-US" dirty="0"/>
              <a:t>, and </a:t>
            </a:r>
            <a:r>
              <a:rPr lang="en-US" dirty="0" err="1"/>
              <a:t>TeamName</a:t>
            </a:r>
            <a:r>
              <a:rPr lang="en-US" dirty="0"/>
              <a:t> are ordered in ASCENDING order AND the </a:t>
            </a:r>
            <a:r>
              <a:rPr lang="en-US" dirty="0" err="1"/>
              <a:t>HeightInches</a:t>
            </a:r>
            <a:r>
              <a:rPr lang="en-US" dirty="0"/>
              <a:t> column is ordered in DESCENDING order</a:t>
            </a:r>
          </a:p>
        </p:txBody>
      </p:sp>
    </p:spTree>
    <p:extLst>
      <p:ext uri="{BB962C8B-B14F-4D97-AF65-F5344CB8AC3E}">
        <p14:creationId xmlns:p14="http://schemas.microsoft.com/office/powerpoint/2010/main" val="31143710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i="1" cap="all" dirty="0"/>
              <a:t>Exercise:  Trying out the ORDER BY clause</a:t>
            </a:r>
            <a:r>
              <a:rPr lang="en-US" b="1" cap="all" dirty="0"/>
              <a:t/>
            </a:r>
            <a:br>
              <a:rPr lang="en-US" b="1" cap="all"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21155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GROUP BY</a:t>
            </a:r>
          </a:p>
        </p:txBody>
      </p:sp>
      <p:sp>
        <p:nvSpPr>
          <p:cNvPr id="3" name="Content Placeholder 2"/>
          <p:cNvSpPr>
            <a:spLocks noGrp="1"/>
          </p:cNvSpPr>
          <p:nvPr>
            <p:ph idx="1"/>
          </p:nvPr>
        </p:nvSpPr>
        <p:spPr>
          <a:xfrm>
            <a:off x="457200" y="838200"/>
            <a:ext cx="8229600" cy="3276600"/>
          </a:xfrm>
        </p:spPr>
        <p:txBody>
          <a:bodyPr/>
          <a:lstStyle/>
          <a:p>
            <a:r>
              <a:rPr lang="en-US" dirty="0" smtClean="0"/>
              <a:t>Used to aggregate (Max, Min, </a:t>
            </a:r>
            <a:r>
              <a:rPr lang="en-US" dirty="0" err="1" smtClean="0"/>
              <a:t>Avg</a:t>
            </a:r>
            <a:r>
              <a:rPr lang="en-US" dirty="0" smtClean="0"/>
              <a:t>, Count…) rows together by one or more columns.  </a:t>
            </a:r>
          </a:p>
          <a:p>
            <a:r>
              <a:rPr lang="en-US" dirty="0" smtClean="0"/>
              <a:t>Use after WHERE</a:t>
            </a:r>
          </a:p>
          <a:p>
            <a:r>
              <a:rPr lang="en-US" dirty="0" smtClean="0"/>
              <a:t>Average the batting averages to calculate a team batting average. GROUP the data BY </a:t>
            </a:r>
            <a:r>
              <a:rPr lang="en-US" dirty="0" err="1" smtClean="0"/>
              <a:t>TeamName</a:t>
            </a:r>
            <a:r>
              <a:rPr lang="en-US" dirty="0" smtClean="0"/>
              <a:t>.</a:t>
            </a:r>
            <a:endParaRPr lang="en-US" dirty="0"/>
          </a:p>
        </p:txBody>
      </p:sp>
      <p:pic>
        <p:nvPicPr>
          <p:cNvPr id="4" name="Picture 3"/>
          <p:cNvPicPr/>
          <p:nvPr/>
        </p:nvPicPr>
        <p:blipFill>
          <a:blip r:embed="rId2"/>
          <a:stretch>
            <a:fillRect/>
          </a:stretch>
        </p:blipFill>
        <p:spPr>
          <a:xfrm>
            <a:off x="1600200" y="4038600"/>
            <a:ext cx="5943600" cy="2514600"/>
          </a:xfrm>
          <a:prstGeom prst="rect">
            <a:avLst/>
          </a:prstGeom>
        </p:spPr>
      </p:pic>
    </p:spTree>
    <p:extLst>
      <p:ext uri="{BB962C8B-B14F-4D97-AF65-F5344CB8AC3E}">
        <p14:creationId xmlns:p14="http://schemas.microsoft.com/office/powerpoint/2010/main" val="15894858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376"/>
            <a:ext cx="8229600" cy="838200"/>
          </a:xfrm>
        </p:spPr>
        <p:txBody>
          <a:bodyPr/>
          <a:lstStyle/>
          <a:p>
            <a:r>
              <a:rPr lang="en-US" dirty="0" smtClean="0"/>
              <a:t>HAVING</a:t>
            </a:r>
            <a:endParaRPr lang="en-US" dirty="0"/>
          </a:p>
        </p:txBody>
      </p:sp>
      <p:sp>
        <p:nvSpPr>
          <p:cNvPr id="3" name="Content Placeholder 2"/>
          <p:cNvSpPr>
            <a:spLocks noGrp="1"/>
          </p:cNvSpPr>
          <p:nvPr>
            <p:ph idx="1"/>
          </p:nvPr>
        </p:nvSpPr>
        <p:spPr>
          <a:xfrm>
            <a:off x="0" y="990600"/>
            <a:ext cx="4495800" cy="5562600"/>
          </a:xfrm>
        </p:spPr>
        <p:txBody>
          <a:bodyPr>
            <a:normAutofit fontScale="85000" lnSpcReduction="20000"/>
          </a:bodyPr>
          <a:lstStyle/>
          <a:p>
            <a:r>
              <a:rPr lang="en-US" dirty="0"/>
              <a:t>Use WHERE to filter the </a:t>
            </a:r>
            <a:r>
              <a:rPr lang="en-US" dirty="0" smtClean="0"/>
              <a:t>rows </a:t>
            </a:r>
            <a:r>
              <a:rPr lang="en-US" dirty="0"/>
              <a:t>before they are grouped</a:t>
            </a:r>
            <a:r>
              <a:rPr lang="en-US" dirty="0" smtClean="0"/>
              <a:t>.</a:t>
            </a:r>
          </a:p>
          <a:p>
            <a:r>
              <a:rPr lang="en-US" dirty="0" smtClean="0"/>
              <a:t>Use HAVING to FILTER the results after </a:t>
            </a:r>
            <a:r>
              <a:rPr lang="en-US" i="1" dirty="0" smtClean="0"/>
              <a:t>having been grouped</a:t>
            </a:r>
            <a:r>
              <a:rPr lang="en-US" dirty="0" smtClean="0"/>
              <a:t>.  </a:t>
            </a:r>
          </a:p>
          <a:p>
            <a:r>
              <a:rPr lang="en-US" dirty="0"/>
              <a:t>list all the players from the </a:t>
            </a:r>
            <a:r>
              <a:rPr lang="en-US" dirty="0" err="1"/>
              <a:t>vTeamRoster</a:t>
            </a:r>
            <a:r>
              <a:rPr lang="en-US" dirty="0"/>
              <a:t> view who bat left </a:t>
            </a:r>
            <a:r>
              <a:rPr lang="en-US" dirty="0" smtClean="0"/>
              <a:t>handed</a:t>
            </a:r>
          </a:p>
          <a:p>
            <a:r>
              <a:rPr lang="en-US" dirty="0" smtClean="0"/>
              <a:t>Determine which team has the most lefties.</a:t>
            </a:r>
          </a:p>
          <a:p>
            <a:r>
              <a:rPr lang="en-US" dirty="0"/>
              <a:t>limiting the grouped rows to those </a:t>
            </a:r>
            <a:r>
              <a:rPr lang="en-US" dirty="0" smtClean="0"/>
              <a:t>HAVING a </a:t>
            </a:r>
            <a:r>
              <a:rPr lang="en-US" dirty="0"/>
              <a:t>PLAYERCOUNT greater than 2</a:t>
            </a:r>
            <a:endParaRPr lang="en-US" dirty="0" smtClean="0"/>
          </a:p>
        </p:txBody>
      </p:sp>
      <p:pic>
        <p:nvPicPr>
          <p:cNvPr id="4" name="Picture 3"/>
          <p:cNvPicPr/>
          <p:nvPr/>
        </p:nvPicPr>
        <p:blipFill>
          <a:blip r:embed="rId2"/>
          <a:stretch>
            <a:fillRect/>
          </a:stretch>
        </p:blipFill>
        <p:spPr>
          <a:xfrm>
            <a:off x="4419600" y="990600"/>
            <a:ext cx="4495800" cy="2057400"/>
          </a:xfrm>
          <a:prstGeom prst="rect">
            <a:avLst/>
          </a:prstGeom>
        </p:spPr>
      </p:pic>
      <p:pic>
        <p:nvPicPr>
          <p:cNvPr id="5" name="Picture 4"/>
          <p:cNvPicPr/>
          <p:nvPr/>
        </p:nvPicPr>
        <p:blipFill>
          <a:blip r:embed="rId3"/>
          <a:stretch>
            <a:fillRect/>
          </a:stretch>
        </p:blipFill>
        <p:spPr>
          <a:xfrm>
            <a:off x="4895850" y="3074895"/>
            <a:ext cx="3543300" cy="1725706"/>
          </a:xfrm>
          <a:prstGeom prst="rect">
            <a:avLst/>
          </a:prstGeom>
        </p:spPr>
      </p:pic>
      <p:pic>
        <p:nvPicPr>
          <p:cNvPr id="6" name="Picture 5"/>
          <p:cNvPicPr/>
          <p:nvPr/>
        </p:nvPicPr>
        <p:blipFill>
          <a:blip r:embed="rId4"/>
          <a:stretch>
            <a:fillRect/>
          </a:stretch>
        </p:blipFill>
        <p:spPr>
          <a:xfrm>
            <a:off x="4572000" y="5029200"/>
            <a:ext cx="4286250" cy="1295400"/>
          </a:xfrm>
          <a:prstGeom prst="rect">
            <a:avLst/>
          </a:prstGeom>
        </p:spPr>
      </p:pic>
    </p:spTree>
    <p:extLst>
      <p:ext uri="{BB962C8B-B14F-4D97-AF65-F5344CB8AC3E}">
        <p14:creationId xmlns:p14="http://schemas.microsoft.com/office/powerpoint/2010/main" val="17170263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Any remaining exercises or homework for Day 2.</a:t>
            </a:r>
          </a:p>
          <a:p>
            <a:r>
              <a:rPr lang="en-US" dirty="0" smtClean="0"/>
              <a:t>Be sure submit a pull request for the items marked as ‘homework’.</a:t>
            </a:r>
          </a:p>
        </p:txBody>
      </p:sp>
    </p:spTree>
    <p:extLst>
      <p:ext uri="{BB962C8B-B14F-4D97-AF65-F5344CB8AC3E}">
        <p14:creationId xmlns:p14="http://schemas.microsoft.com/office/powerpoint/2010/main" val="223303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a:t>
            </a:r>
            <a:endParaRPr lang="en-US" dirty="0"/>
          </a:p>
        </p:txBody>
      </p:sp>
      <p:sp>
        <p:nvSpPr>
          <p:cNvPr id="3" name="Content Placeholder 2"/>
          <p:cNvSpPr>
            <a:spLocks noGrp="1"/>
          </p:cNvSpPr>
          <p:nvPr>
            <p:ph idx="1"/>
          </p:nvPr>
        </p:nvSpPr>
        <p:spPr/>
        <p:txBody>
          <a:bodyPr>
            <a:normAutofit/>
          </a:bodyPr>
          <a:lstStyle/>
          <a:p>
            <a:r>
              <a:rPr lang="en-US" dirty="0" smtClean="0"/>
              <a:t>INSERT</a:t>
            </a:r>
          </a:p>
          <a:p>
            <a:r>
              <a:rPr lang="en-US" dirty="0" smtClean="0"/>
              <a:t>DELETE</a:t>
            </a:r>
          </a:p>
          <a:p>
            <a:r>
              <a:rPr lang="en-US" dirty="0" smtClean="0"/>
              <a:t>UPDATE</a:t>
            </a:r>
          </a:p>
          <a:p>
            <a:r>
              <a:rPr lang="en-US" dirty="0" smtClean="0"/>
              <a:t>VIEWS</a:t>
            </a:r>
          </a:p>
          <a:p>
            <a:r>
              <a:rPr lang="en-US" dirty="0" smtClean="0"/>
              <a:t>DISTINCT ROWS</a:t>
            </a:r>
          </a:p>
          <a:p>
            <a:r>
              <a:rPr lang="en-US" dirty="0" smtClean="0"/>
              <a:t>COLUMN ALIASES</a:t>
            </a:r>
          </a:p>
          <a:p>
            <a:r>
              <a:rPr lang="en-US" dirty="0" smtClean="0"/>
              <a:t>OPERATORS AND FUNCTIONS</a:t>
            </a:r>
            <a:endParaRPr lang="en-US" dirty="0"/>
          </a:p>
        </p:txBody>
      </p:sp>
    </p:spTree>
    <p:extLst>
      <p:ext uri="{BB962C8B-B14F-4D97-AF65-F5344CB8AC3E}">
        <p14:creationId xmlns:p14="http://schemas.microsoft.com/office/powerpoint/2010/main" val="21340870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INTO</a:t>
            </a:r>
            <a:endParaRPr lang="en-US" dirty="0"/>
          </a:p>
        </p:txBody>
      </p:sp>
      <p:sp>
        <p:nvSpPr>
          <p:cNvPr id="3" name="Content Placeholder 2"/>
          <p:cNvSpPr>
            <a:spLocks noGrp="1"/>
          </p:cNvSpPr>
          <p:nvPr>
            <p:ph idx="1"/>
          </p:nvPr>
        </p:nvSpPr>
        <p:spPr/>
        <p:txBody>
          <a:bodyPr/>
          <a:lstStyle/>
          <a:p>
            <a:r>
              <a:rPr lang="en-US" b="1" dirty="0"/>
              <a:t>INSERT INTO </a:t>
            </a:r>
            <a:r>
              <a:rPr lang="en-US" b="1" dirty="0" err="1"/>
              <a:t>tablename</a:t>
            </a:r>
            <a:r>
              <a:rPr lang="en-US" b="1" dirty="0"/>
              <a:t> (Col1, Col2, Col3, ...) VALUES (Value1, Value2, Value3, </a:t>
            </a:r>
            <a:r>
              <a:rPr lang="en-US" b="1" dirty="0" smtClean="0"/>
              <a:t>…)</a:t>
            </a:r>
          </a:p>
          <a:p>
            <a:r>
              <a:rPr lang="en-US" dirty="0"/>
              <a:t>The order of the values should correspond to the column names.</a:t>
            </a:r>
          </a:p>
        </p:txBody>
      </p:sp>
    </p:spTree>
    <p:extLst>
      <p:ext uri="{BB962C8B-B14F-4D97-AF65-F5344CB8AC3E}">
        <p14:creationId xmlns:p14="http://schemas.microsoft.com/office/powerpoint/2010/main" val="3325655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5334000"/>
          </a:xfrm>
        </p:spPr>
        <p:txBody>
          <a:bodyPr>
            <a:normAutofit fontScale="90000"/>
          </a:bodyPr>
          <a:lstStyle/>
          <a:p>
            <a:r>
              <a:rPr lang="en-US" b="1" cap="all" dirty="0" err="1"/>
              <a:t>Git</a:t>
            </a:r>
            <a:r>
              <a:rPr lang="en-US" b="1" cap="all" dirty="0"/>
              <a:t> Hub Exercise:  Syncing your Local Fork with the Instructor’s new files.</a:t>
            </a:r>
            <a:br>
              <a:rPr lang="en-US" b="1" cap="all" dirty="0"/>
            </a:br>
            <a:r>
              <a:rPr lang="en-US" dirty="0"/>
              <a:t>In this exercise we will </a:t>
            </a:r>
            <a:r>
              <a:rPr lang="en-US" dirty="0" smtClean="0"/>
              <a:t>sync </a:t>
            </a:r>
            <a:r>
              <a:rPr lang="en-US" dirty="0"/>
              <a:t>your Fork to the changes made in the instructor’s </a:t>
            </a:r>
            <a:r>
              <a:rPr lang="en-US" b="1" dirty="0" err="1"/>
              <a:t>chscodecamp</a:t>
            </a:r>
            <a:r>
              <a:rPr lang="en-US" b="1" dirty="0"/>
              <a:t>/mysql101</a:t>
            </a:r>
            <a:r>
              <a:rPr lang="en-US" dirty="0"/>
              <a:t> repository’s master branch. </a:t>
            </a:r>
            <a:br>
              <a:rPr lang="en-US" dirty="0"/>
            </a:br>
            <a:endParaRPr lang="en-US" dirty="0"/>
          </a:p>
        </p:txBody>
      </p:sp>
    </p:spTree>
    <p:extLst>
      <p:ext uri="{BB962C8B-B14F-4D97-AF65-F5344CB8AC3E}">
        <p14:creationId xmlns:p14="http://schemas.microsoft.com/office/powerpoint/2010/main" val="888633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cap="all" dirty="0"/>
              <a:t>INSERT Statements Add Rows to a Table</a:t>
            </a:r>
            <a:br>
              <a:rPr lang="en-US" cap="all" dirty="0"/>
            </a:br>
            <a:endParaRPr lang="en-US" dirty="0"/>
          </a:p>
        </p:txBody>
      </p:sp>
      <p:sp>
        <p:nvSpPr>
          <p:cNvPr id="3" name="Content Placeholder 2"/>
          <p:cNvSpPr>
            <a:spLocks noGrp="1"/>
          </p:cNvSpPr>
          <p:nvPr>
            <p:ph idx="1"/>
          </p:nvPr>
        </p:nvSpPr>
        <p:spPr>
          <a:xfrm>
            <a:off x="457200" y="1371600"/>
            <a:ext cx="8229600" cy="4525963"/>
          </a:xfrm>
        </p:spPr>
        <p:txBody>
          <a:bodyPr>
            <a:normAutofit fontScale="77500" lnSpcReduction="20000"/>
          </a:bodyPr>
          <a:lstStyle/>
          <a:p>
            <a:r>
              <a:rPr lang="en-US" dirty="0" smtClean="0"/>
              <a:t>Use SQL to add rows to a table</a:t>
            </a:r>
          </a:p>
          <a:p>
            <a:r>
              <a:rPr lang="en-US" dirty="0" smtClean="0"/>
              <a:t>INSERT statement </a:t>
            </a:r>
          </a:p>
          <a:p>
            <a:r>
              <a:rPr lang="en-US" dirty="0" smtClean="0"/>
              <a:t>With </a:t>
            </a:r>
            <a:r>
              <a:rPr lang="en-US" dirty="0"/>
              <a:t>this </a:t>
            </a:r>
            <a:r>
              <a:rPr lang="en-US" dirty="0" smtClean="0"/>
              <a:t>syntax, values </a:t>
            </a:r>
            <a:r>
              <a:rPr lang="en-US" dirty="0"/>
              <a:t>must contain a value for each column.  </a:t>
            </a:r>
            <a:endParaRPr lang="en-US" dirty="0" smtClean="0"/>
          </a:p>
          <a:p>
            <a:r>
              <a:rPr lang="en-US" dirty="0"/>
              <a:t>V</a:t>
            </a:r>
            <a:r>
              <a:rPr lang="en-US" dirty="0" smtClean="0"/>
              <a:t>alues </a:t>
            </a:r>
            <a:r>
              <a:rPr lang="en-US" dirty="0"/>
              <a:t>should be in the order in which you created the </a:t>
            </a:r>
            <a:r>
              <a:rPr lang="en-US" dirty="0" smtClean="0"/>
              <a:t>table:</a:t>
            </a:r>
          </a:p>
          <a:p>
            <a:endParaRPr lang="en-US" dirty="0"/>
          </a:p>
          <a:p>
            <a:pPr marL="0" indent="0">
              <a:buNone/>
            </a:pPr>
            <a:r>
              <a:rPr lang="en-US" dirty="0"/>
              <a:t>INSERT INTO </a:t>
            </a:r>
            <a:r>
              <a:rPr lang="en-US" dirty="0" err="1"/>
              <a:t>table_name</a:t>
            </a:r>
            <a:r>
              <a:rPr lang="en-US" dirty="0"/>
              <a:t> VALUES (value1, value2,…);</a:t>
            </a:r>
          </a:p>
          <a:p>
            <a:pPr marL="0" indent="0">
              <a:buNone/>
            </a:pPr>
            <a:endParaRPr lang="en-US" dirty="0" smtClean="0"/>
          </a:p>
          <a:p>
            <a:pPr marL="0" indent="0">
              <a:buNone/>
            </a:pPr>
            <a:r>
              <a:rPr lang="en-US" dirty="0" smtClean="0"/>
              <a:t>An </a:t>
            </a:r>
            <a:r>
              <a:rPr lang="en-US" dirty="0"/>
              <a:t>example would be:</a:t>
            </a:r>
          </a:p>
          <a:p>
            <a:pPr marL="0" indent="0">
              <a:buNone/>
            </a:pPr>
            <a:endParaRPr lang="en-US" dirty="0" smtClean="0"/>
          </a:p>
          <a:p>
            <a:pPr marL="0" indent="0">
              <a:buNone/>
            </a:pPr>
            <a:r>
              <a:rPr lang="en-US" dirty="0" smtClean="0"/>
              <a:t>INSERT </a:t>
            </a:r>
            <a:r>
              <a:rPr lang="en-US" dirty="0"/>
              <a:t>INTO Individual Values (’Hendrix’,’Jimi’,’1942-11-27’);</a:t>
            </a:r>
          </a:p>
          <a:p>
            <a:endParaRPr lang="en-US" dirty="0"/>
          </a:p>
        </p:txBody>
      </p:sp>
    </p:spTree>
    <p:extLst>
      <p:ext uri="{BB962C8B-B14F-4D97-AF65-F5344CB8AC3E}">
        <p14:creationId xmlns:p14="http://schemas.microsoft.com/office/powerpoint/2010/main" val="1371765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INSERT Syntax</a:t>
            </a:r>
            <a:endParaRPr lang="en-US" dirty="0"/>
          </a:p>
        </p:txBody>
      </p:sp>
      <p:sp>
        <p:nvSpPr>
          <p:cNvPr id="3" name="Content Placeholder 2"/>
          <p:cNvSpPr>
            <a:spLocks noGrp="1"/>
          </p:cNvSpPr>
          <p:nvPr>
            <p:ph idx="1"/>
          </p:nvPr>
        </p:nvSpPr>
        <p:spPr/>
        <p:txBody>
          <a:bodyPr/>
          <a:lstStyle/>
          <a:p>
            <a:pPr marL="0" indent="0">
              <a:buNone/>
            </a:pPr>
            <a:r>
              <a:rPr lang="en-US" dirty="0"/>
              <a:t>INSERT INTO </a:t>
            </a:r>
            <a:r>
              <a:rPr lang="en-US" dirty="0" err="1"/>
              <a:t>table_name</a:t>
            </a:r>
            <a:r>
              <a:rPr lang="en-US" dirty="0"/>
              <a:t> (Column1, Column2, Column3,…) Values (value1, value2, value3,…);</a:t>
            </a:r>
          </a:p>
          <a:p>
            <a:pPr marL="0" indent="0">
              <a:buNone/>
            </a:pPr>
            <a:endParaRPr lang="en-US" dirty="0" smtClean="0"/>
          </a:p>
          <a:p>
            <a:pPr marL="0" indent="0">
              <a:buNone/>
            </a:pPr>
            <a:r>
              <a:rPr lang="en-US" dirty="0" smtClean="0"/>
              <a:t>An </a:t>
            </a:r>
            <a:r>
              <a:rPr lang="en-US" dirty="0"/>
              <a:t>example would be</a:t>
            </a:r>
            <a:r>
              <a:rPr lang="en-US" dirty="0" smtClean="0"/>
              <a:t>:</a:t>
            </a:r>
          </a:p>
          <a:p>
            <a:pPr marL="0" indent="0">
              <a:buNone/>
            </a:pPr>
            <a:endParaRPr lang="en-US" dirty="0"/>
          </a:p>
          <a:p>
            <a:pPr marL="0" indent="0">
              <a:buNone/>
            </a:pPr>
            <a:r>
              <a:rPr lang="en-US" dirty="0"/>
              <a:t>INSERT INTO Individual (</a:t>
            </a:r>
            <a:r>
              <a:rPr lang="en-US" dirty="0" err="1"/>
              <a:t>LastName</a:t>
            </a:r>
            <a:r>
              <a:rPr lang="en-US" dirty="0"/>
              <a:t>, </a:t>
            </a:r>
            <a:r>
              <a:rPr lang="en-US" dirty="0" err="1"/>
              <a:t>FirstName</a:t>
            </a:r>
            <a:r>
              <a:rPr lang="en-US" dirty="0"/>
              <a:t>, </a:t>
            </a:r>
            <a:r>
              <a:rPr lang="en-US" dirty="0" err="1"/>
              <a:t>BirthDate</a:t>
            </a:r>
            <a:r>
              <a:rPr lang="en-US" dirty="0"/>
              <a:t>) VALUES (‘Jagger’, ‘Mick’, ‘1943-07-26’);</a:t>
            </a:r>
          </a:p>
          <a:p>
            <a:endParaRPr lang="en-US" dirty="0"/>
          </a:p>
        </p:txBody>
      </p:sp>
    </p:spTree>
    <p:extLst>
      <p:ext uri="{BB962C8B-B14F-4D97-AF65-F5344CB8AC3E}">
        <p14:creationId xmlns:p14="http://schemas.microsoft.com/office/powerpoint/2010/main" val="4198004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Third way to INSERT</a:t>
            </a:r>
            <a:endParaRPr lang="en-US" b="1" dirty="0"/>
          </a:p>
        </p:txBody>
      </p:sp>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dirty="0"/>
              <a:t>INSERT INTO </a:t>
            </a:r>
            <a:r>
              <a:rPr lang="en-US" dirty="0" err="1"/>
              <a:t>table_name</a:t>
            </a:r>
            <a:r>
              <a:rPr lang="en-US" dirty="0"/>
              <a:t> VALUES (,,,),(,,,),(,,,),…;</a:t>
            </a:r>
          </a:p>
          <a:p>
            <a:pPr marL="0" indent="0">
              <a:buNone/>
            </a:pPr>
            <a:endParaRPr lang="en-US" dirty="0" smtClean="0"/>
          </a:p>
          <a:p>
            <a:pPr marL="0" indent="0">
              <a:buNone/>
            </a:pPr>
            <a:r>
              <a:rPr lang="en-US" dirty="0" smtClean="0"/>
              <a:t>And </a:t>
            </a:r>
            <a:r>
              <a:rPr lang="en-US" dirty="0"/>
              <a:t>an example would be:</a:t>
            </a:r>
          </a:p>
          <a:p>
            <a:pPr marL="0" indent="0">
              <a:buNone/>
            </a:pPr>
            <a:endParaRPr lang="en-US" dirty="0" smtClean="0"/>
          </a:p>
          <a:p>
            <a:pPr marL="0" indent="0">
              <a:buNone/>
            </a:pPr>
            <a:r>
              <a:rPr lang="en-US" dirty="0" smtClean="0"/>
              <a:t>INSERT </a:t>
            </a:r>
            <a:r>
              <a:rPr lang="en-US" dirty="0"/>
              <a:t>INTO Individual VALUES </a:t>
            </a:r>
            <a:endParaRPr lang="en-US" dirty="0" smtClean="0"/>
          </a:p>
          <a:p>
            <a:pPr marL="0" indent="0">
              <a:buNone/>
            </a:pPr>
            <a:r>
              <a:rPr lang="en-US" dirty="0" smtClean="0"/>
              <a:t>(‘</a:t>
            </a:r>
            <a:r>
              <a:rPr lang="en-US" dirty="0"/>
              <a:t>Jagger’, ‘Mick’, ‘1943-07-26</a:t>
            </a:r>
            <a:r>
              <a:rPr lang="en-US" dirty="0" smtClean="0"/>
              <a:t>’)</a:t>
            </a:r>
          </a:p>
          <a:p>
            <a:pPr marL="0" indent="0">
              <a:buNone/>
            </a:pPr>
            <a:r>
              <a:rPr lang="en-US" dirty="0" smtClean="0"/>
              <a:t>, </a:t>
            </a:r>
            <a:r>
              <a:rPr lang="en-US" dirty="0"/>
              <a:t>(‘Zimmerman’, ‘Robert’, ‘1942-05-25</a:t>
            </a:r>
            <a:r>
              <a:rPr lang="en-US" dirty="0" smtClean="0"/>
              <a:t>’)</a:t>
            </a:r>
          </a:p>
          <a:p>
            <a:pPr marL="0" indent="0">
              <a:buNone/>
            </a:pPr>
            <a:r>
              <a:rPr lang="en-US" dirty="0" smtClean="0"/>
              <a:t>, (‘</a:t>
            </a:r>
            <a:r>
              <a:rPr lang="en-US" dirty="0"/>
              <a:t>Cobain’, ‘Kurt’, ‘1967-02-20’);</a:t>
            </a:r>
          </a:p>
        </p:txBody>
      </p:sp>
    </p:spTree>
    <p:extLst>
      <p:ext uri="{BB962C8B-B14F-4D97-AF65-F5344CB8AC3E}">
        <p14:creationId xmlns:p14="http://schemas.microsoft.com/office/powerpoint/2010/main" val="3613386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i="1" cap="all" dirty="0"/>
              <a:t>Exercise:  Add an Individual to a Band</a:t>
            </a:r>
            <a:br>
              <a:rPr lang="en-US" b="1" i="1" cap="all" dirty="0"/>
            </a:br>
            <a:endParaRPr lang="en-US" i="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783507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dd </a:t>
            </a:r>
            <a:r>
              <a:rPr lang="en-US" dirty="0"/>
              <a:t>multiple records at once</a:t>
            </a:r>
          </a:p>
        </p:txBody>
      </p:sp>
      <p:sp>
        <p:nvSpPr>
          <p:cNvPr id="3" name="Content Placeholder 2"/>
          <p:cNvSpPr>
            <a:spLocks noGrp="1"/>
          </p:cNvSpPr>
          <p:nvPr>
            <p:ph idx="1"/>
          </p:nvPr>
        </p:nvSpPr>
        <p:spPr/>
        <p:txBody>
          <a:bodyPr>
            <a:normAutofit fontScale="92500" lnSpcReduction="20000"/>
          </a:bodyPr>
          <a:lstStyle/>
          <a:p>
            <a:r>
              <a:rPr lang="en-US" dirty="0"/>
              <a:t>Each data set is wrapped in parenthesis and </a:t>
            </a:r>
            <a:r>
              <a:rPr lang="en-US" dirty="0" smtClean="0"/>
              <a:t>separated </a:t>
            </a:r>
            <a:r>
              <a:rPr lang="en-US" dirty="0"/>
              <a:t>by a </a:t>
            </a:r>
            <a:r>
              <a:rPr lang="en-US" dirty="0" smtClean="0"/>
              <a:t>comma</a:t>
            </a:r>
          </a:p>
          <a:p>
            <a:pPr marL="0" indent="0">
              <a:buNone/>
            </a:pPr>
            <a:r>
              <a:rPr lang="en-US" b="1" dirty="0"/>
              <a:t>INSERT INTO Band</a:t>
            </a:r>
            <a:endParaRPr lang="en-US" dirty="0"/>
          </a:p>
          <a:p>
            <a:pPr marL="0" indent="0">
              <a:buNone/>
            </a:pPr>
            <a:r>
              <a:rPr lang="en-US" b="1" dirty="0"/>
              <a:t>(</a:t>
            </a:r>
            <a:r>
              <a:rPr lang="en-US" b="1" dirty="0" err="1"/>
              <a:t>Name,YearFormed,IsTogether,Genre</a:t>
            </a:r>
            <a:r>
              <a:rPr lang="en-US" b="1" dirty="0"/>
              <a:t>)</a:t>
            </a:r>
            <a:endParaRPr lang="en-US" dirty="0"/>
          </a:p>
          <a:p>
            <a:pPr marL="0" indent="0">
              <a:buNone/>
            </a:pPr>
            <a:r>
              <a:rPr lang="en-US" b="1" dirty="0"/>
              <a:t>VALUES</a:t>
            </a:r>
            <a:endParaRPr lang="en-US" dirty="0"/>
          </a:p>
          <a:p>
            <a:pPr marL="0" indent="0">
              <a:buNone/>
            </a:pPr>
            <a:r>
              <a:rPr lang="en-US" b="1" dirty="0"/>
              <a:t>('Rolling Stones', '1962', 1, 'Rock')</a:t>
            </a:r>
            <a:endParaRPr lang="en-US" dirty="0"/>
          </a:p>
          <a:p>
            <a:pPr marL="0" indent="0">
              <a:buNone/>
            </a:pPr>
            <a:r>
              <a:rPr lang="en-US" b="1" dirty="0"/>
              <a:t>, ('Beatles', '1960', 0, 'Rock')</a:t>
            </a:r>
            <a:endParaRPr lang="en-US" dirty="0"/>
          </a:p>
          <a:p>
            <a:pPr marL="0" indent="0">
              <a:buNone/>
            </a:pPr>
            <a:r>
              <a:rPr lang="en-US" b="1" dirty="0"/>
              <a:t>, ('Traveling </a:t>
            </a:r>
            <a:r>
              <a:rPr lang="en-US" b="1" dirty="0" err="1"/>
              <a:t>Wilburys</a:t>
            </a:r>
            <a:r>
              <a:rPr lang="en-US" b="1" dirty="0"/>
              <a:t>', '1988', 0, 'Rock')</a:t>
            </a:r>
            <a:endParaRPr lang="en-US" dirty="0"/>
          </a:p>
          <a:p>
            <a:pPr marL="0" indent="0">
              <a:buNone/>
            </a:pPr>
            <a:r>
              <a:rPr lang="en-US" b="1" dirty="0"/>
              <a:t>, ('Nirvana', '1987', 0, 'Grunge');</a:t>
            </a:r>
            <a:endParaRPr lang="en-US" dirty="0"/>
          </a:p>
          <a:p>
            <a:pPr marL="0" indent="0">
              <a:buNone/>
            </a:pPr>
            <a:r>
              <a:rPr lang="en-US" b="1" dirty="0"/>
              <a:t>, ('REM', '1980', 0, 'Alternative');</a:t>
            </a:r>
            <a:endParaRPr lang="en-US" dirty="0"/>
          </a:p>
          <a:p>
            <a:pPr marL="0" indent="0">
              <a:buNone/>
            </a:pPr>
            <a:endParaRPr lang="en-US" dirty="0"/>
          </a:p>
        </p:txBody>
      </p:sp>
    </p:spTree>
    <p:extLst>
      <p:ext uri="{BB962C8B-B14F-4D97-AF65-F5344CB8AC3E}">
        <p14:creationId xmlns:p14="http://schemas.microsoft.com/office/powerpoint/2010/main" val="13393653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i="1" dirty="0"/>
              <a:t> </a:t>
            </a:r>
            <a:br>
              <a:rPr lang="en-US" i="1" dirty="0"/>
            </a:br>
            <a:r>
              <a:rPr lang="en-US" b="1" i="1" cap="all" dirty="0"/>
              <a:t>Exercise:  More than one way to INSERT INTO</a:t>
            </a:r>
            <a:br>
              <a:rPr lang="en-US" b="1" i="1" cap="all" dirty="0"/>
            </a:br>
            <a:endParaRPr lang="en-US" i="1" dirty="0"/>
          </a:p>
        </p:txBody>
      </p:sp>
      <p:sp>
        <p:nvSpPr>
          <p:cNvPr id="4" name="Title 1"/>
          <p:cNvSpPr txBox="1">
            <a:spLocks/>
          </p:cNvSpPr>
          <p:nvPr/>
        </p:nvSpPr>
        <p:spPr>
          <a:xfrm>
            <a:off x="286871" y="2561665"/>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i="1" dirty="0" smtClean="0"/>
              <a:t> </a:t>
            </a:r>
            <a:br>
              <a:rPr lang="en-US" sz="4000" i="1" dirty="0" smtClean="0"/>
            </a:br>
            <a:r>
              <a:rPr lang="en-US" sz="4000" b="1" i="1" cap="all" dirty="0"/>
              <a:t>Exercise:  INSERT INTO SELECT </a:t>
            </a:r>
            <a:r>
              <a:rPr lang="en-US" sz="4000" b="1" i="1" cap="all" dirty="0" smtClean="0"/>
              <a:t/>
            </a:r>
            <a:br>
              <a:rPr lang="en-US" sz="4000" b="1" i="1" cap="all" dirty="0" smtClean="0"/>
            </a:br>
            <a:endParaRPr lang="en-US" sz="4000" i="1" dirty="0"/>
          </a:p>
        </p:txBody>
      </p:sp>
      <p:sp>
        <p:nvSpPr>
          <p:cNvPr id="5" name="Title 1"/>
          <p:cNvSpPr txBox="1">
            <a:spLocks/>
          </p:cNvSpPr>
          <p:nvPr/>
        </p:nvSpPr>
        <p:spPr>
          <a:xfrm>
            <a:off x="439271" y="487007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all" dirty="0"/>
              <a:t>Exercise:  inserting a row and discovering the value for the last inserted ID</a:t>
            </a:r>
          </a:p>
          <a:p>
            <a:r>
              <a:rPr lang="en-US" sz="4000" b="1" i="1" cap="all" dirty="0" smtClean="0"/>
              <a:t/>
            </a:r>
            <a:br>
              <a:rPr lang="en-US" sz="4000" b="1" i="1" cap="all" dirty="0" smtClean="0"/>
            </a:br>
            <a:endParaRPr lang="en-US" sz="4000" i="1" dirty="0"/>
          </a:p>
        </p:txBody>
      </p:sp>
    </p:spTree>
    <p:extLst>
      <p:ext uri="{BB962C8B-B14F-4D97-AF65-F5344CB8AC3E}">
        <p14:creationId xmlns:p14="http://schemas.microsoft.com/office/powerpoint/2010/main" val="13442682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Statement</a:t>
            </a:r>
          </a:p>
        </p:txBody>
      </p:sp>
      <p:sp>
        <p:nvSpPr>
          <p:cNvPr id="3" name="Content Placeholder 2"/>
          <p:cNvSpPr>
            <a:spLocks noGrp="1"/>
          </p:cNvSpPr>
          <p:nvPr>
            <p:ph idx="1"/>
          </p:nvPr>
        </p:nvSpPr>
        <p:spPr/>
        <p:txBody>
          <a:bodyPr>
            <a:normAutofit lnSpcReduction="10000"/>
          </a:bodyPr>
          <a:lstStyle/>
          <a:p>
            <a:r>
              <a:rPr lang="en-US" dirty="0" smtClean="0"/>
              <a:t>DELETE removes row from a table.</a:t>
            </a:r>
          </a:p>
          <a:p>
            <a:r>
              <a:rPr lang="en-US" dirty="0" smtClean="0"/>
              <a:t>DANGER, YOU REALLY NEED A WHERE CLAUSE!</a:t>
            </a:r>
          </a:p>
          <a:p>
            <a:r>
              <a:rPr lang="en-US" dirty="0" smtClean="0"/>
              <a:t>Try SELECT before DELETE to verify rows affected</a:t>
            </a:r>
          </a:p>
          <a:p>
            <a:r>
              <a:rPr lang="en-US" dirty="0" smtClean="0"/>
              <a:t>Dangerous:</a:t>
            </a:r>
          </a:p>
          <a:p>
            <a:pPr lvl="1"/>
            <a:r>
              <a:rPr lang="en-US" b="1" dirty="0"/>
              <a:t>DELETE FROM &lt;</a:t>
            </a:r>
            <a:r>
              <a:rPr lang="en-US" b="1" dirty="0" err="1"/>
              <a:t>table_name</a:t>
            </a:r>
            <a:r>
              <a:rPr lang="en-US" b="1" dirty="0"/>
              <a:t>&gt;;  </a:t>
            </a:r>
            <a:endParaRPr lang="en-US" b="1" dirty="0" smtClean="0"/>
          </a:p>
          <a:p>
            <a:r>
              <a:rPr lang="en-US" b="1" dirty="0" smtClean="0"/>
              <a:t>Much, much better</a:t>
            </a:r>
          </a:p>
          <a:p>
            <a:pPr lvl="1"/>
            <a:r>
              <a:rPr lang="en-US" b="1" dirty="0" smtClean="0"/>
              <a:t>DELETE FROM </a:t>
            </a:r>
            <a:r>
              <a:rPr lang="en-US" b="1" dirty="0"/>
              <a:t>&lt;</a:t>
            </a:r>
            <a:r>
              <a:rPr lang="en-US" b="1" dirty="0" err="1"/>
              <a:t>table_name</a:t>
            </a:r>
            <a:r>
              <a:rPr lang="en-US" b="1" dirty="0" smtClean="0"/>
              <a:t>&gt; WHERE ID = 234;</a:t>
            </a:r>
            <a:endParaRPr lang="en-US" dirty="0"/>
          </a:p>
          <a:p>
            <a:endParaRPr lang="en-US" dirty="0"/>
          </a:p>
        </p:txBody>
      </p:sp>
    </p:spTree>
    <p:extLst>
      <p:ext uri="{BB962C8B-B14F-4D97-AF65-F5344CB8AC3E}">
        <p14:creationId xmlns:p14="http://schemas.microsoft.com/office/powerpoint/2010/main" val="5997126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get nervous</a:t>
            </a:r>
            <a:endParaRPr lang="en-US" dirty="0"/>
          </a:p>
        </p:txBody>
      </p:sp>
      <p:sp>
        <p:nvSpPr>
          <p:cNvPr id="3" name="Content Placeholder 2"/>
          <p:cNvSpPr>
            <a:spLocks noGrp="1"/>
          </p:cNvSpPr>
          <p:nvPr>
            <p:ph idx="1"/>
          </p:nvPr>
        </p:nvSpPr>
        <p:spPr/>
        <p:txBody>
          <a:bodyPr/>
          <a:lstStyle/>
          <a:p>
            <a:r>
              <a:rPr lang="en-US" dirty="0" smtClean="0"/>
              <a:t>Whenever I use delete without a WHERE clause that identifies rows by the primary key</a:t>
            </a:r>
          </a:p>
          <a:p>
            <a:pPr marL="0" indent="0">
              <a:buNone/>
            </a:pPr>
            <a:endParaRPr lang="en-US" dirty="0"/>
          </a:p>
        </p:txBody>
      </p:sp>
    </p:spTree>
    <p:extLst>
      <p:ext uri="{BB962C8B-B14F-4D97-AF65-F5344CB8AC3E}">
        <p14:creationId xmlns:p14="http://schemas.microsoft.com/office/powerpoint/2010/main" val="37508363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Using the IN Operator</a:t>
            </a: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r>
              <a:rPr lang="en-US" dirty="0"/>
              <a:t>The </a:t>
            </a:r>
            <a:r>
              <a:rPr lang="en-US" b="1" dirty="0"/>
              <a:t>IN</a:t>
            </a:r>
            <a:r>
              <a:rPr lang="en-US" dirty="0"/>
              <a:t> operation is used to test whether or not a value is ‘in’ the list.  </a:t>
            </a:r>
            <a:endParaRPr lang="en-US" dirty="0" smtClean="0"/>
          </a:p>
          <a:p>
            <a:pPr marL="0" indent="0">
              <a:buNone/>
            </a:pPr>
            <a:endParaRPr lang="en-US" dirty="0"/>
          </a:p>
          <a:p>
            <a:pPr marL="0" indent="0">
              <a:buNone/>
            </a:pPr>
            <a:r>
              <a:rPr lang="en-US" b="1" dirty="0"/>
              <a:t>S</a:t>
            </a:r>
            <a:r>
              <a:rPr lang="en-US" b="1" dirty="0" smtClean="0"/>
              <a:t>ELECT </a:t>
            </a:r>
            <a:r>
              <a:rPr lang="en-US" b="1" dirty="0"/>
              <a:t>ID, </a:t>
            </a:r>
            <a:r>
              <a:rPr lang="en-US" b="1" dirty="0" err="1"/>
              <a:t>FirstName</a:t>
            </a:r>
            <a:r>
              <a:rPr lang="en-US" b="1" dirty="0"/>
              <a:t>, </a:t>
            </a:r>
            <a:r>
              <a:rPr lang="en-US" b="1" dirty="0" err="1"/>
              <a:t>LastName</a:t>
            </a:r>
            <a:endParaRPr lang="en-US" dirty="0"/>
          </a:p>
          <a:p>
            <a:pPr marL="0" indent="0">
              <a:buNone/>
            </a:pPr>
            <a:r>
              <a:rPr lang="en-US" b="1" dirty="0"/>
              <a:t>FROM Individual</a:t>
            </a:r>
            <a:endParaRPr lang="en-US" dirty="0"/>
          </a:p>
          <a:p>
            <a:pPr marL="0" indent="0">
              <a:buNone/>
            </a:pPr>
            <a:r>
              <a:rPr lang="en-US" b="1" dirty="0"/>
              <a:t>WHERE </a:t>
            </a:r>
            <a:r>
              <a:rPr lang="en-US" b="1" dirty="0" err="1"/>
              <a:t>LastName</a:t>
            </a:r>
            <a:r>
              <a:rPr lang="en-US" b="1" dirty="0"/>
              <a:t> IN (‘Ramone’, ‘</a:t>
            </a:r>
            <a:r>
              <a:rPr lang="en-US" b="1" dirty="0" err="1"/>
              <a:t>Jennings’,’Presley</a:t>
            </a:r>
            <a:r>
              <a:rPr lang="en-US" b="1" dirty="0"/>
              <a:t>’); </a:t>
            </a:r>
            <a:endParaRPr lang="en-US" b="1" dirty="0" smtClean="0"/>
          </a:p>
          <a:p>
            <a:pPr marL="0" indent="0">
              <a:buNone/>
            </a:pPr>
            <a:endParaRPr lang="en-US" dirty="0" smtClean="0"/>
          </a:p>
          <a:p>
            <a:pPr marL="0" indent="0">
              <a:buNone/>
            </a:pPr>
            <a:r>
              <a:rPr lang="en-US" dirty="0" smtClean="0"/>
              <a:t>same as:</a:t>
            </a:r>
          </a:p>
          <a:p>
            <a:pPr marL="0" indent="0">
              <a:buNone/>
            </a:pPr>
            <a:endParaRPr lang="en-US" b="1" dirty="0" smtClean="0"/>
          </a:p>
          <a:p>
            <a:pPr marL="0" indent="0">
              <a:buNone/>
            </a:pPr>
            <a:r>
              <a:rPr lang="en-US" b="1" dirty="0" smtClean="0"/>
              <a:t>SELECT </a:t>
            </a:r>
            <a:r>
              <a:rPr lang="en-US" b="1" dirty="0"/>
              <a:t>ID, </a:t>
            </a:r>
            <a:r>
              <a:rPr lang="en-US" b="1" dirty="0" err="1"/>
              <a:t>FirstName</a:t>
            </a:r>
            <a:r>
              <a:rPr lang="en-US" b="1" dirty="0"/>
              <a:t>, </a:t>
            </a:r>
            <a:r>
              <a:rPr lang="en-US" b="1" dirty="0" err="1"/>
              <a:t>LastName</a:t>
            </a:r>
            <a:r>
              <a:rPr lang="en-US" b="1" dirty="0"/>
              <a:t> FROM Individual</a:t>
            </a:r>
          </a:p>
          <a:p>
            <a:pPr marL="0" indent="0">
              <a:buNone/>
            </a:pPr>
            <a:r>
              <a:rPr lang="en-US" b="1" dirty="0"/>
              <a:t>WHERE </a:t>
            </a:r>
            <a:r>
              <a:rPr lang="en-US" b="1" dirty="0" err="1"/>
              <a:t>LastName</a:t>
            </a:r>
            <a:r>
              <a:rPr lang="en-US" b="1" dirty="0"/>
              <a:t> = 'Ramone' OR </a:t>
            </a:r>
            <a:r>
              <a:rPr lang="en-US" b="1" dirty="0" err="1"/>
              <a:t>LastName</a:t>
            </a:r>
            <a:r>
              <a:rPr lang="en-US" b="1" dirty="0"/>
              <a:t> = 'Presley' OR </a:t>
            </a:r>
            <a:r>
              <a:rPr lang="en-US" b="1" dirty="0" err="1"/>
              <a:t>LastName</a:t>
            </a:r>
            <a:r>
              <a:rPr lang="en-US" b="1" dirty="0"/>
              <a:t> = 'Jennings';</a:t>
            </a:r>
          </a:p>
          <a:p>
            <a:pPr marL="0" indent="0">
              <a:buNone/>
            </a:pPr>
            <a:endParaRPr lang="en-US" dirty="0"/>
          </a:p>
        </p:txBody>
      </p:sp>
    </p:spTree>
    <p:extLst>
      <p:ext uri="{BB962C8B-B14F-4D97-AF65-F5344CB8AC3E}">
        <p14:creationId xmlns:p14="http://schemas.microsoft.com/office/powerpoint/2010/main" val="7166229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IN</a:t>
            </a:r>
            <a:endParaRPr lang="en-US" dirty="0"/>
          </a:p>
        </p:txBody>
      </p:sp>
      <p:sp>
        <p:nvSpPr>
          <p:cNvPr id="3" name="Content Placeholder 2"/>
          <p:cNvSpPr>
            <a:spLocks noGrp="1"/>
          </p:cNvSpPr>
          <p:nvPr>
            <p:ph idx="1"/>
          </p:nvPr>
        </p:nvSpPr>
        <p:spPr/>
        <p:txBody>
          <a:bodyPr/>
          <a:lstStyle/>
          <a:p>
            <a:r>
              <a:rPr lang="en-US" dirty="0"/>
              <a:t>U</a:t>
            </a:r>
            <a:r>
              <a:rPr lang="en-US" dirty="0" smtClean="0"/>
              <a:t>se</a:t>
            </a:r>
            <a:r>
              <a:rPr lang="en-US" dirty="0"/>
              <a:t> </a:t>
            </a:r>
            <a:r>
              <a:rPr lang="en-US" b="1" dirty="0"/>
              <a:t>NOT IN</a:t>
            </a:r>
            <a:r>
              <a:rPr lang="en-US" dirty="0"/>
              <a:t> to exclude the rows in your list</a:t>
            </a:r>
            <a:endParaRPr lang="en-US" dirty="0" smtClean="0"/>
          </a:p>
          <a:p>
            <a:r>
              <a:rPr lang="en-US" dirty="0" smtClean="0"/>
              <a:t>SELECT </a:t>
            </a:r>
            <a:r>
              <a:rPr lang="en-US" dirty="0"/>
              <a:t>ID, LASTNAME FROM Individual WHERE ID </a:t>
            </a:r>
            <a:r>
              <a:rPr lang="en-US" b="1" dirty="0"/>
              <a:t>NOT</a:t>
            </a:r>
            <a:r>
              <a:rPr lang="en-US" dirty="0"/>
              <a:t> </a:t>
            </a:r>
            <a:r>
              <a:rPr lang="en-US" b="1" dirty="0"/>
              <a:t>IN</a:t>
            </a:r>
            <a:r>
              <a:rPr lang="en-US" dirty="0"/>
              <a:t> ('50','51','52','53');</a:t>
            </a:r>
          </a:p>
        </p:txBody>
      </p:sp>
    </p:spTree>
    <p:extLst>
      <p:ext uri="{BB962C8B-B14F-4D97-AF65-F5344CB8AC3E}">
        <p14:creationId xmlns:p14="http://schemas.microsoft.com/office/powerpoint/2010/main" val="39907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DB from a script</a:t>
            </a:r>
            <a:endParaRPr lang="en-US" dirty="0"/>
          </a:p>
        </p:txBody>
      </p:sp>
      <p:sp>
        <p:nvSpPr>
          <p:cNvPr id="3" name="Content Placeholder 2"/>
          <p:cNvSpPr>
            <a:spLocks noGrp="1"/>
          </p:cNvSpPr>
          <p:nvPr>
            <p:ph idx="1"/>
          </p:nvPr>
        </p:nvSpPr>
        <p:spPr>
          <a:xfrm>
            <a:off x="457200" y="1600201"/>
            <a:ext cx="8229600" cy="3810000"/>
          </a:xfrm>
        </p:spPr>
        <p:txBody>
          <a:bodyPr/>
          <a:lstStyle/>
          <a:p>
            <a:r>
              <a:rPr lang="en-US" dirty="0" smtClean="0"/>
              <a:t>Create </a:t>
            </a:r>
            <a:r>
              <a:rPr lang="en-US" dirty="0"/>
              <a:t>a new database named </a:t>
            </a:r>
            <a:r>
              <a:rPr lang="en-US" dirty="0" smtClean="0"/>
              <a:t>RockStarDay2</a:t>
            </a:r>
          </a:p>
          <a:p>
            <a:r>
              <a:rPr lang="en-US" dirty="0"/>
              <a:t>C</a:t>
            </a:r>
            <a:r>
              <a:rPr lang="en-US" dirty="0" smtClean="0"/>
              <a:t>reate </a:t>
            </a:r>
            <a:r>
              <a:rPr lang="en-US" dirty="0"/>
              <a:t>tables within the </a:t>
            </a:r>
            <a:r>
              <a:rPr lang="en-US" dirty="0" smtClean="0"/>
              <a:t>database </a:t>
            </a:r>
            <a:r>
              <a:rPr lang="en-US" dirty="0"/>
              <a:t>and populate the tables with data.  </a:t>
            </a:r>
            <a:endParaRPr lang="en-US" dirty="0" smtClean="0"/>
          </a:p>
          <a:p>
            <a:r>
              <a:rPr lang="en-US" dirty="0" smtClean="0"/>
              <a:t>.</a:t>
            </a:r>
            <a:r>
              <a:rPr lang="en-US" dirty="0" err="1"/>
              <a:t>sql</a:t>
            </a:r>
            <a:r>
              <a:rPr lang="en-US" dirty="0"/>
              <a:t> script file that contains a series of SQL commands.  </a:t>
            </a:r>
            <a:endParaRPr lang="en-US" dirty="0" smtClean="0"/>
          </a:p>
          <a:p>
            <a:r>
              <a:rPr lang="en-US" dirty="0" smtClean="0"/>
              <a:t>We </a:t>
            </a:r>
            <a:r>
              <a:rPr lang="en-US" dirty="0"/>
              <a:t>will pipe the instructions stored within a file named </a:t>
            </a:r>
            <a:r>
              <a:rPr lang="en-US" dirty="0" err="1"/>
              <a:t>rockstar.sql</a:t>
            </a:r>
            <a:r>
              <a:rPr lang="en-US" dirty="0"/>
              <a:t>. </a:t>
            </a:r>
          </a:p>
        </p:txBody>
      </p:sp>
      <p:sp>
        <p:nvSpPr>
          <p:cNvPr id="4" name="Rectangle 3"/>
          <p:cNvSpPr/>
          <p:nvPr/>
        </p:nvSpPr>
        <p:spPr>
          <a:xfrm>
            <a:off x="381000" y="5638800"/>
            <a:ext cx="8382000" cy="923330"/>
          </a:xfrm>
          <a:prstGeom prst="rect">
            <a:avLst/>
          </a:prstGeom>
        </p:spPr>
        <p:txBody>
          <a:bodyPr wrap="square">
            <a:spAutoFit/>
          </a:bodyPr>
          <a:lstStyle/>
          <a:p>
            <a:r>
              <a:rPr lang="en-US" dirty="0"/>
              <a:t>$ mysql &lt; C:\Users\tripot\Dropbox\CharlestonCodes\MySQL\SQLScripts\RockStar\rockstar.sql -u root –p</a:t>
            </a:r>
          </a:p>
        </p:txBody>
      </p:sp>
    </p:spTree>
    <p:extLst>
      <p:ext uri="{BB962C8B-B14F-4D97-AF65-F5344CB8AC3E}">
        <p14:creationId xmlns:p14="http://schemas.microsoft.com/office/powerpoint/2010/main" val="41947278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229600" cy="1143000"/>
          </a:xfrm>
        </p:spPr>
        <p:txBody>
          <a:bodyPr>
            <a:normAutofit fontScale="90000"/>
          </a:bodyPr>
          <a:lstStyle/>
          <a:p>
            <a:r>
              <a:rPr lang="en-US" b="1" cap="all" dirty="0"/>
              <a:t>Exercise:  Using the DELETE </a:t>
            </a:r>
            <a:r>
              <a:rPr lang="en-US" b="1" cap="all" dirty="0" smtClean="0"/>
              <a:t>statement</a:t>
            </a:r>
            <a:endParaRPr lang="en-US" dirty="0"/>
          </a:p>
        </p:txBody>
      </p:sp>
      <p:sp>
        <p:nvSpPr>
          <p:cNvPr id="3" name="Content Placeholder 2"/>
          <p:cNvSpPr>
            <a:spLocks noGrp="1"/>
          </p:cNvSpPr>
          <p:nvPr>
            <p:ph idx="1"/>
          </p:nvPr>
        </p:nvSpPr>
        <p:spPr>
          <a:xfrm>
            <a:off x="457200" y="3962400"/>
            <a:ext cx="8229600" cy="1371600"/>
          </a:xfrm>
        </p:spPr>
        <p:txBody>
          <a:bodyPr vert="horz" lIns="91440" tIns="45720" rIns="91440" bIns="45720" rtlCol="0" anchor="ctr">
            <a:normAutofit fontScale="90000"/>
          </a:bodyPr>
          <a:lstStyle/>
          <a:p>
            <a:pPr algn="ctr">
              <a:spcBef>
                <a:spcPct val="0"/>
              </a:spcBef>
              <a:buNone/>
            </a:pPr>
            <a:r>
              <a:rPr lang="en-US" sz="4400" b="1" cap="all" dirty="0">
                <a:latin typeface="+mj-lt"/>
                <a:ea typeface="+mj-ea"/>
                <a:cs typeface="+mj-cs"/>
              </a:rPr>
              <a:t>Exercise:  Using the IN operator to delete multiple records</a:t>
            </a:r>
          </a:p>
          <a:p>
            <a:pPr algn="ctr">
              <a:spcBef>
                <a:spcPct val="0"/>
              </a:spcBef>
              <a:buNone/>
            </a:pPr>
            <a:endParaRPr lang="en-US" sz="4400" b="1" cap="all" dirty="0">
              <a:latin typeface="+mj-lt"/>
              <a:ea typeface="+mj-ea"/>
              <a:cs typeface="+mj-cs"/>
            </a:endParaRPr>
          </a:p>
        </p:txBody>
      </p:sp>
    </p:spTree>
    <p:extLst>
      <p:ext uri="{BB962C8B-B14F-4D97-AF65-F5344CB8AC3E}">
        <p14:creationId xmlns:p14="http://schemas.microsoft.com/office/powerpoint/2010/main" val="8532824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UPDATE statement </a:t>
            </a:r>
            <a:r>
              <a:rPr lang="en-US" dirty="0"/>
              <a:t>used to update existing records in a </a:t>
            </a:r>
            <a:r>
              <a:rPr lang="en-US" dirty="0" smtClean="0"/>
              <a:t>table</a:t>
            </a:r>
          </a:p>
          <a:p>
            <a:r>
              <a:rPr lang="en-US" dirty="0"/>
              <a:t>The SET clause indicates which columns to modify and the values they should be given</a:t>
            </a:r>
            <a:endParaRPr lang="en-US" dirty="0" smtClean="0"/>
          </a:p>
          <a:p>
            <a:r>
              <a:rPr lang="en-US" dirty="0" smtClean="0"/>
              <a:t>The </a:t>
            </a:r>
            <a:r>
              <a:rPr lang="en-US" dirty="0"/>
              <a:t>WHERE clause specifies which record or </a:t>
            </a:r>
            <a:r>
              <a:rPr lang="en-US" dirty="0" smtClean="0"/>
              <a:t>records are updates</a:t>
            </a:r>
          </a:p>
          <a:p>
            <a:pPr marL="0" indent="0">
              <a:buNone/>
            </a:pPr>
            <a:endParaRPr lang="en-US" dirty="0" smtClean="0"/>
          </a:p>
          <a:p>
            <a:pPr marL="0" indent="0">
              <a:buNone/>
            </a:pPr>
            <a:r>
              <a:rPr lang="en-US" dirty="0" smtClean="0"/>
              <a:t>UPDATE &lt;</a:t>
            </a:r>
            <a:r>
              <a:rPr lang="en-US" dirty="0" err="1" smtClean="0"/>
              <a:t>table_name</a:t>
            </a:r>
            <a:r>
              <a:rPr lang="en-US" dirty="0" smtClean="0"/>
              <a:t>&gt;</a:t>
            </a:r>
          </a:p>
          <a:p>
            <a:pPr marL="0" indent="0">
              <a:buNone/>
            </a:pPr>
            <a:r>
              <a:rPr lang="en-US" dirty="0" smtClean="0"/>
              <a:t>SET &lt;</a:t>
            </a:r>
            <a:r>
              <a:rPr lang="en-US" dirty="0" err="1"/>
              <a:t>c</a:t>
            </a:r>
            <a:r>
              <a:rPr lang="en-US" dirty="0" err="1" smtClean="0"/>
              <a:t>olumn_name</a:t>
            </a:r>
            <a:r>
              <a:rPr lang="en-US" dirty="0" smtClean="0"/>
              <a:t>&gt; = {expression}</a:t>
            </a:r>
          </a:p>
          <a:p>
            <a:pPr marL="0" indent="0">
              <a:buNone/>
            </a:pPr>
            <a:r>
              <a:rPr lang="en-US" dirty="0" smtClean="0"/>
              <a:t>WHERE &lt;</a:t>
            </a:r>
            <a:r>
              <a:rPr lang="en-US" dirty="0" err="1" smtClean="0"/>
              <a:t>where_condition</a:t>
            </a:r>
            <a:r>
              <a:rPr lang="en-US" dirty="0" smtClean="0"/>
              <a:t>&gt;</a:t>
            </a:r>
            <a:endParaRPr lang="en-US" dirty="0"/>
          </a:p>
        </p:txBody>
      </p:sp>
    </p:spTree>
    <p:extLst>
      <p:ext uri="{BB962C8B-B14F-4D97-AF65-F5344CB8AC3E}">
        <p14:creationId xmlns:p14="http://schemas.microsoft.com/office/powerpoint/2010/main" val="38191666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Safe Updates</a:t>
            </a:r>
            <a:endParaRPr lang="en-US" dirty="0"/>
          </a:p>
        </p:txBody>
      </p:sp>
      <p:sp>
        <p:nvSpPr>
          <p:cNvPr id="3" name="Content Placeholder 2"/>
          <p:cNvSpPr>
            <a:spLocks noGrp="1"/>
          </p:cNvSpPr>
          <p:nvPr>
            <p:ph idx="1"/>
          </p:nvPr>
        </p:nvSpPr>
        <p:spPr/>
        <p:txBody>
          <a:bodyPr>
            <a:normAutofit fontScale="92500"/>
          </a:bodyPr>
          <a:lstStyle/>
          <a:p>
            <a:r>
              <a:rPr lang="en-US" dirty="0" smtClean="0"/>
              <a:t>You </a:t>
            </a:r>
            <a:r>
              <a:rPr lang="en-US" dirty="0"/>
              <a:t>may get the following error when attempting to update a column without using the a KEY (primary key) column within the WHERE </a:t>
            </a:r>
            <a:r>
              <a:rPr lang="en-US" dirty="0" smtClean="0"/>
              <a:t>clause:</a:t>
            </a:r>
            <a:endParaRPr lang="en-US" dirty="0"/>
          </a:p>
          <a:p>
            <a:r>
              <a:rPr lang="en-US" dirty="0" smtClean="0"/>
              <a:t>“Safe Updates” forbids updates and delete with no key in the WHERE clause or no LIMIT clause.</a:t>
            </a:r>
            <a:endParaRPr lang="en-US" dirty="0"/>
          </a:p>
          <a:p>
            <a:r>
              <a:rPr lang="en-US" dirty="0" smtClean="0"/>
              <a:t>SET </a:t>
            </a:r>
            <a:r>
              <a:rPr lang="en-US" dirty="0"/>
              <a:t>SQL_SAFE_UPDATES = 0</a:t>
            </a:r>
            <a:r>
              <a:rPr lang="en-US" dirty="0" smtClean="0"/>
              <a:t>;</a:t>
            </a:r>
          </a:p>
          <a:p>
            <a:r>
              <a:rPr lang="en-US" dirty="0"/>
              <a:t>Edit -&gt; Preferences -&gt; SQL </a:t>
            </a:r>
            <a:r>
              <a:rPr lang="en-US" dirty="0" smtClean="0"/>
              <a:t>Editor -&gt; SQL Queries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399" y="1219200"/>
            <a:ext cx="6657975"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377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180333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a:t>
            </a:r>
            <a:endParaRPr lang="en-US" dirty="0"/>
          </a:p>
        </p:txBody>
      </p:sp>
      <p:sp>
        <p:nvSpPr>
          <p:cNvPr id="3" name="Content Placeholder 2"/>
          <p:cNvSpPr>
            <a:spLocks noGrp="1"/>
          </p:cNvSpPr>
          <p:nvPr>
            <p:ph idx="1"/>
          </p:nvPr>
        </p:nvSpPr>
        <p:spPr/>
        <p:txBody>
          <a:bodyPr/>
          <a:lstStyle/>
          <a:p>
            <a:r>
              <a:rPr lang="en-US" dirty="0" smtClean="0"/>
              <a:t>Operators and Functions</a:t>
            </a:r>
          </a:p>
          <a:p>
            <a:r>
              <a:rPr lang="en-US" dirty="0" smtClean="0"/>
              <a:t>Stored Functions</a:t>
            </a:r>
          </a:p>
          <a:p>
            <a:r>
              <a:rPr lang="en-US" dirty="0" smtClean="0"/>
              <a:t>Stored Procedures</a:t>
            </a:r>
          </a:p>
          <a:p>
            <a:endParaRPr lang="en-US" dirty="0"/>
          </a:p>
          <a:p>
            <a:r>
              <a:rPr lang="en-US" dirty="0" smtClean="0"/>
              <a:t>Also know as Stored Routines</a:t>
            </a:r>
            <a:endParaRPr lang="en-US" dirty="0"/>
          </a:p>
        </p:txBody>
      </p:sp>
    </p:spTree>
    <p:extLst>
      <p:ext uri="{BB962C8B-B14F-4D97-AF65-F5344CB8AC3E}">
        <p14:creationId xmlns:p14="http://schemas.microsoft.com/office/powerpoint/2010/main" val="37614162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b="1" cap="all" dirty="0" smtClean="0"/>
              <a:t>Using </a:t>
            </a:r>
            <a:r>
              <a:rPr lang="en-US" b="1" cap="all" dirty="0"/>
              <a:t>MySQL OPERATORS AND Functions</a:t>
            </a:r>
            <a:br>
              <a:rPr lang="en-US" b="1" cap="all" dirty="0"/>
            </a:br>
            <a:endParaRPr lang="en-US" dirty="0"/>
          </a:p>
        </p:txBody>
      </p:sp>
      <p:sp>
        <p:nvSpPr>
          <p:cNvPr id="3" name="Content Placeholder 2"/>
          <p:cNvSpPr>
            <a:spLocks noGrp="1"/>
          </p:cNvSpPr>
          <p:nvPr>
            <p:ph idx="1"/>
          </p:nvPr>
        </p:nvSpPr>
        <p:spPr>
          <a:xfrm>
            <a:off x="457200" y="1828800"/>
            <a:ext cx="8229600" cy="4297363"/>
          </a:xfrm>
        </p:spPr>
        <p:txBody>
          <a:bodyPr/>
          <a:lstStyle/>
          <a:p>
            <a:r>
              <a:rPr lang="en-US" dirty="0"/>
              <a:t>Comparison operators will result in a value of True , False, or Null.  </a:t>
            </a:r>
          </a:p>
          <a:p>
            <a:r>
              <a:rPr lang="en-US" dirty="0"/>
              <a:t>SELECT 5 &lt;&gt; 3;  -- this will evaluate to True (1).</a:t>
            </a:r>
          </a:p>
          <a:p>
            <a:r>
              <a:rPr lang="en-US" dirty="0"/>
              <a:t>SELECT 5 = 3; -- this will evaluate to False (0).</a:t>
            </a:r>
          </a:p>
          <a:p>
            <a:endParaRPr lang="en-US" dirty="0"/>
          </a:p>
        </p:txBody>
      </p:sp>
    </p:spTree>
    <p:extLst>
      <p:ext uri="{BB962C8B-B14F-4D97-AF65-F5344CB8AC3E}">
        <p14:creationId xmlns:p14="http://schemas.microsoft.com/office/powerpoint/2010/main" val="2479209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Comparison Operators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Comparison operators can work on numbers and strings.  </a:t>
            </a:r>
            <a:endParaRPr lang="en-US" dirty="0" smtClean="0"/>
          </a:p>
          <a:p>
            <a:r>
              <a:rPr lang="en-US" dirty="0" smtClean="0"/>
              <a:t>Below </a:t>
            </a:r>
            <a:r>
              <a:rPr lang="en-US" dirty="0"/>
              <a:t>is a listing of some basic comparison operators:</a:t>
            </a:r>
          </a:p>
          <a:p>
            <a:pPr lvl="0"/>
            <a:r>
              <a:rPr lang="en-US" dirty="0"/>
              <a:t>greater than (&gt;)</a:t>
            </a:r>
          </a:p>
          <a:p>
            <a:pPr lvl="0"/>
            <a:r>
              <a:rPr lang="en-US" dirty="0"/>
              <a:t>less than (&lt;)</a:t>
            </a:r>
          </a:p>
          <a:p>
            <a:pPr lvl="0"/>
            <a:r>
              <a:rPr lang="en-US" dirty="0"/>
              <a:t>equals to (=)</a:t>
            </a:r>
          </a:p>
          <a:p>
            <a:pPr lvl="0"/>
            <a:r>
              <a:rPr lang="en-US" dirty="0"/>
              <a:t>not equal to (&lt;&gt;) (!=)</a:t>
            </a:r>
          </a:p>
          <a:p>
            <a:pPr lvl="0"/>
            <a:r>
              <a:rPr lang="en-US" dirty="0"/>
              <a:t>greater than or equal to (&gt;=)</a:t>
            </a:r>
          </a:p>
          <a:p>
            <a:pPr lvl="0"/>
            <a:r>
              <a:rPr lang="en-US" dirty="0"/>
              <a:t>less than or equal to (&lt;=)</a:t>
            </a:r>
          </a:p>
          <a:p>
            <a:endParaRPr lang="en-US" dirty="0"/>
          </a:p>
        </p:txBody>
      </p:sp>
    </p:spTree>
    <p:extLst>
      <p:ext uri="{BB962C8B-B14F-4D97-AF65-F5344CB8AC3E}">
        <p14:creationId xmlns:p14="http://schemas.microsoft.com/office/powerpoint/2010/main" val="20113321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USING </a:t>
            </a:r>
            <a:r>
              <a:rPr lang="en-US" b="1" dirty="0"/>
              <a:t>THE IS NULL and IS NOT NULL Comparison </a:t>
            </a:r>
            <a:r>
              <a:rPr lang="en-US" b="1" dirty="0" smtClean="0"/>
              <a:t>Operators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IS NULL tests whether a value is null.  It’s really useful to discover columns are values that are NULL.  If something is null then a 1 (true) is returned.  For example, the following will return a value of 1:</a:t>
            </a:r>
          </a:p>
          <a:p>
            <a:r>
              <a:rPr lang="en-US" b="1" dirty="0"/>
              <a:t>mysql&gt; SELECT NULL IS NULL</a:t>
            </a:r>
            <a:r>
              <a:rPr lang="en-US" b="1" dirty="0" smtClean="0"/>
              <a:t>;</a:t>
            </a:r>
          </a:p>
          <a:p>
            <a:endParaRPr lang="en-US" dirty="0"/>
          </a:p>
          <a:p>
            <a:r>
              <a:rPr lang="en-US" dirty="0"/>
              <a:t>U</a:t>
            </a:r>
            <a:r>
              <a:rPr lang="en-US" dirty="0" smtClean="0"/>
              <a:t>se </a:t>
            </a:r>
            <a:r>
              <a:rPr lang="en-US" dirty="0"/>
              <a:t>IS NULL in WHERE clause to determine a missing value.</a:t>
            </a:r>
            <a:endParaRPr lang="en-US" dirty="0" smtClean="0"/>
          </a:p>
          <a:p>
            <a:r>
              <a:rPr lang="en-US" b="1" dirty="0"/>
              <a:t>mysql&gt; </a:t>
            </a:r>
            <a:r>
              <a:rPr lang="en-US" b="1" dirty="0" smtClean="0"/>
              <a:t>SELECT </a:t>
            </a:r>
            <a:r>
              <a:rPr lang="en-US" b="1" dirty="0"/>
              <a:t>* FROM Individual WHERE BIRTHDATE IS NULL;</a:t>
            </a:r>
            <a:endParaRPr lang="en-US" dirty="0"/>
          </a:p>
        </p:txBody>
      </p:sp>
    </p:spTree>
    <p:extLst>
      <p:ext uri="{BB962C8B-B14F-4D97-AF65-F5344CB8AC3E}">
        <p14:creationId xmlns:p14="http://schemas.microsoft.com/office/powerpoint/2010/main" val="17930523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b="1" cap="all" dirty="0"/>
              <a:t>USING THE BETWEEN COMPARISON Operator</a:t>
            </a:r>
            <a:br>
              <a:rPr lang="en-US" b="1" cap="all" dirty="0"/>
            </a:br>
            <a:endParaRPr lang="en-US" dirty="0"/>
          </a:p>
        </p:txBody>
      </p:sp>
      <p:sp>
        <p:nvSpPr>
          <p:cNvPr id="3" name="Content Placeholder 2"/>
          <p:cNvSpPr>
            <a:spLocks noGrp="1"/>
          </p:cNvSpPr>
          <p:nvPr>
            <p:ph idx="1"/>
          </p:nvPr>
        </p:nvSpPr>
        <p:spPr>
          <a:xfrm>
            <a:off x="457200" y="1447800"/>
            <a:ext cx="8229600" cy="5181600"/>
          </a:xfrm>
        </p:spPr>
        <p:txBody>
          <a:bodyPr>
            <a:normAutofit fontScale="77500" lnSpcReduction="20000"/>
          </a:bodyPr>
          <a:lstStyle/>
          <a:p>
            <a:r>
              <a:rPr lang="en-US" dirty="0"/>
              <a:t>Use </a:t>
            </a:r>
            <a:r>
              <a:rPr lang="en-US" b="1" dirty="0"/>
              <a:t>BETWEEN</a:t>
            </a:r>
            <a:r>
              <a:rPr lang="en-US" dirty="0"/>
              <a:t>  to evaluate the value of something to see if its greater than or equal to a minimum value AND less than or equal to a maximum value</a:t>
            </a:r>
            <a:r>
              <a:rPr lang="en-US" dirty="0" smtClean="0"/>
              <a:t>.</a:t>
            </a:r>
          </a:p>
          <a:p>
            <a:r>
              <a:rPr lang="en-US" dirty="0"/>
              <a:t>If the value is </a:t>
            </a:r>
            <a:r>
              <a:rPr lang="en-US" b="1" dirty="0"/>
              <a:t>BETWEEN</a:t>
            </a:r>
            <a:r>
              <a:rPr lang="en-US" dirty="0"/>
              <a:t> then a 1 is returned, otherwise a 0 is returned</a:t>
            </a:r>
            <a:r>
              <a:rPr lang="en-US" dirty="0" smtClean="0"/>
              <a:t>.</a:t>
            </a:r>
          </a:p>
          <a:p>
            <a:r>
              <a:rPr lang="en-US" b="1" dirty="0"/>
              <a:t>BETWEEN</a:t>
            </a:r>
            <a:r>
              <a:rPr lang="en-US" dirty="0"/>
              <a:t> is equivalent to the expression </a:t>
            </a:r>
            <a:endParaRPr lang="en-US" dirty="0" smtClean="0"/>
          </a:p>
          <a:p>
            <a:pPr marL="457200" lvl="1" indent="0">
              <a:buNone/>
            </a:pPr>
            <a:r>
              <a:rPr lang="en-US" dirty="0" smtClean="0"/>
              <a:t>(</a:t>
            </a:r>
            <a:r>
              <a:rPr lang="en-US" dirty="0"/>
              <a:t>minimum value &gt;= </a:t>
            </a:r>
            <a:r>
              <a:rPr lang="en-US" dirty="0" err="1"/>
              <a:t>expr</a:t>
            </a:r>
            <a:r>
              <a:rPr lang="en-US" dirty="0"/>
              <a:t> AND </a:t>
            </a:r>
            <a:r>
              <a:rPr lang="en-US" dirty="0" err="1"/>
              <a:t>expr</a:t>
            </a:r>
            <a:r>
              <a:rPr lang="en-US" dirty="0"/>
              <a:t> &lt;= maximum value</a:t>
            </a:r>
            <a:r>
              <a:rPr lang="en-US" dirty="0" smtClean="0"/>
              <a:t>)</a:t>
            </a:r>
          </a:p>
          <a:p>
            <a:pPr marL="457200" lvl="1" indent="0">
              <a:buNone/>
            </a:pPr>
            <a:endParaRPr lang="en-US" dirty="0" smtClean="0"/>
          </a:p>
          <a:p>
            <a:r>
              <a:rPr lang="en-US" b="1" dirty="0"/>
              <a:t>mysql&gt; SELECT ‘y’ BETWEEN ‘x’ and ‘z’;</a:t>
            </a:r>
            <a:endParaRPr lang="en-US" dirty="0"/>
          </a:p>
          <a:p>
            <a:r>
              <a:rPr lang="en-US" b="1" dirty="0"/>
              <a:t>mysql&gt; SELECT ‘ABC’ BETWEEN ‘AAA’ and ‘BBB’;</a:t>
            </a:r>
            <a:endParaRPr lang="en-US" dirty="0"/>
          </a:p>
          <a:p>
            <a:r>
              <a:rPr lang="en-US" b="1" dirty="0"/>
              <a:t>mysql&gt; SELECT 7 BETWEEN 7 and 10;</a:t>
            </a:r>
            <a:endParaRPr lang="en-US" dirty="0"/>
          </a:p>
          <a:p>
            <a:r>
              <a:rPr lang="en-US" b="1" dirty="0"/>
              <a:t>mysql&gt; SELECT 1 BETWEEN .5 and 10;</a:t>
            </a:r>
            <a:endParaRPr lang="en-US" dirty="0"/>
          </a:p>
          <a:p>
            <a:r>
              <a:rPr lang="en-US" b="1" dirty="0"/>
              <a:t>mysql&gt; SELECT * FROM Individual WHERE LASTNAME BETWEEN ‘A’ AND ‘Cobain’ ORDER BY LASTNAME</a:t>
            </a:r>
            <a:r>
              <a:rPr lang="en-US" b="1" dirty="0" smtClean="0"/>
              <a:t>;</a:t>
            </a:r>
            <a:endParaRPr lang="en-US" dirty="0"/>
          </a:p>
        </p:txBody>
      </p:sp>
    </p:spTree>
    <p:extLst>
      <p:ext uri="{BB962C8B-B14F-4D97-AF65-F5344CB8AC3E}">
        <p14:creationId xmlns:p14="http://schemas.microsoft.com/office/powerpoint/2010/main" val="4213570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19200"/>
            <a:ext cx="8458200" cy="1143000"/>
          </a:xfrm>
        </p:spPr>
        <p:txBody>
          <a:bodyPr>
            <a:normAutofit fontScale="90000"/>
          </a:bodyPr>
          <a:lstStyle/>
          <a:p>
            <a:r>
              <a:rPr lang="en-US" b="1" i="1" cap="all" dirty="0"/>
              <a:t>EXERCISE 1:  TRY SOME BASIC COMPARISON OPERATORS AND WATCH THE AUTOMATIC CONVERSION OF STRINGS TO NUMBERS</a:t>
            </a:r>
          </a:p>
        </p:txBody>
      </p:sp>
      <p:sp>
        <p:nvSpPr>
          <p:cNvPr id="3" name="Title 1"/>
          <p:cNvSpPr txBox="1">
            <a:spLocks/>
          </p:cNvSpPr>
          <p:nvPr/>
        </p:nvSpPr>
        <p:spPr>
          <a:xfrm>
            <a:off x="304800" y="4495800"/>
            <a:ext cx="8229600" cy="1143000"/>
          </a:xfrm>
          <a:prstGeom prst="rect">
            <a:avLst/>
          </a:prstGeom>
        </p:spPr>
        <p:txBody>
          <a:bodyPr vert="horz" lIns="91440" tIns="45720" rIns="91440" bIns="45720" rtlCol="0" anchor="ctr">
            <a:noAutofit/>
          </a:bodyPr>
          <a:lstStyle>
            <a:lvl1pPr algn="ctr">
              <a:spcBef>
                <a:spcPct val="0"/>
              </a:spcBef>
              <a:buNone/>
              <a:defRPr sz="4400" b="1" i="1" cap="all">
                <a:latin typeface="+mj-lt"/>
                <a:ea typeface="+mj-ea"/>
                <a:cs typeface="+mj-cs"/>
              </a:defRPr>
            </a:lvl1pPr>
          </a:lstStyle>
          <a:p>
            <a:r>
              <a:rPr lang="en-US" sz="4000" dirty="0"/>
              <a:t>Exercise 2:  Try out the BETWEEN, IS NULL, and IS NOT NULL comparison OPERATORs</a:t>
            </a:r>
            <a:br>
              <a:rPr lang="en-US" sz="4000" dirty="0"/>
            </a:br>
            <a:endParaRPr lang="en-US" sz="4000" dirty="0"/>
          </a:p>
        </p:txBody>
      </p:sp>
    </p:spTree>
    <p:extLst>
      <p:ext uri="{BB962C8B-B14F-4D97-AF65-F5344CB8AC3E}">
        <p14:creationId xmlns:p14="http://schemas.microsoft.com/office/powerpoint/2010/main" val="1556451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b="1" i="1" cap="all" dirty="0" smtClean="0"/>
              <a:t>Exercise 1:  </a:t>
            </a:r>
            <a:r>
              <a:rPr lang="en-US" b="1" i="1" cap="all" dirty="0"/>
              <a:t>Creating a Database from a .SQL Script FILE</a:t>
            </a:r>
          </a:p>
        </p:txBody>
      </p:sp>
      <p:sp>
        <p:nvSpPr>
          <p:cNvPr id="3" name="Content Placeholder 2"/>
          <p:cNvSpPr>
            <a:spLocks noGrp="1"/>
          </p:cNvSpPr>
          <p:nvPr>
            <p:ph idx="1"/>
          </p:nvPr>
        </p:nvSpPr>
        <p:spPr>
          <a:xfrm>
            <a:off x="457200" y="1828800"/>
            <a:ext cx="8229600" cy="4525963"/>
          </a:xfrm>
        </p:spPr>
        <p:txBody>
          <a:bodyPr/>
          <a:lstStyle/>
          <a:p>
            <a:r>
              <a:rPr lang="en-US" dirty="0" smtClean="0"/>
              <a:t>Page 26</a:t>
            </a:r>
            <a:endParaRPr lang="en-US" dirty="0"/>
          </a:p>
        </p:txBody>
      </p:sp>
    </p:spTree>
    <p:extLst>
      <p:ext uri="{BB962C8B-B14F-4D97-AF65-F5344CB8AC3E}">
        <p14:creationId xmlns:p14="http://schemas.microsoft.com/office/powerpoint/2010/main" val="25033791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USING the IFNULL() </a:t>
            </a:r>
            <a:r>
              <a:rPr lang="en-US" b="1" cap="all" dirty="0" smtClean="0"/>
              <a:t>Function</a:t>
            </a:r>
            <a:endParaRPr lang="en-US" dirty="0"/>
          </a:p>
        </p:txBody>
      </p:sp>
      <p:sp>
        <p:nvSpPr>
          <p:cNvPr id="3" name="Content Placeholder 2"/>
          <p:cNvSpPr>
            <a:spLocks noGrp="1"/>
          </p:cNvSpPr>
          <p:nvPr>
            <p:ph idx="1"/>
          </p:nvPr>
        </p:nvSpPr>
        <p:spPr/>
        <p:txBody>
          <a:bodyPr>
            <a:normAutofit lnSpcReduction="10000"/>
          </a:bodyPr>
          <a:lstStyle/>
          <a:p>
            <a:r>
              <a:rPr lang="en-US" dirty="0"/>
              <a:t>IFNULL takes two expressions and if the first expression is NOT NULL, it will return the first expression. </a:t>
            </a:r>
            <a:endParaRPr lang="en-US" dirty="0" smtClean="0"/>
          </a:p>
          <a:p>
            <a:r>
              <a:rPr lang="en-US" dirty="0"/>
              <a:t>If the first expression is NULL then it will return the second expression.  </a:t>
            </a:r>
          </a:p>
          <a:p>
            <a:r>
              <a:rPr lang="en-US" dirty="0"/>
              <a:t>m</a:t>
            </a:r>
            <a:r>
              <a:rPr lang="en-US" dirty="0" smtClean="0"/>
              <a:t>ysql&gt; SELECT IFNULL(NULL, 89);</a:t>
            </a:r>
          </a:p>
          <a:p>
            <a:r>
              <a:rPr lang="en-US" dirty="0"/>
              <a:t>mysql&gt; SELECT ID, LASTNAME, IFNULL(DECEASEDDATE, 'Still Alive') as </a:t>
            </a:r>
            <a:r>
              <a:rPr lang="en-US" dirty="0" smtClean="0"/>
              <a:t>Alive FROM INDIVIDUAL;</a:t>
            </a:r>
          </a:p>
        </p:txBody>
      </p:sp>
    </p:spTree>
    <p:extLst>
      <p:ext uri="{BB962C8B-B14F-4D97-AF65-F5344CB8AC3E}">
        <p14:creationId xmlns:p14="http://schemas.microsoft.com/office/powerpoint/2010/main" val="9668838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THE COALESCE() FUNCTION</a:t>
            </a:r>
            <a:endParaRPr lang="en-US" b="1" dirty="0"/>
          </a:p>
        </p:txBody>
      </p:sp>
      <p:sp>
        <p:nvSpPr>
          <p:cNvPr id="3" name="Content Placeholder 2"/>
          <p:cNvSpPr>
            <a:spLocks noGrp="1"/>
          </p:cNvSpPr>
          <p:nvPr>
            <p:ph idx="1"/>
          </p:nvPr>
        </p:nvSpPr>
        <p:spPr/>
        <p:txBody>
          <a:bodyPr>
            <a:normAutofit lnSpcReduction="10000"/>
          </a:bodyPr>
          <a:lstStyle/>
          <a:p>
            <a:r>
              <a:rPr lang="en-US" dirty="0"/>
              <a:t>COALESCE will return the first non-null value in a list of values.  </a:t>
            </a:r>
            <a:endParaRPr lang="en-US" dirty="0" smtClean="0"/>
          </a:p>
          <a:p>
            <a:r>
              <a:rPr lang="en-US" dirty="0" smtClean="0"/>
              <a:t>It </a:t>
            </a:r>
            <a:r>
              <a:rPr lang="en-US" dirty="0"/>
              <a:t>will return NULL if there are no non-null </a:t>
            </a:r>
            <a:r>
              <a:rPr lang="en-US" dirty="0" smtClean="0"/>
              <a:t>values.</a:t>
            </a:r>
          </a:p>
          <a:p>
            <a:r>
              <a:rPr lang="en-US" dirty="0" smtClean="0"/>
              <a:t>mysql&gt;SELECT COALESCE(NULL, NULL, ‘Stuff’);</a:t>
            </a:r>
          </a:p>
          <a:p>
            <a:r>
              <a:rPr lang="en-US" dirty="0"/>
              <a:t>mysql&gt;SELECT COALESCE(NULL, 5</a:t>
            </a:r>
            <a:r>
              <a:rPr lang="en-US" dirty="0" smtClean="0"/>
              <a:t>, </a:t>
            </a:r>
            <a:r>
              <a:rPr lang="en-US" dirty="0"/>
              <a:t>‘</a:t>
            </a:r>
            <a:r>
              <a:rPr lang="en-US" dirty="0" smtClean="0"/>
              <a:t>Stuff);</a:t>
            </a:r>
          </a:p>
          <a:p>
            <a:r>
              <a:rPr lang="en-US" dirty="0"/>
              <a:t>mysql&gt; SELECT ID, LASTNAME, </a:t>
            </a:r>
            <a:r>
              <a:rPr lang="en-US" dirty="0" smtClean="0"/>
              <a:t>COALESCE(DECEASEDDATE</a:t>
            </a:r>
            <a:r>
              <a:rPr lang="en-US" dirty="0"/>
              <a:t>, 'Still Alive') as Alive </a:t>
            </a:r>
            <a:r>
              <a:rPr lang="en-US" dirty="0" smtClean="0"/>
              <a:t>FROM </a:t>
            </a:r>
            <a:r>
              <a:rPr lang="en-US" dirty="0"/>
              <a:t>INDIVIDUAL;</a:t>
            </a:r>
          </a:p>
          <a:p>
            <a:endParaRPr lang="en-US" dirty="0"/>
          </a:p>
          <a:p>
            <a:endParaRPr lang="en-US" dirty="0"/>
          </a:p>
        </p:txBody>
      </p:sp>
    </p:spTree>
    <p:extLst>
      <p:ext uri="{BB962C8B-B14F-4D97-AF65-F5344CB8AC3E}">
        <p14:creationId xmlns:p14="http://schemas.microsoft.com/office/powerpoint/2010/main" val="32876051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stored routine?</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stored routine contains SQL statements that are stored on the MySQL server and given a name. </a:t>
            </a:r>
            <a:endParaRPr lang="en-US" dirty="0" smtClean="0"/>
          </a:p>
          <a:p>
            <a:r>
              <a:rPr lang="en-US" dirty="0"/>
              <a:t>When you create a save a stored routine, it is saved within the database server system tables.  </a:t>
            </a:r>
            <a:endParaRPr lang="en-US" dirty="0" smtClean="0"/>
          </a:p>
          <a:p>
            <a:r>
              <a:rPr lang="en-US" dirty="0" smtClean="0"/>
              <a:t>You </a:t>
            </a:r>
            <a:r>
              <a:rPr lang="en-US" dirty="0"/>
              <a:t>can execute either on demand.  </a:t>
            </a:r>
            <a:endParaRPr lang="en-US" dirty="0" smtClean="0"/>
          </a:p>
          <a:p>
            <a:r>
              <a:rPr lang="en-US" dirty="0" smtClean="0"/>
              <a:t>Doing </a:t>
            </a:r>
            <a:r>
              <a:rPr lang="en-US" dirty="0"/>
              <a:t>so causes the SQL statements defined within the stored routine to be run on the server.  </a:t>
            </a:r>
            <a:endParaRPr lang="en-US" dirty="0" smtClean="0"/>
          </a:p>
          <a:p>
            <a:r>
              <a:rPr lang="en-US" dirty="0" smtClean="0"/>
              <a:t>When </a:t>
            </a:r>
            <a:r>
              <a:rPr lang="en-US" dirty="0"/>
              <a:t>a stored routine is run, it runs within the memory address of the server process.  </a:t>
            </a:r>
          </a:p>
          <a:p>
            <a:endParaRPr lang="en-US" dirty="0"/>
          </a:p>
        </p:txBody>
      </p:sp>
    </p:spTree>
    <p:extLst>
      <p:ext uri="{BB962C8B-B14F-4D97-AF65-F5344CB8AC3E}">
        <p14:creationId xmlns:p14="http://schemas.microsoft.com/office/powerpoint/2010/main" val="4816285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524000"/>
          </a:xfrm>
        </p:spPr>
        <p:txBody>
          <a:bodyPr>
            <a:normAutofit/>
          </a:bodyPr>
          <a:lstStyle/>
          <a:p>
            <a:r>
              <a:rPr lang="en-US" b="1" i="1" cap="all" dirty="0"/>
              <a:t>EXERCISE 3:  USING THE IFNULL() </a:t>
            </a:r>
            <a:r>
              <a:rPr lang="en-US" b="1" i="1" cap="all" dirty="0" smtClean="0"/>
              <a:t>FUNCTION</a:t>
            </a:r>
            <a:endParaRPr lang="en-US" i="1" dirty="0"/>
          </a:p>
        </p:txBody>
      </p:sp>
    </p:spTree>
    <p:extLst>
      <p:ext uri="{BB962C8B-B14F-4D97-AF65-F5344CB8AC3E}">
        <p14:creationId xmlns:p14="http://schemas.microsoft.com/office/powerpoint/2010/main" val="38065573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143000"/>
          </a:xfrm>
        </p:spPr>
        <p:txBody>
          <a:bodyPr>
            <a:normAutofit fontScale="90000"/>
          </a:bodyPr>
          <a:lstStyle/>
          <a:p>
            <a:r>
              <a:rPr lang="en-US" b="1" cap="all" dirty="0"/>
              <a:t>Stored Routines:  stored functions and stored procedures</a:t>
            </a:r>
            <a:br>
              <a:rPr lang="en-US" b="1" cap="all" dirty="0"/>
            </a:br>
            <a:endParaRPr lang="en-US" dirty="0"/>
          </a:p>
        </p:txBody>
      </p:sp>
      <p:sp>
        <p:nvSpPr>
          <p:cNvPr id="3" name="Content Placeholder 2"/>
          <p:cNvSpPr>
            <a:spLocks noGrp="1"/>
          </p:cNvSpPr>
          <p:nvPr>
            <p:ph idx="1"/>
          </p:nvPr>
        </p:nvSpPr>
        <p:spPr>
          <a:xfrm>
            <a:off x="381000" y="2743200"/>
            <a:ext cx="8229600" cy="2773363"/>
          </a:xfrm>
        </p:spPr>
        <p:txBody>
          <a:bodyPr/>
          <a:lstStyle/>
          <a:p>
            <a:endParaRPr lang="en-US" dirty="0"/>
          </a:p>
        </p:txBody>
      </p:sp>
    </p:spTree>
    <p:extLst>
      <p:ext uri="{BB962C8B-B14F-4D97-AF65-F5344CB8AC3E}">
        <p14:creationId xmlns:p14="http://schemas.microsoft.com/office/powerpoint/2010/main" val="40964369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stored routines?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a:t>Stored procedures and functions can be referred together as stored routines</a:t>
            </a:r>
            <a:r>
              <a:rPr lang="en-US" dirty="0" smtClean="0"/>
              <a:t>.</a:t>
            </a:r>
          </a:p>
          <a:p>
            <a:r>
              <a:rPr lang="en-US" dirty="0" smtClean="0"/>
              <a:t>A </a:t>
            </a:r>
            <a:r>
              <a:rPr lang="en-US" dirty="0"/>
              <a:t>stored routine contains SQL statements that are stored on the MySQL server and given a name</a:t>
            </a:r>
            <a:r>
              <a:rPr lang="en-US" dirty="0" smtClean="0"/>
              <a:t>.</a:t>
            </a:r>
          </a:p>
          <a:p>
            <a:r>
              <a:rPr lang="en-US" dirty="0" smtClean="0"/>
              <a:t>When </a:t>
            </a:r>
            <a:r>
              <a:rPr lang="en-US" dirty="0"/>
              <a:t>you create a save a stored routine, it is saved within the database server system tables</a:t>
            </a:r>
            <a:r>
              <a:rPr lang="en-US" dirty="0" smtClean="0"/>
              <a:t>.</a:t>
            </a:r>
          </a:p>
          <a:p>
            <a:r>
              <a:rPr lang="en-US" dirty="0" smtClean="0"/>
              <a:t>You </a:t>
            </a:r>
            <a:r>
              <a:rPr lang="en-US" dirty="0"/>
              <a:t>can execute </a:t>
            </a:r>
            <a:r>
              <a:rPr lang="en-US" dirty="0" smtClean="0"/>
              <a:t>these on </a:t>
            </a:r>
            <a:r>
              <a:rPr lang="en-US" dirty="0"/>
              <a:t>demand. </a:t>
            </a:r>
            <a:endParaRPr lang="en-US" dirty="0" smtClean="0"/>
          </a:p>
          <a:p>
            <a:r>
              <a:rPr lang="en-US" dirty="0"/>
              <a:t>C</a:t>
            </a:r>
            <a:r>
              <a:rPr lang="en-US" dirty="0" smtClean="0"/>
              <a:t>auses </a:t>
            </a:r>
            <a:r>
              <a:rPr lang="en-US" dirty="0"/>
              <a:t>the SQL statements defined within the stored routine to be run on the server.  </a:t>
            </a:r>
            <a:endParaRPr lang="en-US" dirty="0" smtClean="0"/>
          </a:p>
          <a:p>
            <a:r>
              <a:rPr lang="en-US" dirty="0" smtClean="0"/>
              <a:t>When </a:t>
            </a:r>
            <a:r>
              <a:rPr lang="en-US" dirty="0"/>
              <a:t>a stored routine is run, it runs within the memory address of the server process.  </a:t>
            </a:r>
          </a:p>
          <a:p>
            <a:endParaRPr lang="en-US" dirty="0"/>
          </a:p>
        </p:txBody>
      </p:sp>
    </p:spTree>
    <p:extLst>
      <p:ext uri="{BB962C8B-B14F-4D97-AF65-F5344CB8AC3E}">
        <p14:creationId xmlns:p14="http://schemas.microsoft.com/office/powerpoint/2010/main" val="3166924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stored procedure is a computer program that can be run on request and accept input and output parameters.  </a:t>
            </a:r>
            <a:endParaRPr lang="en-US" dirty="0" smtClean="0"/>
          </a:p>
          <a:p>
            <a:r>
              <a:rPr lang="en-US" dirty="0"/>
              <a:t>A stored function is similar to a stored procedure.  </a:t>
            </a:r>
            <a:endParaRPr lang="en-US" dirty="0" smtClean="0"/>
          </a:p>
          <a:p>
            <a:r>
              <a:rPr lang="en-US" dirty="0" smtClean="0"/>
              <a:t>But </a:t>
            </a:r>
            <a:r>
              <a:rPr lang="en-US" dirty="0"/>
              <a:t>a function results in a single value. </a:t>
            </a:r>
            <a:endParaRPr lang="en-US" dirty="0" smtClean="0"/>
          </a:p>
          <a:p>
            <a:r>
              <a:rPr lang="en-US" dirty="0" smtClean="0"/>
              <a:t>Functions </a:t>
            </a:r>
            <a:r>
              <a:rPr lang="en-US" dirty="0"/>
              <a:t>allow you to write your own calculations and extend the SQL language.  </a:t>
            </a:r>
            <a:endParaRPr lang="en-US" dirty="0" smtClean="0"/>
          </a:p>
          <a:p>
            <a:r>
              <a:rPr lang="en-US" dirty="0" smtClean="0"/>
              <a:t>Functions </a:t>
            </a:r>
            <a:r>
              <a:rPr lang="en-US" dirty="0"/>
              <a:t>can be executed from within a SQL statement.  </a:t>
            </a:r>
          </a:p>
          <a:p>
            <a:endParaRPr lang="en-US" dirty="0"/>
          </a:p>
        </p:txBody>
      </p:sp>
    </p:spTree>
    <p:extLst>
      <p:ext uri="{BB962C8B-B14F-4D97-AF65-F5344CB8AC3E}">
        <p14:creationId xmlns:p14="http://schemas.microsoft.com/office/powerpoint/2010/main" val="27495509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2800" b="1" dirty="0"/>
              <a:t>STORED FUNCTIONS VERSUS STORED PROCEDURES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7973486"/>
              </p:ext>
            </p:extLst>
          </p:nvPr>
        </p:nvGraphicFramePr>
        <p:xfrm>
          <a:off x="228600" y="8686800"/>
          <a:ext cx="8305800" cy="6974631"/>
        </p:xfrm>
        <a:graphic>
          <a:graphicData uri="http://schemas.openxmlformats.org/drawingml/2006/table">
            <a:tbl>
              <a:tblPr>
                <a:tableStyleId>{5C22544A-7EE6-4342-B048-85BDC9FD1C3A}</a:tableStyleId>
              </a:tblPr>
              <a:tblGrid>
                <a:gridCol w="4152900"/>
                <a:gridCol w="4152900"/>
              </a:tblGrid>
              <a:tr h="122323">
                <a:tc>
                  <a:txBody>
                    <a:bodyPr/>
                    <a:lstStyle/>
                    <a:p>
                      <a:pPr marL="0" marR="0">
                        <a:lnSpc>
                          <a:spcPct val="115000"/>
                        </a:lnSpc>
                        <a:spcBef>
                          <a:spcPts val="0"/>
                        </a:spcBef>
                        <a:spcAft>
                          <a:spcPts val="0"/>
                        </a:spcAft>
                      </a:pPr>
                      <a:r>
                        <a:rPr lang="en-US" sz="1200" dirty="0">
                          <a:effectLst/>
                        </a:rPr>
                        <a:t>Stored Function</a:t>
                      </a:r>
                      <a:endParaRPr lang="en-US" sz="1200" dirty="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Stored Procedure</a:t>
                      </a:r>
                      <a:endParaRPr lang="en-US" sz="1200">
                        <a:effectLst/>
                        <a:latin typeface="Calibri"/>
                        <a:ea typeface="Times New Roman"/>
                        <a:cs typeface="Times New Roman"/>
                      </a:endParaRPr>
                    </a:p>
                  </a:txBody>
                  <a:tcPr marL="47866" marR="47866" marT="0" marB="0"/>
                </a:tc>
              </a:tr>
              <a:tr h="856263">
                <a:tc>
                  <a:txBody>
                    <a:bodyPr/>
                    <a:lstStyle/>
                    <a:p>
                      <a:pPr marL="0" marR="0">
                        <a:lnSpc>
                          <a:spcPct val="115000"/>
                        </a:lnSpc>
                        <a:spcBef>
                          <a:spcPts val="0"/>
                        </a:spcBef>
                        <a:spcAft>
                          <a:spcPts val="0"/>
                        </a:spcAft>
                      </a:pPr>
                      <a:r>
                        <a:rPr lang="en-US" sz="1200" dirty="0">
                          <a:effectLst/>
                        </a:rPr>
                        <a:t>Calculates a single value.  Functions are used to as a general purpose way to return a result from a calculation. You could create a function to convert units of measure, such as Fahrenheit to Celsius.  You could create a function to return a person’s complete mailing address using Street, City, State, and postal code as inputs into the function.  </a:t>
                      </a:r>
                      <a:endParaRPr lang="en-US" sz="1200" dirty="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dirty="0">
                          <a:effectLst/>
                        </a:rPr>
                        <a:t>Can be used to calculate a single value, return a set of data, return multiple sets of data, return multiple values, perform an action and return no value.  </a:t>
                      </a:r>
                    </a:p>
                    <a:p>
                      <a:pPr marL="0" marR="0">
                        <a:lnSpc>
                          <a:spcPct val="115000"/>
                        </a:lnSpc>
                        <a:spcBef>
                          <a:spcPts val="0"/>
                        </a:spcBef>
                        <a:spcAft>
                          <a:spcPts val="0"/>
                        </a:spcAft>
                      </a:pPr>
                      <a:r>
                        <a:rPr lang="en-US" sz="1200" dirty="0">
                          <a:effectLst/>
                        </a:rPr>
                        <a:t>A stored procedure is written to perform a specific task and implement business logic.  </a:t>
                      </a:r>
                      <a:endParaRPr lang="en-US" sz="1200" dirty="0">
                        <a:effectLst/>
                        <a:latin typeface="Calibri"/>
                        <a:ea typeface="Times New Roman"/>
                        <a:cs typeface="Times New Roman"/>
                      </a:endParaRPr>
                    </a:p>
                  </a:txBody>
                  <a:tcPr marL="47866" marR="47866" marT="0" marB="0"/>
                </a:tc>
              </a:tr>
              <a:tr h="244647">
                <a:tc>
                  <a:txBody>
                    <a:bodyPr/>
                    <a:lstStyle/>
                    <a:p>
                      <a:pPr marL="0" marR="0">
                        <a:lnSpc>
                          <a:spcPct val="115000"/>
                        </a:lnSpc>
                        <a:spcBef>
                          <a:spcPts val="0"/>
                        </a:spcBef>
                        <a:spcAft>
                          <a:spcPts val="0"/>
                        </a:spcAft>
                      </a:pPr>
                      <a:r>
                        <a:rPr lang="en-US" sz="1200" dirty="0">
                          <a:effectLst/>
                        </a:rPr>
                        <a:t>Used within expressions such as SELECT </a:t>
                      </a:r>
                      <a:r>
                        <a:rPr lang="en-US" sz="1200" dirty="0" err="1">
                          <a:effectLst/>
                        </a:rPr>
                        <a:t>fnCalculateAgeInDays</a:t>
                      </a:r>
                      <a:r>
                        <a:rPr lang="en-US" sz="1200" dirty="0">
                          <a:effectLst/>
                        </a:rPr>
                        <a:t>(‘2001-12-12’);</a:t>
                      </a:r>
                      <a:endParaRPr lang="en-US" sz="1200" dirty="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Not used in expressions.  Executed as standalone operations using CALL statement.</a:t>
                      </a:r>
                      <a:endParaRPr lang="en-US" sz="1200">
                        <a:effectLst/>
                        <a:latin typeface="Calibri"/>
                        <a:ea typeface="Times New Roman"/>
                        <a:cs typeface="Times New Roman"/>
                      </a:endParaRPr>
                    </a:p>
                  </a:txBody>
                  <a:tcPr marL="47866" marR="47866" marT="0" marB="0"/>
                </a:tc>
              </a:tr>
              <a:tr h="244647">
                <a:tc>
                  <a:txBody>
                    <a:bodyPr/>
                    <a:lstStyle/>
                    <a:p>
                      <a:pPr marL="0" marR="0">
                        <a:lnSpc>
                          <a:spcPct val="115000"/>
                        </a:lnSpc>
                        <a:spcBef>
                          <a:spcPts val="0"/>
                        </a:spcBef>
                        <a:spcAft>
                          <a:spcPts val="0"/>
                        </a:spcAft>
                      </a:pPr>
                      <a:r>
                        <a:rPr lang="en-US" sz="1200" dirty="0">
                          <a:effectLst/>
                        </a:rPr>
                        <a:t>Use the CREATE FUNCTION statement to create a function</a:t>
                      </a:r>
                      <a:endParaRPr lang="en-US" sz="1200" dirty="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Use the CREATE PROCEDURE statement to create a procedure</a:t>
                      </a:r>
                      <a:endParaRPr lang="en-US" sz="1200">
                        <a:effectLst/>
                        <a:latin typeface="Calibri"/>
                        <a:ea typeface="Times New Roman"/>
                        <a:cs typeface="Times New Roman"/>
                      </a:endParaRPr>
                    </a:p>
                  </a:txBody>
                  <a:tcPr marL="47866" marR="47866" marT="0" marB="0"/>
                </a:tc>
              </a:tr>
              <a:tr h="1100910">
                <a:tc>
                  <a:txBody>
                    <a:bodyPr/>
                    <a:lstStyle/>
                    <a:p>
                      <a:pPr marL="0" marR="0">
                        <a:lnSpc>
                          <a:spcPct val="115000"/>
                        </a:lnSpc>
                        <a:spcBef>
                          <a:spcPts val="0"/>
                        </a:spcBef>
                        <a:spcAft>
                          <a:spcPts val="0"/>
                        </a:spcAft>
                      </a:pPr>
                      <a:r>
                        <a:rPr lang="en-US" sz="1200">
                          <a:effectLst/>
                        </a:rPr>
                        <a:t>Uses a RETURNS clause to indicate the data type to return.</a:t>
                      </a:r>
                      <a:endParaRPr lang="en-US" sz="120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A stored procedure doesn’t have a RETURNS clause.  . You can get data out of a stored procedure in different ways.  First, a stored procedure can return an integer value. The default is zero (0).  Second, you can use output parameters to return zero, one or more values back to the calling application. Third, stored procedure can return a row or multiple rows as the result of a SQL SELECT statement.  </a:t>
                      </a:r>
                    </a:p>
                    <a:p>
                      <a:pPr marL="0" marR="0">
                        <a:lnSpc>
                          <a:spcPct val="115000"/>
                        </a:lnSpc>
                        <a:spcBef>
                          <a:spcPts val="0"/>
                        </a:spcBef>
                        <a:spcAft>
                          <a:spcPts val="0"/>
                        </a:spcAft>
                      </a:pPr>
                      <a:r>
                        <a:rPr lang="en-US" sz="1200">
                          <a:effectLst/>
                        </a:rPr>
                        <a:t> </a:t>
                      </a:r>
                      <a:endParaRPr lang="en-US" sz="1200">
                        <a:effectLst/>
                        <a:latin typeface="Calibri"/>
                        <a:ea typeface="Times New Roman"/>
                        <a:cs typeface="Times New Roman"/>
                      </a:endParaRPr>
                    </a:p>
                  </a:txBody>
                  <a:tcPr marL="47866" marR="47866" marT="0" marB="0"/>
                </a:tc>
              </a:tr>
              <a:tr h="366970">
                <a:tc>
                  <a:txBody>
                    <a:bodyPr/>
                    <a:lstStyle/>
                    <a:p>
                      <a:pPr marL="0" marR="0">
                        <a:lnSpc>
                          <a:spcPct val="115000"/>
                        </a:lnSpc>
                        <a:spcBef>
                          <a:spcPts val="0"/>
                        </a:spcBef>
                        <a:spcAft>
                          <a:spcPts val="0"/>
                        </a:spcAft>
                      </a:pPr>
                      <a:r>
                        <a:rPr lang="en-US" sz="1200">
                          <a:effectLst/>
                        </a:rPr>
                        <a:t>Must include a RETURN statement to return a value.</a:t>
                      </a:r>
                      <a:endParaRPr lang="en-US" sz="120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Instead it can return the result as a row or rows of data.  Or, it can return a result by assigning the value using an OUT parameter.</a:t>
                      </a:r>
                      <a:endParaRPr lang="en-US" sz="1200">
                        <a:effectLst/>
                        <a:latin typeface="Calibri"/>
                        <a:ea typeface="Times New Roman"/>
                        <a:cs typeface="Times New Roman"/>
                      </a:endParaRPr>
                    </a:p>
                  </a:txBody>
                  <a:tcPr marL="47866" marR="47866" marT="0" marB="0"/>
                </a:tc>
              </a:tr>
              <a:tr h="122323">
                <a:tc>
                  <a:txBody>
                    <a:bodyPr/>
                    <a:lstStyle/>
                    <a:p>
                      <a:pPr marL="0" marR="0">
                        <a:lnSpc>
                          <a:spcPct val="115000"/>
                        </a:lnSpc>
                        <a:spcBef>
                          <a:spcPts val="0"/>
                        </a:spcBef>
                        <a:spcAft>
                          <a:spcPts val="0"/>
                        </a:spcAft>
                      </a:pPr>
                      <a:r>
                        <a:rPr lang="en-US" sz="1200">
                          <a:effectLst/>
                        </a:rPr>
                        <a:t>A stored function belongs to a database.</a:t>
                      </a:r>
                      <a:endParaRPr lang="en-US" sz="120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A stored procedure belongs to a database.</a:t>
                      </a:r>
                      <a:endParaRPr lang="en-US" sz="1200">
                        <a:effectLst/>
                        <a:latin typeface="Calibri"/>
                        <a:ea typeface="Times New Roman"/>
                        <a:cs typeface="Times New Roman"/>
                      </a:endParaRPr>
                    </a:p>
                  </a:txBody>
                  <a:tcPr marL="47866" marR="47866" marT="0" marB="0"/>
                </a:tc>
              </a:tr>
              <a:tr h="366970">
                <a:tc>
                  <a:txBody>
                    <a:bodyPr/>
                    <a:lstStyle/>
                    <a:p>
                      <a:pPr marL="0" marR="0">
                        <a:lnSpc>
                          <a:spcPct val="115000"/>
                        </a:lnSpc>
                        <a:spcBef>
                          <a:spcPts val="0"/>
                        </a:spcBef>
                        <a:spcAft>
                          <a:spcPts val="0"/>
                        </a:spcAft>
                      </a:pPr>
                      <a:r>
                        <a:rPr lang="en-US" sz="1200">
                          <a:effectLst/>
                        </a:rPr>
                        <a:t>A stored function does not have an IN parameter type.</a:t>
                      </a:r>
                      <a:endParaRPr lang="en-US" sz="120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A stored procedure uses an IN parameter to accept in a parameter value from the caller.  The caller cannot see any changes to the parameter value.  </a:t>
                      </a:r>
                      <a:endParaRPr lang="en-US" sz="1200">
                        <a:effectLst/>
                        <a:latin typeface="Calibri"/>
                        <a:ea typeface="Times New Roman"/>
                        <a:cs typeface="Times New Roman"/>
                      </a:endParaRPr>
                    </a:p>
                  </a:txBody>
                  <a:tcPr marL="47866" marR="47866" marT="0" marB="0"/>
                </a:tc>
              </a:tr>
              <a:tr h="366970">
                <a:tc>
                  <a:txBody>
                    <a:bodyPr/>
                    <a:lstStyle/>
                    <a:p>
                      <a:pPr marL="0" marR="0">
                        <a:lnSpc>
                          <a:spcPct val="115000"/>
                        </a:lnSpc>
                        <a:spcBef>
                          <a:spcPts val="0"/>
                        </a:spcBef>
                        <a:spcAft>
                          <a:spcPts val="0"/>
                        </a:spcAft>
                      </a:pPr>
                      <a:r>
                        <a:rPr lang="en-US" sz="1200">
                          <a:effectLst/>
                        </a:rPr>
                        <a:t>A stored function does not have an OUT parameter type.</a:t>
                      </a:r>
                      <a:endParaRPr lang="en-US" sz="120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With an OUT parameter, the stored procedure sets the value of the parameter.  The parameter value can be utilized by the caller of the procedure.  </a:t>
                      </a:r>
                      <a:endParaRPr lang="en-US" sz="1200">
                        <a:effectLst/>
                        <a:latin typeface="Calibri"/>
                        <a:ea typeface="Times New Roman"/>
                        <a:cs typeface="Times New Roman"/>
                      </a:endParaRPr>
                    </a:p>
                  </a:txBody>
                  <a:tcPr marL="47866" marR="47866" marT="0" marB="0"/>
                </a:tc>
              </a:tr>
              <a:tr h="366970">
                <a:tc>
                  <a:txBody>
                    <a:bodyPr/>
                    <a:lstStyle/>
                    <a:p>
                      <a:pPr marL="0" marR="0">
                        <a:lnSpc>
                          <a:spcPct val="115000"/>
                        </a:lnSpc>
                        <a:spcBef>
                          <a:spcPts val="0"/>
                        </a:spcBef>
                        <a:spcAft>
                          <a:spcPts val="0"/>
                        </a:spcAft>
                      </a:pPr>
                      <a:r>
                        <a:rPr lang="en-US" sz="1200">
                          <a:effectLst/>
                        </a:rPr>
                        <a:t>A stored function does not have an INOUT parameter type.</a:t>
                      </a:r>
                      <a:endParaRPr lang="en-US" sz="120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With an INOUT parameter the caller can pass in a value into the procedure.  The caller can receive a value from the procedure.  </a:t>
                      </a:r>
                      <a:endParaRPr lang="en-US" sz="1200">
                        <a:effectLst/>
                        <a:latin typeface="Calibri"/>
                        <a:ea typeface="Times New Roman"/>
                        <a:cs typeface="Times New Roman"/>
                      </a:endParaRPr>
                    </a:p>
                  </a:txBody>
                  <a:tcPr marL="47866" marR="47866" marT="0" marB="0"/>
                </a:tc>
              </a:tr>
              <a:tr h="366970">
                <a:tc>
                  <a:txBody>
                    <a:bodyPr/>
                    <a:lstStyle/>
                    <a:p>
                      <a:pPr marL="0" marR="0">
                        <a:lnSpc>
                          <a:spcPct val="115000"/>
                        </a:lnSpc>
                        <a:spcBef>
                          <a:spcPts val="0"/>
                        </a:spcBef>
                        <a:spcAft>
                          <a:spcPts val="0"/>
                        </a:spcAft>
                      </a:pPr>
                      <a:r>
                        <a:rPr lang="en-US" sz="1200">
                          <a:effectLst/>
                        </a:rPr>
                        <a:t>A function does not have a pre-compiled execution plan.</a:t>
                      </a:r>
                      <a:endParaRPr lang="en-US" sz="120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dirty="0">
                          <a:effectLst/>
                        </a:rPr>
                        <a:t>Stored procedure’s execution plan is pre-compiled for performance.  </a:t>
                      </a:r>
                    </a:p>
                    <a:p>
                      <a:pPr marL="0" marR="0">
                        <a:lnSpc>
                          <a:spcPct val="115000"/>
                        </a:lnSpc>
                        <a:spcBef>
                          <a:spcPts val="0"/>
                        </a:spcBef>
                        <a:spcAft>
                          <a:spcPts val="0"/>
                        </a:spcAft>
                      </a:pPr>
                      <a:r>
                        <a:rPr lang="en-US" sz="1200" dirty="0">
                          <a:effectLst/>
                        </a:rPr>
                        <a:t> </a:t>
                      </a:r>
                      <a:endParaRPr lang="en-US" sz="1200" dirty="0">
                        <a:effectLst/>
                        <a:latin typeface="Calibri"/>
                        <a:ea typeface="Times New Roman"/>
                        <a:cs typeface="Times New Roman"/>
                      </a:endParaRPr>
                    </a:p>
                  </a:txBody>
                  <a:tcPr marL="47866" marR="47866" marT="0" marB="0"/>
                </a:tc>
              </a:tr>
            </a:tbl>
          </a:graphicData>
        </a:graphic>
      </p:graphicFrame>
      <p:sp>
        <p:nvSpPr>
          <p:cNvPr id="5" name="Rectangle 4"/>
          <p:cNvSpPr/>
          <p:nvPr/>
        </p:nvSpPr>
        <p:spPr>
          <a:xfrm>
            <a:off x="4524554" y="762000"/>
            <a:ext cx="4343400" cy="5950860"/>
          </a:xfrm>
          <a:prstGeom prst="rect">
            <a:avLst/>
          </a:prstGeom>
        </p:spPr>
        <p:txBody>
          <a:bodyPr wrap="square">
            <a:spAutoFit/>
          </a:bodyPr>
          <a:lstStyle/>
          <a:p>
            <a:pPr>
              <a:lnSpc>
                <a:spcPct val="115000"/>
              </a:lnSpc>
            </a:pPr>
            <a:r>
              <a:rPr lang="en-US" b="1" dirty="0" smtClean="0"/>
              <a:t>Stored Procedure</a:t>
            </a:r>
          </a:p>
          <a:p>
            <a:pPr marL="285750" indent="-285750">
              <a:buFont typeface="Arial" panose="020B0604020202020204" pitchFamily="34" charset="0"/>
              <a:buChar char="•"/>
            </a:pPr>
            <a:r>
              <a:rPr lang="en-US" dirty="0"/>
              <a:t>Can be used to calculate a single value, return a set of data, return multiple sets of data, return multiple values, perform an action and return no value.  </a:t>
            </a:r>
            <a:endParaRPr lang="en-US" dirty="0" smtClean="0"/>
          </a:p>
          <a:p>
            <a:pPr marL="285750" indent="-285750">
              <a:buFont typeface="Arial" panose="020B0604020202020204" pitchFamily="34" charset="0"/>
              <a:buChar char="•"/>
            </a:pPr>
            <a:r>
              <a:rPr lang="en-US" dirty="0"/>
              <a:t>Not used in expressions.  Executed as standalone operations using CALL statement</a:t>
            </a:r>
            <a:r>
              <a:rPr lang="en-US" dirty="0" smtClean="0"/>
              <a:t>.</a:t>
            </a:r>
          </a:p>
          <a:p>
            <a:pPr marL="285750" indent="-285750">
              <a:buFont typeface="Arial" panose="020B0604020202020204" pitchFamily="34" charset="0"/>
              <a:buChar char="•"/>
            </a:pPr>
            <a:r>
              <a:rPr lang="en-US" dirty="0"/>
              <a:t>Use the CREATE PROCEDURE statement to create a </a:t>
            </a:r>
            <a:r>
              <a:rPr lang="en-US" dirty="0" smtClean="0"/>
              <a:t>procedure</a:t>
            </a:r>
          </a:p>
          <a:p>
            <a:pPr marL="285750" indent="-285750">
              <a:buFont typeface="Arial" panose="020B0604020202020204" pitchFamily="34" charset="0"/>
              <a:buChar char="•"/>
            </a:pPr>
            <a:r>
              <a:rPr lang="en-US" dirty="0"/>
              <a:t>A stored procedure doesn’t have a RETURNS clause.  </a:t>
            </a:r>
            <a:r>
              <a:rPr lang="en-US" dirty="0" smtClean="0"/>
              <a:t>You </a:t>
            </a:r>
            <a:r>
              <a:rPr lang="en-US" dirty="0"/>
              <a:t>can get data out of a stored procedure in different ways.  First, a stored procedure can return an integer value. The default is zero (0).  Second, you can use output parameters to return zero, one or more values back to the calling application. Third, stored procedure can return a row or multiple rows as the result of a SQL SELECT statement.  </a:t>
            </a:r>
            <a:endParaRPr lang="en-US" dirty="0" smtClean="0"/>
          </a:p>
        </p:txBody>
      </p:sp>
      <p:sp>
        <p:nvSpPr>
          <p:cNvPr id="6" name="Rectangle 5"/>
          <p:cNvSpPr/>
          <p:nvPr/>
        </p:nvSpPr>
        <p:spPr>
          <a:xfrm>
            <a:off x="198408" y="762000"/>
            <a:ext cx="4267200" cy="5826210"/>
          </a:xfrm>
          <a:prstGeom prst="rect">
            <a:avLst/>
          </a:prstGeom>
        </p:spPr>
        <p:txBody>
          <a:bodyPr wrap="square">
            <a:spAutoFit/>
          </a:bodyPr>
          <a:lstStyle/>
          <a:p>
            <a:pPr>
              <a:lnSpc>
                <a:spcPct val="115000"/>
              </a:lnSpc>
            </a:pPr>
            <a:r>
              <a:rPr lang="en-US" b="1" dirty="0" smtClean="0"/>
              <a:t>Stored Function</a:t>
            </a:r>
          </a:p>
          <a:p>
            <a:pPr marL="285750" indent="-285750">
              <a:lnSpc>
                <a:spcPct val="115000"/>
              </a:lnSpc>
              <a:buFont typeface="Arial" panose="020B0604020202020204" pitchFamily="34" charset="0"/>
              <a:buChar char="•"/>
            </a:pPr>
            <a:r>
              <a:rPr lang="en-US" dirty="0" smtClean="0"/>
              <a:t>Calculates </a:t>
            </a:r>
            <a:r>
              <a:rPr lang="en-US" dirty="0"/>
              <a:t>a single value.  </a:t>
            </a:r>
            <a:endParaRPr lang="en-US" dirty="0" smtClean="0"/>
          </a:p>
          <a:p>
            <a:pPr marL="285750" indent="-285750">
              <a:lnSpc>
                <a:spcPct val="115000"/>
              </a:lnSpc>
              <a:buFont typeface="Arial" panose="020B0604020202020204" pitchFamily="34" charset="0"/>
              <a:buChar char="•"/>
            </a:pPr>
            <a:r>
              <a:rPr lang="en-US" dirty="0" smtClean="0"/>
              <a:t>Functions </a:t>
            </a:r>
            <a:r>
              <a:rPr lang="en-US" dirty="0"/>
              <a:t>are used to as a general purpose way to return a result from a calculation. </a:t>
            </a:r>
            <a:endParaRPr lang="en-US" dirty="0" smtClean="0"/>
          </a:p>
          <a:p>
            <a:pPr marL="285750" indent="-285750">
              <a:lnSpc>
                <a:spcPct val="115000"/>
              </a:lnSpc>
              <a:buFont typeface="Arial" panose="020B0604020202020204" pitchFamily="34" charset="0"/>
              <a:buChar char="•"/>
            </a:pPr>
            <a:r>
              <a:rPr lang="en-US" dirty="0" smtClean="0"/>
              <a:t>You could create a function to convert </a:t>
            </a:r>
            <a:r>
              <a:rPr lang="en-US" dirty="0"/>
              <a:t>units of measure, such as Fahrenheit to Celsius.  </a:t>
            </a:r>
            <a:endParaRPr lang="en-US" dirty="0" smtClean="0"/>
          </a:p>
          <a:p>
            <a:pPr marL="285750" indent="-285750">
              <a:lnSpc>
                <a:spcPct val="115000"/>
              </a:lnSpc>
              <a:buFont typeface="Arial" panose="020B0604020202020204" pitchFamily="34" charset="0"/>
              <a:buChar char="•"/>
            </a:pPr>
            <a:r>
              <a:rPr lang="en-US" dirty="0" smtClean="0"/>
              <a:t>You </a:t>
            </a:r>
            <a:r>
              <a:rPr lang="en-US" dirty="0"/>
              <a:t>could create a function to return a person’s complete mailing address using Street, City, State, and postal code as inputs into the function.  </a:t>
            </a:r>
            <a:endParaRPr lang="en-US" dirty="0" smtClean="0"/>
          </a:p>
          <a:p>
            <a:pPr marL="285750" indent="-285750">
              <a:lnSpc>
                <a:spcPct val="115000"/>
              </a:lnSpc>
              <a:buFont typeface="Arial" panose="020B0604020202020204" pitchFamily="34" charset="0"/>
              <a:buChar char="•"/>
            </a:pPr>
            <a:r>
              <a:rPr lang="en-US" dirty="0"/>
              <a:t>Used within expressions such as SELECT </a:t>
            </a:r>
            <a:r>
              <a:rPr lang="en-US" dirty="0" err="1"/>
              <a:t>fnCalculateAgeInDays</a:t>
            </a:r>
            <a:r>
              <a:rPr lang="en-US" dirty="0"/>
              <a:t>(‘2001-12-12</a:t>
            </a:r>
            <a:r>
              <a:rPr lang="en-US" dirty="0" smtClean="0"/>
              <a:t>’);</a:t>
            </a:r>
          </a:p>
          <a:p>
            <a:pPr marL="285750" indent="-285750">
              <a:lnSpc>
                <a:spcPct val="115000"/>
              </a:lnSpc>
              <a:buFont typeface="Arial" panose="020B0604020202020204" pitchFamily="34" charset="0"/>
              <a:buChar char="•"/>
            </a:pPr>
            <a:r>
              <a:rPr lang="en-US" dirty="0"/>
              <a:t>Use the CREATE FUNCTION statement to create a </a:t>
            </a:r>
            <a:r>
              <a:rPr lang="en-US" dirty="0" smtClean="0"/>
              <a:t>function</a:t>
            </a:r>
          </a:p>
          <a:p>
            <a:pPr marL="285750" indent="-285750">
              <a:lnSpc>
                <a:spcPct val="115000"/>
              </a:lnSpc>
              <a:buFont typeface="Arial" panose="020B0604020202020204" pitchFamily="34" charset="0"/>
              <a:buChar char="•"/>
            </a:pPr>
            <a:r>
              <a:rPr lang="en-US" dirty="0"/>
              <a:t>Uses a RETURNS clause to indicate the data type to return.</a:t>
            </a:r>
            <a:endParaRPr lang="en-US" dirty="0">
              <a:ea typeface="Times New Roman"/>
              <a:cs typeface="Times New Roman"/>
            </a:endParaRPr>
          </a:p>
        </p:txBody>
      </p:sp>
    </p:spTree>
    <p:extLst>
      <p:ext uri="{BB962C8B-B14F-4D97-AF65-F5344CB8AC3E}">
        <p14:creationId xmlns:p14="http://schemas.microsoft.com/office/powerpoint/2010/main" val="9741215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b="1" cap="all" dirty="0"/>
              <a:t>Stored Function </a:t>
            </a:r>
            <a:r>
              <a:rPr lang="en-US" b="1" cap="all" dirty="0" smtClean="0"/>
              <a:t>Syntax</a:t>
            </a:r>
            <a:endParaRPr lang="en-US" dirty="0"/>
          </a:p>
        </p:txBody>
      </p:sp>
      <p:sp>
        <p:nvSpPr>
          <p:cNvPr id="3" name="Content Placeholder 2"/>
          <p:cNvSpPr>
            <a:spLocks noGrp="1"/>
          </p:cNvSpPr>
          <p:nvPr>
            <p:ph idx="1"/>
          </p:nvPr>
        </p:nvSpPr>
        <p:spPr/>
        <p:txBody>
          <a:bodyPr/>
          <a:lstStyle/>
          <a:p>
            <a:r>
              <a:rPr lang="en-US" dirty="0"/>
              <a:t>To create a function you supply the following syntax:</a:t>
            </a:r>
          </a:p>
          <a:p>
            <a:pPr marL="0" indent="0">
              <a:buNone/>
            </a:pPr>
            <a:r>
              <a:rPr lang="en-US" b="1" dirty="0"/>
              <a:t>CREATE FUNCTION </a:t>
            </a:r>
            <a:r>
              <a:rPr lang="en-US" b="1" dirty="0" err="1"/>
              <a:t>db_name.sp_name</a:t>
            </a:r>
            <a:r>
              <a:rPr lang="en-US" b="1" dirty="0"/>
              <a:t> </a:t>
            </a:r>
            <a:endParaRPr lang="en-US" dirty="0"/>
          </a:p>
          <a:p>
            <a:pPr marL="0" indent="0">
              <a:buNone/>
            </a:pPr>
            <a:r>
              <a:rPr lang="en-US" b="1" dirty="0"/>
              <a:t>([param1 type][,param2 type][,param2 type][…]}</a:t>
            </a:r>
            <a:endParaRPr lang="en-US" dirty="0"/>
          </a:p>
          <a:p>
            <a:pPr marL="0" indent="0">
              <a:buNone/>
            </a:pPr>
            <a:r>
              <a:rPr lang="en-US" b="1" dirty="0"/>
              <a:t>RETURNS Type</a:t>
            </a:r>
            <a:endParaRPr lang="en-US" dirty="0"/>
          </a:p>
          <a:p>
            <a:pPr marL="0" indent="0">
              <a:buNone/>
            </a:pPr>
            <a:r>
              <a:rPr lang="en-US" b="1" dirty="0"/>
              <a:t>[characteristic ...] </a:t>
            </a:r>
            <a:endParaRPr lang="en-US" dirty="0"/>
          </a:p>
          <a:p>
            <a:pPr marL="0" indent="0">
              <a:buNone/>
            </a:pPr>
            <a:r>
              <a:rPr lang="en-US" b="1" dirty="0" err="1"/>
              <a:t>routine_body</a:t>
            </a:r>
            <a:endParaRPr lang="en-US" dirty="0"/>
          </a:p>
          <a:p>
            <a:endParaRPr lang="en-US" dirty="0"/>
          </a:p>
        </p:txBody>
      </p:sp>
    </p:spTree>
    <p:extLst>
      <p:ext uri="{BB962C8B-B14F-4D97-AF65-F5344CB8AC3E}">
        <p14:creationId xmlns:p14="http://schemas.microsoft.com/office/powerpoint/2010/main" val="32178327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Stored Function Example</a:t>
            </a:r>
            <a:endParaRPr lang="en-US" dirty="0"/>
          </a:p>
        </p:txBody>
      </p:sp>
      <p:sp>
        <p:nvSpPr>
          <p:cNvPr id="3" name="Content Placeholder 2"/>
          <p:cNvSpPr>
            <a:spLocks noGrp="1"/>
          </p:cNvSpPr>
          <p:nvPr>
            <p:ph idx="1"/>
          </p:nvPr>
        </p:nvSpPr>
        <p:spPr>
          <a:xfrm>
            <a:off x="457200" y="1295400"/>
            <a:ext cx="7467600" cy="4724400"/>
          </a:xfrm>
        </p:spPr>
        <p:txBody>
          <a:bodyPr>
            <a:normAutofit fontScale="40000" lnSpcReduction="20000"/>
          </a:bodyPr>
          <a:lstStyle/>
          <a:p>
            <a:r>
              <a:rPr lang="en-US" dirty="0"/>
              <a:t>Here’s a function that tells you how comfortable the air temperature is:</a:t>
            </a:r>
          </a:p>
          <a:p>
            <a:pPr marL="0" indent="0">
              <a:buNone/>
            </a:pPr>
            <a:endParaRPr lang="en-US" b="1" dirty="0" smtClean="0"/>
          </a:p>
          <a:p>
            <a:pPr marL="0" indent="0">
              <a:buNone/>
            </a:pPr>
            <a:r>
              <a:rPr lang="en-US" sz="3800" b="1" dirty="0" smtClean="0"/>
              <a:t>delimiter </a:t>
            </a:r>
            <a:r>
              <a:rPr lang="en-US" sz="3800" b="1" dirty="0"/>
              <a:t>$$</a:t>
            </a:r>
            <a:endParaRPr lang="en-US" sz="3800" dirty="0"/>
          </a:p>
          <a:p>
            <a:endParaRPr lang="en-US" sz="3800" dirty="0"/>
          </a:p>
          <a:p>
            <a:pPr marL="0" indent="0">
              <a:buNone/>
            </a:pPr>
            <a:r>
              <a:rPr lang="en-US" sz="3800" b="1" dirty="0"/>
              <a:t>CREATE FUNCTION </a:t>
            </a:r>
            <a:r>
              <a:rPr lang="en-US" sz="3800" b="1" dirty="0" err="1" smtClean="0"/>
              <a:t>fnHotColdWarm</a:t>
            </a:r>
            <a:r>
              <a:rPr lang="en-US" sz="3800" b="1" dirty="0" smtClean="0"/>
              <a:t> (</a:t>
            </a:r>
            <a:r>
              <a:rPr lang="en-US" sz="3800" b="1" dirty="0" err="1" smtClean="0"/>
              <a:t>Tempc</a:t>
            </a:r>
            <a:r>
              <a:rPr lang="en-US" sz="3800" b="1" dirty="0" smtClean="0"/>
              <a:t> </a:t>
            </a:r>
            <a:r>
              <a:rPr lang="en-US" sz="3800" b="1" dirty="0" err="1"/>
              <a:t>int</a:t>
            </a:r>
            <a:r>
              <a:rPr lang="en-US" sz="3800" b="1" dirty="0"/>
              <a:t>) RETURNS </a:t>
            </a:r>
            <a:r>
              <a:rPr lang="en-US" sz="3800" b="1" dirty="0" err="1"/>
              <a:t>varchar</a:t>
            </a:r>
            <a:r>
              <a:rPr lang="en-US" sz="3800" b="1" dirty="0"/>
              <a:t>(5) </a:t>
            </a:r>
            <a:endParaRPr lang="en-US" sz="3800" dirty="0"/>
          </a:p>
          <a:p>
            <a:pPr marL="0" indent="0">
              <a:buNone/>
            </a:pPr>
            <a:r>
              <a:rPr lang="en-US" sz="3800" b="1" dirty="0"/>
              <a:t>    DETERMINISTIC</a:t>
            </a:r>
            <a:endParaRPr lang="en-US" sz="3800" dirty="0"/>
          </a:p>
          <a:p>
            <a:pPr marL="0" indent="0">
              <a:buNone/>
            </a:pPr>
            <a:r>
              <a:rPr lang="en-US" sz="3800" b="1" dirty="0"/>
              <a:t>    COMMENT 'Converts </a:t>
            </a:r>
            <a:r>
              <a:rPr lang="en-US" sz="3800" b="1" dirty="0" err="1"/>
              <a:t>Celcius</a:t>
            </a:r>
            <a:r>
              <a:rPr lang="en-US" sz="3800" b="1" dirty="0"/>
              <a:t> to Fahrenheit and returns the forecast'</a:t>
            </a:r>
            <a:endParaRPr lang="en-US" sz="3800" dirty="0"/>
          </a:p>
          <a:p>
            <a:pPr marL="0" indent="0">
              <a:buNone/>
            </a:pPr>
            <a:r>
              <a:rPr lang="en-US" sz="3800" b="1" dirty="0"/>
              <a:t>BEGIN</a:t>
            </a:r>
            <a:endParaRPr lang="en-US" sz="3800" dirty="0"/>
          </a:p>
          <a:p>
            <a:pPr marL="0" indent="0">
              <a:buNone/>
            </a:pPr>
            <a:r>
              <a:rPr lang="en-US" sz="3800" b="1" dirty="0"/>
              <a:t>    DECLARE </a:t>
            </a:r>
            <a:r>
              <a:rPr lang="en-US" sz="3800" b="1" dirty="0" err="1"/>
              <a:t>TempFResult</a:t>
            </a:r>
            <a:r>
              <a:rPr lang="en-US" sz="3800" b="1" dirty="0"/>
              <a:t> </a:t>
            </a:r>
            <a:r>
              <a:rPr lang="en-US" sz="3800" b="1" dirty="0" err="1"/>
              <a:t>int</a:t>
            </a:r>
            <a:r>
              <a:rPr lang="en-US" sz="3800" b="1" dirty="0"/>
              <a:t>;</a:t>
            </a:r>
            <a:endParaRPr lang="en-US" sz="3800" dirty="0"/>
          </a:p>
          <a:p>
            <a:pPr marL="0" indent="0">
              <a:buNone/>
            </a:pPr>
            <a:r>
              <a:rPr lang="en-US" sz="3800" b="1" dirty="0"/>
              <a:t>    DECLARE </a:t>
            </a:r>
            <a:r>
              <a:rPr lang="en-US" sz="3800" b="1" dirty="0" err="1"/>
              <a:t>TheResult</a:t>
            </a:r>
            <a:r>
              <a:rPr lang="en-US" sz="3800" b="1" dirty="0"/>
              <a:t> </a:t>
            </a:r>
            <a:r>
              <a:rPr lang="en-US" sz="3800" b="1" dirty="0" err="1"/>
              <a:t>varchar</a:t>
            </a:r>
            <a:r>
              <a:rPr lang="en-US" sz="3800" b="1" dirty="0"/>
              <a:t>(5);</a:t>
            </a:r>
            <a:endParaRPr lang="en-US" sz="3800" dirty="0"/>
          </a:p>
          <a:p>
            <a:pPr marL="0" indent="0">
              <a:buNone/>
            </a:pPr>
            <a:r>
              <a:rPr lang="en-US" sz="3800" b="1" dirty="0"/>
              <a:t> </a:t>
            </a:r>
            <a:endParaRPr lang="en-US" sz="3800" dirty="0"/>
          </a:p>
          <a:p>
            <a:pPr marL="0" indent="0">
              <a:buNone/>
            </a:pPr>
            <a:r>
              <a:rPr lang="en-US" sz="3800" b="1" dirty="0"/>
              <a:t>    SET </a:t>
            </a:r>
            <a:r>
              <a:rPr lang="en-US" sz="3800" b="1" dirty="0" err="1"/>
              <a:t>TempFResult</a:t>
            </a:r>
            <a:r>
              <a:rPr lang="en-US" sz="3800" b="1" dirty="0"/>
              <a:t> = </a:t>
            </a:r>
            <a:r>
              <a:rPr lang="en-US" sz="3800" b="1" dirty="0" err="1"/>
              <a:t>fnCelsiusToFahrenheit</a:t>
            </a:r>
            <a:r>
              <a:rPr lang="en-US" sz="3800" b="1" dirty="0"/>
              <a:t>(</a:t>
            </a:r>
            <a:r>
              <a:rPr lang="en-US" sz="3800" b="1" dirty="0" err="1"/>
              <a:t>TempC</a:t>
            </a:r>
            <a:r>
              <a:rPr lang="en-US" sz="3800" b="1" dirty="0"/>
              <a:t>);</a:t>
            </a:r>
            <a:endParaRPr lang="en-US" sz="3800" dirty="0"/>
          </a:p>
          <a:p>
            <a:pPr marL="0" indent="0">
              <a:buNone/>
            </a:pPr>
            <a:r>
              <a:rPr lang="en-US" sz="3800" b="1" dirty="0"/>
              <a:t> </a:t>
            </a:r>
            <a:endParaRPr lang="en-US" sz="3800" dirty="0"/>
          </a:p>
          <a:p>
            <a:pPr marL="0" indent="0">
              <a:buNone/>
            </a:pPr>
            <a:r>
              <a:rPr lang="en-US" sz="3800" b="1" dirty="0"/>
              <a:t>    IF </a:t>
            </a:r>
            <a:r>
              <a:rPr lang="en-US" sz="3800" b="1" dirty="0" err="1"/>
              <a:t>TempFResult</a:t>
            </a:r>
            <a:r>
              <a:rPr lang="en-US" sz="3800" b="1" dirty="0"/>
              <a:t> &lt; 60 THEN SET </a:t>
            </a:r>
            <a:r>
              <a:rPr lang="en-US" sz="3800" b="1" dirty="0" err="1"/>
              <a:t>TheResult</a:t>
            </a:r>
            <a:r>
              <a:rPr lang="en-US" sz="3800" b="1" dirty="0"/>
              <a:t> = 'Cold';</a:t>
            </a:r>
            <a:endParaRPr lang="en-US" sz="3800" dirty="0"/>
          </a:p>
          <a:p>
            <a:pPr marL="0" indent="0">
              <a:buNone/>
            </a:pPr>
            <a:r>
              <a:rPr lang="en-US" sz="3800" b="1" dirty="0"/>
              <a:t>    ELSEIF </a:t>
            </a:r>
            <a:r>
              <a:rPr lang="en-US" sz="3800" b="1" dirty="0" err="1"/>
              <a:t>TempFResult</a:t>
            </a:r>
            <a:r>
              <a:rPr lang="en-US" sz="3800" b="1" dirty="0"/>
              <a:t> &gt;= 60 and </a:t>
            </a:r>
            <a:r>
              <a:rPr lang="en-US" sz="3800" b="1" dirty="0" err="1"/>
              <a:t>empFResult</a:t>
            </a:r>
            <a:r>
              <a:rPr lang="en-US" sz="3800" b="1" dirty="0"/>
              <a:t> &lt; 76 THEN SET </a:t>
            </a:r>
            <a:r>
              <a:rPr lang="en-US" sz="3800" b="1" dirty="0" err="1"/>
              <a:t>TheResult</a:t>
            </a:r>
            <a:r>
              <a:rPr lang="en-US" sz="3800" b="1" dirty="0"/>
              <a:t> = 'Warm';</a:t>
            </a:r>
            <a:endParaRPr lang="en-US" sz="3800" dirty="0"/>
          </a:p>
          <a:p>
            <a:pPr marL="0" indent="0">
              <a:buNone/>
            </a:pPr>
            <a:r>
              <a:rPr lang="en-US" sz="3800" b="1" dirty="0"/>
              <a:t>    ELSEIF </a:t>
            </a:r>
            <a:r>
              <a:rPr lang="en-US" sz="3800" b="1" dirty="0" err="1"/>
              <a:t>TempFResult</a:t>
            </a:r>
            <a:r>
              <a:rPr lang="en-US" sz="3800" b="1" dirty="0"/>
              <a:t> &gt;= 76 THEN SET </a:t>
            </a:r>
            <a:r>
              <a:rPr lang="en-US" sz="3800" b="1" dirty="0" err="1"/>
              <a:t>TheResult</a:t>
            </a:r>
            <a:r>
              <a:rPr lang="en-US" sz="3800" b="1" dirty="0"/>
              <a:t> = 'Hot';</a:t>
            </a:r>
            <a:endParaRPr lang="en-US" sz="3800" dirty="0"/>
          </a:p>
          <a:p>
            <a:pPr marL="0" indent="0">
              <a:buNone/>
            </a:pPr>
            <a:r>
              <a:rPr lang="en-US" sz="3800" b="1" dirty="0"/>
              <a:t>    END IF;</a:t>
            </a:r>
            <a:endParaRPr lang="en-US" sz="3800" dirty="0"/>
          </a:p>
          <a:p>
            <a:pPr marL="0" indent="0">
              <a:buNone/>
            </a:pPr>
            <a:r>
              <a:rPr lang="en-US" sz="3800" b="1" dirty="0"/>
              <a:t> </a:t>
            </a:r>
            <a:endParaRPr lang="en-US" sz="3800" dirty="0"/>
          </a:p>
          <a:p>
            <a:pPr marL="0" indent="0">
              <a:buNone/>
            </a:pPr>
            <a:r>
              <a:rPr lang="en-US" sz="3800" b="1" dirty="0"/>
              <a:t>    RETURN </a:t>
            </a:r>
            <a:r>
              <a:rPr lang="en-US" sz="3800" b="1" dirty="0" err="1"/>
              <a:t>TheResult</a:t>
            </a:r>
            <a:r>
              <a:rPr lang="en-US" sz="3800" b="1" dirty="0"/>
              <a:t>;</a:t>
            </a:r>
            <a:endParaRPr lang="en-US" sz="3800" dirty="0"/>
          </a:p>
          <a:p>
            <a:pPr marL="0" indent="0">
              <a:buNone/>
            </a:pPr>
            <a:r>
              <a:rPr lang="en-US" sz="3800" b="1" dirty="0"/>
              <a:t>END</a:t>
            </a:r>
            <a:r>
              <a:rPr lang="en-US" sz="3800" b="1" dirty="0" smtClean="0"/>
              <a:t>$$</a:t>
            </a:r>
            <a:endParaRPr lang="en-US" sz="3800" dirty="0"/>
          </a:p>
        </p:txBody>
      </p:sp>
    </p:spTree>
    <p:extLst>
      <p:ext uri="{BB962C8B-B14F-4D97-AF65-F5344CB8AC3E}">
        <p14:creationId xmlns:p14="http://schemas.microsoft.com/office/powerpoint/2010/main" val="1051330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Select </a:t>
            </a:r>
            <a:r>
              <a:rPr lang="en-US" b="1" cap="all" dirty="0" smtClean="0"/>
              <a:t>Statements</a:t>
            </a:r>
            <a:endParaRPr lang="en-US" dirty="0"/>
          </a:p>
        </p:txBody>
      </p:sp>
      <p:sp>
        <p:nvSpPr>
          <p:cNvPr id="3" name="Content Placeholder 2"/>
          <p:cNvSpPr>
            <a:spLocks noGrp="1"/>
          </p:cNvSpPr>
          <p:nvPr>
            <p:ph idx="1"/>
          </p:nvPr>
        </p:nvSpPr>
        <p:spPr/>
        <p:txBody>
          <a:bodyPr/>
          <a:lstStyle/>
          <a:p>
            <a:r>
              <a:rPr lang="en-US" dirty="0" smtClean="0"/>
              <a:t>Using </a:t>
            </a:r>
            <a:r>
              <a:rPr lang="en-US" dirty="0"/>
              <a:t>SQL you can retrieve data and even change </a:t>
            </a:r>
            <a:r>
              <a:rPr lang="en-US" dirty="0" smtClean="0"/>
              <a:t>data</a:t>
            </a:r>
          </a:p>
          <a:p>
            <a:pPr lvl="1"/>
            <a:r>
              <a:rPr lang="en-US" dirty="0"/>
              <a:t>Data Manipulation Language statements (DML</a:t>
            </a:r>
            <a:r>
              <a:rPr lang="en-US" dirty="0" smtClean="0"/>
              <a:t>)</a:t>
            </a:r>
          </a:p>
          <a:p>
            <a:pPr lvl="1"/>
            <a:r>
              <a:rPr lang="en-US" dirty="0" smtClean="0"/>
              <a:t>Ex: SELECT * FROM CUSTOMER</a:t>
            </a:r>
          </a:p>
          <a:p>
            <a:r>
              <a:rPr lang="en-US" dirty="0" smtClean="0"/>
              <a:t>define </a:t>
            </a:r>
            <a:r>
              <a:rPr lang="en-US" dirty="0"/>
              <a:t>the data </a:t>
            </a:r>
            <a:r>
              <a:rPr lang="en-US" dirty="0" smtClean="0"/>
              <a:t>structures i.e. create tables</a:t>
            </a:r>
          </a:p>
          <a:p>
            <a:pPr lvl="1"/>
            <a:r>
              <a:rPr lang="en-US" dirty="0"/>
              <a:t>Data Definition Language (DDL)</a:t>
            </a:r>
          </a:p>
        </p:txBody>
      </p:sp>
    </p:spTree>
    <p:extLst>
      <p:ext uri="{BB962C8B-B14F-4D97-AF65-F5344CB8AC3E}">
        <p14:creationId xmlns:p14="http://schemas.microsoft.com/office/powerpoint/2010/main" val="13513892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cap="all" dirty="0"/>
              <a:t>Exercise 4:  Building a Simple Deterministic Stored Function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477215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cap="all" dirty="0"/>
              <a:t>Naming your stored </a:t>
            </a:r>
            <a:r>
              <a:rPr lang="en-US" b="1" cap="all" dirty="0" smtClean="0"/>
              <a:t>routine</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a:t>By default, a routine is associated with the default </a:t>
            </a:r>
            <a:r>
              <a:rPr lang="en-US" dirty="0" smtClean="0"/>
              <a:t>database</a:t>
            </a:r>
          </a:p>
          <a:p>
            <a:r>
              <a:rPr lang="en-US" dirty="0"/>
              <a:t>To associate the routine explicitly with a given database, specify the name as </a:t>
            </a:r>
            <a:r>
              <a:rPr lang="en-US" b="1" dirty="0" err="1"/>
              <a:t>db_name.sp_name</a:t>
            </a:r>
            <a:r>
              <a:rPr lang="en-US" dirty="0"/>
              <a:t> when you create it.</a:t>
            </a:r>
          </a:p>
        </p:txBody>
      </p:sp>
    </p:spTree>
    <p:extLst>
      <p:ext uri="{BB962C8B-B14F-4D97-AF65-F5344CB8AC3E}">
        <p14:creationId xmlns:p14="http://schemas.microsoft.com/office/powerpoint/2010/main" val="4137669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068"/>
            <a:ext cx="8229600" cy="792162"/>
          </a:xfrm>
        </p:spPr>
        <p:txBody>
          <a:bodyPr/>
          <a:lstStyle/>
          <a:p>
            <a:r>
              <a:rPr lang="en-US" b="1" dirty="0" smtClean="0"/>
              <a:t>Stored Procedure Example</a:t>
            </a:r>
            <a:endParaRPr lang="en-US" b="1" dirty="0"/>
          </a:p>
        </p:txBody>
      </p:sp>
      <p:sp>
        <p:nvSpPr>
          <p:cNvPr id="3" name="Content Placeholder 2"/>
          <p:cNvSpPr>
            <a:spLocks noGrp="1"/>
          </p:cNvSpPr>
          <p:nvPr>
            <p:ph idx="1"/>
          </p:nvPr>
        </p:nvSpPr>
        <p:spPr>
          <a:xfrm>
            <a:off x="304800" y="838200"/>
            <a:ext cx="8534400" cy="5334000"/>
          </a:xfrm>
        </p:spPr>
        <p:txBody>
          <a:bodyPr>
            <a:noAutofit/>
          </a:bodyPr>
          <a:lstStyle/>
          <a:p>
            <a:pPr marL="0" indent="0">
              <a:buNone/>
            </a:pPr>
            <a:r>
              <a:rPr lang="en-US" sz="1600" b="1" dirty="0"/>
              <a:t>DROP PROCEDURE IF EXISTS baseball.usp_insert_team</a:t>
            </a:r>
            <a:r>
              <a:rPr lang="en-US" sz="1600" b="1" dirty="0" smtClean="0"/>
              <a:t>;</a:t>
            </a:r>
            <a:endParaRPr lang="en-US" sz="1600" dirty="0"/>
          </a:p>
          <a:p>
            <a:pPr marL="0" indent="0">
              <a:buNone/>
            </a:pPr>
            <a:r>
              <a:rPr lang="en-US" sz="1600" b="1" dirty="0"/>
              <a:t>DELIMITER </a:t>
            </a:r>
            <a:r>
              <a:rPr lang="en-US" sz="1600" b="1" dirty="0" smtClean="0"/>
              <a:t>$$</a:t>
            </a:r>
          </a:p>
          <a:p>
            <a:pPr marL="0" indent="0">
              <a:buNone/>
            </a:pPr>
            <a:endParaRPr lang="en-US" sz="1600" dirty="0"/>
          </a:p>
          <a:p>
            <a:pPr marL="0" indent="0">
              <a:buNone/>
            </a:pPr>
            <a:r>
              <a:rPr lang="en-US" sz="1600" b="1" dirty="0"/>
              <a:t>CREATE PROCEDURE </a:t>
            </a:r>
            <a:r>
              <a:rPr lang="en-US" sz="1600" b="1" dirty="0" smtClean="0"/>
              <a:t>baseball.usp_insert_team (</a:t>
            </a:r>
            <a:endParaRPr lang="en-US" sz="1600" dirty="0"/>
          </a:p>
          <a:p>
            <a:pPr marL="0" indent="0">
              <a:buNone/>
            </a:pPr>
            <a:r>
              <a:rPr lang="en-US" sz="1600" b="1" dirty="0"/>
              <a:t>  IN </a:t>
            </a:r>
            <a:r>
              <a:rPr lang="en-US" sz="1600" b="1" dirty="0" err="1"/>
              <a:t>p_teamname</a:t>
            </a:r>
            <a:r>
              <a:rPr lang="en-US" sz="1600" b="1" dirty="0"/>
              <a:t> </a:t>
            </a:r>
            <a:r>
              <a:rPr lang="en-US" sz="1600" b="1" dirty="0" err="1"/>
              <a:t>varchar</a:t>
            </a:r>
            <a:r>
              <a:rPr lang="en-US" sz="1600" b="1" dirty="0"/>
              <a:t>(75)</a:t>
            </a:r>
            <a:endParaRPr lang="en-US" sz="1600" dirty="0"/>
          </a:p>
          <a:p>
            <a:pPr marL="0" indent="0">
              <a:buNone/>
            </a:pPr>
            <a:r>
              <a:rPr lang="en-US" sz="1600" b="1" dirty="0"/>
              <a:t>, IN </a:t>
            </a:r>
            <a:r>
              <a:rPr lang="en-US" sz="1600" b="1" dirty="0" err="1"/>
              <a:t>p_abbreviation</a:t>
            </a:r>
            <a:r>
              <a:rPr lang="en-US" sz="1600" b="1" dirty="0"/>
              <a:t> char(3)</a:t>
            </a:r>
            <a:endParaRPr lang="en-US" sz="1600" dirty="0"/>
          </a:p>
          <a:p>
            <a:pPr marL="0" indent="0">
              <a:buNone/>
            </a:pPr>
            <a:r>
              <a:rPr lang="en-US" sz="1600" b="1" dirty="0"/>
              <a:t>, IN </a:t>
            </a:r>
            <a:r>
              <a:rPr lang="en-US" sz="1600" b="1" dirty="0" err="1"/>
              <a:t>p_league</a:t>
            </a:r>
            <a:r>
              <a:rPr lang="en-US" sz="1600" b="1" dirty="0"/>
              <a:t> </a:t>
            </a:r>
            <a:r>
              <a:rPr lang="en-US" sz="1600" b="1" dirty="0" err="1"/>
              <a:t>enum</a:t>
            </a:r>
            <a:r>
              <a:rPr lang="en-US" sz="1600" b="1" dirty="0"/>
              <a:t>('AL','NL')</a:t>
            </a:r>
            <a:endParaRPr lang="en-US" sz="1600" dirty="0"/>
          </a:p>
          <a:p>
            <a:pPr marL="0" indent="0">
              <a:buNone/>
            </a:pPr>
            <a:r>
              <a:rPr lang="en-US" sz="1600" b="1" dirty="0"/>
              <a:t>, IN </a:t>
            </a:r>
            <a:r>
              <a:rPr lang="en-US" sz="1600" b="1" dirty="0" err="1"/>
              <a:t>p_divisionname</a:t>
            </a:r>
            <a:r>
              <a:rPr lang="en-US" sz="1600" b="1" dirty="0"/>
              <a:t> </a:t>
            </a:r>
            <a:r>
              <a:rPr lang="en-US" sz="1600" b="1" dirty="0" err="1"/>
              <a:t>enum</a:t>
            </a:r>
            <a:r>
              <a:rPr lang="en-US" sz="1600" b="1" dirty="0"/>
              <a:t>('AL EAST','AL CENTRAL','AL WEST','NL EAST','NL CENTRAL','NL WEST') </a:t>
            </a:r>
            <a:endParaRPr lang="en-US" sz="1600" dirty="0"/>
          </a:p>
          <a:p>
            <a:pPr marL="0" indent="0">
              <a:buNone/>
            </a:pPr>
            <a:r>
              <a:rPr lang="en-US" sz="1600" b="1" dirty="0"/>
              <a:t>, OUT </a:t>
            </a:r>
            <a:r>
              <a:rPr lang="en-US" sz="1600" b="1" dirty="0" err="1"/>
              <a:t>p_teamid</a:t>
            </a:r>
            <a:r>
              <a:rPr lang="en-US" sz="1600" b="1" dirty="0"/>
              <a:t> INT</a:t>
            </a:r>
            <a:endParaRPr lang="en-US" sz="1600" dirty="0"/>
          </a:p>
          <a:p>
            <a:pPr marL="0" indent="0">
              <a:buNone/>
            </a:pPr>
            <a:r>
              <a:rPr lang="en-US" sz="1600" b="1" dirty="0"/>
              <a:t>)</a:t>
            </a:r>
            <a:endParaRPr lang="en-US" sz="1600" dirty="0"/>
          </a:p>
          <a:p>
            <a:pPr marL="0" indent="0">
              <a:buNone/>
            </a:pPr>
            <a:r>
              <a:rPr lang="en-US" sz="1600" b="1" dirty="0" smtClean="0"/>
              <a:t>BEGIN</a:t>
            </a:r>
            <a:endParaRPr lang="en-US" sz="1600" dirty="0"/>
          </a:p>
          <a:p>
            <a:pPr marL="0" indent="0">
              <a:buNone/>
            </a:pPr>
            <a:r>
              <a:rPr lang="en-US" sz="1600" b="1" dirty="0" smtClean="0"/>
              <a:t>/* The </a:t>
            </a:r>
            <a:r>
              <a:rPr lang="en-US" sz="1600" b="1" dirty="0"/>
              <a:t>logic goes in between the BEGIN and END </a:t>
            </a:r>
            <a:r>
              <a:rPr lang="en-US" sz="1600" dirty="0" smtClean="0"/>
              <a:t>.  </a:t>
            </a:r>
            <a:r>
              <a:rPr lang="en-US" sz="1600" b="1" dirty="0" smtClean="0"/>
              <a:t>The </a:t>
            </a:r>
            <a:r>
              <a:rPr lang="en-US" sz="1600" b="1" dirty="0"/>
              <a:t>logic below takes the parameters from the </a:t>
            </a:r>
            <a:r>
              <a:rPr lang="en-US" sz="1600" b="1" dirty="0" smtClean="0"/>
              <a:t>procedure and </a:t>
            </a:r>
            <a:r>
              <a:rPr lang="en-US" sz="1600" b="1" dirty="0"/>
              <a:t>inserts a row into the team table. </a:t>
            </a:r>
            <a:r>
              <a:rPr lang="en-US" sz="1600" b="1" dirty="0" smtClean="0"/>
              <a:t>*/</a:t>
            </a:r>
            <a:endParaRPr lang="en-US" sz="1600" dirty="0"/>
          </a:p>
          <a:p>
            <a:pPr marL="0" indent="0">
              <a:buNone/>
            </a:pPr>
            <a:r>
              <a:rPr lang="en-US" sz="1600" b="1" dirty="0"/>
              <a:t>INSERT INTO </a:t>
            </a:r>
            <a:r>
              <a:rPr lang="en-US" sz="1600" b="1" dirty="0" err="1"/>
              <a:t>baseball.team</a:t>
            </a:r>
            <a:endParaRPr lang="en-US" sz="1600" dirty="0"/>
          </a:p>
          <a:p>
            <a:pPr marL="0" indent="0">
              <a:buNone/>
            </a:pPr>
            <a:r>
              <a:rPr lang="en-US" sz="1600" b="1" dirty="0" smtClean="0"/>
              <a:t>(</a:t>
            </a:r>
            <a:r>
              <a:rPr lang="en-US" sz="1600" b="1" dirty="0" err="1" smtClean="0"/>
              <a:t>TeamName</a:t>
            </a:r>
            <a:r>
              <a:rPr lang="en-US" sz="1600" b="1" dirty="0" smtClean="0"/>
              <a:t>,</a:t>
            </a:r>
            <a:r>
              <a:rPr lang="en-US" sz="1600" dirty="0"/>
              <a:t> </a:t>
            </a:r>
            <a:r>
              <a:rPr lang="en-US" sz="1600" b="1" dirty="0" smtClean="0"/>
              <a:t>ABBR,</a:t>
            </a:r>
            <a:r>
              <a:rPr lang="en-US" sz="1600" dirty="0"/>
              <a:t> </a:t>
            </a:r>
            <a:r>
              <a:rPr lang="en-US" sz="1600" b="1" dirty="0" smtClean="0"/>
              <a:t>League,</a:t>
            </a:r>
            <a:r>
              <a:rPr lang="en-US" sz="1600" dirty="0"/>
              <a:t> </a:t>
            </a:r>
            <a:r>
              <a:rPr lang="en-US" sz="1600" b="1" dirty="0" err="1" smtClean="0"/>
              <a:t>DivisionName</a:t>
            </a:r>
            <a:r>
              <a:rPr lang="en-US" sz="1600" b="1" dirty="0" smtClean="0"/>
              <a:t>)</a:t>
            </a:r>
            <a:endParaRPr lang="en-US" sz="1600" dirty="0"/>
          </a:p>
          <a:p>
            <a:pPr marL="0" indent="0">
              <a:buNone/>
            </a:pPr>
            <a:r>
              <a:rPr lang="en-US" sz="1600" b="1" dirty="0" smtClean="0"/>
              <a:t>VALUES</a:t>
            </a:r>
            <a:r>
              <a:rPr lang="en-US" sz="1600" dirty="0"/>
              <a:t> </a:t>
            </a:r>
            <a:r>
              <a:rPr lang="en-US" sz="1600" b="1" dirty="0" smtClean="0"/>
              <a:t>(</a:t>
            </a:r>
            <a:r>
              <a:rPr lang="en-US" sz="1600" b="1" dirty="0" err="1" smtClean="0"/>
              <a:t>p_teamname</a:t>
            </a:r>
            <a:r>
              <a:rPr lang="en-US" sz="1600" b="1" dirty="0" smtClean="0"/>
              <a:t>, </a:t>
            </a:r>
            <a:r>
              <a:rPr lang="en-US" sz="1600" b="1" dirty="0" err="1" smtClean="0"/>
              <a:t>p_abbreviation</a:t>
            </a:r>
            <a:r>
              <a:rPr lang="en-US" sz="1600" b="1" dirty="0" smtClean="0"/>
              <a:t>, </a:t>
            </a:r>
            <a:r>
              <a:rPr lang="en-US" sz="1600" b="1" dirty="0" err="1" smtClean="0"/>
              <a:t>p_league</a:t>
            </a:r>
            <a:r>
              <a:rPr lang="en-US" sz="1600" b="1" dirty="0" smtClean="0"/>
              <a:t>, </a:t>
            </a:r>
            <a:r>
              <a:rPr lang="en-US" sz="1600" b="1" dirty="0" err="1" smtClean="0"/>
              <a:t>p_divisionname</a:t>
            </a:r>
            <a:r>
              <a:rPr lang="en-US" sz="1600" b="1" dirty="0" smtClean="0"/>
              <a:t>);</a:t>
            </a:r>
          </a:p>
          <a:p>
            <a:pPr marL="0" indent="0">
              <a:buNone/>
            </a:pPr>
            <a:endParaRPr lang="en-US" sz="1600" dirty="0"/>
          </a:p>
          <a:p>
            <a:pPr marL="0" indent="0">
              <a:buNone/>
            </a:pPr>
            <a:r>
              <a:rPr lang="en-US" sz="1600" b="1" dirty="0"/>
              <a:t>SET </a:t>
            </a:r>
            <a:r>
              <a:rPr lang="en-US" sz="1600" b="1" dirty="0" err="1"/>
              <a:t>p_teamid</a:t>
            </a:r>
            <a:r>
              <a:rPr lang="en-US" sz="1600" b="1" dirty="0"/>
              <a:t> = LAST_INSERT_ID</a:t>
            </a:r>
            <a:r>
              <a:rPr lang="en-US" sz="1600" b="1" dirty="0" smtClean="0"/>
              <a:t>();</a:t>
            </a:r>
            <a:endParaRPr lang="en-US" sz="1600" dirty="0"/>
          </a:p>
          <a:p>
            <a:pPr marL="0" indent="0">
              <a:buNone/>
            </a:pPr>
            <a:r>
              <a:rPr lang="en-US" sz="1600" b="1" dirty="0"/>
              <a:t>END$$</a:t>
            </a:r>
            <a:endParaRPr lang="en-US" sz="1600" dirty="0"/>
          </a:p>
          <a:p>
            <a:pPr marL="0" indent="0">
              <a:buNone/>
            </a:pPr>
            <a:r>
              <a:rPr lang="en-US" sz="1600" b="1" dirty="0"/>
              <a:t>DELIMITER </a:t>
            </a:r>
            <a:r>
              <a:rPr lang="en-US" sz="1600" b="1" dirty="0" smtClean="0"/>
              <a:t>;</a:t>
            </a:r>
            <a:endParaRPr lang="en-US" sz="1600" dirty="0"/>
          </a:p>
        </p:txBody>
      </p:sp>
    </p:spTree>
    <p:extLst>
      <p:ext uri="{BB962C8B-B14F-4D97-AF65-F5344CB8AC3E}">
        <p14:creationId xmlns:p14="http://schemas.microsoft.com/office/powerpoint/2010/main" val="10552550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BEGIN and END </a:t>
            </a:r>
            <a:r>
              <a:rPr lang="en-US" b="1" cap="all" dirty="0" smtClean="0"/>
              <a:t>blocks</a:t>
            </a:r>
            <a:endParaRPr lang="en-US" dirty="0"/>
          </a:p>
        </p:txBody>
      </p:sp>
      <p:sp>
        <p:nvSpPr>
          <p:cNvPr id="3" name="Content Placeholder 2"/>
          <p:cNvSpPr>
            <a:spLocks noGrp="1"/>
          </p:cNvSpPr>
          <p:nvPr>
            <p:ph idx="1"/>
          </p:nvPr>
        </p:nvSpPr>
        <p:spPr/>
        <p:txBody>
          <a:bodyPr>
            <a:normAutofit fontScale="92500" lnSpcReduction="10000"/>
          </a:bodyPr>
          <a:lstStyle/>
          <a:p>
            <a:r>
              <a:rPr lang="en-US" dirty="0"/>
              <a:t>Stored programs contain one or more blocks which contain one or multiple statements. </a:t>
            </a:r>
            <a:endParaRPr lang="en-US" dirty="0" smtClean="0"/>
          </a:p>
          <a:p>
            <a:r>
              <a:rPr lang="en-US" dirty="0" smtClean="0"/>
              <a:t>A </a:t>
            </a:r>
            <a:r>
              <a:rPr lang="en-US" dirty="0"/>
              <a:t>block is enclosed by the BEGIN and END keywords</a:t>
            </a:r>
            <a:r>
              <a:rPr lang="en-US" dirty="0" smtClean="0"/>
              <a:t>.</a:t>
            </a:r>
          </a:p>
          <a:p>
            <a:r>
              <a:rPr lang="en-US" dirty="0"/>
              <a:t>A</a:t>
            </a:r>
            <a:r>
              <a:rPr lang="en-US" dirty="0" smtClean="0"/>
              <a:t> </a:t>
            </a:r>
            <a:r>
              <a:rPr lang="en-US" dirty="0"/>
              <a:t>block allows you to group related individual statements together. </a:t>
            </a:r>
            <a:endParaRPr lang="en-US" dirty="0" smtClean="0"/>
          </a:p>
          <a:p>
            <a:r>
              <a:rPr lang="en-US" dirty="0" smtClean="0"/>
              <a:t>A block </a:t>
            </a:r>
            <a:r>
              <a:rPr lang="en-US" dirty="0"/>
              <a:t>allows you to control the scope of variables. </a:t>
            </a:r>
            <a:endParaRPr lang="en-US" dirty="0" smtClean="0"/>
          </a:p>
          <a:p>
            <a:pPr lvl="1"/>
            <a:r>
              <a:rPr lang="en-US" dirty="0"/>
              <a:t>you can declare a variable within a block and that is not visible outside of the block. </a:t>
            </a:r>
          </a:p>
        </p:txBody>
      </p:sp>
    </p:spTree>
    <p:extLst>
      <p:ext uri="{BB962C8B-B14F-4D97-AF65-F5344CB8AC3E}">
        <p14:creationId xmlns:p14="http://schemas.microsoft.com/office/powerpoint/2010/main" val="1348171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BEGIN and END blocks</a:t>
            </a:r>
            <a:endParaRPr lang="en-US" dirty="0"/>
          </a:p>
        </p:txBody>
      </p:sp>
      <p:sp>
        <p:nvSpPr>
          <p:cNvPr id="3" name="Content Placeholder 2"/>
          <p:cNvSpPr>
            <a:spLocks noGrp="1"/>
          </p:cNvSpPr>
          <p:nvPr>
            <p:ph idx="1"/>
          </p:nvPr>
        </p:nvSpPr>
        <p:spPr>
          <a:ln>
            <a:noFill/>
          </a:ln>
        </p:spPr>
        <p:txBody>
          <a:bodyPr/>
          <a:lstStyle/>
          <a:p>
            <a:r>
              <a:rPr lang="en-US" dirty="0"/>
              <a:t>Each statement within the BEGIN and END code block should terminated by a semicolon (</a:t>
            </a:r>
            <a:r>
              <a:rPr lang="en-US" b="1" dirty="0"/>
              <a:t>;</a:t>
            </a:r>
            <a:r>
              <a:rPr lang="en-US" dirty="0"/>
              <a:t>) statement delimiter.</a:t>
            </a:r>
          </a:p>
          <a:p>
            <a:r>
              <a:rPr lang="en-US" dirty="0" smtClean="0"/>
              <a:t>You </a:t>
            </a:r>
            <a:r>
              <a:rPr lang="en-US" dirty="0"/>
              <a:t>can </a:t>
            </a:r>
            <a:r>
              <a:rPr lang="en-US" dirty="0">
                <a:solidFill>
                  <a:srgbClr val="FF0000"/>
                </a:solidFill>
              </a:rPr>
              <a:t>label</a:t>
            </a:r>
            <a:r>
              <a:rPr lang="en-US" dirty="0"/>
              <a:t> a block to ease code readability:</a:t>
            </a:r>
          </a:p>
          <a:p>
            <a:pPr marL="0" indent="0">
              <a:buNone/>
            </a:pPr>
            <a:r>
              <a:rPr lang="en-US" b="1" dirty="0" smtClean="0">
                <a:solidFill>
                  <a:srgbClr val="FF0000"/>
                </a:solidFill>
              </a:rPr>
              <a:t>	MYLABEL</a:t>
            </a:r>
            <a:r>
              <a:rPr lang="en-US" b="1" dirty="0">
                <a:solidFill>
                  <a:srgbClr val="FF0000"/>
                </a:solidFill>
              </a:rPr>
              <a:t>: </a:t>
            </a:r>
            <a:r>
              <a:rPr lang="en-US" b="1" dirty="0"/>
              <a:t>BEGIN</a:t>
            </a:r>
            <a:endParaRPr lang="en-US" dirty="0"/>
          </a:p>
          <a:p>
            <a:pPr marL="0" indent="0">
              <a:buNone/>
            </a:pPr>
            <a:r>
              <a:rPr lang="en-US" b="1" dirty="0"/>
              <a:t>	</a:t>
            </a:r>
            <a:r>
              <a:rPr lang="en-US" b="1" dirty="0" smtClean="0"/>
              <a:t>	&lt;</a:t>
            </a:r>
            <a:r>
              <a:rPr lang="en-US" b="1" dirty="0"/>
              <a:t>YOU CODE GOES HERE&gt;</a:t>
            </a:r>
            <a:endParaRPr lang="en-US" dirty="0"/>
          </a:p>
          <a:p>
            <a:pPr marL="0" indent="0">
              <a:buNone/>
            </a:pPr>
            <a:r>
              <a:rPr lang="en-US" b="1" dirty="0" smtClean="0"/>
              <a:t>	END </a:t>
            </a:r>
            <a:r>
              <a:rPr lang="en-US" b="1" dirty="0">
                <a:solidFill>
                  <a:srgbClr val="FF0000"/>
                </a:solidFill>
              </a:rPr>
              <a:t>MYLABEL</a:t>
            </a:r>
            <a:r>
              <a:rPr lang="en-US" b="1" dirty="0"/>
              <a:t>;</a:t>
            </a:r>
            <a:endParaRPr lang="en-US" dirty="0"/>
          </a:p>
          <a:p>
            <a:endParaRPr lang="en-US" dirty="0"/>
          </a:p>
        </p:txBody>
      </p:sp>
    </p:spTree>
    <p:extLst>
      <p:ext uri="{BB962C8B-B14F-4D97-AF65-F5344CB8AC3E}">
        <p14:creationId xmlns:p14="http://schemas.microsoft.com/office/powerpoint/2010/main" val="10443741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dirty="0" smtClean="0"/>
              <a:t>Nesting blocks</a:t>
            </a:r>
            <a:endParaRPr lang="en-US" dirty="0"/>
          </a:p>
        </p:txBody>
      </p:sp>
      <p:sp>
        <p:nvSpPr>
          <p:cNvPr id="3" name="Content Placeholder 2"/>
          <p:cNvSpPr>
            <a:spLocks noGrp="1"/>
          </p:cNvSpPr>
          <p:nvPr>
            <p:ph idx="1"/>
          </p:nvPr>
        </p:nvSpPr>
        <p:spPr>
          <a:xfrm>
            <a:off x="304800" y="1066800"/>
            <a:ext cx="8610600" cy="5562600"/>
          </a:xfrm>
        </p:spPr>
        <p:txBody>
          <a:bodyPr>
            <a:normAutofit fontScale="70000" lnSpcReduction="20000"/>
          </a:bodyPr>
          <a:lstStyle/>
          <a:p>
            <a:pPr marL="342900" lvl="1" indent="-342900">
              <a:buFont typeface="Arial" pitchFamily="34" charset="0"/>
              <a:buChar char="•"/>
            </a:pPr>
            <a:r>
              <a:rPr lang="en-US" dirty="0" smtClean="0"/>
              <a:t>You </a:t>
            </a:r>
            <a:r>
              <a:rPr lang="en-US" dirty="0"/>
              <a:t>can declare a variable within a block and that is not visible outside of the block. </a:t>
            </a:r>
            <a:endParaRPr lang="en-US" dirty="0" smtClean="0"/>
          </a:p>
          <a:p>
            <a:r>
              <a:rPr lang="en-US" dirty="0" smtClean="0"/>
              <a:t>You </a:t>
            </a:r>
            <a:r>
              <a:rPr lang="en-US" dirty="0"/>
              <a:t>can nest blocks within blocks like this</a:t>
            </a:r>
            <a:r>
              <a:rPr lang="en-US" dirty="0" smtClean="0"/>
              <a:t>:</a:t>
            </a:r>
          </a:p>
          <a:p>
            <a:pPr lvl="1"/>
            <a:r>
              <a:rPr lang="en-US" dirty="0"/>
              <a:t>D</a:t>
            </a:r>
            <a:r>
              <a:rPr lang="en-US" dirty="0" smtClean="0"/>
              <a:t>o </a:t>
            </a:r>
            <a:r>
              <a:rPr lang="en-US" dirty="0"/>
              <a:t>you see the error</a:t>
            </a:r>
            <a:r>
              <a:rPr lang="en-US" dirty="0" smtClean="0"/>
              <a:t>?</a:t>
            </a:r>
          </a:p>
          <a:p>
            <a:pPr marL="457200" lvl="1" indent="0">
              <a:buNone/>
            </a:pPr>
            <a:endParaRPr lang="en-US" dirty="0"/>
          </a:p>
          <a:p>
            <a:pPr marL="400050" lvl="1" indent="0">
              <a:buNone/>
            </a:pPr>
            <a:r>
              <a:rPr lang="en-US" b="1" dirty="0"/>
              <a:t>CREATE PROCEDURE </a:t>
            </a:r>
            <a:r>
              <a:rPr lang="en-US" b="1" dirty="0" err="1"/>
              <a:t>multipleblocks</a:t>
            </a:r>
            <a:r>
              <a:rPr lang="en-US" b="1" dirty="0"/>
              <a:t>(  )</a:t>
            </a:r>
            <a:endParaRPr lang="en-US" dirty="0"/>
          </a:p>
          <a:p>
            <a:pPr marL="400050" lvl="1" indent="0">
              <a:buNone/>
            </a:pPr>
            <a:r>
              <a:rPr lang="en-US" b="1" dirty="0"/>
              <a:t># This is the outer block</a:t>
            </a:r>
            <a:endParaRPr lang="en-US" dirty="0"/>
          </a:p>
          <a:p>
            <a:pPr marL="400050" lvl="1" indent="0">
              <a:buNone/>
            </a:pPr>
            <a:r>
              <a:rPr lang="en-US" b="1" dirty="0"/>
              <a:t>BEGIN</a:t>
            </a:r>
            <a:endParaRPr lang="en-US" dirty="0"/>
          </a:p>
          <a:p>
            <a:pPr marL="400050" lvl="1" indent="0">
              <a:buNone/>
            </a:pPr>
            <a:r>
              <a:rPr lang="en-US" b="1" dirty="0"/>
              <a:t>        DECLARE </a:t>
            </a:r>
            <a:r>
              <a:rPr lang="en-US" b="1" dirty="0" err="1"/>
              <a:t>variableA</a:t>
            </a:r>
            <a:r>
              <a:rPr lang="en-US" b="1" dirty="0"/>
              <a:t> VARCHAR(25);</a:t>
            </a:r>
            <a:endParaRPr lang="en-US" dirty="0"/>
          </a:p>
          <a:p>
            <a:pPr marL="400050" lvl="1" indent="0">
              <a:buNone/>
            </a:pPr>
            <a:r>
              <a:rPr lang="en-US" b="1" dirty="0"/>
              <a:t>        # This is the inner block</a:t>
            </a:r>
            <a:endParaRPr lang="en-US" dirty="0"/>
          </a:p>
          <a:p>
            <a:pPr marL="400050" lvl="1" indent="0">
              <a:buNone/>
            </a:pPr>
            <a:r>
              <a:rPr lang="en-US" b="1" dirty="0"/>
              <a:t>  </a:t>
            </a:r>
            <a:r>
              <a:rPr lang="en-US" b="1" dirty="0" smtClean="0"/>
              <a:t>	BEGIN</a:t>
            </a:r>
            <a:endParaRPr lang="en-US" dirty="0"/>
          </a:p>
          <a:p>
            <a:pPr marL="400050" lvl="1" indent="0">
              <a:buNone/>
            </a:pPr>
            <a:r>
              <a:rPr lang="en-US" b="1" dirty="0"/>
              <a:t>               </a:t>
            </a:r>
            <a:r>
              <a:rPr lang="en-US" b="1" dirty="0" smtClean="0"/>
              <a:t>	DECLARE </a:t>
            </a:r>
            <a:r>
              <a:rPr lang="en-US" b="1" dirty="0" err="1"/>
              <a:t>variableB</a:t>
            </a:r>
            <a:r>
              <a:rPr lang="en-US" b="1" dirty="0"/>
              <a:t> VARCHAR(25);</a:t>
            </a:r>
            <a:endParaRPr lang="en-US" dirty="0"/>
          </a:p>
          <a:p>
            <a:pPr marL="400050" lvl="1" indent="0">
              <a:buNone/>
            </a:pPr>
            <a:r>
              <a:rPr lang="en-US" b="1" dirty="0"/>
              <a:t>   </a:t>
            </a:r>
            <a:r>
              <a:rPr lang="en-US" b="1" dirty="0" smtClean="0"/>
              <a:t>		SET </a:t>
            </a:r>
            <a:r>
              <a:rPr lang="en-US" b="1" dirty="0" err="1"/>
              <a:t>variableB</a:t>
            </a:r>
            <a:r>
              <a:rPr lang="en-US" b="1" dirty="0"/>
              <a:t> ='cannot be seen outside the inner block';</a:t>
            </a:r>
            <a:endParaRPr lang="en-US" dirty="0"/>
          </a:p>
          <a:p>
            <a:pPr marL="400050" lvl="1" indent="0">
              <a:buNone/>
            </a:pPr>
            <a:r>
              <a:rPr lang="en-US" b="1" dirty="0"/>
              <a:t>        END;</a:t>
            </a:r>
            <a:endParaRPr lang="en-US" dirty="0"/>
          </a:p>
          <a:p>
            <a:pPr marL="400050" lvl="1" indent="0">
              <a:buNone/>
            </a:pPr>
            <a:r>
              <a:rPr lang="en-US" b="1" dirty="0"/>
              <a:t>        SELECT </a:t>
            </a:r>
            <a:r>
              <a:rPr lang="en-US" b="1" dirty="0" err="1"/>
              <a:t>variableB</a:t>
            </a:r>
            <a:r>
              <a:rPr lang="en-US" b="1" dirty="0"/>
              <a:t>;</a:t>
            </a:r>
            <a:endParaRPr lang="en-US" dirty="0"/>
          </a:p>
          <a:p>
            <a:pPr marL="400050" lvl="1" indent="0">
              <a:buNone/>
            </a:pPr>
            <a:r>
              <a:rPr lang="en-US" b="1" dirty="0"/>
              <a:t>END;</a:t>
            </a:r>
            <a:endParaRPr lang="en-US" dirty="0"/>
          </a:p>
          <a:p>
            <a:pPr marL="400050" lvl="1" indent="0">
              <a:buNone/>
            </a:pPr>
            <a:r>
              <a:rPr lang="en-US" b="1" dirty="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1574498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838200"/>
          </a:xfrm>
        </p:spPr>
        <p:txBody>
          <a:bodyPr>
            <a:normAutofit fontScale="90000"/>
          </a:bodyPr>
          <a:lstStyle/>
          <a:p>
            <a:r>
              <a:rPr lang="en-US" dirty="0" smtClean="0"/>
              <a:t>Overriding Variable Values within a Block</a:t>
            </a:r>
            <a:endParaRPr lang="en-US" dirty="0"/>
          </a:p>
        </p:txBody>
      </p:sp>
      <p:pic>
        <p:nvPicPr>
          <p:cNvPr id="4" name="Content Placeholder 3"/>
          <p:cNvPicPr>
            <a:picLocks noGrp="1"/>
          </p:cNvPicPr>
          <p:nvPr>
            <p:ph idx="1"/>
          </p:nvPr>
        </p:nvPicPr>
        <p:blipFill>
          <a:blip r:embed="rId2"/>
          <a:stretch>
            <a:fillRect/>
          </a:stretch>
        </p:blipFill>
        <p:spPr>
          <a:xfrm>
            <a:off x="1066800" y="1066800"/>
            <a:ext cx="7086600" cy="5638800"/>
          </a:xfrm>
          <a:prstGeom prst="rect">
            <a:avLst/>
          </a:prstGeom>
        </p:spPr>
      </p:pic>
    </p:spTree>
    <p:extLst>
      <p:ext uri="{BB962C8B-B14F-4D97-AF65-F5344CB8AC3E}">
        <p14:creationId xmlns:p14="http://schemas.microsoft.com/office/powerpoint/2010/main" val="33899497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lstStyle/>
          <a:p>
            <a:r>
              <a:rPr lang="en-US" dirty="0"/>
              <a:t>DELIMETER statement</a:t>
            </a:r>
          </a:p>
        </p:txBody>
      </p:sp>
      <p:sp>
        <p:nvSpPr>
          <p:cNvPr id="3" name="Content Placeholder 2"/>
          <p:cNvSpPr>
            <a:spLocks noGrp="1"/>
          </p:cNvSpPr>
          <p:nvPr>
            <p:ph idx="1"/>
          </p:nvPr>
        </p:nvSpPr>
        <p:spPr>
          <a:xfrm>
            <a:off x="685800" y="1219200"/>
            <a:ext cx="7924800" cy="5410200"/>
          </a:xfrm>
        </p:spPr>
        <p:txBody>
          <a:bodyPr/>
          <a:lstStyle/>
          <a:p>
            <a:r>
              <a:rPr lang="en-US" dirty="0" smtClean="0"/>
              <a:t>A way </a:t>
            </a:r>
            <a:r>
              <a:rPr lang="en-US" dirty="0"/>
              <a:t>to tell mysql that we are through defining the </a:t>
            </a:r>
            <a:r>
              <a:rPr lang="en-US" dirty="0" smtClean="0"/>
              <a:t>script.</a:t>
            </a:r>
          </a:p>
          <a:p>
            <a:r>
              <a:rPr lang="en-US" dirty="0" smtClean="0"/>
              <a:t>normally </a:t>
            </a:r>
            <a:r>
              <a:rPr lang="en-US" dirty="0"/>
              <a:t>use a semi colon (;) to end a </a:t>
            </a:r>
            <a:r>
              <a:rPr lang="en-US" i="1" dirty="0"/>
              <a:t>statement</a:t>
            </a:r>
            <a:r>
              <a:rPr lang="en-US" dirty="0"/>
              <a:t>. </a:t>
            </a:r>
            <a:endParaRPr lang="en-US" i="1" dirty="0" smtClean="0"/>
          </a:p>
          <a:p>
            <a:r>
              <a:rPr lang="en-US" dirty="0" smtClean="0"/>
              <a:t>Within a script you use several statements that end with a semi colon. </a:t>
            </a:r>
          </a:p>
          <a:p>
            <a:r>
              <a:rPr lang="en-US" dirty="0"/>
              <a:t>When you use Workbench to create a stored routine, the system will suggest using $$.</a:t>
            </a:r>
          </a:p>
          <a:p>
            <a:endParaRPr lang="en-US" dirty="0"/>
          </a:p>
        </p:txBody>
      </p:sp>
    </p:spTree>
    <p:extLst>
      <p:ext uri="{BB962C8B-B14F-4D97-AF65-F5344CB8AC3E}">
        <p14:creationId xmlns:p14="http://schemas.microsoft.com/office/powerpoint/2010/main" val="3100468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 Parameters</a:t>
            </a:r>
            <a:endParaRPr lang="en-US" dirty="0"/>
          </a:p>
        </p:txBody>
      </p:sp>
      <p:sp>
        <p:nvSpPr>
          <p:cNvPr id="3" name="Content Placeholder 2"/>
          <p:cNvSpPr>
            <a:spLocks noGrp="1"/>
          </p:cNvSpPr>
          <p:nvPr>
            <p:ph idx="1"/>
          </p:nvPr>
        </p:nvSpPr>
        <p:spPr/>
        <p:txBody>
          <a:bodyPr/>
          <a:lstStyle/>
          <a:p>
            <a:r>
              <a:rPr lang="en-US" dirty="0" smtClean="0"/>
              <a:t>Parameters </a:t>
            </a:r>
            <a:r>
              <a:rPr lang="en-US" dirty="0"/>
              <a:t>to make the program more </a:t>
            </a:r>
            <a:r>
              <a:rPr lang="en-US" dirty="0" smtClean="0"/>
              <a:t>flexible</a:t>
            </a:r>
          </a:p>
          <a:p>
            <a:r>
              <a:rPr lang="en-US" dirty="0"/>
              <a:t>Parameters come in 3 different </a:t>
            </a:r>
            <a:r>
              <a:rPr lang="en-US" dirty="0" smtClean="0"/>
              <a:t>modes</a:t>
            </a:r>
            <a:r>
              <a:rPr lang="en-US" dirty="0"/>
              <a:t>: </a:t>
            </a:r>
            <a:endParaRPr lang="en-US" dirty="0" smtClean="0"/>
          </a:p>
          <a:p>
            <a:pPr lvl="1"/>
            <a:r>
              <a:rPr lang="en-US" dirty="0" smtClean="0"/>
              <a:t>IN (Default)</a:t>
            </a:r>
          </a:p>
          <a:p>
            <a:pPr lvl="1"/>
            <a:r>
              <a:rPr lang="en-US" dirty="0" smtClean="0"/>
              <a:t>OUT</a:t>
            </a:r>
          </a:p>
          <a:p>
            <a:pPr lvl="1"/>
            <a:r>
              <a:rPr lang="en-US" dirty="0" smtClean="0"/>
              <a:t>INOUT</a:t>
            </a:r>
          </a:p>
          <a:p>
            <a:endParaRPr lang="en-US" dirty="0" smtClean="0"/>
          </a:p>
          <a:p>
            <a:endParaRPr lang="en-US" dirty="0"/>
          </a:p>
        </p:txBody>
      </p:sp>
    </p:spTree>
    <p:extLst>
      <p:ext uri="{BB962C8B-B14F-4D97-AF65-F5344CB8AC3E}">
        <p14:creationId xmlns:p14="http://schemas.microsoft.com/office/powerpoint/2010/main" val="19592315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dirty="0" smtClean="0"/>
              <a:t>Parameter:  IN</a:t>
            </a:r>
            <a:endParaRPr lang="en-US" dirty="0"/>
          </a:p>
        </p:txBody>
      </p:sp>
      <p:sp>
        <p:nvSpPr>
          <p:cNvPr id="3" name="Content Placeholder 2"/>
          <p:cNvSpPr>
            <a:spLocks noGrp="1"/>
          </p:cNvSpPr>
          <p:nvPr>
            <p:ph idx="1"/>
          </p:nvPr>
        </p:nvSpPr>
        <p:spPr>
          <a:xfrm>
            <a:off x="228600" y="914400"/>
            <a:ext cx="8610600" cy="5486400"/>
          </a:xfrm>
        </p:spPr>
        <p:txBody>
          <a:bodyPr>
            <a:normAutofit fontScale="62500" lnSpcReduction="20000"/>
          </a:bodyPr>
          <a:lstStyle/>
          <a:p>
            <a:r>
              <a:rPr lang="en-US" dirty="0"/>
              <a:t>IN:  client passes IN the parameter to the </a:t>
            </a:r>
            <a:r>
              <a:rPr lang="en-US" dirty="0" smtClean="0"/>
              <a:t>SP</a:t>
            </a:r>
          </a:p>
          <a:p>
            <a:r>
              <a:rPr lang="en-US" dirty="0" smtClean="0"/>
              <a:t>The </a:t>
            </a:r>
            <a:r>
              <a:rPr lang="en-US" dirty="0"/>
              <a:t>value of the parameter can be changed </a:t>
            </a:r>
            <a:r>
              <a:rPr lang="en-US" dirty="0" err="1"/>
              <a:t>INside</a:t>
            </a:r>
            <a:r>
              <a:rPr lang="en-US" dirty="0"/>
              <a:t> the stored </a:t>
            </a:r>
            <a:r>
              <a:rPr lang="en-US" dirty="0" smtClean="0"/>
              <a:t>routine</a:t>
            </a:r>
          </a:p>
          <a:p>
            <a:r>
              <a:rPr lang="en-US" dirty="0"/>
              <a:t>T</a:t>
            </a:r>
            <a:r>
              <a:rPr lang="en-US" dirty="0" smtClean="0"/>
              <a:t>he </a:t>
            </a:r>
            <a:r>
              <a:rPr lang="en-US" dirty="0"/>
              <a:t>calling client will NOT have visibility to any change in the parameter’s value inside of the stored routine. </a:t>
            </a:r>
          </a:p>
          <a:p>
            <a:pPr marL="0" indent="0">
              <a:buNone/>
            </a:pPr>
            <a:endParaRPr lang="en-US" b="1" dirty="0" smtClean="0"/>
          </a:p>
          <a:p>
            <a:pPr marL="0" indent="0">
              <a:buNone/>
            </a:pPr>
            <a:r>
              <a:rPr lang="en-US" b="1" dirty="0" smtClean="0"/>
              <a:t>USE </a:t>
            </a:r>
            <a:r>
              <a:rPr lang="en-US" b="1" dirty="0"/>
              <a:t>rockstarday2</a:t>
            </a:r>
            <a:r>
              <a:rPr lang="en-US" b="1" dirty="0" smtClean="0"/>
              <a:t>;</a:t>
            </a:r>
            <a:endParaRPr lang="en-US" dirty="0"/>
          </a:p>
          <a:p>
            <a:pPr marL="0" indent="0">
              <a:buNone/>
            </a:pPr>
            <a:r>
              <a:rPr lang="en-US" b="1" dirty="0"/>
              <a:t>DROP procedure IF EXISTS </a:t>
            </a:r>
            <a:r>
              <a:rPr lang="en-US" b="1" dirty="0" err="1"/>
              <a:t>usp_search_individualbylast</a:t>
            </a:r>
            <a:r>
              <a:rPr lang="en-US" b="1" dirty="0"/>
              <a:t>;</a:t>
            </a:r>
            <a:endParaRPr lang="en-US" dirty="0"/>
          </a:p>
          <a:p>
            <a:pPr marL="0" indent="0">
              <a:buNone/>
            </a:pPr>
            <a:r>
              <a:rPr lang="en-US" b="1" dirty="0"/>
              <a:t> </a:t>
            </a:r>
            <a:endParaRPr lang="en-US" dirty="0"/>
          </a:p>
          <a:p>
            <a:pPr marL="0" indent="0">
              <a:buNone/>
            </a:pPr>
            <a:r>
              <a:rPr lang="en-US" b="1" dirty="0"/>
              <a:t>DELIMITER //</a:t>
            </a:r>
            <a:endParaRPr lang="en-US" dirty="0"/>
          </a:p>
          <a:p>
            <a:pPr marL="0" indent="0">
              <a:buNone/>
            </a:pPr>
            <a:r>
              <a:rPr lang="en-US" b="1" dirty="0"/>
              <a:t>CREATE PROCEDURE </a:t>
            </a:r>
            <a:r>
              <a:rPr lang="en-US" b="1" dirty="0" err="1"/>
              <a:t>usp_search_individualbylast</a:t>
            </a:r>
            <a:r>
              <a:rPr lang="en-US" b="1" dirty="0"/>
              <a:t>(</a:t>
            </a:r>
            <a:r>
              <a:rPr lang="en-US" b="1" dirty="0">
                <a:solidFill>
                  <a:srgbClr val="FF0000"/>
                </a:solidFill>
              </a:rPr>
              <a:t>IN </a:t>
            </a:r>
            <a:r>
              <a:rPr lang="en-US" b="1" dirty="0" err="1">
                <a:solidFill>
                  <a:srgbClr val="FF0000"/>
                </a:solidFill>
              </a:rPr>
              <a:t>plastname</a:t>
            </a:r>
            <a:r>
              <a:rPr lang="en-US" b="1" dirty="0">
                <a:solidFill>
                  <a:srgbClr val="FF0000"/>
                </a:solidFill>
              </a:rPr>
              <a:t> VARCHAR(50)</a:t>
            </a:r>
            <a:r>
              <a:rPr lang="en-US" b="1" dirty="0"/>
              <a:t>)</a:t>
            </a:r>
            <a:endParaRPr lang="en-US" dirty="0"/>
          </a:p>
          <a:p>
            <a:pPr marL="0" indent="0">
              <a:buNone/>
            </a:pPr>
            <a:r>
              <a:rPr lang="en-US" b="1" dirty="0"/>
              <a:t>    BEGIN</a:t>
            </a:r>
            <a:endParaRPr lang="en-US" dirty="0"/>
          </a:p>
          <a:p>
            <a:pPr marL="0" indent="0">
              <a:buNone/>
            </a:pPr>
            <a:r>
              <a:rPr lang="en-US" b="1" dirty="0"/>
              <a:t>        SELECT * </a:t>
            </a:r>
            <a:endParaRPr lang="en-US" dirty="0"/>
          </a:p>
          <a:p>
            <a:pPr marL="0" indent="0">
              <a:buNone/>
            </a:pPr>
            <a:r>
              <a:rPr lang="en-US" b="1" dirty="0"/>
              <a:t>         FROM Individual</a:t>
            </a:r>
            <a:endParaRPr lang="en-US" dirty="0"/>
          </a:p>
          <a:p>
            <a:pPr marL="0" indent="0">
              <a:buNone/>
            </a:pPr>
            <a:r>
              <a:rPr lang="en-US" b="1" dirty="0"/>
              <a:t>         WHERE </a:t>
            </a:r>
            <a:r>
              <a:rPr lang="en-US" b="1" dirty="0" err="1"/>
              <a:t>LastName</a:t>
            </a:r>
            <a:r>
              <a:rPr lang="en-US" b="1" dirty="0"/>
              <a:t> = </a:t>
            </a:r>
            <a:r>
              <a:rPr lang="en-US" b="1" dirty="0" err="1"/>
              <a:t>plastname</a:t>
            </a:r>
            <a:r>
              <a:rPr lang="en-US" b="1" dirty="0"/>
              <a:t>;</a:t>
            </a:r>
            <a:endParaRPr lang="en-US" dirty="0"/>
          </a:p>
          <a:p>
            <a:pPr marL="0" indent="0">
              <a:buNone/>
            </a:pPr>
            <a:r>
              <a:rPr lang="en-US" b="1" dirty="0"/>
              <a:t>    END //</a:t>
            </a:r>
            <a:endParaRPr lang="en-US" dirty="0"/>
          </a:p>
          <a:p>
            <a:pPr marL="0" indent="0">
              <a:buNone/>
            </a:pPr>
            <a:r>
              <a:rPr lang="en-US" b="1" dirty="0"/>
              <a:t>DELIMITER ;</a:t>
            </a:r>
            <a:endParaRPr lang="en-US" dirty="0"/>
          </a:p>
          <a:p>
            <a:pPr marL="0" indent="0">
              <a:buNone/>
            </a:pPr>
            <a:r>
              <a:rPr lang="en-US" b="1" dirty="0"/>
              <a:t> </a:t>
            </a:r>
            <a:endParaRPr lang="en-US" dirty="0"/>
          </a:p>
          <a:p>
            <a:pPr marL="0" indent="0">
              <a:buNone/>
            </a:pPr>
            <a:r>
              <a:rPr lang="en-US" b="1" dirty="0"/>
              <a:t>CALL </a:t>
            </a:r>
            <a:r>
              <a:rPr lang="en-US" b="1" dirty="0" err="1"/>
              <a:t>usp_search_individualbylast</a:t>
            </a:r>
            <a:r>
              <a:rPr lang="en-US" b="1" dirty="0"/>
              <a:t>('Ramone</a:t>
            </a:r>
            <a:r>
              <a:rPr lang="en-US" b="1" dirty="0" smtClean="0"/>
              <a:t>');</a:t>
            </a:r>
            <a:endParaRPr lang="en-US" dirty="0"/>
          </a:p>
        </p:txBody>
      </p:sp>
    </p:spTree>
    <p:extLst>
      <p:ext uri="{BB962C8B-B14F-4D97-AF65-F5344CB8AC3E}">
        <p14:creationId xmlns:p14="http://schemas.microsoft.com/office/powerpoint/2010/main" val="208567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The SELECT </a:t>
            </a:r>
            <a:r>
              <a:rPr lang="en-US" b="1" cap="all" dirty="0" smtClean="0"/>
              <a:t>Clause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the SELECT clause to retrieve data</a:t>
            </a:r>
          </a:p>
          <a:p>
            <a:r>
              <a:rPr lang="en-US" dirty="0" smtClean="0"/>
              <a:t>Use * to grab all the columns.  Not usually a good idea.</a:t>
            </a:r>
          </a:p>
          <a:p>
            <a:r>
              <a:rPr lang="en-US" dirty="0" smtClean="0"/>
              <a:t>Specify columns in SELECT </a:t>
            </a:r>
          </a:p>
          <a:p>
            <a:r>
              <a:rPr lang="en-US" b="1" dirty="0"/>
              <a:t>SELECT ID, </a:t>
            </a:r>
            <a:r>
              <a:rPr lang="en-US" b="1" dirty="0" err="1"/>
              <a:t>FirstName</a:t>
            </a:r>
            <a:r>
              <a:rPr lang="en-US" b="1" dirty="0"/>
              <a:t>, </a:t>
            </a:r>
            <a:r>
              <a:rPr lang="en-US" b="1" dirty="0" err="1"/>
              <a:t>LastName</a:t>
            </a:r>
            <a:r>
              <a:rPr lang="en-US" b="1" dirty="0"/>
              <a:t>, </a:t>
            </a:r>
            <a:r>
              <a:rPr lang="en-US" b="1" dirty="0" err="1"/>
              <a:t>BirthDate</a:t>
            </a:r>
            <a:r>
              <a:rPr lang="en-US" b="1" dirty="0"/>
              <a:t> FROM Individual</a:t>
            </a:r>
            <a:r>
              <a:rPr lang="en-US" b="1" dirty="0" smtClean="0"/>
              <a:t>;</a:t>
            </a:r>
          </a:p>
          <a:p>
            <a:r>
              <a:rPr lang="en-US" dirty="0"/>
              <a:t>U</a:t>
            </a:r>
            <a:r>
              <a:rPr lang="en-US" dirty="0" smtClean="0"/>
              <a:t>se </a:t>
            </a:r>
            <a:r>
              <a:rPr lang="en-US" dirty="0"/>
              <a:t>only use the least amount of columns in your SELECT </a:t>
            </a:r>
            <a:r>
              <a:rPr lang="en-US" dirty="0" smtClean="0"/>
              <a:t>statement</a:t>
            </a:r>
          </a:p>
          <a:p>
            <a:r>
              <a:rPr lang="en-US" dirty="0"/>
              <a:t>SHOW COLUMNS FROM Band</a:t>
            </a:r>
          </a:p>
          <a:p>
            <a:endParaRPr lang="en-US" dirty="0"/>
          </a:p>
        </p:txBody>
      </p:sp>
    </p:spTree>
    <p:extLst>
      <p:ext uri="{BB962C8B-B14F-4D97-AF65-F5344CB8AC3E}">
        <p14:creationId xmlns:p14="http://schemas.microsoft.com/office/powerpoint/2010/main" val="21146448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smtClean="0"/>
              <a:t>Parameter: OUT</a:t>
            </a:r>
            <a:endParaRPr lang="en-US" dirty="0"/>
          </a:p>
        </p:txBody>
      </p:sp>
      <p:sp>
        <p:nvSpPr>
          <p:cNvPr id="3" name="Content Placeholder 2"/>
          <p:cNvSpPr>
            <a:spLocks noGrp="1"/>
          </p:cNvSpPr>
          <p:nvPr>
            <p:ph idx="1"/>
          </p:nvPr>
        </p:nvSpPr>
        <p:spPr>
          <a:xfrm>
            <a:off x="457200" y="1219200"/>
            <a:ext cx="8153400" cy="5334000"/>
          </a:xfrm>
        </p:spPr>
        <p:txBody>
          <a:bodyPr>
            <a:normAutofit fontScale="70000" lnSpcReduction="20000"/>
          </a:bodyPr>
          <a:lstStyle/>
          <a:p>
            <a:r>
              <a:rPr lang="en-US" dirty="0" smtClean="0"/>
              <a:t>The value </a:t>
            </a:r>
            <a:r>
              <a:rPr lang="en-US" dirty="0"/>
              <a:t>of an OUT parameter can be changed inside the stored procedure and its new value is passed back OUT to the calling </a:t>
            </a:r>
            <a:r>
              <a:rPr lang="en-US" dirty="0" smtClean="0"/>
              <a:t>program.</a:t>
            </a:r>
          </a:p>
          <a:p>
            <a:pPr marL="0" indent="0">
              <a:buNone/>
            </a:pPr>
            <a:endParaRPr lang="en-US" b="1" dirty="0" smtClean="0"/>
          </a:p>
          <a:p>
            <a:pPr marL="0" indent="0">
              <a:buNone/>
            </a:pPr>
            <a:r>
              <a:rPr lang="en-US" b="1" dirty="0" smtClean="0"/>
              <a:t>USE </a:t>
            </a:r>
            <a:r>
              <a:rPr lang="en-US" b="1" dirty="0"/>
              <a:t>rockstarday2</a:t>
            </a:r>
            <a:r>
              <a:rPr lang="en-US" b="1" dirty="0" smtClean="0"/>
              <a:t>;</a:t>
            </a:r>
            <a:endParaRPr lang="en-US" dirty="0"/>
          </a:p>
          <a:p>
            <a:pPr marL="0" indent="0">
              <a:buNone/>
            </a:pPr>
            <a:r>
              <a:rPr lang="en-US" b="1" dirty="0"/>
              <a:t>DROP PROCEDURE IF EXISTS </a:t>
            </a:r>
            <a:r>
              <a:rPr lang="en-US" b="1" dirty="0" err="1"/>
              <a:t>simpleproc</a:t>
            </a:r>
            <a:r>
              <a:rPr lang="en-US" b="1" dirty="0"/>
              <a:t>;</a:t>
            </a:r>
            <a:endParaRPr lang="en-US" dirty="0"/>
          </a:p>
          <a:p>
            <a:pPr marL="0" indent="0">
              <a:buNone/>
            </a:pPr>
            <a:r>
              <a:rPr lang="en-US" b="1" dirty="0"/>
              <a:t> </a:t>
            </a:r>
            <a:endParaRPr lang="en-US" dirty="0"/>
          </a:p>
          <a:p>
            <a:pPr marL="0" indent="0">
              <a:buNone/>
            </a:pPr>
            <a:r>
              <a:rPr lang="en-US" b="1" dirty="0"/>
              <a:t>delimiter //</a:t>
            </a:r>
            <a:endParaRPr lang="en-US" dirty="0"/>
          </a:p>
          <a:p>
            <a:pPr marL="0" indent="0">
              <a:buNone/>
            </a:pPr>
            <a:r>
              <a:rPr lang="en-US" b="1" dirty="0"/>
              <a:t>CREATE PROCEDURE </a:t>
            </a:r>
            <a:r>
              <a:rPr lang="en-US" b="1" dirty="0" err="1"/>
              <a:t>simpleproc</a:t>
            </a:r>
            <a:r>
              <a:rPr lang="en-US" b="1" dirty="0"/>
              <a:t> (OUT param1 INT)</a:t>
            </a:r>
            <a:endParaRPr lang="en-US" dirty="0"/>
          </a:p>
          <a:p>
            <a:pPr marL="0" indent="0">
              <a:buNone/>
            </a:pPr>
            <a:r>
              <a:rPr lang="en-US" b="1" dirty="0"/>
              <a:t>BEGIN </a:t>
            </a:r>
            <a:endParaRPr lang="en-US" dirty="0"/>
          </a:p>
          <a:p>
            <a:pPr marL="0" indent="0">
              <a:buNone/>
            </a:pPr>
            <a:r>
              <a:rPr lang="en-US" b="1" dirty="0"/>
              <a:t>SELECT COUNT(*) INTO param1 FROM individual;</a:t>
            </a:r>
            <a:endParaRPr lang="en-US" dirty="0"/>
          </a:p>
          <a:p>
            <a:pPr marL="0" indent="0">
              <a:buNone/>
            </a:pPr>
            <a:r>
              <a:rPr lang="en-US" b="1" dirty="0"/>
              <a:t>END//</a:t>
            </a:r>
            <a:endParaRPr lang="en-US" dirty="0"/>
          </a:p>
          <a:p>
            <a:pPr marL="0" indent="0">
              <a:buNone/>
            </a:pPr>
            <a:r>
              <a:rPr lang="en-US" b="1" dirty="0"/>
              <a:t>delimiter ;</a:t>
            </a:r>
            <a:endParaRPr lang="en-US" dirty="0"/>
          </a:p>
          <a:p>
            <a:pPr marL="0" indent="0">
              <a:buNone/>
            </a:pPr>
            <a:endParaRPr lang="en-US" dirty="0"/>
          </a:p>
          <a:p>
            <a:pPr marL="0" indent="0">
              <a:buNone/>
            </a:pPr>
            <a:r>
              <a:rPr lang="en-US" b="1" dirty="0"/>
              <a:t>CALL </a:t>
            </a:r>
            <a:r>
              <a:rPr lang="en-US" b="1" dirty="0" err="1"/>
              <a:t>simpleproc</a:t>
            </a:r>
            <a:r>
              <a:rPr lang="en-US" b="1" dirty="0"/>
              <a:t>(@a);</a:t>
            </a:r>
            <a:endParaRPr lang="en-US" dirty="0"/>
          </a:p>
          <a:p>
            <a:pPr marL="0" indent="0">
              <a:buNone/>
            </a:pPr>
            <a:r>
              <a:rPr lang="en-US" b="1" dirty="0"/>
              <a:t>SELECT @a;</a:t>
            </a:r>
            <a:endParaRPr lang="en-US" dirty="0"/>
          </a:p>
          <a:p>
            <a:endParaRPr lang="en-US" dirty="0"/>
          </a:p>
        </p:txBody>
      </p:sp>
    </p:spTree>
    <p:extLst>
      <p:ext uri="{BB962C8B-B14F-4D97-AF65-F5344CB8AC3E}">
        <p14:creationId xmlns:p14="http://schemas.microsoft.com/office/powerpoint/2010/main" val="23006841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INOUT</a:t>
            </a:r>
            <a:endParaRPr lang="en-US" dirty="0"/>
          </a:p>
        </p:txBody>
      </p:sp>
      <p:sp>
        <p:nvSpPr>
          <p:cNvPr id="3" name="Content Placeholder 2"/>
          <p:cNvSpPr>
            <a:spLocks noGrp="1"/>
          </p:cNvSpPr>
          <p:nvPr>
            <p:ph idx="1"/>
          </p:nvPr>
        </p:nvSpPr>
        <p:spPr/>
        <p:txBody>
          <a:bodyPr/>
          <a:lstStyle/>
          <a:p>
            <a:r>
              <a:rPr lang="en-US" dirty="0"/>
              <a:t>An INOUT parameter is the combination of IN parameter and OUT </a:t>
            </a:r>
            <a:r>
              <a:rPr lang="en-US" dirty="0" smtClean="0"/>
              <a:t>parameter</a:t>
            </a:r>
          </a:p>
          <a:p>
            <a:r>
              <a:rPr lang="en-US" dirty="0" smtClean="0"/>
              <a:t>Calling </a:t>
            </a:r>
            <a:r>
              <a:rPr lang="en-US" dirty="0"/>
              <a:t>program may pass the argument, and the stored procedure can modify the INOUT parameter and pass the new value back to the calling program.</a:t>
            </a:r>
          </a:p>
        </p:txBody>
      </p:sp>
    </p:spTree>
    <p:extLst>
      <p:ext uri="{BB962C8B-B14F-4D97-AF65-F5344CB8AC3E}">
        <p14:creationId xmlns:p14="http://schemas.microsoft.com/office/powerpoint/2010/main" val="10875122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dirty="0" smtClean="0"/>
              <a:t>INOUT Example</a:t>
            </a:r>
            <a:endParaRPr lang="en-US" dirty="0"/>
          </a:p>
        </p:txBody>
      </p:sp>
      <p:pic>
        <p:nvPicPr>
          <p:cNvPr id="4" name="Picture 3"/>
          <p:cNvPicPr/>
          <p:nvPr/>
        </p:nvPicPr>
        <p:blipFill>
          <a:blip r:embed="rId2"/>
          <a:stretch>
            <a:fillRect/>
          </a:stretch>
        </p:blipFill>
        <p:spPr>
          <a:xfrm>
            <a:off x="381000" y="1066800"/>
            <a:ext cx="8305800" cy="5562600"/>
          </a:xfrm>
          <a:prstGeom prst="rect">
            <a:avLst/>
          </a:prstGeom>
        </p:spPr>
      </p:pic>
    </p:spTree>
    <p:extLst>
      <p:ext uri="{BB962C8B-B14F-4D97-AF65-F5344CB8AC3E}">
        <p14:creationId xmlns:p14="http://schemas.microsoft.com/office/powerpoint/2010/main" val="6322556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cap="all" dirty="0" smtClean="0"/>
              <a:t>Variables</a:t>
            </a:r>
            <a:endParaRPr lang="en-US" b="1" cap="all" dirty="0"/>
          </a:p>
        </p:txBody>
      </p:sp>
      <p:sp>
        <p:nvSpPr>
          <p:cNvPr id="3" name="Content Placeholder 2"/>
          <p:cNvSpPr>
            <a:spLocks noGrp="1"/>
          </p:cNvSpPr>
          <p:nvPr>
            <p:ph idx="1"/>
          </p:nvPr>
        </p:nvSpPr>
        <p:spPr>
          <a:xfrm>
            <a:off x="304800" y="762000"/>
            <a:ext cx="8534400" cy="5638800"/>
          </a:xfrm>
        </p:spPr>
        <p:txBody>
          <a:bodyPr/>
          <a:lstStyle/>
          <a:p>
            <a:r>
              <a:rPr lang="en-US" dirty="0"/>
              <a:t>A variable is like a box </a:t>
            </a:r>
            <a:r>
              <a:rPr lang="en-US" dirty="0" smtClean="0"/>
              <a:t>that holds a value.</a:t>
            </a:r>
          </a:p>
          <a:p>
            <a:r>
              <a:rPr lang="en-US" dirty="0"/>
              <a:t>A variable sets aside a piece of memory in the computer and gives it a </a:t>
            </a:r>
            <a:r>
              <a:rPr lang="en-US" dirty="0" smtClean="0"/>
              <a:t>name.</a:t>
            </a:r>
          </a:p>
          <a:p>
            <a:r>
              <a:rPr lang="en-US" dirty="0"/>
              <a:t>D</a:t>
            </a:r>
            <a:r>
              <a:rPr lang="en-US" dirty="0" smtClean="0"/>
              <a:t>eclare </a:t>
            </a:r>
            <a:r>
              <a:rPr lang="en-US" dirty="0"/>
              <a:t>the variable before you </a:t>
            </a:r>
            <a:r>
              <a:rPr lang="en-US" dirty="0" smtClean="0"/>
              <a:t>work </a:t>
            </a:r>
            <a:r>
              <a:rPr lang="en-US" dirty="0"/>
              <a:t>with the variable. </a:t>
            </a:r>
            <a:endParaRPr lang="en-US" dirty="0" smtClean="0"/>
          </a:p>
          <a:p>
            <a:r>
              <a:rPr lang="en-US" dirty="0" smtClean="0"/>
              <a:t>Option </a:t>
            </a:r>
            <a:r>
              <a:rPr lang="en-US" dirty="0"/>
              <a:t>of setting an initial value to the </a:t>
            </a:r>
            <a:r>
              <a:rPr lang="en-US" dirty="0" smtClean="0"/>
              <a:t>variable</a:t>
            </a:r>
          </a:p>
        </p:txBody>
      </p:sp>
    </p:spTree>
    <p:extLst>
      <p:ext uri="{BB962C8B-B14F-4D97-AF65-F5344CB8AC3E}">
        <p14:creationId xmlns:p14="http://schemas.microsoft.com/office/powerpoint/2010/main" val="14108629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Using </a:t>
            </a:r>
            <a:r>
              <a:rPr lang="en-US" b="1" dirty="0" smtClean="0"/>
              <a:t>SET within a script</a:t>
            </a:r>
            <a:endParaRPr lang="en-US" dirty="0"/>
          </a:p>
        </p:txBody>
      </p:sp>
      <p:sp>
        <p:nvSpPr>
          <p:cNvPr id="3" name="Content Placeholder 2"/>
          <p:cNvSpPr>
            <a:spLocks noGrp="1"/>
          </p:cNvSpPr>
          <p:nvPr>
            <p:ph idx="1"/>
          </p:nvPr>
        </p:nvSpPr>
        <p:spPr>
          <a:xfrm>
            <a:off x="457200" y="1371600"/>
            <a:ext cx="8077200" cy="4525963"/>
          </a:xfrm>
        </p:spPr>
        <p:txBody>
          <a:bodyPr/>
          <a:lstStyle/>
          <a:p>
            <a:r>
              <a:rPr lang="en-US" sz="2800" b="1" dirty="0"/>
              <a:t>SET @</a:t>
            </a:r>
            <a:r>
              <a:rPr lang="en-US" sz="2800" b="1" dirty="0" err="1"/>
              <a:t>var_name</a:t>
            </a:r>
            <a:r>
              <a:rPr lang="en-US" sz="2800" b="1" dirty="0"/>
              <a:t> = </a:t>
            </a:r>
            <a:r>
              <a:rPr lang="en-US" sz="2800" b="1" dirty="0" err="1"/>
              <a:t>expr</a:t>
            </a:r>
            <a:r>
              <a:rPr lang="en-US" sz="2800" b="1" dirty="0"/>
              <a:t> [, @</a:t>
            </a:r>
            <a:r>
              <a:rPr lang="en-US" sz="2800" b="1" dirty="0" err="1"/>
              <a:t>var_name</a:t>
            </a:r>
            <a:r>
              <a:rPr lang="en-US" sz="2800" b="1" dirty="0"/>
              <a:t> = </a:t>
            </a:r>
            <a:r>
              <a:rPr lang="en-US" sz="2800" b="1" dirty="0" err="1"/>
              <a:t>expr</a:t>
            </a:r>
            <a:r>
              <a:rPr lang="en-US" sz="2800" b="1" dirty="0"/>
              <a:t>] </a:t>
            </a:r>
            <a:r>
              <a:rPr lang="en-US" sz="2800" b="1" dirty="0" smtClean="0"/>
              <a:t>...</a:t>
            </a:r>
            <a:endParaRPr lang="en-US" dirty="0" smtClean="0"/>
          </a:p>
          <a:p>
            <a:r>
              <a:rPr lang="en-US" dirty="0" smtClean="0"/>
              <a:t>When </a:t>
            </a:r>
            <a:r>
              <a:rPr lang="en-US" dirty="0"/>
              <a:t>you use SET, you can use either = or := as the assignment operator. </a:t>
            </a:r>
            <a:endParaRPr lang="en-US" dirty="0" smtClean="0"/>
          </a:p>
          <a:p>
            <a:r>
              <a:rPr lang="en-US" dirty="0"/>
              <a:t>Ex:  </a:t>
            </a:r>
            <a:r>
              <a:rPr lang="en-US" b="1" dirty="0"/>
              <a:t>SET @</a:t>
            </a:r>
            <a:r>
              <a:rPr lang="en-US" b="1" dirty="0" err="1"/>
              <a:t>firstname</a:t>
            </a:r>
            <a:r>
              <a:rPr lang="en-US" b="1" dirty="0"/>
              <a:t> := ‘John</a:t>
            </a:r>
            <a:r>
              <a:rPr lang="en-US" b="1" dirty="0" smtClean="0"/>
              <a:t>’;</a:t>
            </a:r>
            <a:endParaRPr lang="en-US" dirty="0"/>
          </a:p>
          <a:p>
            <a:endParaRPr lang="en-US" dirty="0"/>
          </a:p>
        </p:txBody>
      </p:sp>
      <p:pic>
        <p:nvPicPr>
          <p:cNvPr id="4" name="Picture 3"/>
          <p:cNvPicPr/>
          <p:nvPr/>
        </p:nvPicPr>
        <p:blipFill>
          <a:blip r:embed="rId2"/>
          <a:stretch>
            <a:fillRect/>
          </a:stretch>
        </p:blipFill>
        <p:spPr>
          <a:xfrm>
            <a:off x="1981200" y="4095482"/>
            <a:ext cx="4953000" cy="2438400"/>
          </a:xfrm>
          <a:prstGeom prst="rect">
            <a:avLst/>
          </a:prstGeom>
        </p:spPr>
      </p:pic>
    </p:spTree>
    <p:extLst>
      <p:ext uri="{BB962C8B-B14F-4D97-AF65-F5344CB8AC3E}">
        <p14:creationId xmlns:p14="http://schemas.microsoft.com/office/powerpoint/2010/main" val="2202216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295400"/>
          </a:xfrm>
        </p:spPr>
        <p:txBody>
          <a:bodyPr>
            <a:normAutofit/>
          </a:bodyPr>
          <a:lstStyle/>
          <a:p>
            <a:r>
              <a:rPr lang="en-US" sz="3100" b="1" cap="all" dirty="0"/>
              <a:t>Local Variable DECLARE Syntax within a stored </a:t>
            </a:r>
            <a:r>
              <a:rPr lang="en-US" sz="3100" b="1" cap="all" dirty="0" smtClean="0"/>
              <a:t>program/routine</a:t>
            </a:r>
            <a:endParaRPr lang="en-US" dirty="0"/>
          </a:p>
        </p:txBody>
      </p:sp>
      <p:sp>
        <p:nvSpPr>
          <p:cNvPr id="3" name="Content Placeholder 2"/>
          <p:cNvSpPr>
            <a:spLocks noGrp="1"/>
          </p:cNvSpPr>
          <p:nvPr>
            <p:ph idx="1"/>
          </p:nvPr>
        </p:nvSpPr>
        <p:spPr>
          <a:xfrm>
            <a:off x="304800" y="1905000"/>
            <a:ext cx="8229600" cy="3611563"/>
          </a:xfrm>
        </p:spPr>
        <p:txBody>
          <a:bodyPr>
            <a:normAutofit fontScale="70000" lnSpcReduction="20000"/>
          </a:bodyPr>
          <a:lstStyle/>
          <a:p>
            <a:r>
              <a:rPr lang="en-US" dirty="0"/>
              <a:t>Use the DECLARE statement to declare local variables within stored routines</a:t>
            </a:r>
            <a:r>
              <a:rPr lang="en-US" dirty="0" smtClean="0"/>
              <a:t>.</a:t>
            </a:r>
          </a:p>
          <a:p>
            <a:r>
              <a:rPr lang="en-US" dirty="0" smtClean="0"/>
              <a:t>Define </a:t>
            </a:r>
            <a:r>
              <a:rPr lang="en-US" dirty="0"/>
              <a:t>the data type. ex:  INT or VARCHAR(25</a:t>
            </a:r>
            <a:r>
              <a:rPr lang="en-US" dirty="0" smtClean="0"/>
              <a:t>)</a:t>
            </a:r>
          </a:p>
          <a:p>
            <a:r>
              <a:rPr lang="en-US" b="1" dirty="0"/>
              <a:t>DECLARE </a:t>
            </a:r>
            <a:r>
              <a:rPr lang="en-US" b="1" dirty="0" err="1"/>
              <a:t>var_name</a:t>
            </a:r>
            <a:r>
              <a:rPr lang="en-US" b="1" dirty="0"/>
              <a:t> </a:t>
            </a:r>
            <a:r>
              <a:rPr lang="en-US" b="1" dirty="0" smtClean="0"/>
              <a:t> type </a:t>
            </a:r>
            <a:r>
              <a:rPr lang="en-US" b="1" dirty="0"/>
              <a:t>[DEFAULT value</a:t>
            </a:r>
            <a:r>
              <a:rPr lang="en-US" b="1" dirty="0" smtClean="0"/>
              <a:t>];</a:t>
            </a:r>
            <a:endParaRPr lang="en-US" dirty="0"/>
          </a:p>
          <a:p>
            <a:r>
              <a:rPr lang="en-US" dirty="0"/>
              <a:t>To provide a default value for a variable, include a DEFAULT clause. The value can be specified as an expression; it need not be a constant. If the DEFAULT clause is missing, the initial value is NULL</a:t>
            </a:r>
            <a:r>
              <a:rPr lang="en-US" dirty="0" smtClean="0"/>
              <a:t>.</a:t>
            </a:r>
          </a:p>
          <a:p>
            <a:r>
              <a:rPr lang="en-US" dirty="0"/>
              <a:t>The scope of a local variable is the BEGIN ... END block within which it is declared</a:t>
            </a:r>
            <a:r>
              <a:rPr lang="en-US" dirty="0" smtClean="0"/>
              <a:t>.</a:t>
            </a:r>
          </a:p>
          <a:p>
            <a:r>
              <a:rPr lang="en-US" dirty="0" smtClean="0"/>
              <a:t>Let’s check out: </a:t>
            </a:r>
            <a:r>
              <a:rPr lang="en-US" b="1" dirty="0" err="1" smtClean="0"/>
              <a:t>usp_teamcountbyleague</a:t>
            </a:r>
            <a:endParaRPr lang="en-US" b="1" dirty="0" smtClean="0"/>
          </a:p>
          <a:p>
            <a:pPr lvl="1"/>
            <a:r>
              <a:rPr lang="en-US" b="1" dirty="0" smtClean="0"/>
              <a:t>Within the SQLSCRIPTS\BASEBALL folder</a:t>
            </a:r>
            <a:endParaRPr lang="en-US" b="1" dirty="0"/>
          </a:p>
          <a:p>
            <a:pPr marL="0" indent="0">
              <a:buNone/>
            </a:pPr>
            <a:endParaRPr lang="en-US" dirty="0"/>
          </a:p>
          <a:p>
            <a:endParaRPr lang="en-US" dirty="0"/>
          </a:p>
        </p:txBody>
      </p:sp>
    </p:spTree>
    <p:extLst>
      <p:ext uri="{BB962C8B-B14F-4D97-AF65-F5344CB8AC3E}">
        <p14:creationId xmlns:p14="http://schemas.microsoft.com/office/powerpoint/2010/main" val="11264440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1143000"/>
          </a:xfrm>
        </p:spPr>
        <p:txBody>
          <a:bodyPr vert="horz" lIns="91440" tIns="45720" rIns="91440" bIns="45720" rtlCol="0" anchor="ctr">
            <a:noAutofit/>
          </a:bodyPr>
          <a:lstStyle/>
          <a:p>
            <a:r>
              <a:rPr lang="en-US" sz="3600" b="1" i="1" cap="all" dirty="0"/>
              <a:t>EXERCISE 7:  CREATE A SIMPLE STORED PROCEDURE WITH AN IN PARAMETER</a:t>
            </a:r>
          </a:p>
        </p:txBody>
      </p:sp>
      <p:sp>
        <p:nvSpPr>
          <p:cNvPr id="4" name="Title 1"/>
          <p:cNvSpPr txBox="1">
            <a:spLocks/>
          </p:cNvSpPr>
          <p:nvPr/>
        </p:nvSpPr>
        <p:spPr>
          <a:xfrm>
            <a:off x="370268" y="4114800"/>
            <a:ext cx="8229600" cy="11430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i="1" cap="all" dirty="0"/>
              <a:t>Exercise 9:  Rewrite using INOUT parameter</a:t>
            </a:r>
          </a:p>
        </p:txBody>
      </p:sp>
      <p:sp>
        <p:nvSpPr>
          <p:cNvPr id="5" name="Title 1"/>
          <p:cNvSpPr txBox="1">
            <a:spLocks/>
          </p:cNvSpPr>
          <p:nvPr/>
        </p:nvSpPr>
        <p:spPr>
          <a:xfrm>
            <a:off x="370268" y="2362200"/>
            <a:ext cx="8229600" cy="11430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i="1" cap="all" dirty="0"/>
              <a:t>Exercise 8:  Create a Stored Procedure with an IN and OUT parameters</a:t>
            </a:r>
          </a:p>
        </p:txBody>
      </p:sp>
    </p:spTree>
    <p:extLst>
      <p:ext uri="{BB962C8B-B14F-4D97-AF65-F5344CB8AC3E}">
        <p14:creationId xmlns:p14="http://schemas.microsoft.com/office/powerpoint/2010/main" val="36758920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Using the IF </a:t>
            </a:r>
            <a:r>
              <a:rPr lang="en-US" b="1" cap="all" dirty="0" smtClean="0"/>
              <a:t>Statement</a:t>
            </a:r>
            <a:endParaRPr lang="en-US" dirty="0"/>
          </a:p>
        </p:txBody>
      </p:sp>
      <p:sp>
        <p:nvSpPr>
          <p:cNvPr id="3" name="Content Placeholder 2"/>
          <p:cNvSpPr>
            <a:spLocks noGrp="1"/>
          </p:cNvSpPr>
          <p:nvPr>
            <p:ph idx="1"/>
          </p:nvPr>
        </p:nvSpPr>
        <p:spPr/>
        <p:txBody>
          <a:bodyPr/>
          <a:lstStyle/>
          <a:p>
            <a:r>
              <a:rPr lang="en-US" dirty="0" smtClean="0"/>
              <a:t>Conditionally </a:t>
            </a:r>
            <a:r>
              <a:rPr lang="en-US" dirty="0"/>
              <a:t>branch your execution </a:t>
            </a:r>
            <a:r>
              <a:rPr lang="en-US" dirty="0" smtClean="0"/>
              <a:t>logic</a:t>
            </a:r>
          </a:p>
          <a:p>
            <a:r>
              <a:rPr lang="en-US" dirty="0" smtClean="0"/>
              <a:t>Evaluate a condition, if True then perform SQL statements</a:t>
            </a:r>
          </a:p>
          <a:p>
            <a:pPr marL="0" indent="0">
              <a:buNone/>
            </a:pPr>
            <a:r>
              <a:rPr lang="en-US" b="1" dirty="0"/>
              <a:t>IF &lt;some condition&gt; THEN </a:t>
            </a:r>
            <a:endParaRPr lang="en-US" dirty="0"/>
          </a:p>
          <a:p>
            <a:pPr marL="0" indent="0">
              <a:buNone/>
            </a:pPr>
            <a:r>
              <a:rPr lang="en-US" b="1" dirty="0" smtClean="0"/>
              <a:t>	&lt;</a:t>
            </a:r>
            <a:r>
              <a:rPr lang="en-US" b="1" dirty="0"/>
              <a:t>Perform Some Statements&gt;  </a:t>
            </a:r>
            <a:endParaRPr lang="en-US" dirty="0"/>
          </a:p>
          <a:p>
            <a:pPr marL="0" indent="0">
              <a:buNone/>
            </a:pPr>
            <a:r>
              <a:rPr lang="en-US" b="1" dirty="0"/>
              <a:t>END IF</a:t>
            </a:r>
            <a:r>
              <a:rPr lang="en-US" dirty="0" smtClean="0"/>
              <a:t> </a:t>
            </a:r>
            <a:endParaRPr lang="en-US" dirty="0"/>
          </a:p>
        </p:txBody>
      </p:sp>
    </p:spTree>
    <p:extLst>
      <p:ext uri="{BB962C8B-B14F-4D97-AF65-F5344CB8AC3E}">
        <p14:creationId xmlns:p14="http://schemas.microsoft.com/office/powerpoint/2010/main" val="1408560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b="1" dirty="0" smtClean="0"/>
              <a:t>ELSEIF</a:t>
            </a:r>
            <a:endParaRPr lang="en-US" b="1"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r>
              <a:rPr lang="en-US" dirty="0"/>
              <a:t>ELSEIF statement to create another branch in your </a:t>
            </a:r>
            <a:r>
              <a:rPr lang="en-US" dirty="0" smtClean="0"/>
              <a:t>logic</a:t>
            </a:r>
          </a:p>
          <a:p>
            <a:r>
              <a:rPr lang="en-US" dirty="0"/>
              <a:t>mutually exclusive clauses </a:t>
            </a:r>
            <a:endParaRPr lang="en-US" dirty="0" smtClean="0"/>
          </a:p>
          <a:p>
            <a:pPr marL="0" indent="0">
              <a:buNone/>
            </a:pPr>
            <a:endParaRPr lang="en-US" b="1" dirty="0" smtClean="0"/>
          </a:p>
          <a:p>
            <a:pPr marL="0" indent="0">
              <a:buNone/>
            </a:pPr>
            <a:r>
              <a:rPr lang="en-US" b="1" dirty="0" smtClean="0"/>
              <a:t>IF </a:t>
            </a:r>
            <a:r>
              <a:rPr lang="en-US" b="1" dirty="0"/>
              <a:t>condition1 THEN</a:t>
            </a:r>
            <a:endParaRPr lang="en-US" dirty="0"/>
          </a:p>
          <a:p>
            <a:pPr marL="0" indent="0">
              <a:buNone/>
            </a:pPr>
            <a:r>
              <a:rPr lang="en-US" b="1" dirty="0"/>
              <a:t> ...</a:t>
            </a:r>
            <a:endParaRPr lang="en-US" dirty="0"/>
          </a:p>
          <a:p>
            <a:pPr marL="0" indent="0">
              <a:buNone/>
            </a:pPr>
            <a:r>
              <a:rPr lang="en-US" b="1" dirty="0"/>
              <a:t>ELSEIF condition2 THEN</a:t>
            </a:r>
            <a:endParaRPr lang="en-US" dirty="0"/>
          </a:p>
          <a:p>
            <a:pPr marL="0" indent="0">
              <a:buNone/>
            </a:pPr>
            <a:r>
              <a:rPr lang="en-US" b="1" dirty="0"/>
              <a:t> ...</a:t>
            </a:r>
            <a:endParaRPr lang="en-US" dirty="0"/>
          </a:p>
          <a:p>
            <a:pPr marL="0" indent="0">
              <a:buNone/>
            </a:pPr>
            <a:r>
              <a:rPr lang="en-US" b="1" dirty="0"/>
              <a:t>ELSEIF condition3 THEN</a:t>
            </a:r>
            <a:endParaRPr lang="en-US" dirty="0"/>
          </a:p>
          <a:p>
            <a:pPr marL="0" indent="0">
              <a:buNone/>
            </a:pPr>
            <a:r>
              <a:rPr lang="en-US" b="1" dirty="0"/>
              <a:t> ...</a:t>
            </a:r>
            <a:endParaRPr lang="en-US" dirty="0"/>
          </a:p>
          <a:p>
            <a:pPr marL="0" indent="0">
              <a:buNone/>
            </a:pPr>
            <a:r>
              <a:rPr lang="en-US" b="1" dirty="0"/>
              <a:t>ELSE</a:t>
            </a:r>
            <a:endParaRPr lang="en-US" dirty="0"/>
          </a:p>
          <a:p>
            <a:pPr marL="0" indent="0">
              <a:buNone/>
            </a:pPr>
            <a:r>
              <a:rPr lang="en-US" b="1" dirty="0"/>
              <a:t> ...</a:t>
            </a:r>
            <a:endParaRPr lang="en-US" dirty="0"/>
          </a:p>
          <a:p>
            <a:pPr marL="0" indent="0">
              <a:buNone/>
            </a:pPr>
            <a:r>
              <a:rPr lang="en-US" b="1" dirty="0"/>
              <a:t>END IF;</a:t>
            </a:r>
            <a:endParaRPr lang="en-US" dirty="0"/>
          </a:p>
          <a:p>
            <a:endParaRPr lang="en-US" dirty="0"/>
          </a:p>
        </p:txBody>
      </p:sp>
    </p:spTree>
    <p:extLst>
      <p:ext uri="{BB962C8B-B14F-4D97-AF65-F5344CB8AC3E}">
        <p14:creationId xmlns:p14="http://schemas.microsoft.com/office/powerpoint/2010/main" val="33570481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i="1" cap="all" dirty="0"/>
              <a:t>Exercise 10:  Using IF, ELSEIF and ELSE</a:t>
            </a:r>
            <a:r>
              <a:rPr lang="en-US" b="1" cap="all" dirty="0"/>
              <a:t/>
            </a:r>
            <a:br>
              <a:rPr lang="en-US" b="1" cap="all" dirty="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8984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i="1" cap="all" dirty="0" smtClean="0"/>
              <a:t>Exercise 2:  </a:t>
            </a:r>
            <a:r>
              <a:rPr lang="en-US" b="1" i="1" cap="all" dirty="0"/>
              <a:t>Building a SELECT Statement</a:t>
            </a:r>
            <a:r>
              <a:rPr lang="en-US" b="1" cap="all" dirty="0"/>
              <a:t/>
            </a:r>
            <a:br>
              <a:rPr lang="en-US" b="1" cap="all" dirty="0"/>
            </a:br>
            <a:r>
              <a:rPr lang="en-US" b="1" cap="all" dirty="0" smtClean="0"/>
              <a:t> </a:t>
            </a:r>
            <a:endParaRPr lang="en-US" dirty="0"/>
          </a:p>
        </p:txBody>
      </p:sp>
      <p:sp>
        <p:nvSpPr>
          <p:cNvPr id="3" name="Content Placeholder 2"/>
          <p:cNvSpPr>
            <a:spLocks noGrp="1"/>
          </p:cNvSpPr>
          <p:nvPr>
            <p:ph idx="1"/>
          </p:nvPr>
        </p:nvSpPr>
        <p:spPr/>
        <p:txBody>
          <a:bodyPr/>
          <a:lstStyle/>
          <a:p>
            <a:r>
              <a:rPr lang="en-US" b="1" dirty="0"/>
              <a:t>USE RockStarDay2;</a:t>
            </a:r>
          </a:p>
          <a:p>
            <a:r>
              <a:rPr lang="en-US" b="1" dirty="0"/>
              <a:t>SELECT * FROM INDIVIDUAL</a:t>
            </a:r>
            <a:r>
              <a:rPr lang="en-US" b="1" dirty="0" smtClean="0"/>
              <a:t>;</a:t>
            </a:r>
          </a:p>
          <a:p>
            <a:r>
              <a:rPr lang="en-US" b="1" dirty="0" smtClean="0"/>
              <a:t>The exercise begins on page 27 and end on page 29</a:t>
            </a:r>
            <a:endParaRPr lang="en-US" dirty="0"/>
          </a:p>
        </p:txBody>
      </p:sp>
    </p:spTree>
    <p:extLst>
      <p:ext uri="{BB962C8B-B14F-4D97-AF65-F5344CB8AC3E}">
        <p14:creationId xmlns:p14="http://schemas.microsoft.com/office/powerpoint/2010/main" val="316613963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cap="all" dirty="0"/>
              <a:t>Using the CASE </a:t>
            </a:r>
            <a:r>
              <a:rPr lang="en-US" b="1" cap="all" dirty="0" smtClean="0"/>
              <a:t>Statement</a:t>
            </a:r>
            <a:endParaRPr lang="en-US" dirty="0"/>
          </a:p>
        </p:txBody>
      </p:sp>
      <p:sp>
        <p:nvSpPr>
          <p:cNvPr id="3" name="Content Placeholder 2"/>
          <p:cNvSpPr>
            <a:spLocks noGrp="1"/>
          </p:cNvSpPr>
          <p:nvPr>
            <p:ph idx="1"/>
          </p:nvPr>
        </p:nvSpPr>
        <p:spPr/>
        <p:txBody>
          <a:bodyPr/>
          <a:lstStyle/>
          <a:p>
            <a:r>
              <a:rPr lang="en-US" dirty="0"/>
              <a:t>CASE statement and IF statements are </a:t>
            </a:r>
            <a:r>
              <a:rPr lang="en-US" dirty="0" smtClean="0"/>
              <a:t>interchangeable</a:t>
            </a:r>
          </a:p>
          <a:p>
            <a:r>
              <a:rPr lang="en-US" dirty="0" smtClean="0"/>
              <a:t>CASE is more readable when you have a lot of conditions</a:t>
            </a:r>
            <a:endParaRPr lang="en-US" dirty="0"/>
          </a:p>
        </p:txBody>
      </p:sp>
    </p:spTree>
    <p:extLst>
      <p:ext uri="{BB962C8B-B14F-4D97-AF65-F5344CB8AC3E}">
        <p14:creationId xmlns:p14="http://schemas.microsoft.com/office/powerpoint/2010/main" val="1194813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Simple CASE</a:t>
            </a:r>
            <a:endParaRPr lang="en-US" dirty="0"/>
          </a:p>
        </p:txBody>
      </p:sp>
      <p:sp>
        <p:nvSpPr>
          <p:cNvPr id="3" name="Content Placeholder 2"/>
          <p:cNvSpPr>
            <a:spLocks noGrp="1"/>
          </p:cNvSpPr>
          <p:nvPr>
            <p:ph idx="1"/>
          </p:nvPr>
        </p:nvSpPr>
        <p:spPr>
          <a:xfrm>
            <a:off x="228600" y="1066800"/>
            <a:ext cx="8686800" cy="5562600"/>
          </a:xfrm>
        </p:spPr>
        <p:txBody>
          <a:bodyPr>
            <a:normAutofit fontScale="62500" lnSpcReduction="20000"/>
          </a:bodyPr>
          <a:lstStyle/>
          <a:p>
            <a:r>
              <a:rPr lang="en-US" dirty="0" smtClean="0"/>
              <a:t>Check </a:t>
            </a:r>
            <a:r>
              <a:rPr lang="en-US" dirty="0"/>
              <a:t>the value of an expression against a set of unique </a:t>
            </a:r>
            <a:r>
              <a:rPr lang="en-US" dirty="0" smtClean="0"/>
              <a:t>values</a:t>
            </a:r>
          </a:p>
          <a:p>
            <a:pPr marL="0" indent="0">
              <a:buNone/>
            </a:pPr>
            <a:r>
              <a:rPr lang="en-US" b="1" dirty="0"/>
              <a:t>CASE </a:t>
            </a:r>
            <a:r>
              <a:rPr lang="en-US" b="1" dirty="0" err="1"/>
              <a:t>p_region</a:t>
            </a:r>
            <a:endParaRPr lang="en-US" dirty="0"/>
          </a:p>
          <a:p>
            <a:pPr marL="0" indent="0">
              <a:buNone/>
            </a:pPr>
            <a:r>
              <a:rPr lang="en-US" b="1" dirty="0"/>
              <a:t>        WHEN  'Southeast' THEN</a:t>
            </a:r>
            <a:endParaRPr lang="en-US" dirty="0"/>
          </a:p>
          <a:p>
            <a:pPr marL="0" indent="0">
              <a:buNone/>
            </a:pPr>
            <a:r>
              <a:rPr lang="en-US" b="1" dirty="0"/>
              <a:t>           SET </a:t>
            </a:r>
            <a:r>
              <a:rPr lang="en-US" b="1" dirty="0" err="1"/>
              <a:t>p_surcharge</a:t>
            </a:r>
            <a:r>
              <a:rPr lang="en-US" b="1" dirty="0"/>
              <a:t> = '20';</a:t>
            </a:r>
            <a:endParaRPr lang="en-US" dirty="0"/>
          </a:p>
          <a:p>
            <a:pPr marL="0" indent="0">
              <a:buNone/>
            </a:pPr>
            <a:r>
              <a:rPr lang="en-US" b="1" dirty="0"/>
              <a:t>        WHEN 'Northeast' THEN</a:t>
            </a:r>
            <a:endParaRPr lang="en-US" dirty="0"/>
          </a:p>
          <a:p>
            <a:pPr marL="0" indent="0">
              <a:buNone/>
            </a:pPr>
            <a:r>
              <a:rPr lang="en-US" b="1" dirty="0"/>
              <a:t>           SET </a:t>
            </a:r>
            <a:r>
              <a:rPr lang="en-US" b="1" dirty="0" err="1"/>
              <a:t>p_surcharge</a:t>
            </a:r>
            <a:r>
              <a:rPr lang="en-US" b="1" dirty="0"/>
              <a:t> = '30';</a:t>
            </a:r>
            <a:endParaRPr lang="en-US" dirty="0"/>
          </a:p>
          <a:p>
            <a:pPr marL="0" indent="0">
              <a:buNone/>
            </a:pPr>
            <a:r>
              <a:rPr lang="en-US" b="1" dirty="0"/>
              <a:t>		WHEN 'Lower Midwest' THEN</a:t>
            </a:r>
            <a:endParaRPr lang="en-US" dirty="0"/>
          </a:p>
          <a:p>
            <a:pPr marL="0" indent="0">
              <a:buNone/>
            </a:pPr>
            <a:r>
              <a:rPr lang="en-US" b="1" dirty="0"/>
              <a:t>           SET </a:t>
            </a:r>
            <a:r>
              <a:rPr lang="en-US" b="1" dirty="0" err="1"/>
              <a:t>p_surcharge</a:t>
            </a:r>
            <a:r>
              <a:rPr lang="en-US" b="1" dirty="0"/>
              <a:t> = '30';</a:t>
            </a:r>
            <a:endParaRPr lang="en-US" dirty="0"/>
          </a:p>
          <a:p>
            <a:pPr marL="0" indent="0">
              <a:buNone/>
            </a:pPr>
            <a:r>
              <a:rPr lang="en-US" b="1" dirty="0"/>
              <a:t>		WHEN 'Upper Midwest' THEN</a:t>
            </a:r>
            <a:endParaRPr lang="en-US" dirty="0"/>
          </a:p>
          <a:p>
            <a:pPr marL="0" indent="0">
              <a:buNone/>
            </a:pPr>
            <a:r>
              <a:rPr lang="en-US" b="1" dirty="0"/>
              <a:t>           SET </a:t>
            </a:r>
            <a:r>
              <a:rPr lang="en-US" b="1" dirty="0" err="1"/>
              <a:t>p_surcharge</a:t>
            </a:r>
            <a:r>
              <a:rPr lang="en-US" b="1" dirty="0"/>
              <a:t> = '40';</a:t>
            </a:r>
            <a:endParaRPr lang="en-US" dirty="0"/>
          </a:p>
          <a:p>
            <a:pPr marL="0" indent="0">
              <a:buNone/>
            </a:pPr>
            <a:r>
              <a:rPr lang="en-US" b="1" dirty="0"/>
              <a:t>		WHEN '</a:t>
            </a:r>
            <a:r>
              <a:rPr lang="en-US" b="1" dirty="0" err="1"/>
              <a:t>SouthWest</a:t>
            </a:r>
            <a:r>
              <a:rPr lang="en-US" b="1" dirty="0"/>
              <a:t>' THEN</a:t>
            </a:r>
            <a:endParaRPr lang="en-US" dirty="0"/>
          </a:p>
          <a:p>
            <a:pPr marL="0" indent="0">
              <a:buNone/>
            </a:pPr>
            <a:r>
              <a:rPr lang="en-US" b="1" dirty="0"/>
              <a:t>           SET </a:t>
            </a:r>
            <a:r>
              <a:rPr lang="en-US" b="1" dirty="0" err="1"/>
              <a:t>p_surcharge</a:t>
            </a:r>
            <a:r>
              <a:rPr lang="en-US" b="1" dirty="0"/>
              <a:t> = '40';</a:t>
            </a:r>
            <a:endParaRPr lang="en-US" dirty="0"/>
          </a:p>
          <a:p>
            <a:pPr marL="0" indent="0">
              <a:buNone/>
            </a:pPr>
            <a:r>
              <a:rPr lang="en-US" b="1" dirty="0"/>
              <a:t>        WHEN 'Mountain West' THEN</a:t>
            </a:r>
            <a:endParaRPr lang="en-US" dirty="0"/>
          </a:p>
          <a:p>
            <a:pPr marL="0" indent="0">
              <a:buNone/>
            </a:pPr>
            <a:r>
              <a:rPr lang="en-US" b="1" dirty="0"/>
              <a:t>           SET </a:t>
            </a:r>
            <a:r>
              <a:rPr lang="en-US" b="1" dirty="0" err="1"/>
              <a:t>p_surcharge</a:t>
            </a:r>
            <a:r>
              <a:rPr lang="en-US" b="1" dirty="0"/>
              <a:t> = '50';</a:t>
            </a:r>
            <a:endParaRPr lang="en-US" dirty="0"/>
          </a:p>
          <a:p>
            <a:pPr marL="0" indent="0">
              <a:buNone/>
            </a:pPr>
            <a:r>
              <a:rPr lang="en-US" b="1" dirty="0"/>
              <a:t>		ELSE</a:t>
            </a:r>
            <a:endParaRPr lang="en-US" dirty="0"/>
          </a:p>
          <a:p>
            <a:pPr marL="0" indent="0">
              <a:buNone/>
            </a:pPr>
            <a:r>
              <a:rPr lang="en-US" b="1" dirty="0"/>
              <a:t>           SET </a:t>
            </a:r>
            <a:r>
              <a:rPr lang="en-US" b="1" dirty="0" err="1"/>
              <a:t>p_surcharge</a:t>
            </a:r>
            <a:r>
              <a:rPr lang="en-US" b="1" dirty="0"/>
              <a:t> = '70';</a:t>
            </a:r>
            <a:endParaRPr lang="en-US" dirty="0"/>
          </a:p>
          <a:p>
            <a:pPr marL="0" indent="0">
              <a:buNone/>
            </a:pPr>
            <a:r>
              <a:rPr lang="en-US" b="1" dirty="0"/>
              <a:t>  </a:t>
            </a:r>
            <a:r>
              <a:rPr lang="en-US" b="1" dirty="0" smtClean="0"/>
              <a:t>END </a:t>
            </a:r>
            <a:r>
              <a:rPr lang="en-US" b="1" dirty="0"/>
              <a:t>CASE;</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8582162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CASE</a:t>
            </a:r>
            <a:endParaRPr lang="en-US" dirty="0"/>
          </a:p>
        </p:txBody>
      </p:sp>
      <p:sp>
        <p:nvSpPr>
          <p:cNvPr id="3" name="Content Placeholder 2"/>
          <p:cNvSpPr>
            <a:spLocks noGrp="1"/>
          </p:cNvSpPr>
          <p:nvPr>
            <p:ph idx="1"/>
          </p:nvPr>
        </p:nvSpPr>
        <p:spPr/>
        <p:txBody>
          <a:bodyPr>
            <a:normAutofit fontScale="40000" lnSpcReduction="20000"/>
          </a:bodyPr>
          <a:lstStyle/>
          <a:p>
            <a:r>
              <a:rPr lang="en-US" dirty="0"/>
              <a:t>In the </a:t>
            </a:r>
            <a:r>
              <a:rPr lang="en-US" dirty="0" smtClean="0"/>
              <a:t>complex syntax</a:t>
            </a:r>
            <a:r>
              <a:rPr lang="en-US" dirty="0"/>
              <a:t> each </a:t>
            </a:r>
            <a:r>
              <a:rPr lang="en-US" b="1" dirty="0" err="1"/>
              <a:t>search_condition</a:t>
            </a:r>
            <a:r>
              <a:rPr lang="en-US" dirty="0"/>
              <a:t> expression is evaluated until one is true</a:t>
            </a:r>
            <a:r>
              <a:rPr lang="en-US" dirty="0" smtClean="0"/>
              <a:t>.</a:t>
            </a:r>
          </a:p>
          <a:p>
            <a:pPr marL="0" indent="0">
              <a:buNone/>
            </a:pPr>
            <a:endParaRPr lang="en-US" b="1" dirty="0" smtClean="0"/>
          </a:p>
          <a:p>
            <a:pPr marL="0" indent="0">
              <a:buNone/>
            </a:pPr>
            <a:r>
              <a:rPr lang="en-US" sz="4200" b="1" dirty="0" smtClean="0"/>
              <a:t>DECLARE </a:t>
            </a:r>
            <a:r>
              <a:rPr lang="en-US" sz="4200" b="1" dirty="0" err="1"/>
              <a:t>returnrisklevel</a:t>
            </a:r>
            <a:r>
              <a:rPr lang="en-US" sz="4200" b="1" dirty="0"/>
              <a:t> </a:t>
            </a:r>
            <a:r>
              <a:rPr lang="en-US" sz="4200" b="1" dirty="0" err="1"/>
              <a:t>varchar</a:t>
            </a:r>
            <a:r>
              <a:rPr lang="en-US" sz="4200" b="1" dirty="0"/>
              <a:t>(10);</a:t>
            </a:r>
            <a:endParaRPr lang="en-US" sz="4200" dirty="0"/>
          </a:p>
          <a:p>
            <a:pPr marL="0" indent="0">
              <a:buNone/>
            </a:pPr>
            <a:r>
              <a:rPr lang="en-US" sz="4200" b="1" dirty="0" smtClean="0"/>
              <a:t>DECLARE </a:t>
            </a:r>
            <a:r>
              <a:rPr lang="en-US" sz="4200" b="1" dirty="0"/>
              <a:t>ratio float;</a:t>
            </a:r>
            <a:endParaRPr lang="en-US" sz="4200" dirty="0"/>
          </a:p>
          <a:p>
            <a:pPr marL="0" indent="0">
              <a:buNone/>
            </a:pPr>
            <a:r>
              <a:rPr lang="en-US" sz="4200" b="1" dirty="0"/>
              <a:t> </a:t>
            </a:r>
            <a:endParaRPr lang="en-US" sz="4200" dirty="0"/>
          </a:p>
          <a:p>
            <a:pPr marL="0" indent="0">
              <a:buNone/>
            </a:pPr>
            <a:r>
              <a:rPr lang="en-US" sz="4200" b="1" dirty="0" smtClean="0"/>
              <a:t>SET </a:t>
            </a:r>
            <a:r>
              <a:rPr lang="en-US" sz="4200" b="1" dirty="0"/>
              <a:t>ratio = </a:t>
            </a:r>
            <a:r>
              <a:rPr lang="en-US" sz="4200" b="1" dirty="0" err="1"/>
              <a:t>ploan_amt</a:t>
            </a:r>
            <a:r>
              <a:rPr lang="en-US" sz="4200" b="1" dirty="0"/>
              <a:t> / </a:t>
            </a:r>
            <a:r>
              <a:rPr lang="en-US" sz="4200" b="1" dirty="0" err="1"/>
              <a:t>phousehold_income</a:t>
            </a:r>
            <a:r>
              <a:rPr lang="en-US" sz="4200" b="1" dirty="0"/>
              <a:t>;</a:t>
            </a:r>
            <a:endParaRPr lang="en-US" sz="4200" dirty="0"/>
          </a:p>
          <a:p>
            <a:pPr marL="0" indent="0">
              <a:buNone/>
            </a:pPr>
            <a:r>
              <a:rPr lang="en-US" sz="4200" b="1" dirty="0"/>
              <a:t> </a:t>
            </a:r>
            <a:endParaRPr lang="en-US" sz="4200" dirty="0"/>
          </a:p>
          <a:p>
            <a:pPr marL="0" indent="0">
              <a:buNone/>
            </a:pPr>
            <a:r>
              <a:rPr lang="en-US" sz="4200" b="1" dirty="0"/>
              <a:t>	CASE</a:t>
            </a:r>
            <a:endParaRPr lang="en-US" sz="4200" dirty="0"/>
          </a:p>
          <a:p>
            <a:pPr marL="0" indent="0">
              <a:buNone/>
            </a:pPr>
            <a:r>
              <a:rPr lang="en-US" sz="4200" b="1" dirty="0"/>
              <a:t>		WHEN ratio &lt; .10 THEN </a:t>
            </a:r>
            <a:endParaRPr lang="en-US" sz="4200" dirty="0"/>
          </a:p>
          <a:p>
            <a:pPr marL="0" indent="0">
              <a:buNone/>
            </a:pPr>
            <a:r>
              <a:rPr lang="en-US" sz="4200" b="1" dirty="0"/>
              <a:t>			SET </a:t>
            </a:r>
            <a:r>
              <a:rPr lang="en-US" sz="4200" b="1" dirty="0" err="1"/>
              <a:t>returnrisklevel</a:t>
            </a:r>
            <a:r>
              <a:rPr lang="en-US" sz="4200" b="1" dirty="0"/>
              <a:t> = 'Low';</a:t>
            </a:r>
            <a:endParaRPr lang="en-US" sz="4200" dirty="0"/>
          </a:p>
          <a:p>
            <a:pPr marL="0" indent="0">
              <a:buNone/>
            </a:pPr>
            <a:r>
              <a:rPr lang="en-US" sz="4200" b="1" dirty="0"/>
              <a:t>		WHEN ratio &lt;= .25 and ratio &gt;= .10 THEN </a:t>
            </a:r>
            <a:endParaRPr lang="en-US" sz="4200" dirty="0"/>
          </a:p>
          <a:p>
            <a:pPr marL="0" indent="0">
              <a:buNone/>
            </a:pPr>
            <a:r>
              <a:rPr lang="en-US" sz="4200" b="1" dirty="0"/>
              <a:t>			SET </a:t>
            </a:r>
            <a:r>
              <a:rPr lang="en-US" sz="4200" b="1" dirty="0" err="1"/>
              <a:t>returnrisklevel</a:t>
            </a:r>
            <a:r>
              <a:rPr lang="en-US" sz="4200" b="1" dirty="0"/>
              <a:t> = 'Moderate';</a:t>
            </a:r>
            <a:endParaRPr lang="en-US" sz="4200" dirty="0"/>
          </a:p>
          <a:p>
            <a:pPr marL="0" indent="0">
              <a:buNone/>
            </a:pPr>
            <a:r>
              <a:rPr lang="en-US" sz="4200" b="1" dirty="0"/>
              <a:t>		WHEN ratio &lt;= .35 and ratio &gt;= .26 THEN </a:t>
            </a:r>
            <a:endParaRPr lang="en-US" sz="4200" dirty="0"/>
          </a:p>
          <a:p>
            <a:pPr marL="0" indent="0">
              <a:buNone/>
            </a:pPr>
            <a:r>
              <a:rPr lang="en-US" sz="4200" b="1" dirty="0"/>
              <a:t>			SET </a:t>
            </a:r>
            <a:r>
              <a:rPr lang="en-US" sz="4200" b="1" dirty="0" err="1"/>
              <a:t>returnrisklevel</a:t>
            </a:r>
            <a:r>
              <a:rPr lang="en-US" sz="4200" b="1" dirty="0"/>
              <a:t> = 'High';</a:t>
            </a:r>
            <a:endParaRPr lang="en-US" sz="4200" dirty="0"/>
          </a:p>
          <a:p>
            <a:pPr marL="0" indent="0">
              <a:buNone/>
            </a:pPr>
            <a:r>
              <a:rPr lang="en-US" sz="4200" b="1" dirty="0"/>
              <a:t>		WHEN ratio &gt; .35 THEN </a:t>
            </a:r>
            <a:endParaRPr lang="en-US" sz="4200" dirty="0"/>
          </a:p>
          <a:p>
            <a:pPr marL="0" indent="0">
              <a:buNone/>
            </a:pPr>
            <a:r>
              <a:rPr lang="en-US" sz="4200" b="1" dirty="0"/>
              <a:t>			SET </a:t>
            </a:r>
            <a:r>
              <a:rPr lang="en-US" sz="4200" b="1" dirty="0" err="1"/>
              <a:t>returnrisklevel</a:t>
            </a:r>
            <a:r>
              <a:rPr lang="en-US" sz="4200" b="1" dirty="0"/>
              <a:t> = 'No Loan';		</a:t>
            </a:r>
            <a:endParaRPr lang="en-US" sz="4200" dirty="0"/>
          </a:p>
          <a:p>
            <a:pPr marL="0" indent="0">
              <a:buNone/>
            </a:pPr>
            <a:r>
              <a:rPr lang="en-US" sz="4200" b="1" dirty="0"/>
              <a:t>	END CASE</a:t>
            </a:r>
            <a:r>
              <a:rPr lang="en-US" sz="4200" b="1" dirty="0" smtClean="0"/>
              <a:t>;</a:t>
            </a:r>
            <a:endParaRPr lang="en-US" sz="4200" dirty="0"/>
          </a:p>
        </p:txBody>
      </p:sp>
    </p:spTree>
    <p:extLst>
      <p:ext uri="{BB962C8B-B14F-4D97-AF65-F5344CB8AC3E}">
        <p14:creationId xmlns:p14="http://schemas.microsoft.com/office/powerpoint/2010/main" val="23150705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EXERCISE 11:  USING CASE TO CONTROL EXECUTION FLOW</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027034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a:bodyPr>
          <a:lstStyle/>
          <a:p>
            <a:r>
              <a:rPr lang="en-US" b="1" dirty="0"/>
              <a:t>Pros of using stored </a:t>
            </a:r>
            <a:r>
              <a:rPr lang="en-US" b="1" dirty="0" smtClean="0"/>
              <a:t>routines</a:t>
            </a:r>
            <a:endParaRPr lang="en-US" dirty="0"/>
          </a:p>
        </p:txBody>
      </p:sp>
      <p:sp>
        <p:nvSpPr>
          <p:cNvPr id="3" name="Content Placeholder 2"/>
          <p:cNvSpPr>
            <a:spLocks noGrp="1"/>
          </p:cNvSpPr>
          <p:nvPr>
            <p:ph idx="1"/>
          </p:nvPr>
        </p:nvSpPr>
        <p:spPr>
          <a:xfrm>
            <a:off x="304800" y="990600"/>
            <a:ext cx="8610600" cy="5638800"/>
          </a:xfrm>
        </p:spPr>
        <p:txBody>
          <a:bodyPr>
            <a:normAutofit fontScale="85000" lnSpcReduction="20000"/>
          </a:bodyPr>
          <a:lstStyle/>
          <a:p>
            <a:r>
              <a:rPr lang="en-US" b="1" dirty="0"/>
              <a:t>One place for code</a:t>
            </a:r>
          </a:p>
          <a:p>
            <a:pPr lvl="1"/>
            <a:r>
              <a:rPr lang="en-US" dirty="0"/>
              <a:t>C</a:t>
            </a:r>
            <a:r>
              <a:rPr lang="en-US" dirty="0" smtClean="0"/>
              <a:t>ode </a:t>
            </a:r>
            <a:r>
              <a:rPr lang="en-US" dirty="0"/>
              <a:t>is available to different types of client </a:t>
            </a:r>
            <a:r>
              <a:rPr lang="en-US" dirty="0" smtClean="0"/>
              <a:t>applications (PHP, JAVA, .NET, etc.)</a:t>
            </a:r>
          </a:p>
          <a:p>
            <a:pPr lvl="1"/>
            <a:r>
              <a:rPr lang="en-US" dirty="0" smtClean="0"/>
              <a:t>simplify </a:t>
            </a:r>
            <a:r>
              <a:rPr lang="en-US" dirty="0"/>
              <a:t>security, administration, and </a:t>
            </a:r>
            <a:r>
              <a:rPr lang="en-US" dirty="0" smtClean="0"/>
              <a:t>maintenance.</a:t>
            </a:r>
          </a:p>
          <a:p>
            <a:r>
              <a:rPr lang="en-US" b="1" dirty="0" smtClean="0"/>
              <a:t>Security</a:t>
            </a:r>
          </a:p>
          <a:p>
            <a:pPr lvl="1"/>
            <a:r>
              <a:rPr lang="en-US" dirty="0" smtClean="0"/>
              <a:t>Use </a:t>
            </a:r>
            <a:r>
              <a:rPr lang="en-US" dirty="0"/>
              <a:t>stored routines to help secure the underlying data in MySQL </a:t>
            </a:r>
            <a:r>
              <a:rPr lang="en-US" dirty="0" smtClean="0"/>
              <a:t>databases</a:t>
            </a:r>
          </a:p>
          <a:p>
            <a:pPr lvl="1"/>
            <a:r>
              <a:rPr lang="en-US" dirty="0"/>
              <a:t>abstract others away from your </a:t>
            </a:r>
            <a:r>
              <a:rPr lang="en-US" dirty="0" smtClean="0"/>
              <a:t>tables</a:t>
            </a:r>
          </a:p>
          <a:p>
            <a:pPr lvl="1"/>
            <a:r>
              <a:rPr lang="en-US" dirty="0"/>
              <a:t>secure access to the </a:t>
            </a:r>
            <a:r>
              <a:rPr lang="en-US" dirty="0" smtClean="0"/>
              <a:t>underlying base tables</a:t>
            </a:r>
          </a:p>
          <a:p>
            <a:pPr lvl="1"/>
            <a:r>
              <a:rPr lang="en-US" dirty="0"/>
              <a:t>use security to grant access to just the view and stored procedures and not the underlying </a:t>
            </a:r>
            <a:r>
              <a:rPr lang="en-US" dirty="0" smtClean="0"/>
              <a:t>tables</a:t>
            </a:r>
          </a:p>
          <a:p>
            <a:pPr lvl="1"/>
            <a:r>
              <a:rPr lang="en-US" dirty="0"/>
              <a:t>affords changing the underlying tables and minimizing the impact to other developers accessing the data within the </a:t>
            </a:r>
            <a:r>
              <a:rPr lang="en-US" dirty="0" smtClean="0"/>
              <a:t>tables</a:t>
            </a:r>
          </a:p>
          <a:p>
            <a:pPr lvl="1"/>
            <a:r>
              <a:rPr lang="en-US" dirty="0"/>
              <a:t>Maintainability of the code improves as your underlying data structures changes over time</a:t>
            </a:r>
          </a:p>
          <a:p>
            <a:endParaRPr lang="en-US" dirty="0"/>
          </a:p>
        </p:txBody>
      </p:sp>
    </p:spTree>
    <p:extLst>
      <p:ext uri="{BB962C8B-B14F-4D97-AF65-F5344CB8AC3E}">
        <p14:creationId xmlns:p14="http://schemas.microsoft.com/office/powerpoint/2010/main" val="16484058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a:bodyPr>
          <a:lstStyle/>
          <a:p>
            <a:r>
              <a:rPr lang="en-US" b="1" dirty="0"/>
              <a:t>Pros of using stored </a:t>
            </a:r>
            <a:r>
              <a:rPr lang="en-US" b="1" dirty="0" smtClean="0"/>
              <a:t>routines</a:t>
            </a:r>
            <a:endParaRPr lang="en-US" dirty="0"/>
          </a:p>
        </p:txBody>
      </p:sp>
      <p:sp>
        <p:nvSpPr>
          <p:cNvPr id="3" name="Content Placeholder 2"/>
          <p:cNvSpPr>
            <a:spLocks noGrp="1"/>
          </p:cNvSpPr>
          <p:nvPr>
            <p:ph idx="1"/>
          </p:nvPr>
        </p:nvSpPr>
        <p:spPr>
          <a:xfrm>
            <a:off x="304800" y="990600"/>
            <a:ext cx="8610600" cy="5638800"/>
          </a:xfrm>
        </p:spPr>
        <p:txBody>
          <a:bodyPr>
            <a:normAutofit/>
          </a:bodyPr>
          <a:lstStyle/>
          <a:p>
            <a:r>
              <a:rPr lang="en-US" b="1" dirty="0"/>
              <a:t>Performance</a:t>
            </a:r>
            <a:endParaRPr lang="en-US" dirty="0"/>
          </a:p>
          <a:p>
            <a:pPr lvl="1"/>
            <a:r>
              <a:rPr lang="en-US" dirty="0"/>
              <a:t>reduced network </a:t>
            </a:r>
            <a:r>
              <a:rPr lang="en-US" dirty="0" smtClean="0"/>
              <a:t>usage</a:t>
            </a:r>
          </a:p>
          <a:p>
            <a:pPr lvl="1"/>
            <a:r>
              <a:rPr lang="en-US" dirty="0"/>
              <a:t>The stored procedure performs intermediate processing on the database server, without transmitting unnecessary data across the </a:t>
            </a:r>
            <a:r>
              <a:rPr lang="en-US" dirty="0" smtClean="0"/>
              <a:t>network</a:t>
            </a:r>
          </a:p>
          <a:p>
            <a:pPr lvl="1"/>
            <a:r>
              <a:rPr lang="en-US" dirty="0"/>
              <a:t>SQL statements that you group together in a stored procedure, the more you reduce network usage and the time that database locks are </a:t>
            </a:r>
            <a:r>
              <a:rPr lang="en-US" dirty="0" smtClean="0"/>
              <a:t>held</a:t>
            </a:r>
          </a:p>
          <a:p>
            <a:pPr lvl="1"/>
            <a:r>
              <a:rPr lang="en-US" dirty="0" smtClean="0"/>
              <a:t>Reducing </a:t>
            </a:r>
            <a:r>
              <a:rPr lang="en-US" dirty="0"/>
              <a:t>network usage and the length of database locks improves overall network performance and reduces lock contention </a:t>
            </a:r>
            <a:r>
              <a:rPr lang="en-US" dirty="0" smtClean="0"/>
              <a:t>problems</a:t>
            </a:r>
            <a:endParaRPr lang="en-US" dirty="0"/>
          </a:p>
          <a:p>
            <a:pPr lvl="1"/>
            <a:endParaRPr lang="en-US" dirty="0"/>
          </a:p>
        </p:txBody>
      </p:sp>
    </p:spTree>
    <p:extLst>
      <p:ext uri="{BB962C8B-B14F-4D97-AF65-F5344CB8AC3E}">
        <p14:creationId xmlns:p14="http://schemas.microsoft.com/office/powerpoint/2010/main" val="17533278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326564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 of using stored </a:t>
            </a:r>
            <a:r>
              <a:rPr lang="en-US" b="1" dirty="0" smtClean="0"/>
              <a:t>routines</a:t>
            </a:r>
            <a:endParaRPr lang="en-US" dirty="0"/>
          </a:p>
        </p:txBody>
      </p:sp>
      <p:sp>
        <p:nvSpPr>
          <p:cNvPr id="3" name="Content Placeholder 2"/>
          <p:cNvSpPr>
            <a:spLocks noGrp="1"/>
          </p:cNvSpPr>
          <p:nvPr>
            <p:ph idx="1"/>
          </p:nvPr>
        </p:nvSpPr>
        <p:spPr/>
        <p:txBody>
          <a:bodyPr>
            <a:normAutofit lnSpcReduction="10000"/>
          </a:bodyPr>
          <a:lstStyle/>
          <a:p>
            <a:r>
              <a:rPr lang="en-US" b="1" dirty="0"/>
              <a:t>Performance</a:t>
            </a:r>
            <a:endParaRPr lang="en-US" dirty="0"/>
          </a:p>
          <a:p>
            <a:pPr lvl="1"/>
            <a:r>
              <a:rPr lang="en-US" dirty="0"/>
              <a:t>Having the code in one place can put a large burden on the </a:t>
            </a:r>
            <a:r>
              <a:rPr lang="en-US" dirty="0" smtClean="0"/>
              <a:t>database</a:t>
            </a:r>
          </a:p>
          <a:p>
            <a:pPr lvl="1"/>
            <a:r>
              <a:rPr lang="en-US" dirty="0"/>
              <a:t>more client applications and users depend on the database and the </a:t>
            </a:r>
            <a:r>
              <a:rPr lang="en-US" dirty="0" smtClean="0"/>
              <a:t>hardware</a:t>
            </a:r>
          </a:p>
          <a:p>
            <a:pPr lvl="1"/>
            <a:r>
              <a:rPr lang="en-US" dirty="0"/>
              <a:t>Lots of I/O pressure on the server and underlying disk </a:t>
            </a:r>
            <a:r>
              <a:rPr lang="en-US" dirty="0" smtClean="0"/>
              <a:t>subsystems</a:t>
            </a:r>
          </a:p>
          <a:p>
            <a:pPr lvl="1"/>
            <a:r>
              <a:rPr lang="en-US" dirty="0"/>
              <a:t>Transferring processing to the middle tier </a:t>
            </a:r>
            <a:r>
              <a:rPr lang="en-US" dirty="0" smtClean="0"/>
              <a:t>(PHP</a:t>
            </a:r>
            <a:r>
              <a:rPr lang="en-US" dirty="0"/>
              <a:t>, Java, C#, </a:t>
            </a:r>
            <a:r>
              <a:rPr lang="en-US" dirty="0" smtClean="0"/>
              <a:t>etc.) can </a:t>
            </a:r>
            <a:r>
              <a:rPr lang="en-US" dirty="0"/>
              <a:t>also enhance load balancing and scalability.</a:t>
            </a:r>
          </a:p>
          <a:p>
            <a:pPr lvl="1"/>
            <a:endParaRPr lang="en-US" dirty="0"/>
          </a:p>
        </p:txBody>
      </p:sp>
    </p:spTree>
    <p:extLst>
      <p:ext uri="{BB962C8B-B14F-4D97-AF65-F5344CB8AC3E}">
        <p14:creationId xmlns:p14="http://schemas.microsoft.com/office/powerpoint/2010/main" val="21767251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 of using stored </a:t>
            </a:r>
            <a:r>
              <a:rPr lang="en-US" b="1" dirty="0" smtClean="0"/>
              <a:t>routines</a:t>
            </a:r>
            <a:endParaRPr lang="en-US" dirty="0"/>
          </a:p>
        </p:txBody>
      </p:sp>
      <p:sp>
        <p:nvSpPr>
          <p:cNvPr id="3" name="Content Placeholder 2"/>
          <p:cNvSpPr>
            <a:spLocks noGrp="1"/>
          </p:cNvSpPr>
          <p:nvPr>
            <p:ph idx="1"/>
          </p:nvPr>
        </p:nvSpPr>
        <p:spPr/>
        <p:txBody>
          <a:bodyPr>
            <a:normAutofit lnSpcReduction="10000"/>
          </a:bodyPr>
          <a:lstStyle/>
          <a:p>
            <a:r>
              <a:rPr lang="en-US" b="1" dirty="0"/>
              <a:t>Limited Programming Power</a:t>
            </a:r>
            <a:endParaRPr lang="en-US" dirty="0"/>
          </a:p>
          <a:p>
            <a:pPr lvl="1"/>
            <a:r>
              <a:rPr lang="en-US" dirty="0"/>
              <a:t>C#, Ruby, Java, </a:t>
            </a:r>
            <a:r>
              <a:rPr lang="en-US" dirty="0" smtClean="0"/>
              <a:t>JavaScript, etc.  </a:t>
            </a:r>
            <a:r>
              <a:rPr lang="en-US" dirty="0"/>
              <a:t>These languages provide greater capabilities than the SQL language enabling you to elegantly and flexibly solve tougher problems. </a:t>
            </a:r>
            <a:endParaRPr lang="en-US" dirty="0" smtClean="0"/>
          </a:p>
          <a:p>
            <a:r>
              <a:rPr lang="en-US" b="1" dirty="0"/>
              <a:t>Code in the database deepens your dependency on the database </a:t>
            </a:r>
            <a:r>
              <a:rPr lang="en-US" b="1" dirty="0" smtClean="0"/>
              <a:t>platform</a:t>
            </a:r>
          </a:p>
          <a:p>
            <a:pPr lvl="1"/>
            <a:r>
              <a:rPr lang="en-US" dirty="0"/>
              <a:t>What if you need to switch database platforms?  You will need to rewrite a major chunk of our application logic…ouch!</a:t>
            </a:r>
          </a:p>
          <a:p>
            <a:pPr lvl="1"/>
            <a:endParaRPr lang="en-US" dirty="0"/>
          </a:p>
        </p:txBody>
      </p:sp>
    </p:spTree>
    <p:extLst>
      <p:ext uri="{BB962C8B-B14F-4D97-AF65-F5344CB8AC3E}">
        <p14:creationId xmlns:p14="http://schemas.microsoft.com/office/powerpoint/2010/main" val="27188931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Naming </a:t>
            </a:r>
            <a:r>
              <a:rPr lang="en-US" b="1" cap="all" dirty="0" smtClean="0"/>
              <a:t>Conventions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Variables</a:t>
            </a:r>
          </a:p>
          <a:p>
            <a:pPr lvl="1"/>
            <a:r>
              <a:rPr lang="en-US" dirty="0"/>
              <a:t>Instead of using capitalization of letters to separate names within a variable, consider using an  </a:t>
            </a:r>
            <a:r>
              <a:rPr lang="en-US" dirty="0" smtClean="0"/>
              <a:t>_  (ex: </a:t>
            </a:r>
            <a:r>
              <a:rPr lang="en-US" dirty="0" err="1" smtClean="0"/>
              <a:t>min_level</a:t>
            </a:r>
            <a:r>
              <a:rPr lang="en-US" dirty="0" smtClean="0"/>
              <a:t>)</a:t>
            </a:r>
          </a:p>
          <a:p>
            <a:pPr lvl="1"/>
            <a:r>
              <a:rPr lang="en-US" dirty="0"/>
              <a:t>A</a:t>
            </a:r>
            <a:r>
              <a:rPr lang="en-US" dirty="0" smtClean="0"/>
              <a:t>void </a:t>
            </a:r>
            <a:r>
              <a:rPr lang="en-US" dirty="0"/>
              <a:t>naming variables or parameters the same as a column </a:t>
            </a:r>
            <a:r>
              <a:rPr lang="en-US" dirty="0" smtClean="0"/>
              <a:t>name</a:t>
            </a:r>
          </a:p>
          <a:p>
            <a:pPr lvl="1"/>
            <a:r>
              <a:rPr lang="en-US" dirty="0" smtClean="0"/>
              <a:t>Consider using </a:t>
            </a:r>
            <a:r>
              <a:rPr lang="en-US" dirty="0" err="1" smtClean="0"/>
              <a:t>anaming</a:t>
            </a:r>
            <a:r>
              <a:rPr lang="en-US" dirty="0" smtClean="0"/>
              <a:t> </a:t>
            </a:r>
            <a:r>
              <a:rPr lang="en-US" dirty="0"/>
              <a:t>convention that states the data type of the variable </a:t>
            </a:r>
            <a:r>
              <a:rPr lang="en-US" dirty="0" smtClean="0"/>
              <a:t>(ex: </a:t>
            </a:r>
            <a:r>
              <a:rPr lang="en-US" dirty="0" err="1" smtClean="0"/>
              <a:t>imin_level</a:t>
            </a:r>
            <a:r>
              <a:rPr lang="en-US" dirty="0" smtClean="0"/>
              <a:t>)</a:t>
            </a:r>
          </a:p>
          <a:p>
            <a:pPr lvl="1"/>
            <a:r>
              <a:rPr lang="en-US" dirty="0" smtClean="0"/>
              <a:t>Use a </a:t>
            </a:r>
            <a:r>
              <a:rPr lang="en-US" dirty="0"/>
              <a:t>unique name, regardless of scoping </a:t>
            </a:r>
            <a:endParaRPr lang="en-US" dirty="0" smtClean="0"/>
          </a:p>
          <a:p>
            <a:pPr lvl="1"/>
            <a:r>
              <a:rPr lang="en-US" dirty="0" smtClean="0"/>
              <a:t>Establish a set of naming convention within your group.  Be consistent.  </a:t>
            </a:r>
            <a:endParaRPr lang="en-US" dirty="0"/>
          </a:p>
        </p:txBody>
      </p:sp>
    </p:spTree>
    <p:extLst>
      <p:ext uri="{BB962C8B-B14F-4D97-AF65-F5344CB8AC3E}">
        <p14:creationId xmlns:p14="http://schemas.microsoft.com/office/powerpoint/2010/main" val="4140494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Restricting the Rows </a:t>
            </a:r>
            <a:r>
              <a:rPr lang="en-US" b="1" cap="all" dirty="0" smtClean="0"/>
              <a:t>Returned</a:t>
            </a:r>
            <a:endParaRPr lang="en-US" dirty="0"/>
          </a:p>
        </p:txBody>
      </p:sp>
      <p:sp>
        <p:nvSpPr>
          <p:cNvPr id="3" name="Content Placeholder 2"/>
          <p:cNvSpPr>
            <a:spLocks noGrp="1"/>
          </p:cNvSpPr>
          <p:nvPr>
            <p:ph idx="1"/>
          </p:nvPr>
        </p:nvSpPr>
        <p:spPr/>
        <p:txBody>
          <a:bodyPr/>
          <a:lstStyle/>
          <a:p>
            <a:r>
              <a:rPr lang="en-US" dirty="0" smtClean="0"/>
              <a:t>SELECT identified the columns to return</a:t>
            </a:r>
          </a:p>
          <a:p>
            <a:r>
              <a:rPr lang="en-US" dirty="0" smtClean="0"/>
              <a:t>WHERE clause determines the rows to return</a:t>
            </a:r>
            <a:endParaRPr lang="en-US" dirty="0"/>
          </a:p>
        </p:txBody>
      </p:sp>
    </p:spTree>
    <p:extLst>
      <p:ext uri="{BB962C8B-B14F-4D97-AF65-F5344CB8AC3E}">
        <p14:creationId xmlns:p14="http://schemas.microsoft.com/office/powerpoint/2010/main" val="183135002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Compound Statements</a:t>
            </a:r>
            <a:endParaRPr lang="en-US" dirty="0"/>
          </a:p>
        </p:txBody>
      </p:sp>
      <p:sp>
        <p:nvSpPr>
          <p:cNvPr id="3" name="Content Placeholder 2"/>
          <p:cNvSpPr>
            <a:spLocks noGrp="1"/>
          </p:cNvSpPr>
          <p:nvPr>
            <p:ph idx="1"/>
          </p:nvPr>
        </p:nvSpPr>
        <p:spPr/>
        <p:txBody>
          <a:bodyPr/>
          <a:lstStyle/>
          <a:p>
            <a:r>
              <a:rPr lang="en-US" dirty="0" smtClean="0"/>
              <a:t>A simple stored procedure containing a single statement does not need a compound statement.  </a:t>
            </a:r>
          </a:p>
          <a:p>
            <a:endParaRPr lang="en-US" dirty="0" smtClean="0"/>
          </a:p>
          <a:p>
            <a:pPr lvl="1"/>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Procedures (SP)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Executed as standalone operations</a:t>
            </a:r>
          </a:p>
          <a:p>
            <a:r>
              <a:rPr lang="en-US" dirty="0" smtClean="0"/>
              <a:t>Use the CALL statement to execute</a:t>
            </a:r>
          </a:p>
          <a:p>
            <a:r>
              <a:rPr lang="en-US" dirty="0" smtClean="0"/>
              <a:t>Use to do something in the db or if you need to return result set(s).</a:t>
            </a:r>
          </a:p>
          <a:p>
            <a:r>
              <a:rPr lang="en-US" dirty="0" smtClean="0"/>
              <a:t>Use CREATE PROCEDURE statement to build a SP</a:t>
            </a:r>
          </a:p>
          <a:p>
            <a:r>
              <a:rPr lang="en-US" dirty="0" smtClean="0"/>
              <a:t>Define the parameters when you define the SP</a:t>
            </a:r>
          </a:p>
          <a:p>
            <a:r>
              <a:rPr lang="en-US" dirty="0" smtClean="0"/>
              <a:t>Pass parameter values into the SP</a:t>
            </a:r>
          </a:p>
          <a:p>
            <a:r>
              <a:rPr lang="en-US" dirty="0" smtClean="0"/>
              <a:t>Pass parameters values OUT of the SP</a:t>
            </a:r>
          </a:p>
          <a:p>
            <a:r>
              <a:rPr lang="en-US" dirty="0" smtClean="0"/>
              <a:t>Hands-On Exercise:  Building and </a:t>
            </a:r>
            <a:r>
              <a:rPr lang="en-US" dirty="0" err="1" smtClean="0"/>
              <a:t>CALLing</a:t>
            </a:r>
            <a:r>
              <a:rPr lang="en-US" dirty="0" smtClean="0"/>
              <a:t> a Simple Stored Procedure</a:t>
            </a:r>
          </a:p>
          <a:p>
            <a:pPr>
              <a:buNone/>
            </a:pP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Function</a:t>
            </a:r>
            <a:endParaRPr lang="en-US" dirty="0"/>
          </a:p>
        </p:txBody>
      </p:sp>
      <p:sp>
        <p:nvSpPr>
          <p:cNvPr id="3" name="Content Placeholder 2"/>
          <p:cNvSpPr>
            <a:spLocks noGrp="1"/>
          </p:cNvSpPr>
          <p:nvPr>
            <p:ph idx="1"/>
          </p:nvPr>
        </p:nvSpPr>
        <p:spPr/>
        <p:txBody>
          <a:bodyPr/>
          <a:lstStyle/>
          <a:p>
            <a:r>
              <a:rPr lang="en-US" dirty="0" smtClean="0"/>
              <a:t>Use a stored function to calculate a value</a:t>
            </a:r>
          </a:p>
          <a:p>
            <a:r>
              <a:rPr lang="en-US" dirty="0" smtClean="0"/>
              <a:t>Use in expressions</a:t>
            </a:r>
          </a:p>
          <a:p>
            <a:r>
              <a:rPr lang="en-US" dirty="0" smtClean="0"/>
              <a:t>Cant use if you want to return more than one value (use SP instead)</a:t>
            </a:r>
          </a:p>
          <a:p>
            <a:r>
              <a:rPr lang="en-US" dirty="0" smtClean="0"/>
              <a:t>Use CREATE FUNCTION statement to build a function</a:t>
            </a:r>
          </a:p>
          <a:p>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MySQL Developer’s Library – Paul DuBois</a:t>
            </a:r>
          </a:p>
          <a:p>
            <a:r>
              <a:rPr lang="en-US" dirty="0">
                <a:solidFill>
                  <a:srgbClr val="000000"/>
                </a:solidFill>
                <a:latin typeface="Nina Compressed"/>
                <a:hlinkClick r:id="rId2"/>
              </a:rPr>
              <a:t>http://</a:t>
            </a:r>
            <a:r>
              <a:rPr lang="en-US" dirty="0" smtClean="0">
                <a:solidFill>
                  <a:srgbClr val="000000"/>
                </a:solidFill>
                <a:latin typeface="Nina Compressed"/>
                <a:hlinkClick r:id="rId2"/>
              </a:rPr>
              <a:t>en.wikipedia.org/wiki/MySQL</a:t>
            </a:r>
            <a:endParaRPr lang="en-US" dirty="0" smtClean="0">
              <a:solidFill>
                <a:srgbClr val="000000"/>
              </a:solidFill>
              <a:latin typeface="Nina Compressed"/>
            </a:endParaRPr>
          </a:p>
          <a:p>
            <a:r>
              <a:rPr lang="en-US" dirty="0">
                <a:hlinkClick r:id="rId3"/>
              </a:rPr>
              <a:t>http://www.w3schools.com/sql</a:t>
            </a:r>
            <a:r>
              <a:rPr lang="en-US" dirty="0" smtClean="0">
                <a:hlinkClick r:id="rId3"/>
              </a:rPr>
              <a:t>/</a:t>
            </a:r>
            <a:endParaRPr lang="en-US" dirty="0" smtClean="0"/>
          </a:p>
          <a:p>
            <a:r>
              <a:rPr lang="en-US" dirty="0">
                <a:hlinkClick r:id="rId4"/>
              </a:rPr>
              <a:t>https://</a:t>
            </a:r>
            <a:r>
              <a:rPr lang="en-US" dirty="0" smtClean="0">
                <a:hlinkClick r:id="rId4"/>
              </a:rPr>
              <a:t>dev.mysql.com/doc/index.html</a:t>
            </a:r>
            <a:endParaRPr lang="en-US" dirty="0" smtClean="0"/>
          </a:p>
          <a:p>
            <a:r>
              <a:rPr lang="en-US" dirty="0" err="1" smtClean="0">
                <a:solidFill>
                  <a:srgbClr val="000000"/>
                </a:solidFill>
                <a:latin typeface="Nina Compressed"/>
              </a:rPr>
              <a:t>NoSQL</a:t>
            </a:r>
            <a:r>
              <a:rPr lang="en-US" dirty="0" smtClean="0">
                <a:solidFill>
                  <a:srgbClr val="000000"/>
                </a:solidFill>
                <a:latin typeface="Nina Compressed"/>
              </a:rPr>
              <a:t> </a:t>
            </a:r>
            <a:r>
              <a:rPr lang="en-US" dirty="0">
                <a:solidFill>
                  <a:srgbClr val="000000"/>
                </a:solidFill>
                <a:latin typeface="Nina Compressed"/>
              </a:rPr>
              <a:t>Distilled:  A Brief Guide to the Emerging World of </a:t>
            </a:r>
            <a:r>
              <a:rPr lang="en-US" dirty="0" err="1">
                <a:solidFill>
                  <a:srgbClr val="000000"/>
                </a:solidFill>
                <a:latin typeface="Nina Compressed"/>
              </a:rPr>
              <a:t>Polygot</a:t>
            </a:r>
            <a:r>
              <a:rPr lang="en-US" dirty="0">
                <a:solidFill>
                  <a:srgbClr val="000000"/>
                </a:solidFill>
                <a:latin typeface="Nina Compressed"/>
              </a:rPr>
              <a:t> Persistence - </a:t>
            </a:r>
            <a:r>
              <a:rPr lang="en-US" dirty="0" err="1">
                <a:solidFill>
                  <a:srgbClr val="000000"/>
                </a:solidFill>
                <a:latin typeface="Nina Compressed"/>
              </a:rPr>
              <a:t>Sadalage</a:t>
            </a:r>
            <a:r>
              <a:rPr lang="en-US" dirty="0">
                <a:solidFill>
                  <a:srgbClr val="000000"/>
                </a:solidFill>
                <a:latin typeface="Nina Compressed"/>
              </a:rPr>
              <a:t>, </a:t>
            </a:r>
            <a:r>
              <a:rPr lang="en-US" dirty="0" smtClean="0">
                <a:solidFill>
                  <a:srgbClr val="000000"/>
                </a:solidFill>
                <a:latin typeface="Nina Compressed"/>
              </a:rPr>
              <a:t>Fowler</a:t>
            </a:r>
          </a:p>
          <a:p>
            <a:r>
              <a:rPr lang="en-US">
                <a:solidFill>
                  <a:srgbClr val="000000"/>
                </a:solidFill>
                <a:latin typeface="Nina Compressed"/>
                <a:hlinkClick r:id="rId5"/>
              </a:rPr>
              <a:t>http://</a:t>
            </a:r>
            <a:r>
              <a:rPr lang="en-US" smtClean="0">
                <a:solidFill>
                  <a:srgbClr val="000000"/>
                </a:solidFill>
                <a:latin typeface="Nina Compressed"/>
                <a:hlinkClick r:id="rId5"/>
              </a:rPr>
              <a:t>blog.teamtreehouse.com/introduction-to-the-mac-os-x-command-line</a:t>
            </a:r>
            <a:endParaRPr lang="en-US" smtClean="0">
              <a:solidFill>
                <a:srgbClr val="000000"/>
              </a:solidFill>
              <a:latin typeface="Nina Compressed"/>
            </a:endParaRPr>
          </a:p>
          <a:p>
            <a:endParaRPr lang="en-US" dirty="0">
              <a:solidFill>
                <a:srgbClr val="000000"/>
              </a:solidFill>
              <a:latin typeface="Nina Compressed"/>
            </a:endParaRP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48113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22651</TotalTime>
  <Words>4476</Words>
  <Application>Microsoft Office PowerPoint</Application>
  <PresentationFormat>On-screen Show (4:3)</PresentationFormat>
  <Paragraphs>607</Paragraphs>
  <Slides>94</Slides>
  <Notes>0</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Office Theme</vt:lpstr>
      <vt:lpstr>Introduction to Relational Databases with MySQL</vt:lpstr>
      <vt:lpstr>DAY 2</vt:lpstr>
      <vt:lpstr>Git Hub Exercise:  Syncing your Local Fork with the Instructor’s new files. In this exercise we will sync your Fork to the changes made in the instructor’s chscodecamp/mysql101 repository’s master branch.  </vt:lpstr>
      <vt:lpstr>Create a DB from a script</vt:lpstr>
      <vt:lpstr>Exercise 1:  Creating a Database from a .SQL Script FILE</vt:lpstr>
      <vt:lpstr>Select Statements</vt:lpstr>
      <vt:lpstr>The SELECT Clause</vt:lpstr>
      <vt:lpstr>Exercise 2:  Building a SELECT Statement  </vt:lpstr>
      <vt:lpstr>Restricting the Rows Returned</vt:lpstr>
      <vt:lpstr>Exercise 3:  Taking the WHERE clause for a spin </vt:lpstr>
      <vt:lpstr>SQL Wildcards</vt:lpstr>
      <vt:lpstr>Exercise:  Using Wildcards in a WHERE</vt:lpstr>
      <vt:lpstr>JOIN</vt:lpstr>
      <vt:lpstr>PowerPoint Presentation</vt:lpstr>
      <vt:lpstr>Demo: JOIN two tables together</vt:lpstr>
      <vt:lpstr>INNER JOIN</vt:lpstr>
      <vt:lpstr>Exercise:  Using an INNER JOIN</vt:lpstr>
      <vt:lpstr>LEFT JOIN</vt:lpstr>
      <vt:lpstr>Which table will have all rows returned?</vt:lpstr>
      <vt:lpstr>Consider this query…</vt:lpstr>
      <vt:lpstr>Exercise:  LEFT JOIN</vt:lpstr>
      <vt:lpstr>Right Join</vt:lpstr>
      <vt:lpstr>Order By Clause</vt:lpstr>
      <vt:lpstr>Exercise:  Trying out the ORDER BY clause </vt:lpstr>
      <vt:lpstr>GROUP BY</vt:lpstr>
      <vt:lpstr>HAVING</vt:lpstr>
      <vt:lpstr>HOMEWORK</vt:lpstr>
      <vt:lpstr>DAY 3</vt:lpstr>
      <vt:lpstr>INSERT INTO</vt:lpstr>
      <vt:lpstr>INSERT Statements Add Rows to a Table </vt:lpstr>
      <vt:lpstr>Another INSERT Syntax</vt:lpstr>
      <vt:lpstr>Third way to INSERT</vt:lpstr>
      <vt:lpstr>Exercise:  Add an Individual to a Band </vt:lpstr>
      <vt:lpstr>Add multiple records at once</vt:lpstr>
      <vt:lpstr>  Exercise:  More than one way to INSERT INTO </vt:lpstr>
      <vt:lpstr>DELETE Statement</vt:lpstr>
      <vt:lpstr>I get nervous</vt:lpstr>
      <vt:lpstr>Using the IN Operator</vt:lpstr>
      <vt:lpstr>NOT IN</vt:lpstr>
      <vt:lpstr>Exercise:  Using the DELETE statement</vt:lpstr>
      <vt:lpstr>UPDATE </vt:lpstr>
      <vt:lpstr>SQL Safe Updates</vt:lpstr>
      <vt:lpstr>PowerPoint Presentation</vt:lpstr>
      <vt:lpstr>Day 4</vt:lpstr>
      <vt:lpstr>Using MySQL OPERATORS AND Functions </vt:lpstr>
      <vt:lpstr>Basic Comparison Operators</vt:lpstr>
      <vt:lpstr>USING THE IS NULL and IS NOT NULL Comparison Operators</vt:lpstr>
      <vt:lpstr>USING THE BETWEEN COMPARISON Operator </vt:lpstr>
      <vt:lpstr>EXERCISE 1:  TRY SOME BASIC COMPARISON OPERATORS AND WATCH THE AUTOMATIC CONVERSION OF STRINGS TO NUMBERS</vt:lpstr>
      <vt:lpstr>USING the IFNULL() Function</vt:lpstr>
      <vt:lpstr>USING THE COALESCE() FUNCTION</vt:lpstr>
      <vt:lpstr>What is a stored routine?</vt:lpstr>
      <vt:lpstr>EXERCISE 3:  USING THE IFNULL() FUNCTION</vt:lpstr>
      <vt:lpstr>Stored Routines:  stored functions and stored procedures </vt:lpstr>
      <vt:lpstr>What are stored routines?</vt:lpstr>
      <vt:lpstr>Differences</vt:lpstr>
      <vt:lpstr>STORED FUNCTIONS VERSUS STORED PROCEDURES</vt:lpstr>
      <vt:lpstr>Stored Function Syntax</vt:lpstr>
      <vt:lpstr>Stored Function Example</vt:lpstr>
      <vt:lpstr>Exercise 4:  Building a Simple Deterministic Stored Function</vt:lpstr>
      <vt:lpstr>Naming your stored routine</vt:lpstr>
      <vt:lpstr>Stored Procedure Example</vt:lpstr>
      <vt:lpstr>BEGIN and END blocks</vt:lpstr>
      <vt:lpstr>More about BEGIN and END blocks</vt:lpstr>
      <vt:lpstr>Nesting blocks</vt:lpstr>
      <vt:lpstr>Overriding Variable Values within a Block</vt:lpstr>
      <vt:lpstr>DELIMETER statement</vt:lpstr>
      <vt:lpstr>Stored Procedure Parameters</vt:lpstr>
      <vt:lpstr>Parameter:  IN</vt:lpstr>
      <vt:lpstr>Parameter: OUT</vt:lpstr>
      <vt:lpstr>Parameter: INOUT</vt:lpstr>
      <vt:lpstr>INOUT Example</vt:lpstr>
      <vt:lpstr>Variables</vt:lpstr>
      <vt:lpstr>Using SET within a script</vt:lpstr>
      <vt:lpstr>Local Variable DECLARE Syntax within a stored program/routine</vt:lpstr>
      <vt:lpstr>EXERCISE 7:  CREATE A SIMPLE STORED PROCEDURE WITH AN IN PARAMETER</vt:lpstr>
      <vt:lpstr>Using the IF Statement</vt:lpstr>
      <vt:lpstr>ELSEIF</vt:lpstr>
      <vt:lpstr>Exercise 10:  Using IF, ELSEIF and ELSE </vt:lpstr>
      <vt:lpstr>Using the CASE Statement</vt:lpstr>
      <vt:lpstr>Simple CASE</vt:lpstr>
      <vt:lpstr>Complex CASE</vt:lpstr>
      <vt:lpstr>EXERCISE 11:  USING CASE TO CONTROL EXECUTION FLOW</vt:lpstr>
      <vt:lpstr>Pros of using stored routines</vt:lpstr>
      <vt:lpstr>Pros of using stored routines</vt:lpstr>
      <vt:lpstr>PowerPoint Presentation</vt:lpstr>
      <vt:lpstr>Cons of using stored routines</vt:lpstr>
      <vt:lpstr>Cons of using stored routines</vt:lpstr>
      <vt:lpstr>Naming Conventions</vt:lpstr>
      <vt:lpstr>Compound Statements</vt:lpstr>
      <vt:lpstr>Stored Procedures (SP)</vt:lpstr>
      <vt:lpstr>Stored Function</vt:lpstr>
      <vt:lpstr>Resources</vt:lpstr>
      <vt:lpstr>END</vt:lpstr>
    </vt:vector>
  </TitlesOfParts>
  <Company>Blackbaud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TripOt</dc:creator>
  <cp:lastModifiedBy>TripOt_OLD</cp:lastModifiedBy>
  <cp:revision>145</cp:revision>
  <dcterms:created xsi:type="dcterms:W3CDTF">2013-01-10T13:51:11Z</dcterms:created>
  <dcterms:modified xsi:type="dcterms:W3CDTF">2014-04-23T01:23:02Z</dcterms:modified>
</cp:coreProperties>
</file>