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9" r:id="rId4"/>
    <p:sldId id="263" r:id="rId5"/>
    <p:sldId id="268" r:id="rId6"/>
    <p:sldId id="270" r:id="rId7"/>
    <p:sldId id="264" r:id="rId8"/>
    <p:sldId id="266" r:id="rId9"/>
    <p:sldId id="271"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BFF"/>
    <a:srgbClr val="DCCDFB"/>
    <a:srgbClr val="A6A6A6"/>
    <a:srgbClr val="B6A5FF"/>
    <a:srgbClr val="785AFF"/>
    <a:srgbClr val="156082"/>
    <a:srgbClr val="8C2E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A1EFDD-F105-46C9-8D0E-CABAC99032CB}" v="65" dt="2025-03-10T05:49:48.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swa" userId="S::bbanik@tonikbank.com::26f52a98-3216-49f8-95c0-92c9bbdc30ba" providerId="AD" clId="Web-{D8205FA4-9F19-027A-37CA-7D5FDF7A02E2}"/>
    <pc:docChg chg="delSld">
      <pc:chgData name="Biswa" userId="S::bbanik@tonikbank.com::26f52a98-3216-49f8-95c0-92c9bbdc30ba" providerId="AD" clId="Web-{D8205FA4-9F19-027A-37CA-7D5FDF7A02E2}" dt="2025-03-06T07:55:05.782" v="0"/>
      <pc:docMkLst>
        <pc:docMk/>
      </pc:docMkLst>
      <pc:sldChg chg="del">
        <pc:chgData name="Biswa" userId="S::bbanik@tonikbank.com::26f52a98-3216-49f8-95c0-92c9bbdc30ba" providerId="AD" clId="Web-{D8205FA4-9F19-027A-37CA-7D5FDF7A02E2}" dt="2025-03-06T07:55:05.782" v="0"/>
        <pc:sldMkLst>
          <pc:docMk/>
          <pc:sldMk cId="1808059856" sldId="272"/>
        </pc:sldMkLst>
      </pc:sldChg>
    </pc:docChg>
  </pc:docChgLst>
  <pc:docChgLst>
    <pc:chgData name="Dwaipayan" userId="7f15c41c-02b9-46ec-a288-0f843f1b7025" providerId="ADAL" clId="{A3A1EFDD-F105-46C9-8D0E-CABAC99032CB}"/>
    <pc:docChg chg="undo custSel addSld modSld sldOrd">
      <pc:chgData name="Dwaipayan" userId="7f15c41c-02b9-46ec-a288-0f843f1b7025" providerId="ADAL" clId="{A3A1EFDD-F105-46C9-8D0E-CABAC99032CB}" dt="2025-03-10T05:49:53.698" v="1741" actId="1076"/>
      <pc:docMkLst>
        <pc:docMk/>
      </pc:docMkLst>
      <pc:sldChg chg="modSp mod">
        <pc:chgData name="Dwaipayan" userId="7f15c41c-02b9-46ec-a288-0f843f1b7025" providerId="ADAL" clId="{A3A1EFDD-F105-46C9-8D0E-CABAC99032CB}" dt="2025-03-06T04:44:54.293" v="1434" actId="20577"/>
        <pc:sldMkLst>
          <pc:docMk/>
          <pc:sldMk cId="4161237781" sldId="256"/>
        </pc:sldMkLst>
        <pc:spChg chg="mod">
          <ac:chgData name="Dwaipayan" userId="7f15c41c-02b9-46ec-a288-0f843f1b7025" providerId="ADAL" clId="{A3A1EFDD-F105-46C9-8D0E-CABAC99032CB}" dt="2025-03-06T04:44:54.293" v="1434" actId="20577"/>
          <ac:spMkLst>
            <pc:docMk/>
            <pc:sldMk cId="4161237781" sldId="256"/>
            <ac:spMk id="6" creationId="{583CC25C-0B3D-61FC-A598-2369B216EDA0}"/>
          </ac:spMkLst>
        </pc:spChg>
      </pc:sldChg>
      <pc:sldChg chg="addSp delSp modSp mod">
        <pc:chgData name="Dwaipayan" userId="7f15c41c-02b9-46ec-a288-0f843f1b7025" providerId="ADAL" clId="{A3A1EFDD-F105-46C9-8D0E-CABAC99032CB}" dt="2025-03-09T03:42:40.816" v="1697" actId="478"/>
        <pc:sldMkLst>
          <pc:docMk/>
          <pc:sldMk cId="3244099655" sldId="263"/>
        </pc:sldMkLst>
        <pc:spChg chg="mod">
          <ac:chgData name="Dwaipayan" userId="7f15c41c-02b9-46ec-a288-0f843f1b7025" providerId="ADAL" clId="{A3A1EFDD-F105-46C9-8D0E-CABAC99032CB}" dt="2025-03-08T04:56:00.066" v="1618" actId="20577"/>
          <ac:spMkLst>
            <pc:docMk/>
            <pc:sldMk cId="3244099655" sldId="263"/>
            <ac:spMk id="11" creationId="{CF2D7287-5998-7DC6-FAA7-967BED508C28}"/>
          </ac:spMkLst>
        </pc:spChg>
        <pc:graphicFrameChg chg="add mod">
          <ac:chgData name="Dwaipayan" userId="7f15c41c-02b9-46ec-a288-0f843f1b7025" providerId="ADAL" clId="{A3A1EFDD-F105-46C9-8D0E-CABAC99032CB}" dt="2025-03-09T03:42:29.497" v="1693" actId="1076"/>
          <ac:graphicFrameMkLst>
            <pc:docMk/>
            <pc:sldMk cId="3244099655" sldId="263"/>
            <ac:graphicFrameMk id="8" creationId="{9FA254C0-645C-10AF-26A7-AA0C8387641E}"/>
          </ac:graphicFrameMkLst>
        </pc:graphicFrameChg>
        <pc:picChg chg="add del mod">
          <ac:chgData name="Dwaipayan" userId="7f15c41c-02b9-46ec-a288-0f843f1b7025" providerId="ADAL" clId="{A3A1EFDD-F105-46C9-8D0E-CABAC99032CB}" dt="2025-03-09T03:42:20.110" v="1691" actId="478"/>
          <ac:picMkLst>
            <pc:docMk/>
            <pc:sldMk cId="3244099655" sldId="263"/>
            <ac:picMk id="2" creationId="{7FC7EFEA-2B33-55B1-C1F7-648B1105D25C}"/>
          </ac:picMkLst>
        </pc:picChg>
        <pc:picChg chg="add del mod">
          <ac:chgData name="Dwaipayan" userId="7f15c41c-02b9-46ec-a288-0f843f1b7025" providerId="ADAL" clId="{A3A1EFDD-F105-46C9-8D0E-CABAC99032CB}" dt="2025-03-09T03:42:40.816" v="1697" actId="478"/>
          <ac:picMkLst>
            <pc:docMk/>
            <pc:sldMk cId="3244099655" sldId="263"/>
            <ac:picMk id="4" creationId="{C25721DE-2BCC-6962-A301-5AF3A12017E3}"/>
          </ac:picMkLst>
        </pc:picChg>
        <pc:picChg chg="add del mod">
          <ac:chgData name="Dwaipayan" userId="7f15c41c-02b9-46ec-a288-0f843f1b7025" providerId="ADAL" clId="{A3A1EFDD-F105-46C9-8D0E-CABAC99032CB}" dt="2025-03-09T03:42:40.368" v="1696" actId="478"/>
          <ac:picMkLst>
            <pc:docMk/>
            <pc:sldMk cId="3244099655" sldId="263"/>
            <ac:picMk id="7" creationId="{471C1A98-5BD9-591A-A6C9-CFC5D677CB5B}"/>
          </ac:picMkLst>
        </pc:picChg>
      </pc:sldChg>
      <pc:sldChg chg="addSp delSp modSp mod">
        <pc:chgData name="Dwaipayan" userId="7f15c41c-02b9-46ec-a288-0f843f1b7025" providerId="ADAL" clId="{A3A1EFDD-F105-46C9-8D0E-CABAC99032CB}" dt="2025-03-08T05:02:38.495" v="1667" actId="14100"/>
        <pc:sldMkLst>
          <pc:docMk/>
          <pc:sldMk cId="2698328966" sldId="264"/>
        </pc:sldMkLst>
        <pc:picChg chg="add mod">
          <ac:chgData name="Dwaipayan" userId="7f15c41c-02b9-46ec-a288-0f843f1b7025" providerId="ADAL" clId="{A3A1EFDD-F105-46C9-8D0E-CABAC99032CB}" dt="2025-03-08T05:02:12.391" v="1660" actId="14100"/>
          <ac:picMkLst>
            <pc:docMk/>
            <pc:sldMk cId="2698328966" sldId="264"/>
            <ac:picMk id="3" creationId="{8848647A-13E8-6551-D0C9-8D8975DE36A2}"/>
          </ac:picMkLst>
        </pc:picChg>
        <pc:picChg chg="add mod">
          <ac:chgData name="Dwaipayan" userId="7f15c41c-02b9-46ec-a288-0f843f1b7025" providerId="ADAL" clId="{A3A1EFDD-F105-46C9-8D0E-CABAC99032CB}" dt="2025-03-08T05:02:38.495" v="1667" actId="14100"/>
          <ac:picMkLst>
            <pc:docMk/>
            <pc:sldMk cId="2698328966" sldId="264"/>
            <ac:picMk id="7" creationId="{49877F16-62CB-187D-4309-A04567BC3CC7}"/>
          </ac:picMkLst>
        </pc:picChg>
      </pc:sldChg>
      <pc:sldChg chg="addSp delSp modSp mod">
        <pc:chgData name="Dwaipayan" userId="7f15c41c-02b9-46ec-a288-0f843f1b7025" providerId="ADAL" clId="{A3A1EFDD-F105-46C9-8D0E-CABAC99032CB}" dt="2025-03-08T05:04:02.703" v="1673" actId="14100"/>
        <pc:sldMkLst>
          <pc:docMk/>
          <pc:sldMk cId="115303363" sldId="266"/>
        </pc:sldMkLst>
        <pc:spChg chg="mod">
          <ac:chgData name="Dwaipayan" userId="7f15c41c-02b9-46ec-a288-0f843f1b7025" providerId="ADAL" clId="{A3A1EFDD-F105-46C9-8D0E-CABAC99032CB}" dt="2025-03-05T10:59:54.408" v="145" actId="6549"/>
          <ac:spMkLst>
            <pc:docMk/>
            <pc:sldMk cId="115303363" sldId="266"/>
            <ac:spMk id="8" creationId="{85B96E96-B7D7-9C10-EAD8-21705CDAFB7E}"/>
          </ac:spMkLst>
        </pc:spChg>
        <pc:picChg chg="add mod">
          <ac:chgData name="Dwaipayan" userId="7f15c41c-02b9-46ec-a288-0f843f1b7025" providerId="ADAL" clId="{A3A1EFDD-F105-46C9-8D0E-CABAC99032CB}" dt="2025-03-08T05:04:02.703" v="1673" actId="14100"/>
          <ac:picMkLst>
            <pc:docMk/>
            <pc:sldMk cId="115303363" sldId="266"/>
            <ac:picMk id="3" creationId="{D1753D8D-C523-71F1-0979-9BFF2BDA8920}"/>
          </ac:picMkLst>
        </pc:picChg>
      </pc:sldChg>
      <pc:sldChg chg="addSp delSp modSp mod">
        <pc:chgData name="Dwaipayan" userId="7f15c41c-02b9-46ec-a288-0f843f1b7025" providerId="ADAL" clId="{A3A1EFDD-F105-46C9-8D0E-CABAC99032CB}" dt="2025-03-08T04:53:49.529" v="1582" actId="14100"/>
        <pc:sldMkLst>
          <pc:docMk/>
          <pc:sldMk cId="4115197954" sldId="268"/>
        </pc:sldMkLst>
        <pc:picChg chg="add mod">
          <ac:chgData name="Dwaipayan" userId="7f15c41c-02b9-46ec-a288-0f843f1b7025" providerId="ADAL" clId="{A3A1EFDD-F105-46C9-8D0E-CABAC99032CB}" dt="2025-03-08T04:53:04.552" v="1575" actId="1076"/>
          <ac:picMkLst>
            <pc:docMk/>
            <pc:sldMk cId="4115197954" sldId="268"/>
            <ac:picMk id="3" creationId="{D06466B0-CF14-A5B0-5E60-AB9CE516FD12}"/>
          </ac:picMkLst>
        </pc:picChg>
        <pc:picChg chg="add mod">
          <ac:chgData name="Dwaipayan" userId="7f15c41c-02b9-46ec-a288-0f843f1b7025" providerId="ADAL" clId="{A3A1EFDD-F105-46C9-8D0E-CABAC99032CB}" dt="2025-03-08T04:53:49.529" v="1582" actId="14100"/>
          <ac:picMkLst>
            <pc:docMk/>
            <pc:sldMk cId="4115197954" sldId="268"/>
            <ac:picMk id="6" creationId="{44BD4608-4854-8487-F6A9-7B9BA3C2F872}"/>
          </ac:picMkLst>
        </pc:picChg>
      </pc:sldChg>
      <pc:sldChg chg="addSp delSp modSp mod">
        <pc:chgData name="Dwaipayan" userId="7f15c41c-02b9-46ec-a288-0f843f1b7025" providerId="ADAL" clId="{A3A1EFDD-F105-46C9-8D0E-CABAC99032CB}" dt="2025-03-08T04:51:16.427" v="1569" actId="20577"/>
        <pc:sldMkLst>
          <pc:docMk/>
          <pc:sldMk cId="806650870" sldId="269"/>
        </pc:sldMkLst>
        <pc:spChg chg="add mod">
          <ac:chgData name="Dwaipayan" userId="7f15c41c-02b9-46ec-a288-0f843f1b7025" providerId="ADAL" clId="{A3A1EFDD-F105-46C9-8D0E-CABAC99032CB}" dt="2025-03-05T18:14:37.436" v="1346" actId="14100"/>
          <ac:spMkLst>
            <pc:docMk/>
            <pc:sldMk cId="806650870" sldId="269"/>
            <ac:spMk id="2" creationId="{8F4B1FDE-357D-3D1C-3787-3E2B24C93B06}"/>
          </ac:spMkLst>
        </pc:spChg>
        <pc:spChg chg="add mod">
          <ac:chgData name="Dwaipayan" userId="7f15c41c-02b9-46ec-a288-0f843f1b7025" providerId="ADAL" clId="{A3A1EFDD-F105-46C9-8D0E-CABAC99032CB}" dt="2025-03-08T04:50:55.917" v="1565" actId="14100"/>
          <ac:spMkLst>
            <pc:docMk/>
            <pc:sldMk cId="806650870" sldId="269"/>
            <ac:spMk id="5" creationId="{D77650E6-2B76-5BA3-7C00-378D2821C00D}"/>
          </ac:spMkLst>
        </pc:spChg>
        <pc:spChg chg="mod">
          <ac:chgData name="Dwaipayan" userId="7f15c41c-02b9-46ec-a288-0f843f1b7025" providerId="ADAL" clId="{A3A1EFDD-F105-46C9-8D0E-CABAC99032CB}" dt="2025-03-08T04:51:16.427" v="1569" actId="20577"/>
          <ac:spMkLst>
            <pc:docMk/>
            <pc:sldMk cId="806650870" sldId="269"/>
            <ac:spMk id="8" creationId="{D2A43A01-00E9-DFBA-0EA1-882581C7BB40}"/>
          </ac:spMkLst>
        </pc:spChg>
        <pc:graphicFrameChg chg="add mod modGraphic">
          <ac:chgData name="Dwaipayan" userId="7f15c41c-02b9-46ec-a288-0f843f1b7025" providerId="ADAL" clId="{A3A1EFDD-F105-46C9-8D0E-CABAC99032CB}" dt="2025-03-08T04:50:51.028" v="1564" actId="14100"/>
          <ac:graphicFrameMkLst>
            <pc:docMk/>
            <pc:sldMk cId="806650870" sldId="269"/>
            <ac:graphicFrameMk id="4" creationId="{093F118C-6978-B6FF-F06B-FDA883EA9E37}"/>
          </ac:graphicFrameMkLst>
        </pc:graphicFrameChg>
      </pc:sldChg>
      <pc:sldChg chg="addSp delSp modSp mod">
        <pc:chgData name="Dwaipayan" userId="7f15c41c-02b9-46ec-a288-0f843f1b7025" providerId="ADAL" clId="{A3A1EFDD-F105-46C9-8D0E-CABAC99032CB}" dt="2025-03-08T05:01:13.498" v="1653" actId="14100"/>
        <pc:sldMkLst>
          <pc:docMk/>
          <pc:sldMk cId="2426815329" sldId="270"/>
        </pc:sldMkLst>
        <pc:spChg chg="mod">
          <ac:chgData name="Dwaipayan" userId="7f15c41c-02b9-46ec-a288-0f843f1b7025" providerId="ADAL" clId="{A3A1EFDD-F105-46C9-8D0E-CABAC99032CB}" dt="2025-03-08T04:57:51.268" v="1639" actId="20577"/>
          <ac:spMkLst>
            <pc:docMk/>
            <pc:sldMk cId="2426815329" sldId="270"/>
            <ac:spMk id="15" creationId="{4A334679-E497-ACE6-0B0C-E7AA5DB2DD48}"/>
          </ac:spMkLst>
        </pc:spChg>
        <pc:graphicFrameChg chg="add mod modGraphic">
          <ac:chgData name="Dwaipayan" userId="7f15c41c-02b9-46ec-a288-0f843f1b7025" providerId="ADAL" clId="{A3A1EFDD-F105-46C9-8D0E-CABAC99032CB}" dt="2025-03-08T04:59:47.695" v="1648" actId="14100"/>
          <ac:graphicFrameMkLst>
            <pc:docMk/>
            <pc:sldMk cId="2426815329" sldId="270"/>
            <ac:graphicFrameMk id="11" creationId="{3F3FD8E0-2078-F832-86C4-9946F1E788DA}"/>
          </ac:graphicFrameMkLst>
        </pc:graphicFrameChg>
        <pc:graphicFrameChg chg="add mod modGraphic">
          <ac:chgData name="Dwaipayan" userId="7f15c41c-02b9-46ec-a288-0f843f1b7025" providerId="ADAL" clId="{A3A1EFDD-F105-46C9-8D0E-CABAC99032CB}" dt="2025-03-08T05:01:13.498" v="1653" actId="14100"/>
          <ac:graphicFrameMkLst>
            <pc:docMk/>
            <pc:sldMk cId="2426815329" sldId="270"/>
            <ac:graphicFrameMk id="12" creationId="{34A3D4C3-A643-9266-D45B-7EC0857A08F3}"/>
          </ac:graphicFrameMkLst>
        </pc:graphicFrameChg>
        <pc:picChg chg="add mod">
          <ac:chgData name="Dwaipayan" userId="7f15c41c-02b9-46ec-a288-0f843f1b7025" providerId="ADAL" clId="{A3A1EFDD-F105-46C9-8D0E-CABAC99032CB}" dt="2025-03-08T04:58:03.872" v="1643" actId="1076"/>
          <ac:picMkLst>
            <pc:docMk/>
            <pc:sldMk cId="2426815329" sldId="270"/>
            <ac:picMk id="5" creationId="{6141F3F0-A9B9-B994-4EC6-C65A966C4D67}"/>
          </ac:picMkLst>
        </pc:picChg>
        <pc:picChg chg="add mod">
          <ac:chgData name="Dwaipayan" userId="7f15c41c-02b9-46ec-a288-0f843f1b7025" providerId="ADAL" clId="{A3A1EFDD-F105-46C9-8D0E-CABAC99032CB}" dt="2025-03-08T04:58:10.930" v="1644" actId="1076"/>
          <ac:picMkLst>
            <pc:docMk/>
            <pc:sldMk cId="2426815329" sldId="270"/>
            <ac:picMk id="10" creationId="{8E4D4B57-2B41-008A-14A5-B1F9E4586195}"/>
          </ac:picMkLst>
        </pc:picChg>
      </pc:sldChg>
      <pc:sldChg chg="addSp delSp modSp mod">
        <pc:chgData name="Dwaipayan" userId="7f15c41c-02b9-46ec-a288-0f843f1b7025" providerId="ADAL" clId="{A3A1EFDD-F105-46C9-8D0E-CABAC99032CB}" dt="2025-03-08T05:06:52.142" v="1690" actId="1076"/>
        <pc:sldMkLst>
          <pc:docMk/>
          <pc:sldMk cId="398564318" sldId="271"/>
        </pc:sldMkLst>
        <pc:spChg chg="mod">
          <ac:chgData name="Dwaipayan" userId="7f15c41c-02b9-46ec-a288-0f843f1b7025" providerId="ADAL" clId="{A3A1EFDD-F105-46C9-8D0E-CABAC99032CB}" dt="2025-03-05T11:14:19.922" v="167"/>
          <ac:spMkLst>
            <pc:docMk/>
            <pc:sldMk cId="398564318" sldId="271"/>
            <ac:spMk id="14" creationId="{7646E33F-E745-4136-05B0-9FF68FDE01DC}"/>
          </ac:spMkLst>
        </pc:spChg>
        <pc:picChg chg="add mod">
          <ac:chgData name="Dwaipayan" userId="7f15c41c-02b9-46ec-a288-0f843f1b7025" providerId="ADAL" clId="{A3A1EFDD-F105-46C9-8D0E-CABAC99032CB}" dt="2025-03-08T05:05:21.128" v="1679" actId="1076"/>
          <ac:picMkLst>
            <pc:docMk/>
            <pc:sldMk cId="398564318" sldId="271"/>
            <ac:picMk id="4" creationId="{80FC1A1D-4340-6926-825B-FDD8E8762569}"/>
          </ac:picMkLst>
        </pc:picChg>
        <pc:picChg chg="add mod">
          <ac:chgData name="Dwaipayan" userId="7f15c41c-02b9-46ec-a288-0f843f1b7025" providerId="ADAL" clId="{A3A1EFDD-F105-46C9-8D0E-CABAC99032CB}" dt="2025-03-08T05:06:04.791" v="1684" actId="14100"/>
          <ac:picMkLst>
            <pc:docMk/>
            <pc:sldMk cId="398564318" sldId="271"/>
            <ac:picMk id="7" creationId="{153628E0-F36F-E4D5-0EC8-B7D8E13D6E94}"/>
          </ac:picMkLst>
        </pc:picChg>
        <pc:picChg chg="add mod">
          <ac:chgData name="Dwaipayan" userId="7f15c41c-02b9-46ec-a288-0f843f1b7025" providerId="ADAL" clId="{A3A1EFDD-F105-46C9-8D0E-CABAC99032CB}" dt="2025-03-08T05:06:52.142" v="1690" actId="1076"/>
          <ac:picMkLst>
            <pc:docMk/>
            <pc:sldMk cId="398564318" sldId="271"/>
            <ac:picMk id="10" creationId="{DAB525CA-BF4E-DC43-34C5-2ED92740BC97}"/>
          </ac:picMkLst>
        </pc:picChg>
      </pc:sldChg>
      <pc:sldChg chg="addSp delSp modSp new mod">
        <pc:chgData name="Dwaipayan" userId="7f15c41c-02b9-46ec-a288-0f843f1b7025" providerId="ADAL" clId="{A3A1EFDD-F105-46C9-8D0E-CABAC99032CB}" dt="2025-03-06T05:07:26.853" v="1449" actId="6549"/>
        <pc:sldMkLst>
          <pc:docMk/>
          <pc:sldMk cId="1808059856" sldId="272"/>
        </pc:sldMkLst>
      </pc:sldChg>
      <pc:sldChg chg="addSp delSp modSp new mod ord">
        <pc:chgData name="Dwaipayan" userId="7f15c41c-02b9-46ec-a288-0f843f1b7025" providerId="ADAL" clId="{A3A1EFDD-F105-46C9-8D0E-CABAC99032CB}" dt="2025-03-09T04:25:02.177" v="1710" actId="1076"/>
        <pc:sldMkLst>
          <pc:docMk/>
          <pc:sldMk cId="2501289219" sldId="273"/>
        </pc:sldMkLst>
        <pc:spChg chg="add mod">
          <ac:chgData name="Dwaipayan" userId="7f15c41c-02b9-46ec-a288-0f843f1b7025" providerId="ADAL" clId="{A3A1EFDD-F105-46C9-8D0E-CABAC99032CB}" dt="2025-03-06T08:31:31.354" v="1556"/>
          <ac:spMkLst>
            <pc:docMk/>
            <pc:sldMk cId="2501289219" sldId="273"/>
            <ac:spMk id="5" creationId="{A72DDC15-50E4-8B15-9178-F0A7ED5F4BF8}"/>
          </ac:spMkLst>
        </pc:spChg>
        <pc:spChg chg="add mod">
          <ac:chgData name="Dwaipayan" userId="7f15c41c-02b9-46ec-a288-0f843f1b7025" providerId="ADAL" clId="{A3A1EFDD-F105-46C9-8D0E-CABAC99032CB}" dt="2025-03-05T17:50:50.336" v="507" actId="20577"/>
          <ac:spMkLst>
            <pc:docMk/>
            <pc:sldMk cId="2501289219" sldId="273"/>
            <ac:spMk id="7" creationId="{7FD65A41-8836-82AF-CF6B-5BDE5C0CD752}"/>
          </ac:spMkLst>
        </pc:spChg>
        <pc:spChg chg="add mod">
          <ac:chgData name="Dwaipayan" userId="7f15c41c-02b9-46ec-a288-0f843f1b7025" providerId="ADAL" clId="{A3A1EFDD-F105-46C9-8D0E-CABAC99032CB}" dt="2025-03-05T18:20:08.941" v="1429" actId="20577"/>
          <ac:spMkLst>
            <pc:docMk/>
            <pc:sldMk cId="2501289219" sldId="273"/>
            <ac:spMk id="9" creationId="{B7B3C3FA-5B48-06C2-84A1-91DA1C926E20}"/>
          </ac:spMkLst>
        </pc:spChg>
        <pc:spChg chg="add mod">
          <ac:chgData name="Dwaipayan" userId="7f15c41c-02b9-46ec-a288-0f843f1b7025" providerId="ADAL" clId="{A3A1EFDD-F105-46C9-8D0E-CABAC99032CB}" dt="2025-03-05T17:59:33.385" v="715" actId="20577"/>
          <ac:spMkLst>
            <pc:docMk/>
            <pc:sldMk cId="2501289219" sldId="273"/>
            <ac:spMk id="10" creationId="{022C2928-ADFB-1BF3-7C35-35DCA77F4CE8}"/>
          </ac:spMkLst>
        </pc:spChg>
        <pc:graphicFrameChg chg="add mod modGraphic">
          <ac:chgData name="Dwaipayan" userId="7f15c41c-02b9-46ec-a288-0f843f1b7025" providerId="ADAL" clId="{A3A1EFDD-F105-46C9-8D0E-CABAC99032CB}" dt="2025-03-09T04:03:31.495" v="1701" actId="14100"/>
          <ac:graphicFrameMkLst>
            <pc:docMk/>
            <pc:sldMk cId="2501289219" sldId="273"/>
            <ac:graphicFrameMk id="2" creationId="{F9A8404C-025C-E44B-1CE7-D5A10B04208C}"/>
          </ac:graphicFrameMkLst>
        </pc:graphicFrameChg>
        <pc:graphicFrameChg chg="add mod">
          <ac:chgData name="Dwaipayan" userId="7f15c41c-02b9-46ec-a288-0f843f1b7025" providerId="ADAL" clId="{A3A1EFDD-F105-46C9-8D0E-CABAC99032CB}" dt="2025-03-09T04:25:02.177" v="1710" actId="1076"/>
          <ac:graphicFrameMkLst>
            <pc:docMk/>
            <pc:sldMk cId="2501289219" sldId="273"/>
            <ac:graphicFrameMk id="3" creationId="{B4A560EA-A6A6-3B01-8164-0EC78F05D83D}"/>
          </ac:graphicFrameMkLst>
        </pc:graphicFrameChg>
        <pc:graphicFrameChg chg="add del mod modGraphic">
          <ac:chgData name="Dwaipayan" userId="7f15c41c-02b9-46ec-a288-0f843f1b7025" providerId="ADAL" clId="{A3A1EFDD-F105-46C9-8D0E-CABAC99032CB}" dt="2025-03-09T04:24:53.980" v="1708" actId="478"/>
          <ac:graphicFrameMkLst>
            <pc:docMk/>
            <pc:sldMk cId="2501289219" sldId="273"/>
            <ac:graphicFrameMk id="6" creationId="{836B34DC-8372-24A4-4F57-6F08C97D7154}"/>
          </ac:graphicFrameMkLst>
        </pc:graphicFrameChg>
        <pc:graphicFrameChg chg="add del mod modGraphic">
          <ac:chgData name="Dwaipayan" userId="7f15c41c-02b9-46ec-a288-0f843f1b7025" providerId="ADAL" clId="{A3A1EFDD-F105-46C9-8D0E-CABAC99032CB}" dt="2025-03-09T04:03:21.638" v="1698" actId="478"/>
          <ac:graphicFrameMkLst>
            <pc:docMk/>
            <pc:sldMk cId="2501289219" sldId="273"/>
            <ac:graphicFrameMk id="11" creationId="{5BA67144-B398-5ED5-630E-16804A4DF7E2}"/>
          </ac:graphicFrameMkLst>
        </pc:graphicFrameChg>
      </pc:sldChg>
      <pc:sldChg chg="addSp delSp modSp new mod">
        <pc:chgData name="Dwaipayan" userId="7f15c41c-02b9-46ec-a288-0f843f1b7025" providerId="ADAL" clId="{A3A1EFDD-F105-46C9-8D0E-CABAC99032CB}" dt="2025-03-10T05:49:53.698" v="1741" actId="1076"/>
        <pc:sldMkLst>
          <pc:docMk/>
          <pc:sldMk cId="841200719" sldId="274"/>
        </pc:sldMkLst>
        <pc:spChg chg="add mod">
          <ac:chgData name="Dwaipayan" userId="7f15c41c-02b9-46ec-a288-0f843f1b7025" providerId="ADAL" clId="{A3A1EFDD-F105-46C9-8D0E-CABAC99032CB}" dt="2025-03-10T05:47:16.988" v="1738" actId="20577"/>
          <ac:spMkLst>
            <pc:docMk/>
            <pc:sldMk cId="841200719" sldId="274"/>
            <ac:spMk id="5" creationId="{F00DA1AA-681E-BBB6-A419-580B81A5D10E}"/>
          </ac:spMkLst>
        </pc:spChg>
        <pc:spChg chg="add mod">
          <ac:chgData name="Dwaipayan" userId="7f15c41c-02b9-46ec-a288-0f843f1b7025" providerId="ADAL" clId="{A3A1EFDD-F105-46C9-8D0E-CABAC99032CB}" dt="2025-03-10T05:47:11.678" v="1732" actId="20577"/>
          <ac:spMkLst>
            <pc:docMk/>
            <pc:sldMk cId="841200719" sldId="274"/>
            <ac:spMk id="6" creationId="{16AD10E0-38F2-7FC7-5AE5-D79830F261D7}"/>
          </ac:spMkLst>
        </pc:spChg>
        <pc:graphicFrameChg chg="add del mod">
          <ac:chgData name="Dwaipayan" userId="7f15c41c-02b9-46ec-a288-0f843f1b7025" providerId="ADAL" clId="{A3A1EFDD-F105-46C9-8D0E-CABAC99032CB}" dt="2025-03-09T04:19:32.303" v="1702" actId="478"/>
          <ac:graphicFrameMkLst>
            <pc:docMk/>
            <pc:sldMk cId="841200719" sldId="274"/>
            <ac:graphicFrameMk id="2" creationId="{5F816F03-03FC-E40C-3257-B0162D18E16F}"/>
          </ac:graphicFrameMkLst>
        </pc:graphicFrameChg>
        <pc:graphicFrameChg chg="add del mod">
          <ac:chgData name="Dwaipayan" userId="7f15c41c-02b9-46ec-a288-0f843f1b7025" providerId="ADAL" clId="{A3A1EFDD-F105-46C9-8D0E-CABAC99032CB}" dt="2025-03-10T05:49:46.312" v="1739" actId="478"/>
          <ac:graphicFrameMkLst>
            <pc:docMk/>
            <pc:sldMk cId="841200719" sldId="274"/>
            <ac:graphicFrameMk id="2" creationId="{617A9C87-5B30-155F-0E3D-5ECF2A4A408A}"/>
          </ac:graphicFrameMkLst>
        </pc:graphicFrameChg>
        <pc:graphicFrameChg chg="add del mod">
          <ac:chgData name="Dwaipayan" userId="7f15c41c-02b9-46ec-a288-0f843f1b7025" providerId="ADAL" clId="{A3A1EFDD-F105-46C9-8D0E-CABAC99032CB}" dt="2025-03-10T05:42:03.652" v="1714" actId="478"/>
          <ac:graphicFrameMkLst>
            <pc:docMk/>
            <pc:sldMk cId="841200719" sldId="274"/>
            <ac:graphicFrameMk id="3" creationId="{C27CFB1C-BC0C-1751-5538-2290264708A1}"/>
          </ac:graphicFrameMkLst>
        </pc:graphicFrameChg>
        <pc:graphicFrameChg chg="add mod">
          <ac:chgData name="Dwaipayan" userId="7f15c41c-02b9-46ec-a288-0f843f1b7025" providerId="ADAL" clId="{A3A1EFDD-F105-46C9-8D0E-CABAC99032CB}" dt="2025-03-10T05:47:04.185" v="1722" actId="1076"/>
          <ac:graphicFrameMkLst>
            <pc:docMk/>
            <pc:sldMk cId="841200719" sldId="274"/>
            <ac:graphicFrameMk id="4" creationId="{49A81FFF-157D-23C1-2C2D-C6D02973A9E1}"/>
          </ac:graphicFrameMkLst>
        </pc:graphicFrameChg>
        <pc:graphicFrameChg chg="add mod">
          <ac:chgData name="Dwaipayan" userId="7f15c41c-02b9-46ec-a288-0f843f1b7025" providerId="ADAL" clId="{A3A1EFDD-F105-46C9-8D0E-CABAC99032CB}" dt="2025-03-10T05:49:53.698" v="1741" actId="1076"/>
          <ac:graphicFrameMkLst>
            <pc:docMk/>
            <pc:sldMk cId="841200719" sldId="274"/>
            <ac:graphicFrameMk id="7" creationId="{647BE6EE-2F03-6D6A-9C4A-226200BDF59F}"/>
          </ac:graphicFrameMkLst>
        </pc:graphicFrameChg>
      </pc:sldChg>
    </pc:docChg>
  </pc:docChgLst>
  <pc:docChgLst>
    <pc:chgData name="Dwaipayan" userId="7f15c41c-02b9-46ec-a288-0f843f1b7025" providerId="ADAL" clId="{8F344322-703A-4266-9BDC-3DE1D5932B51}"/>
    <pc:docChg chg="undo custSel addSld delSld modSld sldOrd">
      <pc:chgData name="Dwaipayan" userId="7f15c41c-02b9-46ec-a288-0f843f1b7025" providerId="ADAL" clId="{8F344322-703A-4266-9BDC-3DE1D5932B51}" dt="2025-03-05T04:36:04.040" v="2439" actId="1076"/>
      <pc:docMkLst>
        <pc:docMk/>
      </pc:docMkLst>
      <pc:sldChg chg="modSp mod">
        <pc:chgData name="Dwaipayan" userId="7f15c41c-02b9-46ec-a288-0f843f1b7025" providerId="ADAL" clId="{8F344322-703A-4266-9BDC-3DE1D5932B51}" dt="2025-03-03T04:22:59.807" v="7" actId="27636"/>
        <pc:sldMkLst>
          <pc:docMk/>
          <pc:sldMk cId="4161237781" sldId="256"/>
        </pc:sldMkLst>
        <pc:spChg chg="mod">
          <ac:chgData name="Dwaipayan" userId="7f15c41c-02b9-46ec-a288-0f843f1b7025" providerId="ADAL" clId="{8F344322-703A-4266-9BDC-3DE1D5932B51}" dt="2025-03-03T04:22:59.807" v="7" actId="27636"/>
          <ac:spMkLst>
            <pc:docMk/>
            <pc:sldMk cId="4161237781" sldId="256"/>
            <ac:spMk id="6" creationId="{583CC25C-0B3D-61FC-A598-2369B216EDA0}"/>
          </ac:spMkLst>
        </pc:spChg>
      </pc:sldChg>
      <pc:sldChg chg="addSp delSp modSp mod">
        <pc:chgData name="Dwaipayan" userId="7f15c41c-02b9-46ec-a288-0f843f1b7025" providerId="ADAL" clId="{8F344322-703A-4266-9BDC-3DE1D5932B51}" dt="2025-03-05T03:30:32.287" v="1918"/>
        <pc:sldMkLst>
          <pc:docMk/>
          <pc:sldMk cId="3244099655" sldId="263"/>
        </pc:sldMkLst>
        <pc:spChg chg="add mod">
          <ac:chgData name="Dwaipayan" userId="7f15c41c-02b9-46ec-a288-0f843f1b7025" providerId="ADAL" clId="{8F344322-703A-4266-9BDC-3DE1D5932B51}" dt="2025-03-05T03:30:32.287" v="1918"/>
          <ac:spMkLst>
            <pc:docMk/>
            <pc:sldMk cId="3244099655" sldId="263"/>
            <ac:spMk id="11" creationId="{CF2D7287-5998-7DC6-FAA7-967BED508C28}"/>
          </ac:spMkLst>
        </pc:spChg>
      </pc:sldChg>
      <pc:sldChg chg="addSp delSp modSp mod ord setBg">
        <pc:chgData name="Dwaipayan" userId="7f15c41c-02b9-46ec-a288-0f843f1b7025" providerId="ADAL" clId="{8F344322-703A-4266-9BDC-3DE1D5932B51}" dt="2025-03-05T04:20:41.222" v="2264" actId="108"/>
        <pc:sldMkLst>
          <pc:docMk/>
          <pc:sldMk cId="2698328966" sldId="264"/>
        </pc:sldMkLst>
        <pc:spChg chg="mod ord">
          <ac:chgData name="Dwaipayan" userId="7f15c41c-02b9-46ec-a288-0f843f1b7025" providerId="ADAL" clId="{8F344322-703A-4266-9BDC-3DE1D5932B51}" dt="2025-03-05T04:17:26.309" v="2142" actId="1076"/>
          <ac:spMkLst>
            <pc:docMk/>
            <pc:sldMk cId="2698328966" sldId="264"/>
            <ac:spMk id="6" creationId="{09A08B1E-3C31-82A3-B029-F954AAE58F38}"/>
          </ac:spMkLst>
        </pc:spChg>
        <pc:spChg chg="add mod">
          <ac:chgData name="Dwaipayan" userId="7f15c41c-02b9-46ec-a288-0f843f1b7025" providerId="ADAL" clId="{8F344322-703A-4266-9BDC-3DE1D5932B51}" dt="2025-03-05T04:17:52.115" v="2146" actId="12"/>
          <ac:spMkLst>
            <pc:docMk/>
            <pc:sldMk cId="2698328966" sldId="264"/>
            <ac:spMk id="9" creationId="{36EFD90E-9E58-3584-5BFB-164843825E92}"/>
          </ac:spMkLst>
        </pc:spChg>
        <pc:spChg chg="add mod">
          <ac:chgData name="Dwaipayan" userId="7f15c41c-02b9-46ec-a288-0f843f1b7025" providerId="ADAL" clId="{8F344322-703A-4266-9BDC-3DE1D5932B51}" dt="2025-03-05T04:20:41.222" v="2264" actId="108"/>
          <ac:spMkLst>
            <pc:docMk/>
            <pc:sldMk cId="2698328966" sldId="264"/>
            <ac:spMk id="10" creationId="{63426023-45B6-087F-C710-E0A21830583F}"/>
          </ac:spMkLst>
        </pc:spChg>
      </pc:sldChg>
      <pc:sldChg chg="delSp del mod">
        <pc:chgData name="Dwaipayan" userId="7f15c41c-02b9-46ec-a288-0f843f1b7025" providerId="ADAL" clId="{8F344322-703A-4266-9BDC-3DE1D5932B51}" dt="2025-03-03T12:36:54.200" v="1627" actId="47"/>
        <pc:sldMkLst>
          <pc:docMk/>
          <pc:sldMk cId="2146287924" sldId="265"/>
        </pc:sldMkLst>
      </pc:sldChg>
      <pc:sldChg chg="addSp delSp modSp mod">
        <pc:chgData name="Dwaipayan" userId="7f15c41c-02b9-46ec-a288-0f843f1b7025" providerId="ADAL" clId="{8F344322-703A-4266-9BDC-3DE1D5932B51}" dt="2025-03-05T04:34:50.582" v="2319" actId="1076"/>
        <pc:sldMkLst>
          <pc:docMk/>
          <pc:sldMk cId="115303363" sldId="266"/>
        </pc:sldMkLst>
        <pc:spChg chg="mod">
          <ac:chgData name="Dwaipayan" userId="7f15c41c-02b9-46ec-a288-0f843f1b7025" providerId="ADAL" clId="{8F344322-703A-4266-9BDC-3DE1D5932B51}" dt="2025-03-05T04:34:50.582" v="2319" actId="1076"/>
          <ac:spMkLst>
            <pc:docMk/>
            <pc:sldMk cId="115303363" sldId="266"/>
            <ac:spMk id="8" creationId="{85B96E96-B7D7-9C10-EAD8-21705CDAFB7E}"/>
          </ac:spMkLst>
        </pc:spChg>
      </pc:sldChg>
      <pc:sldChg chg="addSp delSp modSp del mod setBg">
        <pc:chgData name="Dwaipayan" userId="7f15c41c-02b9-46ec-a288-0f843f1b7025" providerId="ADAL" clId="{8F344322-703A-4266-9BDC-3DE1D5932B51}" dt="2025-03-05T04:21:49.968" v="2274" actId="47"/>
        <pc:sldMkLst>
          <pc:docMk/>
          <pc:sldMk cId="1322407054" sldId="267"/>
        </pc:sldMkLst>
      </pc:sldChg>
      <pc:sldChg chg="addSp delSp modSp mod ord">
        <pc:chgData name="Dwaipayan" userId="7f15c41c-02b9-46ec-a288-0f843f1b7025" providerId="ADAL" clId="{8F344322-703A-4266-9BDC-3DE1D5932B51}" dt="2025-03-05T04:15:35.218" v="2124" actId="20577"/>
        <pc:sldMkLst>
          <pc:docMk/>
          <pc:sldMk cId="4115197954" sldId="268"/>
        </pc:sldMkLst>
        <pc:spChg chg="add mod">
          <ac:chgData name="Dwaipayan" userId="7f15c41c-02b9-46ec-a288-0f843f1b7025" providerId="ADAL" clId="{8F344322-703A-4266-9BDC-3DE1D5932B51}" dt="2025-03-05T04:14:57.146" v="2097" actId="1076"/>
          <ac:spMkLst>
            <pc:docMk/>
            <pc:sldMk cId="4115197954" sldId="268"/>
            <ac:spMk id="10" creationId="{64070063-4E20-05F1-9071-000F6748CAE3}"/>
          </ac:spMkLst>
        </pc:spChg>
        <pc:spChg chg="add mod">
          <ac:chgData name="Dwaipayan" userId="7f15c41c-02b9-46ec-a288-0f843f1b7025" providerId="ADAL" clId="{8F344322-703A-4266-9BDC-3DE1D5932B51}" dt="2025-03-05T04:14:54.006" v="2096" actId="1076"/>
          <ac:spMkLst>
            <pc:docMk/>
            <pc:sldMk cId="4115197954" sldId="268"/>
            <ac:spMk id="13" creationId="{1879E34B-9DA8-EA89-798E-8610F0F60257}"/>
          </ac:spMkLst>
        </pc:spChg>
        <pc:spChg chg="add mod">
          <ac:chgData name="Dwaipayan" userId="7f15c41c-02b9-46ec-a288-0f843f1b7025" providerId="ADAL" clId="{8F344322-703A-4266-9BDC-3DE1D5932B51}" dt="2025-03-05T04:15:35.218" v="2124" actId="20577"/>
          <ac:spMkLst>
            <pc:docMk/>
            <pc:sldMk cId="4115197954" sldId="268"/>
            <ac:spMk id="14" creationId="{75742392-DA09-BDCA-C649-44094EBB24FF}"/>
          </ac:spMkLst>
        </pc:spChg>
      </pc:sldChg>
      <pc:sldChg chg="addSp delSp modSp new mod ord setBg">
        <pc:chgData name="Dwaipayan" userId="7f15c41c-02b9-46ec-a288-0f843f1b7025" providerId="ADAL" clId="{8F344322-703A-4266-9BDC-3DE1D5932B51}" dt="2025-03-05T03:15:29.741" v="1834" actId="108"/>
        <pc:sldMkLst>
          <pc:docMk/>
          <pc:sldMk cId="806650870" sldId="269"/>
        </pc:sldMkLst>
        <pc:spChg chg="add mod">
          <ac:chgData name="Dwaipayan" userId="7f15c41c-02b9-46ec-a288-0f843f1b7025" providerId="ADAL" clId="{8F344322-703A-4266-9BDC-3DE1D5932B51}" dt="2025-03-05T03:13:58.355" v="1812"/>
          <ac:spMkLst>
            <pc:docMk/>
            <pc:sldMk cId="806650870" sldId="269"/>
            <ac:spMk id="8" creationId="{D2A43A01-00E9-DFBA-0EA1-882581C7BB40}"/>
          </ac:spMkLst>
        </pc:spChg>
        <pc:spChg chg="add mod">
          <ac:chgData name="Dwaipayan" userId="7f15c41c-02b9-46ec-a288-0f843f1b7025" providerId="ADAL" clId="{8F344322-703A-4266-9BDC-3DE1D5932B51}" dt="2025-03-05T03:15:29.741" v="1834" actId="108"/>
          <ac:spMkLst>
            <pc:docMk/>
            <pc:sldMk cId="806650870" sldId="269"/>
            <ac:spMk id="9" creationId="{187915C3-0B8F-93A9-EAD7-EBF8E9692FA7}"/>
          </ac:spMkLst>
        </pc:spChg>
      </pc:sldChg>
      <pc:sldChg chg="addSp delSp modSp new mod ord">
        <pc:chgData name="Dwaipayan" userId="7f15c41c-02b9-46ec-a288-0f843f1b7025" providerId="ADAL" clId="{8F344322-703A-4266-9BDC-3DE1D5932B51}" dt="2025-03-05T04:02:57.698" v="2023" actId="14100"/>
        <pc:sldMkLst>
          <pc:docMk/>
          <pc:sldMk cId="2426815329" sldId="270"/>
        </pc:sldMkLst>
        <pc:spChg chg="add mod">
          <ac:chgData name="Dwaipayan" userId="7f15c41c-02b9-46ec-a288-0f843f1b7025" providerId="ADAL" clId="{8F344322-703A-4266-9BDC-3DE1D5932B51}" dt="2025-03-05T03:49:43.720" v="1980" actId="20577"/>
          <ac:spMkLst>
            <pc:docMk/>
            <pc:sldMk cId="2426815329" sldId="270"/>
            <ac:spMk id="2" creationId="{6E621693-FFB4-F9CC-F3C1-0BAF90D280C3}"/>
          </ac:spMkLst>
        </pc:spChg>
        <pc:spChg chg="add mod">
          <ac:chgData name="Dwaipayan" userId="7f15c41c-02b9-46ec-a288-0f843f1b7025" providerId="ADAL" clId="{8F344322-703A-4266-9BDC-3DE1D5932B51}" dt="2025-03-05T04:02:57.698" v="2023" actId="14100"/>
          <ac:spMkLst>
            <pc:docMk/>
            <pc:sldMk cId="2426815329" sldId="270"/>
            <ac:spMk id="15" creationId="{4A334679-E497-ACE6-0B0C-E7AA5DB2DD48}"/>
          </ac:spMkLst>
        </pc:spChg>
      </pc:sldChg>
      <pc:sldChg chg="addSp delSp modSp new mod">
        <pc:chgData name="Dwaipayan" userId="7f15c41c-02b9-46ec-a288-0f843f1b7025" providerId="ADAL" clId="{8F344322-703A-4266-9BDC-3DE1D5932B51}" dt="2025-03-05T04:36:04.040" v="2439" actId="1076"/>
        <pc:sldMkLst>
          <pc:docMk/>
          <pc:sldMk cId="398564318" sldId="271"/>
        </pc:sldMkLst>
        <pc:spChg chg="add mod">
          <ac:chgData name="Dwaipayan" userId="7f15c41c-02b9-46ec-a288-0f843f1b7025" providerId="ADAL" clId="{8F344322-703A-4266-9BDC-3DE1D5932B51}" dt="2025-03-05T04:35:45.996" v="2438" actId="1076"/>
          <ac:spMkLst>
            <pc:docMk/>
            <pc:sldMk cId="398564318" sldId="271"/>
            <ac:spMk id="14" creationId="{7646E33F-E745-4136-05B0-9FF68FDE01DC}"/>
          </ac:spMkLst>
        </pc:spChg>
        <pc:spChg chg="add mod">
          <ac:chgData name="Dwaipayan" userId="7f15c41c-02b9-46ec-a288-0f843f1b7025" providerId="ADAL" clId="{8F344322-703A-4266-9BDC-3DE1D5932B51}" dt="2025-03-05T04:36:04.040" v="2439" actId="1076"/>
          <ac:spMkLst>
            <pc:docMk/>
            <pc:sldMk cId="398564318" sldId="271"/>
            <ac:spMk id="15" creationId="{B27B8863-72BC-92A9-0DBB-D95C794DF74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C249-2448-50F3-E8F0-F3C99F6F89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D7CE28-7869-8C9D-4C7F-CAB5FFF25D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CFB4A1-140F-781D-0E1D-F7530A1B4A27}"/>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1EE9DDB7-379A-FFC3-53D0-D0BEA4BFA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877AD-6C75-FDFE-9F4F-2B8ED39703BB}"/>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2454961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5AD26-7CC4-9C02-9508-94FA4CD0D5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74ED9E-915D-2744-976F-508F18F9996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B9B6A5-92EF-23AA-B871-2BFEBC7BD7B6}"/>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3D3A251C-5776-F61D-94CA-872AD4770B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3F54E3-E7AA-1000-7207-A6EF8240BF0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460020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EFA736-30A1-6B52-AF8F-B4D34C5C6A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EC4029-6D1C-C774-ACE6-8D09D7689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C365DB-AB9B-AD5F-C2AC-E53C9D0EFC4C}"/>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E0655ADD-D920-F520-9E7D-7FE36B629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4379A-CF9D-C042-E616-C6BB0EAA496E}"/>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86419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9C41-D015-5CF0-8A25-68C4B89F5D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B0E86C-780F-E1F8-5070-077F483A1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72EFF4-08D8-2C3D-9E74-E851DD81ACCA}"/>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2C926225-A1A5-A9B1-33DE-0E93C13D46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6A61FD-8AA4-2357-061B-FCD71ECFA6FD}"/>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734305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0BD73-6DE7-43AB-BFAB-6572E009E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6002BD-F153-8662-293D-3E75A06C34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FF12D0-9ECD-A91F-A9A2-C40D8FC947E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194676A8-19F5-8C01-9DD0-F849DFE340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751466-9DF3-CE96-AF9E-A145FD2C93B8}"/>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34198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31DBE-7AE4-DEC4-4E1E-E520A1350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BE5BC5-9E34-74AD-7272-2B7A9C443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65C86-1977-4689-C2B7-172101B32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517A36-3557-FC9E-1362-8912B073162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478F261D-44C9-72E3-7CFC-E7973B148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79B2F8-AFB7-AB45-2957-8B7E56FA6837}"/>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63387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12A59-BBFA-1152-77BA-7E7D70115F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A9B6A-36BD-6EB4-CBC0-266C90202D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26FCA8-DCE7-3DA3-B4C5-04836737BF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376826-839F-247C-22E1-02F03191C4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529324-602C-B4BB-24B5-F90F2F883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6D065C-BE8C-E5E4-EA70-9CADCB00F307}"/>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8" name="Footer Placeholder 7">
            <a:extLst>
              <a:ext uri="{FF2B5EF4-FFF2-40B4-BE49-F238E27FC236}">
                <a16:creationId xmlns:a16="http://schemas.microsoft.com/office/drawing/2014/main" id="{1C0319F4-0FCF-7E70-D4E9-FCC70C9393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5B49F6-CFD0-22C9-952E-014A8CE38E6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996654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3D83-DB7E-84F7-1B81-3B1BCBD130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A4E6B8-3CA6-E8E2-5AD8-8B4E159A4E5C}"/>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4" name="Footer Placeholder 3">
            <a:extLst>
              <a:ext uri="{FF2B5EF4-FFF2-40B4-BE49-F238E27FC236}">
                <a16:creationId xmlns:a16="http://schemas.microsoft.com/office/drawing/2014/main" id="{AD5208D1-ADE0-2840-46BE-385AA6EA62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0E3FF2-C662-C871-5B84-19650C8A1572}"/>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597208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EC452-EBD9-87BD-D13D-059F2B18F304}"/>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3" name="Footer Placeholder 2">
            <a:extLst>
              <a:ext uri="{FF2B5EF4-FFF2-40B4-BE49-F238E27FC236}">
                <a16:creationId xmlns:a16="http://schemas.microsoft.com/office/drawing/2014/main" id="{A78B4E45-6EA9-597F-98B3-1772DC74EB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F8E4583-AB46-0891-499E-9A82BFD6DEF4}"/>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3325207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7D6AD-79D4-5E3D-51B8-0871CEB13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EBAC1D-9D0F-3D6C-6FD6-9333DE0F31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19FBD0-7C68-201C-1D28-EDBEDF19F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90AA51-80A1-7D90-83BC-74CCBD66DAF5}"/>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61263E75-09F3-4D34-3783-B7F2F80EA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E87F1-2820-CC35-847F-8D4959C38FE0}"/>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981086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FE4F3-03D1-3440-B412-57D89D442F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A71C1E-279C-E99A-1A64-09192670C4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BD52FC-7E85-D457-0F9D-CC952C4D9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E1B9E-59B8-0819-67BA-519E920D6436}"/>
              </a:ext>
            </a:extLst>
          </p:cNvPr>
          <p:cNvSpPr>
            <a:spLocks noGrp="1"/>
          </p:cNvSpPr>
          <p:nvPr>
            <p:ph type="dt" sz="half" idx="10"/>
          </p:nvPr>
        </p:nvSpPr>
        <p:spPr/>
        <p:txBody>
          <a:bodyPr/>
          <a:lstStyle/>
          <a:p>
            <a:fld id="{73D52598-CA01-40E8-B21C-9E827629978B}" type="datetimeFigureOut">
              <a:rPr lang="en-IN" smtClean="0"/>
              <a:t>09-03-2025</a:t>
            </a:fld>
            <a:endParaRPr lang="en-IN"/>
          </a:p>
        </p:txBody>
      </p:sp>
      <p:sp>
        <p:nvSpPr>
          <p:cNvPr id="6" name="Footer Placeholder 5">
            <a:extLst>
              <a:ext uri="{FF2B5EF4-FFF2-40B4-BE49-F238E27FC236}">
                <a16:creationId xmlns:a16="http://schemas.microsoft.com/office/drawing/2014/main" id="{2D701D67-5CBB-1BCD-E0AB-D04FBFE839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45802F2-BF72-16DF-2C3A-B2DDAA9ED741}"/>
              </a:ext>
            </a:extLst>
          </p:cNvPr>
          <p:cNvSpPr>
            <a:spLocks noGrp="1"/>
          </p:cNvSpPr>
          <p:nvPr>
            <p:ph type="sldNum" sz="quarter" idx="12"/>
          </p:nvPr>
        </p:nvSpPr>
        <p:spPr/>
        <p:txBody>
          <a:bodyPr/>
          <a:lstStyle/>
          <a:p>
            <a:fld id="{A48A4C67-43B5-4C9D-BBE6-225B7FF9367E}" type="slidenum">
              <a:rPr lang="en-IN" smtClean="0"/>
              <a:t>‹#›</a:t>
            </a:fld>
            <a:endParaRPr lang="en-IN"/>
          </a:p>
        </p:txBody>
      </p:sp>
    </p:spTree>
    <p:extLst>
      <p:ext uri="{BB962C8B-B14F-4D97-AF65-F5344CB8AC3E}">
        <p14:creationId xmlns:p14="http://schemas.microsoft.com/office/powerpoint/2010/main" val="144934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7F37CB-2EAD-8F02-9EF0-F5B8075C4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8AC4CA-77DF-22E8-CD42-65E7DBA529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9518B4-CC49-F11E-AB96-7F6CE8B9A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3D52598-CA01-40E8-B21C-9E827629978B}" type="datetimeFigureOut">
              <a:rPr lang="en-IN" smtClean="0"/>
              <a:t>09-03-2025</a:t>
            </a:fld>
            <a:endParaRPr lang="en-IN"/>
          </a:p>
        </p:txBody>
      </p:sp>
      <p:sp>
        <p:nvSpPr>
          <p:cNvPr id="5" name="Footer Placeholder 4">
            <a:extLst>
              <a:ext uri="{FF2B5EF4-FFF2-40B4-BE49-F238E27FC236}">
                <a16:creationId xmlns:a16="http://schemas.microsoft.com/office/drawing/2014/main" id="{B324E620-03A3-6E77-3EBA-E5492CA5A7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B3B1452-8F00-B19A-57CA-111F9913A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8A4C67-43B5-4C9D-BBE6-225B7FF9367E}" type="slidenum">
              <a:rPr lang="en-IN" smtClean="0"/>
              <a:t>‹#›</a:t>
            </a:fld>
            <a:endParaRPr lang="en-IN"/>
          </a:p>
        </p:txBody>
      </p:sp>
    </p:spTree>
    <p:extLst>
      <p:ext uri="{BB962C8B-B14F-4D97-AF65-F5344CB8AC3E}">
        <p14:creationId xmlns:p14="http://schemas.microsoft.com/office/powerpoint/2010/main" val="7111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F8A581E2-CA38-9BD4-20CB-F0FF6B168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6" name="Title 2">
            <a:extLst>
              <a:ext uri="{FF2B5EF4-FFF2-40B4-BE49-F238E27FC236}">
                <a16:creationId xmlns:a16="http://schemas.microsoft.com/office/drawing/2014/main" id="{583CC25C-0B3D-61FC-A598-2369B216EDA0}"/>
              </a:ext>
            </a:extLst>
          </p:cNvPr>
          <p:cNvSpPr txBox="1">
            <a:spLocks/>
          </p:cNvSpPr>
          <p:nvPr/>
        </p:nvSpPr>
        <p:spPr>
          <a:xfrm>
            <a:off x="99588" y="3429000"/>
            <a:ext cx="8548577" cy="123065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3600" b="1" dirty="0">
                <a:solidFill>
                  <a:srgbClr val="785AFF"/>
                </a:solidFill>
              </a:rPr>
              <a:t>Alpha Income Estimation Model For Shop Installment Loans &amp; Cash Loans</a:t>
            </a:r>
          </a:p>
        </p:txBody>
      </p:sp>
      <p:pic>
        <p:nvPicPr>
          <p:cNvPr id="7" name="Logo">
            <a:extLst>
              <a:ext uri="{FF2B5EF4-FFF2-40B4-BE49-F238E27FC236}">
                <a16:creationId xmlns:a16="http://schemas.microsoft.com/office/drawing/2014/main" id="{BE259556-14B7-0386-8D79-E1E5475DBF07}"/>
              </a:ext>
            </a:extLst>
          </p:cNvPr>
          <p:cNvPicPr>
            <a:picLocks noChangeAspect="1"/>
          </p:cNvPicPr>
          <p:nvPr/>
        </p:nvPicPr>
        <p:blipFill>
          <a:blip r:embed="rId3"/>
          <a:stretch>
            <a:fillRect/>
          </a:stretch>
        </p:blipFill>
        <p:spPr>
          <a:xfrm>
            <a:off x="616688" y="935823"/>
            <a:ext cx="3011762" cy="959607"/>
          </a:xfrm>
          <a:prstGeom prst="rect">
            <a:avLst/>
          </a:prstGeom>
        </p:spPr>
      </p:pic>
    </p:spTree>
    <p:extLst>
      <p:ext uri="{BB962C8B-B14F-4D97-AF65-F5344CB8AC3E}">
        <p14:creationId xmlns:p14="http://schemas.microsoft.com/office/powerpoint/2010/main" val="4161237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9A81FFF-157D-23C1-2C2D-C6D02973A9E1}"/>
              </a:ext>
            </a:extLst>
          </p:cNvPr>
          <p:cNvGraphicFramePr>
            <a:graphicFrameLocks noGrp="1"/>
          </p:cNvGraphicFramePr>
          <p:nvPr>
            <p:extLst>
              <p:ext uri="{D42A27DB-BD31-4B8C-83A1-F6EECF244321}">
                <p14:modId xmlns:p14="http://schemas.microsoft.com/office/powerpoint/2010/main" val="3784945348"/>
              </p:ext>
            </p:extLst>
          </p:nvPr>
        </p:nvGraphicFramePr>
        <p:xfrm>
          <a:off x="1644651" y="828195"/>
          <a:ext cx="8902697" cy="2476500"/>
        </p:xfrm>
        <a:graphic>
          <a:graphicData uri="http://schemas.openxmlformats.org/drawingml/2006/table">
            <a:tbl>
              <a:tblPr/>
              <a:tblGrid>
                <a:gridCol w="1741212">
                  <a:extLst>
                    <a:ext uri="{9D8B030D-6E8A-4147-A177-3AD203B41FA5}">
                      <a16:colId xmlns:a16="http://schemas.microsoft.com/office/drawing/2014/main" val="4272320861"/>
                    </a:ext>
                  </a:extLst>
                </a:gridCol>
                <a:gridCol w="1091033">
                  <a:extLst>
                    <a:ext uri="{9D8B030D-6E8A-4147-A177-3AD203B41FA5}">
                      <a16:colId xmlns:a16="http://schemas.microsoft.com/office/drawing/2014/main" val="2374425550"/>
                    </a:ext>
                  </a:extLst>
                </a:gridCol>
                <a:gridCol w="520143">
                  <a:extLst>
                    <a:ext uri="{9D8B030D-6E8A-4147-A177-3AD203B41FA5}">
                      <a16:colId xmlns:a16="http://schemas.microsoft.com/office/drawing/2014/main" val="3815154132"/>
                    </a:ext>
                  </a:extLst>
                </a:gridCol>
                <a:gridCol w="520143">
                  <a:extLst>
                    <a:ext uri="{9D8B030D-6E8A-4147-A177-3AD203B41FA5}">
                      <a16:colId xmlns:a16="http://schemas.microsoft.com/office/drawing/2014/main" val="2640111141"/>
                    </a:ext>
                  </a:extLst>
                </a:gridCol>
                <a:gridCol w="520143">
                  <a:extLst>
                    <a:ext uri="{9D8B030D-6E8A-4147-A177-3AD203B41FA5}">
                      <a16:colId xmlns:a16="http://schemas.microsoft.com/office/drawing/2014/main" val="785944332"/>
                    </a:ext>
                  </a:extLst>
                </a:gridCol>
                <a:gridCol w="520143">
                  <a:extLst>
                    <a:ext uri="{9D8B030D-6E8A-4147-A177-3AD203B41FA5}">
                      <a16:colId xmlns:a16="http://schemas.microsoft.com/office/drawing/2014/main" val="583295049"/>
                    </a:ext>
                  </a:extLst>
                </a:gridCol>
                <a:gridCol w="520143">
                  <a:extLst>
                    <a:ext uri="{9D8B030D-6E8A-4147-A177-3AD203B41FA5}">
                      <a16:colId xmlns:a16="http://schemas.microsoft.com/office/drawing/2014/main" val="1864054568"/>
                    </a:ext>
                  </a:extLst>
                </a:gridCol>
                <a:gridCol w="520143">
                  <a:extLst>
                    <a:ext uri="{9D8B030D-6E8A-4147-A177-3AD203B41FA5}">
                      <a16:colId xmlns:a16="http://schemas.microsoft.com/office/drawing/2014/main" val="2542986742"/>
                    </a:ext>
                  </a:extLst>
                </a:gridCol>
                <a:gridCol w="520143">
                  <a:extLst>
                    <a:ext uri="{9D8B030D-6E8A-4147-A177-3AD203B41FA5}">
                      <a16:colId xmlns:a16="http://schemas.microsoft.com/office/drawing/2014/main" val="395916312"/>
                    </a:ext>
                  </a:extLst>
                </a:gridCol>
                <a:gridCol w="751671">
                  <a:extLst>
                    <a:ext uri="{9D8B030D-6E8A-4147-A177-3AD203B41FA5}">
                      <a16:colId xmlns:a16="http://schemas.microsoft.com/office/drawing/2014/main" val="986582455"/>
                    </a:ext>
                  </a:extLst>
                </a:gridCol>
                <a:gridCol w="926109">
                  <a:extLst>
                    <a:ext uri="{9D8B030D-6E8A-4147-A177-3AD203B41FA5}">
                      <a16:colId xmlns:a16="http://schemas.microsoft.com/office/drawing/2014/main" val="2920557110"/>
                    </a:ext>
                  </a:extLst>
                </a:gridCol>
                <a:gridCol w="751671">
                  <a:extLst>
                    <a:ext uri="{9D8B030D-6E8A-4147-A177-3AD203B41FA5}">
                      <a16:colId xmlns:a16="http://schemas.microsoft.com/office/drawing/2014/main" val="1918094603"/>
                    </a:ext>
                  </a:extLst>
                </a:gridCol>
              </a:tblGrid>
              <a:tr h="190500">
                <a:tc>
                  <a:txBody>
                    <a:bodyPr/>
                    <a:lstStyle/>
                    <a:p>
                      <a:pPr algn="l" fontAlgn="b"/>
                      <a:r>
                        <a:rPr lang="en-US" sz="1100" b="1" i="0" u="none" strike="noStrike">
                          <a:solidFill>
                            <a:srgbClr val="000000"/>
                          </a:solidFill>
                          <a:effectLst/>
                          <a:latin typeface="Calibri" panose="020F0502020204030204" pitchFamily="34" charset="0"/>
                        </a:rPr>
                        <a:t>Sum of Number of Accounts</a:t>
                      </a:r>
                    </a:p>
                  </a:txBody>
                  <a:tcPr marL="9525" marR="9525" marT="9525"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panose="020F0502020204030204" pitchFamily="34" charset="0"/>
                        </a:rPr>
                        <a:t>Column Labels</a:t>
                      </a: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extLst>
                  <a:ext uri="{0D108BD9-81ED-4DB2-BD59-A6C34878D82A}">
                    <a16:rowId xmlns:a16="http://schemas.microsoft.com/office/drawing/2014/main" val="395203665"/>
                  </a:ext>
                </a:extLst>
              </a:tr>
              <a:tr h="190500">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3</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4</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5</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6</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10</a:t>
                      </a:r>
                    </a:p>
                  </a:txBody>
                  <a:tcPr marL="9525" marR="9525" marT="9525" marB="0" anchor="b">
                    <a:lnL>
                      <a:noFill/>
                    </a:lnL>
                    <a:lnR>
                      <a:noFill/>
                    </a:lnR>
                    <a:lnT>
                      <a:noFill/>
                    </a:lnT>
                    <a:lnB>
                      <a:noFill/>
                    </a:lnB>
                    <a:solidFill>
                      <a:srgbClr val="DCE6F1"/>
                    </a:solidFill>
                  </a:tcPr>
                </a:tc>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a:noFill/>
                    </a:lnT>
                    <a:lnB>
                      <a:noFill/>
                    </a:lnB>
                    <a:solidFill>
                      <a:srgbClr val="DCE6F1"/>
                    </a:solidFill>
                  </a:tcPr>
                </a:tc>
                <a:extLst>
                  <a:ext uri="{0D108BD9-81ED-4DB2-BD59-A6C34878D82A}">
                    <a16:rowId xmlns:a16="http://schemas.microsoft.com/office/drawing/2014/main" val="535552536"/>
                  </a:ext>
                </a:extLst>
              </a:tr>
              <a:tr h="190500">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32482.80625</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30206.5</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28710.1</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26516</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22923</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18166.4</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8888.28</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8534.68</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8251.89042</a:t>
                      </a:r>
                    </a:p>
                  </a:txBody>
                  <a:tcPr marL="9525" marR="9525" marT="9525" marB="0" anchor="b">
                    <a:lnL>
                      <a:noFill/>
                    </a:lnL>
                    <a:lnR>
                      <a:noFill/>
                    </a:lnR>
                    <a:lnT>
                      <a:noFill/>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7084.207411</a:t>
                      </a:r>
                    </a:p>
                  </a:txBody>
                  <a:tcPr marL="9525" marR="9525" marT="9525" marB="0" anchor="b">
                    <a:lnL>
                      <a:noFill/>
                    </a:lnL>
                    <a:lnR>
                      <a:noFill/>
                    </a:lnR>
                    <a:lnT>
                      <a:noFill/>
                    </a:lnT>
                    <a:lnB>
                      <a:noFill/>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solidFill>
                      <a:srgbClr val="DCE6F1"/>
                    </a:solidFill>
                  </a:tcPr>
                </a:tc>
                <a:extLst>
                  <a:ext uri="{0D108BD9-81ED-4DB2-BD59-A6C34878D82A}">
                    <a16:rowId xmlns:a16="http://schemas.microsoft.com/office/drawing/2014/main" val="3572505252"/>
                  </a:ext>
                </a:extLst>
              </a:tr>
              <a:tr h="190500">
                <a:tc>
                  <a:txBody>
                    <a:bodyPr/>
                    <a:lstStyle/>
                    <a:p>
                      <a:pPr algn="l" fontAlgn="b"/>
                      <a:r>
                        <a:rPr lang="en-IN" sz="1100" b="1" i="0" u="none" strike="noStrike">
                          <a:solidFill>
                            <a:srgbClr val="000000"/>
                          </a:solidFill>
                          <a:effectLst/>
                          <a:latin typeface="Calibri" panose="020F0502020204030204" pitchFamily="34" charset="0"/>
                        </a:rPr>
                        <a:t>Row Labels</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145656.9984</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32482.8</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30206.5</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28710.1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26516</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22923</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18166.4</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8888.28</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8534.68232</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8251.890421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tc>
                  <a:txBody>
                    <a:bodyPr/>
                    <a:lstStyle/>
                    <a:p>
                      <a:pPr algn="l" fontAlgn="b"/>
                      <a:endParaRPr lang="en-IN" sz="11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DCE6F1"/>
                    </a:solidFill>
                  </a:tcPr>
                </a:tc>
                <a:extLst>
                  <a:ext uri="{0D108BD9-81ED-4DB2-BD59-A6C34878D82A}">
                    <a16:rowId xmlns:a16="http://schemas.microsoft.com/office/drawing/2014/main" val="2159734770"/>
                  </a:ext>
                </a:extLst>
              </a:tr>
              <a:tr h="190500">
                <a:tc>
                  <a:txBody>
                    <a:bodyPr/>
                    <a:lstStyle/>
                    <a:p>
                      <a:pPr algn="l" fontAlgn="b"/>
                      <a:r>
                        <a:rPr lang="en-IN" sz="1100" b="0" i="0" u="none" strike="noStrike">
                          <a:solidFill>
                            <a:srgbClr val="000000"/>
                          </a:solidFill>
                          <a:effectLst/>
                          <a:latin typeface="Calibri" panose="020F0502020204030204" pitchFamily="34" charset="0"/>
                        </a:rPr>
                        <a:t>2023-06 - 2024-07</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FFE884"/>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noFill/>
                  </a:tcPr>
                </a:tc>
                <a:extLst>
                  <a:ext uri="{0D108BD9-81ED-4DB2-BD59-A6C34878D82A}">
                    <a16:rowId xmlns:a16="http://schemas.microsoft.com/office/drawing/2014/main" val="2135313086"/>
                  </a:ext>
                </a:extLst>
              </a:tr>
              <a:tr h="190500">
                <a:tc>
                  <a:txBody>
                    <a:bodyPr/>
                    <a:lstStyle/>
                    <a:p>
                      <a:pPr algn="l" fontAlgn="b"/>
                      <a:r>
                        <a:rPr lang="en-IN" sz="1100" b="0" i="0" u="none" strike="noStrike">
                          <a:solidFill>
                            <a:srgbClr val="000000"/>
                          </a:solidFill>
                          <a:effectLst/>
                          <a:latin typeface="Calibri" panose="020F0502020204030204" pitchFamily="34" charset="0"/>
                        </a:rPr>
                        <a:t>2024-08</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8.73%</a:t>
                      </a:r>
                    </a:p>
                  </a:txBody>
                  <a:tcPr marL="9525" marR="9525" marT="9525" marB="0" anchor="b">
                    <a:lnL>
                      <a:noFill/>
                    </a:lnL>
                    <a:lnR>
                      <a:noFill/>
                    </a:lnR>
                    <a:lnT>
                      <a:noFill/>
                    </a:lnT>
                    <a:lnB>
                      <a:noFill/>
                    </a:lnB>
                    <a:solidFill>
                      <a:srgbClr val="E7E482"/>
                    </a:solidFill>
                  </a:tcPr>
                </a:tc>
                <a:tc>
                  <a:txBody>
                    <a:bodyPr/>
                    <a:lstStyle/>
                    <a:p>
                      <a:pPr algn="r" fontAlgn="b"/>
                      <a:r>
                        <a:rPr lang="en-IN" sz="1100" b="0" i="0" u="none" strike="noStrike">
                          <a:solidFill>
                            <a:srgbClr val="000000"/>
                          </a:solidFill>
                          <a:effectLst/>
                          <a:latin typeface="Calibri" panose="020F0502020204030204" pitchFamily="34" charset="0"/>
                        </a:rPr>
                        <a:t>5.91%</a:t>
                      </a:r>
                    </a:p>
                  </a:txBody>
                  <a:tcPr marL="9525" marR="9525" marT="9525" marB="0" anchor="b">
                    <a:lnL>
                      <a:noFill/>
                    </a:lnL>
                    <a:lnR>
                      <a:noFill/>
                    </a:lnR>
                    <a:lnT>
                      <a:noFill/>
                    </a:lnT>
                    <a:lnB>
                      <a:noFill/>
                    </a:lnB>
                    <a:solidFill>
                      <a:srgbClr val="9FCF7E"/>
                    </a:solidFill>
                  </a:tcPr>
                </a:tc>
                <a:tc>
                  <a:txBody>
                    <a:bodyPr/>
                    <a:lstStyle/>
                    <a:p>
                      <a:pPr algn="r" fontAlgn="b"/>
                      <a:r>
                        <a:rPr lang="en-IN" sz="1100" b="0" i="0" u="none" strike="noStrike">
                          <a:solidFill>
                            <a:srgbClr val="000000"/>
                          </a:solidFill>
                          <a:effectLst/>
                          <a:latin typeface="Calibri" panose="020F0502020204030204" pitchFamily="34" charset="0"/>
                        </a:rPr>
                        <a:t>7.70%</a:t>
                      </a:r>
                    </a:p>
                  </a:txBody>
                  <a:tcPr marL="9525" marR="9525" marT="9525" marB="0" anchor="b">
                    <a:lnL>
                      <a:noFill/>
                    </a:lnL>
                    <a:lnR>
                      <a:noFill/>
                    </a:lnR>
                    <a:lnT>
                      <a:noFill/>
                    </a:lnT>
                    <a:lnB>
                      <a:noFill/>
                    </a:lnB>
                    <a:solidFill>
                      <a:srgbClr val="CDDC81"/>
                    </a:solidFill>
                  </a:tcPr>
                </a:tc>
                <a:tc>
                  <a:txBody>
                    <a:bodyPr/>
                    <a:lstStyle/>
                    <a:p>
                      <a:pPr algn="r" fontAlgn="b"/>
                      <a:r>
                        <a:rPr lang="en-IN" sz="1100" b="0" i="0" u="none" strike="noStrike">
                          <a:solidFill>
                            <a:srgbClr val="000000"/>
                          </a:solidFill>
                          <a:effectLst/>
                          <a:latin typeface="Calibri" panose="020F0502020204030204" pitchFamily="34" charset="0"/>
                        </a:rPr>
                        <a:t>8.42%</a:t>
                      </a:r>
                    </a:p>
                  </a:txBody>
                  <a:tcPr marL="9525" marR="9525" marT="9525" marB="0" anchor="b">
                    <a:lnL>
                      <a:noFill/>
                    </a:lnL>
                    <a:lnR>
                      <a:noFill/>
                    </a:lnR>
                    <a:lnT>
                      <a:noFill/>
                    </a:lnT>
                    <a:lnB>
                      <a:noFill/>
                    </a:lnB>
                    <a:solidFill>
                      <a:srgbClr val="DFE182"/>
                    </a:solidFill>
                  </a:tcPr>
                </a:tc>
                <a:tc>
                  <a:txBody>
                    <a:bodyPr/>
                    <a:lstStyle/>
                    <a:p>
                      <a:pPr algn="r" fontAlgn="b"/>
                      <a:r>
                        <a:rPr lang="en-IN" sz="1100" b="0" i="0" u="none" strike="noStrike">
                          <a:solidFill>
                            <a:srgbClr val="000000"/>
                          </a:solidFill>
                          <a:effectLst/>
                          <a:latin typeface="Calibri" panose="020F0502020204030204" pitchFamily="34" charset="0"/>
                        </a:rPr>
                        <a:t>11.34%</a:t>
                      </a:r>
                    </a:p>
                  </a:txBody>
                  <a:tcPr marL="9525" marR="9525" marT="9525" marB="0" anchor="b">
                    <a:lnL>
                      <a:noFill/>
                    </a:lnL>
                    <a:lnR>
                      <a:noFill/>
                    </a:lnR>
                    <a:lnT>
                      <a:noFill/>
                    </a:lnT>
                    <a:lnB>
                      <a:noFill/>
                    </a:lnB>
                    <a:solidFill>
                      <a:srgbClr val="FFDA81"/>
                    </a:solidFill>
                  </a:tcPr>
                </a:tc>
                <a:tc>
                  <a:txBody>
                    <a:bodyPr/>
                    <a:lstStyle/>
                    <a:p>
                      <a:pPr algn="r" fontAlgn="b"/>
                      <a:r>
                        <a:rPr lang="en-IN" sz="1100" b="0" i="0" u="none" strike="noStrike">
                          <a:solidFill>
                            <a:srgbClr val="000000"/>
                          </a:solidFill>
                          <a:effectLst/>
                          <a:latin typeface="Calibri" panose="020F0502020204030204" pitchFamily="34" charset="0"/>
                        </a:rPr>
                        <a:t>12.41%</a:t>
                      </a:r>
                    </a:p>
                  </a:txBody>
                  <a:tcPr marL="9525" marR="9525" marT="9525" marB="0" anchor="b">
                    <a:lnL>
                      <a:noFill/>
                    </a:lnL>
                    <a:lnR>
                      <a:noFill/>
                    </a:lnR>
                    <a:lnT>
                      <a:noFill/>
                    </a:lnT>
                    <a:lnB>
                      <a:noFill/>
                    </a:lnB>
                    <a:solidFill>
                      <a:srgbClr val="FECF7F"/>
                    </a:solidFill>
                  </a:tcPr>
                </a:tc>
                <a:tc>
                  <a:txBody>
                    <a:bodyPr/>
                    <a:lstStyle/>
                    <a:p>
                      <a:pPr algn="r" fontAlgn="b"/>
                      <a:r>
                        <a:rPr lang="en-IN" sz="1100" b="0" i="0" u="none" strike="noStrike">
                          <a:solidFill>
                            <a:srgbClr val="000000"/>
                          </a:solidFill>
                          <a:effectLst/>
                          <a:latin typeface="Calibri" panose="020F0502020204030204" pitchFamily="34" charset="0"/>
                        </a:rPr>
                        <a:t>14.37%</a:t>
                      </a:r>
                    </a:p>
                  </a:txBody>
                  <a:tcPr marL="9525" marR="9525" marT="9525" marB="0" anchor="b">
                    <a:lnL>
                      <a:noFill/>
                    </a:lnL>
                    <a:lnR>
                      <a:noFill/>
                    </a:lnR>
                    <a:lnT>
                      <a:noFill/>
                    </a:lnT>
                    <a:lnB>
                      <a:noFill/>
                    </a:lnB>
                    <a:solidFill>
                      <a:srgbClr val="FDBB7B"/>
                    </a:solidFill>
                  </a:tcPr>
                </a:tc>
                <a:tc>
                  <a:txBody>
                    <a:bodyPr/>
                    <a:lstStyle/>
                    <a:p>
                      <a:pPr algn="r" fontAlgn="b"/>
                      <a:r>
                        <a:rPr lang="en-IN" sz="1100" b="0" i="0" u="none" strike="noStrike">
                          <a:solidFill>
                            <a:srgbClr val="000000"/>
                          </a:solidFill>
                          <a:effectLst/>
                          <a:latin typeface="Calibri" panose="020F0502020204030204" pitchFamily="34" charset="0"/>
                        </a:rPr>
                        <a:t>8.14%</a:t>
                      </a:r>
                    </a:p>
                  </a:txBody>
                  <a:tcPr marL="9525" marR="9525" marT="9525" marB="0" anchor="b">
                    <a:lnL>
                      <a:noFill/>
                    </a:lnL>
                    <a:lnR>
                      <a:noFill/>
                    </a:lnR>
                    <a:lnT>
                      <a:noFill/>
                    </a:lnT>
                    <a:lnB>
                      <a:noFill/>
                    </a:lnB>
                    <a:solidFill>
                      <a:srgbClr val="D8DF81"/>
                    </a:solidFill>
                  </a:tcPr>
                </a:tc>
                <a:tc>
                  <a:txBody>
                    <a:bodyPr/>
                    <a:lstStyle/>
                    <a:p>
                      <a:pPr algn="r" fontAlgn="b"/>
                      <a:r>
                        <a:rPr lang="en-IN" sz="1100" b="0" i="0" u="none" strike="noStrike">
                          <a:solidFill>
                            <a:srgbClr val="000000"/>
                          </a:solidFill>
                          <a:effectLst/>
                          <a:latin typeface="Calibri" panose="020F0502020204030204" pitchFamily="34" charset="0"/>
                        </a:rPr>
                        <a:t>10.23%</a:t>
                      </a:r>
                    </a:p>
                  </a:txBody>
                  <a:tcPr marL="9525" marR="9525" marT="9525" marB="0" anchor="b">
                    <a:lnL>
                      <a:noFill/>
                    </a:lnL>
                    <a:lnR>
                      <a:noFill/>
                    </a:lnR>
                    <a:lnT>
                      <a:noFill/>
                    </a:lnT>
                    <a:lnB>
                      <a:noFill/>
                    </a:lnB>
                    <a:solidFill>
                      <a:srgbClr val="FFE683"/>
                    </a:solidFill>
                  </a:tcPr>
                </a:tc>
                <a:tc>
                  <a:txBody>
                    <a:bodyPr/>
                    <a:lstStyle/>
                    <a:p>
                      <a:pPr algn="r" fontAlgn="b"/>
                      <a:r>
                        <a:rPr lang="en-IN" sz="1100" b="0" i="0" u="none" strike="noStrike">
                          <a:solidFill>
                            <a:srgbClr val="000000"/>
                          </a:solidFill>
                          <a:effectLst/>
                          <a:latin typeface="Calibri" panose="020F0502020204030204" pitchFamily="34" charset="0"/>
                        </a:rPr>
                        <a:t>12.74%</a:t>
                      </a:r>
                    </a:p>
                  </a:txBody>
                  <a:tcPr marL="9525" marR="9525" marT="9525" marB="0" anchor="b">
                    <a:lnL>
                      <a:noFill/>
                    </a:lnL>
                    <a:lnR>
                      <a:noFill/>
                    </a:lnR>
                    <a:lnT>
                      <a:noFill/>
                    </a:lnT>
                    <a:lnB>
                      <a:noFill/>
                    </a:lnB>
                    <a:solidFill>
                      <a:srgbClr val="FECC7E"/>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1191567496"/>
                  </a:ext>
                </a:extLst>
              </a:tr>
              <a:tr h="190500">
                <a:tc>
                  <a:txBody>
                    <a:bodyPr/>
                    <a:lstStyle/>
                    <a:p>
                      <a:pPr algn="l" fontAlgn="b"/>
                      <a:r>
                        <a:rPr lang="en-IN" sz="1100" b="0" i="0" u="none" strike="noStrike">
                          <a:solidFill>
                            <a:srgbClr val="000000"/>
                          </a:solidFill>
                          <a:effectLst/>
                          <a:latin typeface="Calibri" panose="020F0502020204030204" pitchFamily="34" charset="0"/>
                        </a:rPr>
                        <a:t>2024-09</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8.58%</a:t>
                      </a:r>
                    </a:p>
                  </a:txBody>
                  <a:tcPr marL="9525" marR="9525" marT="9525" marB="0" anchor="b">
                    <a:lnL>
                      <a:noFill/>
                    </a:lnL>
                    <a:lnR>
                      <a:noFill/>
                    </a:lnR>
                    <a:lnT>
                      <a:noFill/>
                    </a:lnT>
                    <a:lnB>
                      <a:noFill/>
                    </a:lnB>
                    <a:solidFill>
                      <a:srgbClr val="E3E382"/>
                    </a:solidFill>
                  </a:tcPr>
                </a:tc>
                <a:tc>
                  <a:txBody>
                    <a:bodyPr/>
                    <a:lstStyle/>
                    <a:p>
                      <a:pPr algn="r" fontAlgn="b"/>
                      <a:r>
                        <a:rPr lang="en-IN" sz="1100" b="0" i="0" u="none" strike="noStrike">
                          <a:solidFill>
                            <a:srgbClr val="000000"/>
                          </a:solidFill>
                          <a:effectLst/>
                          <a:latin typeface="Calibri" panose="020F0502020204030204" pitchFamily="34" charset="0"/>
                        </a:rPr>
                        <a:t>5.72%</a:t>
                      </a:r>
                    </a:p>
                  </a:txBody>
                  <a:tcPr marL="9525" marR="9525" marT="9525" marB="0" anchor="b">
                    <a:lnL>
                      <a:noFill/>
                    </a:lnL>
                    <a:lnR>
                      <a:noFill/>
                    </a:lnR>
                    <a:lnT>
                      <a:noFill/>
                    </a:lnT>
                    <a:lnB>
                      <a:noFill/>
                    </a:lnB>
                    <a:solidFill>
                      <a:srgbClr val="9ACE7E"/>
                    </a:solidFill>
                  </a:tcPr>
                </a:tc>
                <a:tc>
                  <a:txBody>
                    <a:bodyPr/>
                    <a:lstStyle/>
                    <a:p>
                      <a:pPr algn="r" fontAlgn="b"/>
                      <a:r>
                        <a:rPr lang="en-IN" sz="1100" b="0" i="0" u="none" strike="noStrike">
                          <a:solidFill>
                            <a:srgbClr val="000000"/>
                          </a:solidFill>
                          <a:effectLst/>
                          <a:latin typeface="Calibri" panose="020F0502020204030204" pitchFamily="34" charset="0"/>
                        </a:rPr>
                        <a:t>7.54%</a:t>
                      </a:r>
                    </a:p>
                  </a:txBody>
                  <a:tcPr marL="9525" marR="9525" marT="9525" marB="0" anchor="b">
                    <a:lnL>
                      <a:noFill/>
                    </a:lnL>
                    <a:lnR>
                      <a:noFill/>
                    </a:lnR>
                    <a:lnT>
                      <a:noFill/>
                    </a:lnT>
                    <a:lnB>
                      <a:noFill/>
                    </a:lnB>
                    <a:solidFill>
                      <a:srgbClr val="C8DB80"/>
                    </a:solidFill>
                  </a:tcPr>
                </a:tc>
                <a:tc>
                  <a:txBody>
                    <a:bodyPr/>
                    <a:lstStyle/>
                    <a:p>
                      <a:pPr algn="r" fontAlgn="b"/>
                      <a:r>
                        <a:rPr lang="en-IN" sz="1100" b="0" i="0" u="none" strike="noStrike">
                          <a:solidFill>
                            <a:srgbClr val="000000"/>
                          </a:solidFill>
                          <a:effectLst/>
                          <a:latin typeface="Calibri" panose="020F0502020204030204" pitchFamily="34" charset="0"/>
                        </a:rPr>
                        <a:t>8.20%</a:t>
                      </a:r>
                    </a:p>
                  </a:txBody>
                  <a:tcPr marL="9525" marR="9525" marT="9525" marB="0" anchor="b">
                    <a:lnL>
                      <a:noFill/>
                    </a:lnL>
                    <a:lnR>
                      <a:noFill/>
                    </a:lnR>
                    <a:lnT>
                      <a:noFill/>
                    </a:lnT>
                    <a:lnB>
                      <a:noFill/>
                    </a:lnB>
                    <a:solidFill>
                      <a:srgbClr val="D9E081"/>
                    </a:solidFill>
                  </a:tcPr>
                </a:tc>
                <a:tc>
                  <a:txBody>
                    <a:bodyPr/>
                    <a:lstStyle/>
                    <a:p>
                      <a:pPr algn="r" fontAlgn="b"/>
                      <a:r>
                        <a:rPr lang="en-IN" sz="1100" b="0" i="0" u="none" strike="noStrike">
                          <a:solidFill>
                            <a:srgbClr val="000000"/>
                          </a:solidFill>
                          <a:effectLst/>
                          <a:latin typeface="Calibri" panose="020F0502020204030204" pitchFamily="34" charset="0"/>
                        </a:rPr>
                        <a:t>11.61%</a:t>
                      </a:r>
                    </a:p>
                  </a:txBody>
                  <a:tcPr marL="9525" marR="9525" marT="9525" marB="0" anchor="b">
                    <a:lnL>
                      <a:noFill/>
                    </a:lnL>
                    <a:lnR>
                      <a:noFill/>
                    </a:lnR>
                    <a:lnT>
                      <a:noFill/>
                    </a:lnT>
                    <a:lnB>
                      <a:noFill/>
                    </a:lnB>
                    <a:solidFill>
                      <a:srgbClr val="FED881"/>
                    </a:solidFill>
                  </a:tcPr>
                </a:tc>
                <a:tc>
                  <a:txBody>
                    <a:bodyPr/>
                    <a:lstStyle/>
                    <a:p>
                      <a:pPr algn="r" fontAlgn="b"/>
                      <a:r>
                        <a:rPr lang="en-IN" sz="1100" b="0" i="0" u="none" strike="noStrike">
                          <a:solidFill>
                            <a:srgbClr val="000000"/>
                          </a:solidFill>
                          <a:effectLst/>
                          <a:latin typeface="Calibri" panose="020F0502020204030204" pitchFamily="34" charset="0"/>
                        </a:rPr>
                        <a:t>12.74%</a:t>
                      </a:r>
                    </a:p>
                  </a:txBody>
                  <a:tcPr marL="9525" marR="9525" marT="9525" marB="0" anchor="b">
                    <a:lnL>
                      <a:noFill/>
                    </a:lnL>
                    <a:lnR>
                      <a:noFill/>
                    </a:lnR>
                    <a:lnT>
                      <a:noFill/>
                    </a:lnT>
                    <a:lnB>
                      <a:noFill/>
                    </a:lnB>
                    <a:solidFill>
                      <a:srgbClr val="FECC7E"/>
                    </a:solidFill>
                  </a:tcPr>
                </a:tc>
                <a:tc>
                  <a:txBody>
                    <a:bodyPr/>
                    <a:lstStyle/>
                    <a:p>
                      <a:pPr algn="r" fontAlgn="b"/>
                      <a:r>
                        <a:rPr lang="en-IN" sz="1100" b="0" i="0" u="none" strike="noStrike">
                          <a:solidFill>
                            <a:srgbClr val="000000"/>
                          </a:solidFill>
                          <a:effectLst/>
                          <a:latin typeface="Calibri" panose="020F0502020204030204" pitchFamily="34" charset="0"/>
                        </a:rPr>
                        <a:t>14.93%</a:t>
                      </a:r>
                    </a:p>
                  </a:txBody>
                  <a:tcPr marL="9525" marR="9525" marT="9525" marB="0" anchor="b">
                    <a:lnL>
                      <a:noFill/>
                    </a:lnL>
                    <a:lnR>
                      <a:noFill/>
                    </a:lnR>
                    <a:lnT>
                      <a:noFill/>
                    </a:lnT>
                    <a:lnB>
                      <a:noFill/>
                    </a:lnB>
                    <a:solidFill>
                      <a:srgbClr val="FDB57A"/>
                    </a:solidFill>
                  </a:tcPr>
                </a:tc>
                <a:tc>
                  <a:txBody>
                    <a:bodyPr/>
                    <a:lstStyle/>
                    <a:p>
                      <a:pPr algn="r" fontAlgn="b"/>
                      <a:r>
                        <a:rPr lang="en-IN" sz="1100" b="0" i="0" u="none" strike="noStrike">
                          <a:solidFill>
                            <a:srgbClr val="000000"/>
                          </a:solidFill>
                          <a:effectLst/>
                          <a:latin typeface="Calibri" panose="020F0502020204030204" pitchFamily="34" charset="0"/>
                        </a:rPr>
                        <a:t>7.69%</a:t>
                      </a:r>
                    </a:p>
                  </a:txBody>
                  <a:tcPr marL="9525" marR="9525" marT="9525" marB="0" anchor="b">
                    <a:lnL>
                      <a:noFill/>
                    </a:lnL>
                    <a:lnR>
                      <a:noFill/>
                    </a:lnR>
                    <a:lnT>
                      <a:noFill/>
                    </a:lnT>
                    <a:lnB>
                      <a:noFill/>
                    </a:lnB>
                    <a:solidFill>
                      <a:srgbClr val="CCDC81"/>
                    </a:solidFill>
                  </a:tcPr>
                </a:tc>
                <a:tc>
                  <a:txBody>
                    <a:bodyPr/>
                    <a:lstStyle/>
                    <a:p>
                      <a:pPr algn="r" fontAlgn="b"/>
                      <a:r>
                        <a:rPr lang="en-IN" sz="1100" b="0" i="0" u="none" strike="noStrike">
                          <a:solidFill>
                            <a:srgbClr val="000000"/>
                          </a:solidFill>
                          <a:effectLst/>
                          <a:latin typeface="Calibri" panose="020F0502020204030204" pitchFamily="34" charset="0"/>
                        </a:rPr>
                        <a:t>9.93%</a:t>
                      </a:r>
                    </a:p>
                  </a:txBody>
                  <a:tcPr marL="9525" marR="9525" marT="9525" marB="0" anchor="b">
                    <a:lnL>
                      <a:noFill/>
                    </a:lnL>
                    <a:lnR>
                      <a:noFill/>
                    </a:lnR>
                    <a:lnT>
                      <a:noFill/>
                    </a:lnT>
                    <a:lnB>
                      <a:noFill/>
                    </a:lnB>
                    <a:solidFill>
                      <a:srgbClr val="FFE984"/>
                    </a:solidFill>
                  </a:tcPr>
                </a:tc>
                <a:tc>
                  <a:txBody>
                    <a:bodyPr/>
                    <a:lstStyle/>
                    <a:p>
                      <a:pPr algn="r" fontAlgn="b"/>
                      <a:r>
                        <a:rPr lang="en-IN" sz="1100" b="0" i="0" u="none" strike="noStrike">
                          <a:solidFill>
                            <a:srgbClr val="000000"/>
                          </a:solidFill>
                          <a:effectLst/>
                          <a:latin typeface="Calibri" panose="020F0502020204030204" pitchFamily="34" charset="0"/>
                        </a:rPr>
                        <a:t>13.05%</a:t>
                      </a:r>
                    </a:p>
                  </a:txBody>
                  <a:tcPr marL="9525" marR="9525" marT="9525" marB="0" anchor="b">
                    <a:lnL>
                      <a:noFill/>
                    </a:lnL>
                    <a:lnR>
                      <a:noFill/>
                    </a:lnR>
                    <a:lnT>
                      <a:noFill/>
                    </a:lnT>
                    <a:lnB>
                      <a:noFill/>
                    </a:lnB>
                    <a:solidFill>
                      <a:srgbClr val="FEC97E"/>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1750959825"/>
                  </a:ext>
                </a:extLst>
              </a:tr>
              <a:tr h="190500">
                <a:tc>
                  <a:txBody>
                    <a:bodyPr/>
                    <a:lstStyle/>
                    <a:p>
                      <a:pPr algn="l" fontAlgn="b"/>
                      <a:r>
                        <a:rPr lang="en-IN" sz="1100" b="0" i="0" u="none" strike="noStrike">
                          <a:solidFill>
                            <a:srgbClr val="000000"/>
                          </a:solidFill>
                          <a:effectLst/>
                          <a:latin typeface="Calibri" panose="020F0502020204030204" pitchFamily="34" charset="0"/>
                        </a:rPr>
                        <a:t>2024-10</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8.83%</a:t>
                      </a:r>
                    </a:p>
                  </a:txBody>
                  <a:tcPr marL="9525" marR="9525" marT="9525" marB="0" anchor="b">
                    <a:lnL>
                      <a:noFill/>
                    </a:lnL>
                    <a:lnR>
                      <a:noFill/>
                    </a:lnR>
                    <a:lnT>
                      <a:noFill/>
                    </a:lnT>
                    <a:lnB>
                      <a:noFill/>
                    </a:lnB>
                    <a:solidFill>
                      <a:srgbClr val="E9E482"/>
                    </a:solidFill>
                  </a:tcPr>
                </a:tc>
                <a:tc>
                  <a:txBody>
                    <a:bodyPr/>
                    <a:lstStyle/>
                    <a:p>
                      <a:pPr algn="r" fontAlgn="b"/>
                      <a:r>
                        <a:rPr lang="en-IN" sz="1100" b="0" i="0" u="none" strike="noStrike">
                          <a:solidFill>
                            <a:srgbClr val="000000"/>
                          </a:solidFill>
                          <a:effectLst/>
                          <a:latin typeface="Calibri" panose="020F0502020204030204" pitchFamily="34" charset="0"/>
                        </a:rPr>
                        <a:t>5.69%</a:t>
                      </a:r>
                    </a:p>
                  </a:txBody>
                  <a:tcPr marL="9525" marR="9525" marT="9525" marB="0" anchor="b">
                    <a:lnL>
                      <a:noFill/>
                    </a:lnL>
                    <a:lnR>
                      <a:noFill/>
                    </a:lnR>
                    <a:lnT>
                      <a:noFill/>
                    </a:lnT>
                    <a:lnB>
                      <a:noFill/>
                    </a:lnB>
                    <a:solidFill>
                      <a:srgbClr val="99CD7E"/>
                    </a:solidFill>
                  </a:tcPr>
                </a:tc>
                <a:tc>
                  <a:txBody>
                    <a:bodyPr/>
                    <a:lstStyle/>
                    <a:p>
                      <a:pPr algn="r" fontAlgn="b"/>
                      <a:r>
                        <a:rPr lang="en-IN" sz="1100" b="0" i="0" u="none" strike="noStrike">
                          <a:solidFill>
                            <a:srgbClr val="000000"/>
                          </a:solidFill>
                          <a:effectLst/>
                          <a:latin typeface="Calibri" panose="020F0502020204030204" pitchFamily="34" charset="0"/>
                        </a:rPr>
                        <a:t>7.99%</a:t>
                      </a:r>
                    </a:p>
                  </a:txBody>
                  <a:tcPr marL="9525" marR="9525" marT="9525" marB="0" anchor="b">
                    <a:lnL>
                      <a:noFill/>
                    </a:lnL>
                    <a:lnR>
                      <a:noFill/>
                    </a:lnR>
                    <a:lnT>
                      <a:noFill/>
                    </a:lnT>
                    <a:lnB>
                      <a:noFill/>
                    </a:lnB>
                    <a:solidFill>
                      <a:srgbClr val="D4DE81"/>
                    </a:solidFill>
                  </a:tcPr>
                </a:tc>
                <a:tc>
                  <a:txBody>
                    <a:bodyPr/>
                    <a:lstStyle/>
                    <a:p>
                      <a:pPr algn="r" fontAlgn="b"/>
                      <a:r>
                        <a:rPr lang="en-IN" sz="1100" b="0" i="0" u="none" strike="noStrike">
                          <a:solidFill>
                            <a:srgbClr val="000000"/>
                          </a:solidFill>
                          <a:effectLst/>
                          <a:latin typeface="Calibri" panose="020F0502020204030204" pitchFamily="34" charset="0"/>
                        </a:rPr>
                        <a:t>8.23%</a:t>
                      </a:r>
                    </a:p>
                  </a:txBody>
                  <a:tcPr marL="9525" marR="9525" marT="9525" marB="0" anchor="b">
                    <a:lnL>
                      <a:noFill/>
                    </a:lnL>
                    <a:lnR>
                      <a:noFill/>
                    </a:lnR>
                    <a:lnT>
                      <a:noFill/>
                    </a:lnT>
                    <a:lnB>
                      <a:noFill/>
                    </a:lnB>
                    <a:solidFill>
                      <a:srgbClr val="DAE081"/>
                    </a:solidFill>
                  </a:tcPr>
                </a:tc>
                <a:tc>
                  <a:txBody>
                    <a:bodyPr/>
                    <a:lstStyle/>
                    <a:p>
                      <a:pPr algn="r" fontAlgn="b"/>
                      <a:r>
                        <a:rPr lang="en-IN" sz="1100" b="0" i="0" u="none" strike="noStrike">
                          <a:solidFill>
                            <a:srgbClr val="000000"/>
                          </a:solidFill>
                          <a:effectLst/>
                          <a:latin typeface="Calibri" panose="020F0502020204030204" pitchFamily="34" charset="0"/>
                        </a:rPr>
                        <a:t>11.44%</a:t>
                      </a:r>
                    </a:p>
                  </a:txBody>
                  <a:tcPr marL="9525" marR="9525" marT="9525" marB="0" anchor="b">
                    <a:lnL>
                      <a:noFill/>
                    </a:lnL>
                    <a:lnR>
                      <a:noFill/>
                    </a:lnR>
                    <a:lnT>
                      <a:noFill/>
                    </a:lnT>
                    <a:lnB>
                      <a:noFill/>
                    </a:lnB>
                    <a:solidFill>
                      <a:srgbClr val="FFD981"/>
                    </a:solidFill>
                  </a:tcPr>
                </a:tc>
                <a:tc>
                  <a:txBody>
                    <a:bodyPr/>
                    <a:lstStyle/>
                    <a:p>
                      <a:pPr algn="r" fontAlgn="b"/>
                      <a:r>
                        <a:rPr lang="en-IN" sz="1100" b="0" i="0" u="none" strike="noStrike">
                          <a:solidFill>
                            <a:srgbClr val="000000"/>
                          </a:solidFill>
                          <a:effectLst/>
                          <a:latin typeface="Calibri" panose="020F0502020204030204" pitchFamily="34" charset="0"/>
                        </a:rPr>
                        <a:t>13.02%</a:t>
                      </a:r>
                    </a:p>
                  </a:txBody>
                  <a:tcPr marL="9525" marR="9525" marT="9525" marB="0" anchor="b">
                    <a:lnL>
                      <a:noFill/>
                    </a:lnL>
                    <a:lnR>
                      <a:noFill/>
                    </a:lnR>
                    <a:lnT>
                      <a:noFill/>
                    </a:lnT>
                    <a:lnB>
                      <a:noFill/>
                    </a:lnB>
                    <a:solidFill>
                      <a:srgbClr val="FEC97E"/>
                    </a:solidFill>
                  </a:tcPr>
                </a:tc>
                <a:tc>
                  <a:txBody>
                    <a:bodyPr/>
                    <a:lstStyle/>
                    <a:p>
                      <a:pPr algn="r" fontAlgn="b"/>
                      <a:r>
                        <a:rPr lang="en-IN" sz="1100" b="0" i="0" u="none" strike="noStrike">
                          <a:solidFill>
                            <a:srgbClr val="000000"/>
                          </a:solidFill>
                          <a:effectLst/>
                          <a:latin typeface="Calibri" panose="020F0502020204030204" pitchFamily="34" charset="0"/>
                        </a:rPr>
                        <a:t>15.13%</a:t>
                      </a:r>
                    </a:p>
                  </a:txBody>
                  <a:tcPr marL="9525" marR="9525" marT="9525" marB="0" anchor="b">
                    <a:lnL>
                      <a:noFill/>
                    </a:lnL>
                    <a:lnR>
                      <a:noFill/>
                    </a:lnR>
                    <a:lnT>
                      <a:noFill/>
                    </a:lnT>
                    <a:lnB>
                      <a:noFill/>
                    </a:lnB>
                    <a:solidFill>
                      <a:srgbClr val="FCB37A"/>
                    </a:solidFill>
                  </a:tcPr>
                </a:tc>
                <a:tc>
                  <a:txBody>
                    <a:bodyPr/>
                    <a:lstStyle/>
                    <a:p>
                      <a:pPr algn="r" fontAlgn="b"/>
                      <a:r>
                        <a:rPr lang="en-IN" sz="1100" b="0" i="0" u="none" strike="noStrike">
                          <a:solidFill>
                            <a:srgbClr val="000000"/>
                          </a:solidFill>
                          <a:effectLst/>
                          <a:latin typeface="Calibri" panose="020F0502020204030204" pitchFamily="34" charset="0"/>
                        </a:rPr>
                        <a:t>7.70%</a:t>
                      </a:r>
                    </a:p>
                  </a:txBody>
                  <a:tcPr marL="9525" marR="9525" marT="9525" marB="0" anchor="b">
                    <a:lnL>
                      <a:noFill/>
                    </a:lnL>
                    <a:lnR>
                      <a:noFill/>
                    </a:lnR>
                    <a:lnT>
                      <a:noFill/>
                    </a:lnT>
                    <a:lnB>
                      <a:noFill/>
                    </a:lnB>
                    <a:solidFill>
                      <a:srgbClr val="CDDC81"/>
                    </a:solidFill>
                  </a:tcPr>
                </a:tc>
                <a:tc>
                  <a:txBody>
                    <a:bodyPr/>
                    <a:lstStyle/>
                    <a:p>
                      <a:pPr algn="r" fontAlgn="b"/>
                      <a:r>
                        <a:rPr lang="en-IN" sz="1100" b="0" i="0" u="none" strike="noStrike">
                          <a:solidFill>
                            <a:srgbClr val="000000"/>
                          </a:solidFill>
                          <a:effectLst/>
                          <a:latin typeface="Calibri" panose="020F0502020204030204" pitchFamily="34" charset="0"/>
                        </a:rPr>
                        <a:t>9.41%</a:t>
                      </a:r>
                    </a:p>
                  </a:txBody>
                  <a:tcPr marL="9525" marR="9525" marT="9525" marB="0" anchor="b">
                    <a:lnL>
                      <a:noFill/>
                    </a:lnL>
                    <a:lnR>
                      <a:noFill/>
                    </a:lnR>
                    <a:lnT>
                      <a:noFill/>
                    </a:lnT>
                    <a:lnB>
                      <a:noFill/>
                    </a:lnB>
                    <a:solidFill>
                      <a:srgbClr val="F8E983"/>
                    </a:solidFill>
                  </a:tcPr>
                </a:tc>
                <a:tc>
                  <a:txBody>
                    <a:bodyPr/>
                    <a:lstStyle/>
                    <a:p>
                      <a:pPr algn="r" fontAlgn="b"/>
                      <a:r>
                        <a:rPr lang="en-IN" sz="1100" b="0" i="0" u="none" strike="noStrike">
                          <a:solidFill>
                            <a:srgbClr val="000000"/>
                          </a:solidFill>
                          <a:effectLst/>
                          <a:latin typeface="Calibri" panose="020F0502020204030204" pitchFamily="34" charset="0"/>
                        </a:rPr>
                        <a:t>12.56%</a:t>
                      </a:r>
                    </a:p>
                  </a:txBody>
                  <a:tcPr marL="9525" marR="9525" marT="9525" marB="0" anchor="b">
                    <a:lnL>
                      <a:noFill/>
                    </a:lnL>
                    <a:lnR>
                      <a:noFill/>
                    </a:lnR>
                    <a:lnT>
                      <a:noFill/>
                    </a:lnT>
                    <a:lnB>
                      <a:noFill/>
                    </a:lnB>
                    <a:solidFill>
                      <a:srgbClr val="FECE7F"/>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1332859337"/>
                  </a:ext>
                </a:extLst>
              </a:tr>
              <a:tr h="190500">
                <a:tc>
                  <a:txBody>
                    <a:bodyPr/>
                    <a:lstStyle/>
                    <a:p>
                      <a:pPr algn="l" fontAlgn="b"/>
                      <a:r>
                        <a:rPr lang="en-IN" sz="1100" b="0" i="0" u="none" strike="noStrike">
                          <a:solidFill>
                            <a:srgbClr val="000000"/>
                          </a:solidFill>
                          <a:effectLst/>
                          <a:latin typeface="Calibri" panose="020F0502020204030204" pitchFamily="34" charset="0"/>
                        </a:rPr>
                        <a:t>2024-11</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4.46%</a:t>
                      </a:r>
                    </a:p>
                  </a:txBody>
                  <a:tcPr marL="9525" marR="9525" marT="9525" marB="0" anchor="b">
                    <a:lnL>
                      <a:noFill/>
                    </a:lnL>
                    <a:lnR>
                      <a:noFill/>
                    </a:lnR>
                    <a:lnT>
                      <a:noFill/>
                    </a:lnT>
                    <a:lnB>
                      <a:noFill/>
                    </a:lnB>
                    <a:solidFill>
                      <a:srgbClr val="7AC47C"/>
                    </a:solidFill>
                  </a:tcPr>
                </a:tc>
                <a:tc>
                  <a:txBody>
                    <a:bodyPr/>
                    <a:lstStyle/>
                    <a:p>
                      <a:pPr algn="r" fontAlgn="b"/>
                      <a:r>
                        <a:rPr lang="en-IN" sz="1100" b="0" i="0" u="none" strike="noStrike">
                          <a:solidFill>
                            <a:srgbClr val="000000"/>
                          </a:solidFill>
                          <a:effectLst/>
                          <a:latin typeface="Calibri" panose="020F0502020204030204" pitchFamily="34" charset="0"/>
                        </a:rPr>
                        <a:t>5.33%</a:t>
                      </a:r>
                    </a:p>
                  </a:txBody>
                  <a:tcPr marL="9525" marR="9525" marT="9525" marB="0" anchor="b">
                    <a:lnL>
                      <a:noFill/>
                    </a:lnL>
                    <a:lnR>
                      <a:noFill/>
                    </a:lnR>
                    <a:lnT>
                      <a:noFill/>
                    </a:lnT>
                    <a:lnB>
                      <a:noFill/>
                    </a:lnB>
                    <a:solidFill>
                      <a:srgbClr val="90CB7D"/>
                    </a:solidFill>
                  </a:tcPr>
                </a:tc>
                <a:tc>
                  <a:txBody>
                    <a:bodyPr/>
                    <a:lstStyle/>
                    <a:p>
                      <a:pPr algn="r" fontAlgn="b"/>
                      <a:r>
                        <a:rPr lang="en-IN" sz="1100" b="0" i="0" u="none" strike="noStrike">
                          <a:solidFill>
                            <a:srgbClr val="000000"/>
                          </a:solidFill>
                          <a:effectLst/>
                          <a:latin typeface="Calibri" panose="020F0502020204030204" pitchFamily="34" charset="0"/>
                        </a:rPr>
                        <a:t>6.17%</a:t>
                      </a:r>
                    </a:p>
                  </a:txBody>
                  <a:tcPr marL="9525" marR="9525" marT="9525" marB="0" anchor="b">
                    <a:lnL>
                      <a:noFill/>
                    </a:lnL>
                    <a:lnR>
                      <a:noFill/>
                    </a:lnR>
                    <a:lnT>
                      <a:noFill/>
                    </a:lnT>
                    <a:lnB>
                      <a:noFill/>
                    </a:lnB>
                    <a:solidFill>
                      <a:srgbClr val="A6D17E"/>
                    </a:solidFill>
                  </a:tcPr>
                </a:tc>
                <a:tc>
                  <a:txBody>
                    <a:bodyPr/>
                    <a:lstStyle/>
                    <a:p>
                      <a:pPr algn="r" fontAlgn="b"/>
                      <a:r>
                        <a:rPr lang="en-IN" sz="1100" b="0" i="0" u="none" strike="noStrike">
                          <a:solidFill>
                            <a:srgbClr val="000000"/>
                          </a:solidFill>
                          <a:effectLst/>
                          <a:latin typeface="Calibri" panose="020F0502020204030204" pitchFamily="34" charset="0"/>
                        </a:rPr>
                        <a:t>7.03%</a:t>
                      </a:r>
                    </a:p>
                  </a:txBody>
                  <a:tcPr marL="9525" marR="9525" marT="9525" marB="0" anchor="b">
                    <a:lnL>
                      <a:noFill/>
                    </a:lnL>
                    <a:lnR>
                      <a:noFill/>
                    </a:lnR>
                    <a:lnT>
                      <a:noFill/>
                    </a:lnT>
                    <a:lnB>
                      <a:noFill/>
                    </a:lnB>
                    <a:solidFill>
                      <a:srgbClr val="BCD780"/>
                    </a:solidFill>
                  </a:tcPr>
                </a:tc>
                <a:tc>
                  <a:txBody>
                    <a:bodyPr/>
                    <a:lstStyle/>
                    <a:p>
                      <a:pPr algn="r" fontAlgn="b"/>
                      <a:r>
                        <a:rPr lang="en-IN" sz="1100" b="0" i="0" u="none" strike="noStrike">
                          <a:solidFill>
                            <a:srgbClr val="000000"/>
                          </a:solidFill>
                          <a:effectLst/>
                          <a:latin typeface="Calibri" panose="020F0502020204030204" pitchFamily="34" charset="0"/>
                        </a:rPr>
                        <a:t>8.09%</a:t>
                      </a:r>
                    </a:p>
                  </a:txBody>
                  <a:tcPr marL="9525" marR="9525" marT="9525" marB="0" anchor="b">
                    <a:lnL>
                      <a:noFill/>
                    </a:lnL>
                    <a:lnR>
                      <a:noFill/>
                    </a:lnR>
                    <a:lnT>
                      <a:noFill/>
                    </a:lnT>
                    <a:lnB>
                      <a:noFill/>
                    </a:lnB>
                    <a:solidFill>
                      <a:srgbClr val="D6DF81"/>
                    </a:solidFill>
                  </a:tcPr>
                </a:tc>
                <a:tc>
                  <a:txBody>
                    <a:bodyPr/>
                    <a:lstStyle/>
                    <a:p>
                      <a:pPr algn="r" fontAlgn="b"/>
                      <a:r>
                        <a:rPr lang="en-IN" sz="1100" b="0" i="0" u="none" strike="noStrike">
                          <a:solidFill>
                            <a:srgbClr val="000000"/>
                          </a:solidFill>
                          <a:effectLst/>
                          <a:latin typeface="Calibri" panose="020F0502020204030204" pitchFamily="34" charset="0"/>
                        </a:rPr>
                        <a:t>6.99%</a:t>
                      </a:r>
                    </a:p>
                  </a:txBody>
                  <a:tcPr marL="9525" marR="9525" marT="9525" marB="0" anchor="b">
                    <a:lnL>
                      <a:noFill/>
                    </a:lnL>
                    <a:lnR>
                      <a:noFill/>
                    </a:lnR>
                    <a:lnT>
                      <a:noFill/>
                    </a:lnT>
                    <a:lnB>
                      <a:noFill/>
                    </a:lnB>
                    <a:solidFill>
                      <a:srgbClr val="BBD780"/>
                    </a:solidFill>
                  </a:tcPr>
                </a:tc>
                <a:tc>
                  <a:txBody>
                    <a:bodyPr/>
                    <a:lstStyle/>
                    <a:p>
                      <a:pPr algn="r" fontAlgn="b"/>
                      <a:r>
                        <a:rPr lang="en-IN" sz="1100" b="0" i="0" u="none" strike="noStrike">
                          <a:solidFill>
                            <a:srgbClr val="000000"/>
                          </a:solidFill>
                          <a:effectLst/>
                          <a:latin typeface="Calibri" panose="020F0502020204030204" pitchFamily="34" charset="0"/>
                        </a:rPr>
                        <a:t>11.46%</a:t>
                      </a:r>
                    </a:p>
                  </a:txBody>
                  <a:tcPr marL="9525" marR="9525" marT="9525" marB="0" anchor="b">
                    <a:lnL>
                      <a:noFill/>
                    </a:lnL>
                    <a:lnR>
                      <a:noFill/>
                    </a:lnR>
                    <a:lnT>
                      <a:noFill/>
                    </a:lnT>
                    <a:lnB>
                      <a:noFill/>
                    </a:lnB>
                    <a:solidFill>
                      <a:srgbClr val="FFD981"/>
                    </a:solidFill>
                  </a:tcPr>
                </a:tc>
                <a:tc>
                  <a:txBody>
                    <a:bodyPr/>
                    <a:lstStyle/>
                    <a:p>
                      <a:pPr algn="r" fontAlgn="b"/>
                      <a:r>
                        <a:rPr lang="en-IN" sz="1100" b="0" i="0" u="none" strike="noStrike">
                          <a:solidFill>
                            <a:srgbClr val="000000"/>
                          </a:solidFill>
                          <a:effectLst/>
                          <a:latin typeface="Calibri" panose="020F0502020204030204" pitchFamily="34" charset="0"/>
                        </a:rPr>
                        <a:t>14.27%</a:t>
                      </a:r>
                    </a:p>
                  </a:txBody>
                  <a:tcPr marL="9525" marR="9525" marT="9525" marB="0" anchor="b">
                    <a:lnL>
                      <a:noFill/>
                    </a:lnL>
                    <a:lnR>
                      <a:noFill/>
                    </a:lnR>
                    <a:lnT>
                      <a:noFill/>
                    </a:lnT>
                    <a:lnB>
                      <a:noFill/>
                    </a:lnB>
                    <a:solidFill>
                      <a:srgbClr val="FDBC7B"/>
                    </a:solidFill>
                  </a:tcPr>
                </a:tc>
                <a:tc>
                  <a:txBody>
                    <a:bodyPr/>
                    <a:lstStyle/>
                    <a:p>
                      <a:pPr algn="r" fontAlgn="b"/>
                      <a:r>
                        <a:rPr lang="en-IN" sz="1100" b="0" i="0" u="none" strike="noStrike">
                          <a:solidFill>
                            <a:srgbClr val="000000"/>
                          </a:solidFill>
                          <a:effectLst/>
                          <a:latin typeface="Calibri" panose="020F0502020204030204" pitchFamily="34" charset="0"/>
                        </a:rPr>
                        <a:t>15.37%</a:t>
                      </a:r>
                    </a:p>
                  </a:txBody>
                  <a:tcPr marL="9525" marR="9525" marT="9525" marB="0" anchor="b">
                    <a:lnL>
                      <a:noFill/>
                    </a:lnL>
                    <a:lnR>
                      <a:noFill/>
                    </a:lnR>
                    <a:lnT>
                      <a:noFill/>
                    </a:lnT>
                    <a:lnB>
                      <a:noFill/>
                    </a:lnB>
                    <a:solidFill>
                      <a:srgbClr val="FCB179"/>
                    </a:solidFill>
                  </a:tcPr>
                </a:tc>
                <a:tc>
                  <a:txBody>
                    <a:bodyPr/>
                    <a:lstStyle/>
                    <a:p>
                      <a:pPr algn="r" fontAlgn="b"/>
                      <a:r>
                        <a:rPr lang="en-IN" sz="1100" b="0" i="0" u="none" strike="noStrike">
                          <a:solidFill>
                            <a:srgbClr val="000000"/>
                          </a:solidFill>
                          <a:effectLst/>
                          <a:latin typeface="Calibri" panose="020F0502020204030204" pitchFamily="34" charset="0"/>
                        </a:rPr>
                        <a:t>20.81%</a:t>
                      </a:r>
                    </a:p>
                  </a:txBody>
                  <a:tcPr marL="9525" marR="9525" marT="9525" marB="0" anchor="b">
                    <a:lnL>
                      <a:noFill/>
                    </a:lnL>
                    <a:lnR>
                      <a:noFill/>
                    </a:lnR>
                    <a:lnT>
                      <a:noFill/>
                    </a:lnT>
                    <a:lnB>
                      <a:noFill/>
                    </a:lnB>
                    <a:solidFill>
                      <a:srgbClr val="F9796E"/>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4220881750"/>
                  </a:ext>
                </a:extLst>
              </a:tr>
              <a:tr h="190500">
                <a:tc>
                  <a:txBody>
                    <a:bodyPr/>
                    <a:lstStyle/>
                    <a:p>
                      <a:pPr algn="l" fontAlgn="b"/>
                      <a:r>
                        <a:rPr lang="en-IN" sz="1100" b="0" i="0" u="none" strike="noStrike">
                          <a:solidFill>
                            <a:srgbClr val="000000"/>
                          </a:solidFill>
                          <a:effectLst/>
                          <a:latin typeface="Calibri" panose="020F0502020204030204" pitchFamily="34" charset="0"/>
                        </a:rPr>
                        <a:t>2024-12</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3.53%</a:t>
                      </a:r>
                    </a:p>
                  </a:txBody>
                  <a:tcPr marL="9525" marR="9525" marT="9525"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4.58%</a:t>
                      </a:r>
                    </a:p>
                  </a:txBody>
                  <a:tcPr marL="9525" marR="9525" marT="9525" marB="0" anchor="b">
                    <a:lnL>
                      <a:noFill/>
                    </a:lnL>
                    <a:lnR>
                      <a:noFill/>
                    </a:lnR>
                    <a:lnT>
                      <a:noFill/>
                    </a:lnT>
                    <a:lnB>
                      <a:noFill/>
                    </a:lnB>
                    <a:solidFill>
                      <a:srgbClr val="7DC57C"/>
                    </a:solidFill>
                  </a:tcPr>
                </a:tc>
                <a:tc>
                  <a:txBody>
                    <a:bodyPr/>
                    <a:lstStyle/>
                    <a:p>
                      <a:pPr algn="r" fontAlgn="b"/>
                      <a:r>
                        <a:rPr lang="en-IN" sz="1100" b="0" i="0" u="none" strike="noStrike">
                          <a:solidFill>
                            <a:srgbClr val="000000"/>
                          </a:solidFill>
                          <a:effectLst/>
                          <a:latin typeface="Calibri" panose="020F0502020204030204" pitchFamily="34" charset="0"/>
                        </a:rPr>
                        <a:t>5.13%</a:t>
                      </a:r>
                    </a:p>
                  </a:txBody>
                  <a:tcPr marL="9525" marR="9525" marT="9525" marB="0" anchor="b">
                    <a:lnL>
                      <a:noFill/>
                    </a:lnL>
                    <a:lnR>
                      <a:noFill/>
                    </a:lnR>
                    <a:lnT>
                      <a:noFill/>
                    </a:lnT>
                    <a:lnB>
                      <a:noFill/>
                    </a:lnB>
                    <a:solidFill>
                      <a:srgbClr val="8BC97D"/>
                    </a:solidFill>
                  </a:tcPr>
                </a:tc>
                <a:tc>
                  <a:txBody>
                    <a:bodyPr/>
                    <a:lstStyle/>
                    <a:p>
                      <a:pPr algn="r" fontAlgn="b"/>
                      <a:r>
                        <a:rPr lang="en-IN" sz="1100" b="0" i="0" u="none" strike="noStrike">
                          <a:solidFill>
                            <a:srgbClr val="000000"/>
                          </a:solidFill>
                          <a:effectLst/>
                          <a:latin typeface="Calibri" panose="020F0502020204030204" pitchFamily="34" charset="0"/>
                        </a:rPr>
                        <a:t>6.97%</a:t>
                      </a:r>
                    </a:p>
                  </a:txBody>
                  <a:tcPr marL="9525" marR="9525" marT="9525" marB="0" anchor="b">
                    <a:lnL>
                      <a:noFill/>
                    </a:lnL>
                    <a:lnR>
                      <a:noFill/>
                    </a:lnR>
                    <a:lnT>
                      <a:noFill/>
                    </a:lnT>
                    <a:lnB>
                      <a:noFill/>
                    </a:lnB>
                    <a:solidFill>
                      <a:srgbClr val="BAD780"/>
                    </a:solidFill>
                  </a:tcPr>
                </a:tc>
                <a:tc>
                  <a:txBody>
                    <a:bodyPr/>
                    <a:lstStyle/>
                    <a:p>
                      <a:pPr algn="r" fontAlgn="b"/>
                      <a:r>
                        <a:rPr lang="en-IN" sz="1100" b="0" i="0" u="none" strike="noStrike">
                          <a:solidFill>
                            <a:srgbClr val="000000"/>
                          </a:solidFill>
                          <a:effectLst/>
                          <a:latin typeface="Calibri" panose="020F0502020204030204" pitchFamily="34" charset="0"/>
                        </a:rPr>
                        <a:t>7.11%</a:t>
                      </a:r>
                    </a:p>
                  </a:txBody>
                  <a:tcPr marL="9525" marR="9525" marT="9525" marB="0" anchor="b">
                    <a:lnL>
                      <a:noFill/>
                    </a:lnL>
                    <a:lnR>
                      <a:noFill/>
                    </a:lnR>
                    <a:lnT>
                      <a:noFill/>
                    </a:lnT>
                    <a:lnB>
                      <a:noFill/>
                    </a:lnB>
                    <a:solidFill>
                      <a:srgbClr val="BED880"/>
                    </a:solidFill>
                  </a:tcPr>
                </a:tc>
                <a:tc>
                  <a:txBody>
                    <a:bodyPr/>
                    <a:lstStyle/>
                    <a:p>
                      <a:pPr algn="r" fontAlgn="b"/>
                      <a:r>
                        <a:rPr lang="en-IN" sz="1100" b="0" i="0" u="none" strike="noStrike">
                          <a:solidFill>
                            <a:srgbClr val="000000"/>
                          </a:solidFill>
                          <a:effectLst/>
                          <a:latin typeface="Calibri" panose="020F0502020204030204" pitchFamily="34" charset="0"/>
                        </a:rPr>
                        <a:t>5.62%</a:t>
                      </a:r>
                    </a:p>
                  </a:txBody>
                  <a:tcPr marL="9525" marR="9525" marT="9525" marB="0" anchor="b">
                    <a:lnL>
                      <a:noFill/>
                    </a:lnL>
                    <a:lnR>
                      <a:noFill/>
                    </a:lnR>
                    <a:lnT>
                      <a:noFill/>
                    </a:lnT>
                    <a:lnB>
                      <a:noFill/>
                    </a:lnB>
                    <a:solidFill>
                      <a:srgbClr val="98CD7E"/>
                    </a:solidFill>
                  </a:tcPr>
                </a:tc>
                <a:tc>
                  <a:txBody>
                    <a:bodyPr/>
                    <a:lstStyle/>
                    <a:p>
                      <a:pPr algn="r" fontAlgn="b"/>
                      <a:r>
                        <a:rPr lang="en-IN" sz="1100" b="0" i="0" u="none" strike="noStrike">
                          <a:solidFill>
                            <a:srgbClr val="000000"/>
                          </a:solidFill>
                          <a:effectLst/>
                          <a:latin typeface="Calibri" panose="020F0502020204030204" pitchFamily="34" charset="0"/>
                        </a:rPr>
                        <a:t>10.36%</a:t>
                      </a:r>
                    </a:p>
                  </a:txBody>
                  <a:tcPr marL="9525" marR="9525" marT="9525" marB="0" anchor="b">
                    <a:lnL>
                      <a:noFill/>
                    </a:lnL>
                    <a:lnR>
                      <a:noFill/>
                    </a:lnR>
                    <a:lnT>
                      <a:noFill/>
                    </a:lnT>
                    <a:lnB>
                      <a:noFill/>
                    </a:lnB>
                    <a:solidFill>
                      <a:srgbClr val="FFE483"/>
                    </a:solidFill>
                  </a:tcPr>
                </a:tc>
                <a:tc>
                  <a:txBody>
                    <a:bodyPr/>
                    <a:lstStyle/>
                    <a:p>
                      <a:pPr algn="r" fontAlgn="b"/>
                      <a:r>
                        <a:rPr lang="en-IN" sz="1100" b="0" i="0" u="none" strike="noStrike">
                          <a:solidFill>
                            <a:srgbClr val="000000"/>
                          </a:solidFill>
                          <a:effectLst/>
                          <a:latin typeface="Calibri" panose="020F0502020204030204" pitchFamily="34" charset="0"/>
                        </a:rPr>
                        <a:t>16.61%</a:t>
                      </a:r>
                    </a:p>
                  </a:txBody>
                  <a:tcPr marL="9525" marR="9525" marT="9525" marB="0" anchor="b">
                    <a:lnL>
                      <a:noFill/>
                    </a:lnL>
                    <a:lnR>
                      <a:noFill/>
                    </a:lnR>
                    <a:lnT>
                      <a:noFill/>
                    </a:lnT>
                    <a:lnB>
                      <a:noFill/>
                    </a:lnB>
                    <a:solidFill>
                      <a:srgbClr val="FCA477"/>
                    </a:solidFill>
                  </a:tcPr>
                </a:tc>
                <a:tc>
                  <a:txBody>
                    <a:bodyPr/>
                    <a:lstStyle/>
                    <a:p>
                      <a:pPr algn="r" fontAlgn="b"/>
                      <a:r>
                        <a:rPr lang="en-IN" sz="1100" b="0" i="0" u="none" strike="noStrike">
                          <a:solidFill>
                            <a:srgbClr val="000000"/>
                          </a:solidFill>
                          <a:effectLst/>
                          <a:latin typeface="Calibri" panose="020F0502020204030204" pitchFamily="34" charset="0"/>
                        </a:rPr>
                        <a:t>17.78%</a:t>
                      </a:r>
                    </a:p>
                  </a:txBody>
                  <a:tcPr marL="9525" marR="9525" marT="9525" marB="0" anchor="b">
                    <a:lnL>
                      <a:noFill/>
                    </a:lnL>
                    <a:lnR>
                      <a:noFill/>
                    </a:lnR>
                    <a:lnT>
                      <a:noFill/>
                    </a:lnT>
                    <a:lnB>
                      <a:noFill/>
                    </a:lnB>
                    <a:solidFill>
                      <a:srgbClr val="FB9874"/>
                    </a:solidFill>
                  </a:tcPr>
                </a:tc>
                <a:tc>
                  <a:txBody>
                    <a:bodyPr/>
                    <a:lstStyle/>
                    <a:p>
                      <a:pPr algn="r" fontAlgn="b"/>
                      <a:r>
                        <a:rPr lang="en-IN" sz="1100" b="0" i="0" u="none" strike="noStrike">
                          <a:solidFill>
                            <a:srgbClr val="000000"/>
                          </a:solidFill>
                          <a:effectLst/>
                          <a:latin typeface="Calibri" panose="020F0502020204030204" pitchFamily="34" charset="0"/>
                        </a:rPr>
                        <a:t>22.30%</a:t>
                      </a:r>
                    </a:p>
                  </a:txBody>
                  <a:tcPr marL="9525" marR="9525" marT="9525" marB="0" anchor="b">
                    <a:lnL>
                      <a:noFill/>
                    </a:lnL>
                    <a:lnR>
                      <a:noFill/>
                    </a:lnR>
                    <a:lnT>
                      <a:noFill/>
                    </a:lnT>
                    <a:lnB>
                      <a:noFill/>
                    </a:lnB>
                    <a:solidFill>
                      <a:srgbClr val="F8696B"/>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1845442797"/>
                  </a:ext>
                </a:extLst>
              </a:tr>
              <a:tr h="190500">
                <a:tc>
                  <a:txBody>
                    <a:bodyPr/>
                    <a:lstStyle/>
                    <a:p>
                      <a:pPr algn="l" fontAlgn="b"/>
                      <a:r>
                        <a:rPr lang="en-IN" sz="1100" b="0" i="0" u="none" strike="noStrike">
                          <a:solidFill>
                            <a:srgbClr val="000000"/>
                          </a:solidFill>
                          <a:effectLst/>
                          <a:latin typeface="Calibri" panose="020F0502020204030204" pitchFamily="34" charset="0"/>
                        </a:rPr>
                        <a:t>2025-01</a:t>
                      </a:r>
                    </a:p>
                  </a:txBody>
                  <a:tcPr marL="9525" marR="9525" marT="9525"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3.55%</a:t>
                      </a:r>
                    </a:p>
                  </a:txBody>
                  <a:tcPr marL="9525" marR="9525" marT="9525" marB="0" anchor="b">
                    <a:lnL>
                      <a:noFill/>
                    </a:lnL>
                    <a:lnR>
                      <a:noFill/>
                    </a:lnR>
                    <a:lnT>
                      <a:noFill/>
                    </a:lnT>
                    <a:lnB>
                      <a:noFill/>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5.05%</a:t>
                      </a:r>
                    </a:p>
                  </a:txBody>
                  <a:tcPr marL="9525" marR="9525" marT="9525" marB="0" anchor="b">
                    <a:lnL>
                      <a:noFill/>
                    </a:lnL>
                    <a:lnR>
                      <a:noFill/>
                    </a:lnR>
                    <a:lnT>
                      <a:noFill/>
                    </a:lnT>
                    <a:lnB>
                      <a:noFill/>
                    </a:lnB>
                    <a:solidFill>
                      <a:srgbClr val="89C97D"/>
                    </a:solidFill>
                  </a:tcPr>
                </a:tc>
                <a:tc>
                  <a:txBody>
                    <a:bodyPr/>
                    <a:lstStyle/>
                    <a:p>
                      <a:pPr algn="r" fontAlgn="b"/>
                      <a:r>
                        <a:rPr lang="en-IN" sz="1100" b="0" i="0" u="none" strike="noStrike">
                          <a:solidFill>
                            <a:srgbClr val="000000"/>
                          </a:solidFill>
                          <a:effectLst/>
                          <a:latin typeface="Calibri" panose="020F0502020204030204" pitchFamily="34" charset="0"/>
                        </a:rPr>
                        <a:t>5.79%</a:t>
                      </a:r>
                    </a:p>
                  </a:txBody>
                  <a:tcPr marL="9525" marR="9525" marT="9525" marB="0" anchor="b">
                    <a:lnL>
                      <a:noFill/>
                    </a:lnL>
                    <a:lnR>
                      <a:noFill/>
                    </a:lnR>
                    <a:lnT>
                      <a:noFill/>
                    </a:lnT>
                    <a:lnB>
                      <a:noFill/>
                    </a:lnB>
                    <a:solidFill>
                      <a:srgbClr val="9CCE7E"/>
                    </a:solidFill>
                  </a:tcPr>
                </a:tc>
                <a:tc>
                  <a:txBody>
                    <a:bodyPr/>
                    <a:lstStyle/>
                    <a:p>
                      <a:pPr algn="r" fontAlgn="b"/>
                      <a:r>
                        <a:rPr lang="en-IN" sz="1100" b="0" i="0" u="none" strike="noStrike">
                          <a:solidFill>
                            <a:srgbClr val="000000"/>
                          </a:solidFill>
                          <a:effectLst/>
                          <a:latin typeface="Calibri" panose="020F0502020204030204" pitchFamily="34" charset="0"/>
                        </a:rPr>
                        <a:t>7.37%</a:t>
                      </a:r>
                    </a:p>
                  </a:txBody>
                  <a:tcPr marL="9525" marR="9525" marT="9525" marB="0" anchor="b">
                    <a:lnL>
                      <a:noFill/>
                    </a:lnL>
                    <a:lnR>
                      <a:noFill/>
                    </a:lnR>
                    <a:lnT>
                      <a:noFill/>
                    </a:lnT>
                    <a:lnB>
                      <a:noFill/>
                    </a:lnB>
                    <a:solidFill>
                      <a:srgbClr val="C4DA80"/>
                    </a:solidFill>
                  </a:tcPr>
                </a:tc>
                <a:tc>
                  <a:txBody>
                    <a:bodyPr/>
                    <a:lstStyle/>
                    <a:p>
                      <a:pPr algn="r" fontAlgn="b"/>
                      <a:r>
                        <a:rPr lang="en-IN" sz="1100" b="0" i="0" u="none" strike="noStrike">
                          <a:solidFill>
                            <a:srgbClr val="000000"/>
                          </a:solidFill>
                          <a:effectLst/>
                          <a:latin typeface="Calibri" panose="020F0502020204030204" pitchFamily="34" charset="0"/>
                        </a:rPr>
                        <a:t>7.09%</a:t>
                      </a:r>
                    </a:p>
                  </a:txBody>
                  <a:tcPr marL="9525" marR="9525" marT="9525" marB="0" anchor="b">
                    <a:lnL>
                      <a:noFill/>
                    </a:lnL>
                    <a:lnR>
                      <a:noFill/>
                    </a:lnR>
                    <a:lnT>
                      <a:noFill/>
                    </a:lnT>
                    <a:lnB>
                      <a:noFill/>
                    </a:lnB>
                    <a:solidFill>
                      <a:srgbClr val="BDD880"/>
                    </a:solidFill>
                  </a:tcPr>
                </a:tc>
                <a:tc>
                  <a:txBody>
                    <a:bodyPr/>
                    <a:lstStyle/>
                    <a:p>
                      <a:pPr algn="r" fontAlgn="b"/>
                      <a:r>
                        <a:rPr lang="en-IN" sz="1100" b="0" i="0" u="none" strike="noStrike">
                          <a:solidFill>
                            <a:srgbClr val="000000"/>
                          </a:solidFill>
                          <a:effectLst/>
                          <a:latin typeface="Calibri" panose="020F0502020204030204" pitchFamily="34" charset="0"/>
                        </a:rPr>
                        <a:t>5.72%</a:t>
                      </a:r>
                    </a:p>
                  </a:txBody>
                  <a:tcPr marL="9525" marR="9525" marT="9525" marB="0" anchor="b">
                    <a:lnL>
                      <a:noFill/>
                    </a:lnL>
                    <a:lnR>
                      <a:noFill/>
                    </a:lnR>
                    <a:lnT>
                      <a:noFill/>
                    </a:lnT>
                    <a:lnB>
                      <a:noFill/>
                    </a:lnB>
                    <a:solidFill>
                      <a:srgbClr val="9ACE7E"/>
                    </a:solidFill>
                  </a:tcPr>
                </a:tc>
                <a:tc>
                  <a:txBody>
                    <a:bodyPr/>
                    <a:lstStyle/>
                    <a:p>
                      <a:pPr algn="r" fontAlgn="b"/>
                      <a:r>
                        <a:rPr lang="en-IN" sz="1100" b="0" i="0" u="none" strike="noStrike">
                          <a:solidFill>
                            <a:srgbClr val="000000"/>
                          </a:solidFill>
                          <a:effectLst/>
                          <a:latin typeface="Calibri" panose="020F0502020204030204" pitchFamily="34" charset="0"/>
                        </a:rPr>
                        <a:t>10.42%</a:t>
                      </a:r>
                    </a:p>
                  </a:txBody>
                  <a:tcPr marL="9525" marR="9525" marT="9525" marB="0" anchor="b">
                    <a:lnL>
                      <a:noFill/>
                    </a:lnL>
                    <a:lnR>
                      <a:noFill/>
                    </a:lnR>
                    <a:lnT>
                      <a:noFill/>
                    </a:lnT>
                    <a:lnB>
                      <a:noFill/>
                    </a:lnB>
                    <a:solidFill>
                      <a:srgbClr val="FFE483"/>
                    </a:solidFill>
                  </a:tcPr>
                </a:tc>
                <a:tc>
                  <a:txBody>
                    <a:bodyPr/>
                    <a:lstStyle/>
                    <a:p>
                      <a:pPr algn="r" fontAlgn="b"/>
                      <a:r>
                        <a:rPr lang="en-IN" sz="1100" b="0" i="0" u="none" strike="noStrike">
                          <a:solidFill>
                            <a:srgbClr val="000000"/>
                          </a:solidFill>
                          <a:effectLst/>
                          <a:latin typeface="Calibri" panose="020F0502020204030204" pitchFamily="34" charset="0"/>
                        </a:rPr>
                        <a:t>16.61%</a:t>
                      </a:r>
                    </a:p>
                  </a:txBody>
                  <a:tcPr marL="9525" marR="9525" marT="9525" marB="0" anchor="b">
                    <a:lnL>
                      <a:noFill/>
                    </a:lnL>
                    <a:lnR>
                      <a:noFill/>
                    </a:lnR>
                    <a:lnT>
                      <a:noFill/>
                    </a:lnT>
                    <a:lnB>
                      <a:noFill/>
                    </a:lnB>
                    <a:solidFill>
                      <a:srgbClr val="FCA477"/>
                    </a:solidFill>
                  </a:tcPr>
                </a:tc>
                <a:tc>
                  <a:txBody>
                    <a:bodyPr/>
                    <a:lstStyle/>
                    <a:p>
                      <a:pPr algn="r" fontAlgn="b"/>
                      <a:r>
                        <a:rPr lang="en-IN" sz="1100" b="0" i="0" u="none" strike="noStrike">
                          <a:solidFill>
                            <a:srgbClr val="000000"/>
                          </a:solidFill>
                          <a:effectLst/>
                          <a:latin typeface="Calibri" panose="020F0502020204030204" pitchFamily="34" charset="0"/>
                        </a:rPr>
                        <a:t>16.93%</a:t>
                      </a:r>
                    </a:p>
                  </a:txBody>
                  <a:tcPr marL="9525" marR="9525" marT="9525" marB="0" anchor="b">
                    <a:lnL>
                      <a:noFill/>
                    </a:lnL>
                    <a:lnR>
                      <a:noFill/>
                    </a:lnR>
                    <a:lnT>
                      <a:noFill/>
                    </a:lnT>
                    <a:lnB>
                      <a:noFill/>
                    </a:lnB>
                    <a:solidFill>
                      <a:srgbClr val="FBA176"/>
                    </a:solidFill>
                  </a:tcPr>
                </a:tc>
                <a:tc>
                  <a:txBody>
                    <a:bodyPr/>
                    <a:lstStyle/>
                    <a:p>
                      <a:pPr algn="r" fontAlgn="b"/>
                      <a:r>
                        <a:rPr lang="en-IN" sz="1100" b="0" i="0" u="none" strike="noStrike">
                          <a:solidFill>
                            <a:srgbClr val="000000"/>
                          </a:solidFill>
                          <a:effectLst/>
                          <a:latin typeface="Calibri" panose="020F0502020204030204" pitchFamily="34" charset="0"/>
                        </a:rPr>
                        <a:t>21.45%</a:t>
                      </a:r>
                    </a:p>
                  </a:txBody>
                  <a:tcPr marL="9525" marR="9525" marT="9525" marB="0" anchor="b">
                    <a:lnL>
                      <a:noFill/>
                    </a:lnL>
                    <a:lnR>
                      <a:noFill/>
                    </a:lnR>
                    <a:lnT>
                      <a:noFill/>
                    </a:lnT>
                    <a:lnB>
                      <a:noFill/>
                    </a:lnB>
                    <a:solidFill>
                      <a:srgbClr val="F9726D"/>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a:noFill/>
                    </a:lnB>
                    <a:noFill/>
                  </a:tcPr>
                </a:tc>
                <a:extLst>
                  <a:ext uri="{0D108BD9-81ED-4DB2-BD59-A6C34878D82A}">
                    <a16:rowId xmlns:a16="http://schemas.microsoft.com/office/drawing/2014/main" val="1270927788"/>
                  </a:ext>
                </a:extLst>
              </a:tr>
              <a:tr h="190500">
                <a:tc>
                  <a:txBody>
                    <a:bodyPr/>
                    <a:lstStyle/>
                    <a:p>
                      <a:pPr algn="l" fontAlgn="b"/>
                      <a:r>
                        <a:rPr lang="en-IN" sz="1100" b="0" i="0" u="none" strike="noStrike">
                          <a:solidFill>
                            <a:srgbClr val="000000"/>
                          </a:solidFill>
                          <a:effectLst/>
                          <a:latin typeface="Calibri" panose="020F0502020204030204" pitchFamily="34" charset="0"/>
                        </a:rPr>
                        <a:t>2025-02</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3.56%</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Calibri" panose="020F0502020204030204" pitchFamily="34" charset="0"/>
                        </a:rPr>
                        <a:t>5.72%</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9ACE7E"/>
                    </a:solidFill>
                  </a:tcPr>
                </a:tc>
                <a:tc>
                  <a:txBody>
                    <a:bodyPr/>
                    <a:lstStyle/>
                    <a:p>
                      <a:pPr algn="r" fontAlgn="b"/>
                      <a:r>
                        <a:rPr lang="en-IN" sz="1100" b="0" i="0" u="none" strike="noStrike">
                          <a:solidFill>
                            <a:srgbClr val="000000"/>
                          </a:solidFill>
                          <a:effectLst/>
                          <a:latin typeface="Calibri" panose="020F0502020204030204" pitchFamily="34" charset="0"/>
                        </a:rPr>
                        <a:t>6.10%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A4D07E"/>
                    </a:solidFill>
                  </a:tcPr>
                </a:tc>
                <a:tc>
                  <a:txBody>
                    <a:bodyPr/>
                    <a:lstStyle/>
                    <a:p>
                      <a:pPr algn="r" fontAlgn="b"/>
                      <a:r>
                        <a:rPr lang="en-IN" sz="1100" b="0" i="0" u="none" strike="noStrike">
                          <a:solidFill>
                            <a:srgbClr val="000000"/>
                          </a:solidFill>
                          <a:effectLst/>
                          <a:latin typeface="Calibri" panose="020F0502020204030204" pitchFamily="34" charset="0"/>
                        </a:rPr>
                        <a:t>7.33%</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C3D980"/>
                    </a:solidFill>
                  </a:tcPr>
                </a:tc>
                <a:tc>
                  <a:txBody>
                    <a:bodyPr/>
                    <a:lstStyle/>
                    <a:p>
                      <a:pPr algn="r" fontAlgn="b"/>
                      <a:r>
                        <a:rPr lang="en-IN" sz="1100" b="0" i="0" u="none" strike="noStrike">
                          <a:solidFill>
                            <a:srgbClr val="000000"/>
                          </a:solidFill>
                          <a:effectLst/>
                          <a:latin typeface="Calibri" panose="020F0502020204030204" pitchFamily="34" charset="0"/>
                        </a:rPr>
                        <a:t>6.53%</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AFD47F"/>
                    </a:solidFill>
                  </a:tcPr>
                </a:tc>
                <a:tc>
                  <a:txBody>
                    <a:bodyPr/>
                    <a:lstStyle/>
                    <a:p>
                      <a:pPr algn="r" fontAlgn="b"/>
                      <a:r>
                        <a:rPr lang="en-IN" sz="1100" b="0" i="0" u="none" strike="noStrike">
                          <a:solidFill>
                            <a:srgbClr val="000000"/>
                          </a:solidFill>
                          <a:effectLst/>
                          <a:latin typeface="Calibri" panose="020F0502020204030204" pitchFamily="34" charset="0"/>
                        </a:rPr>
                        <a:t>5.13%</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8BC97D"/>
                    </a:solidFill>
                  </a:tcPr>
                </a:tc>
                <a:tc>
                  <a:txBody>
                    <a:bodyPr/>
                    <a:lstStyle/>
                    <a:p>
                      <a:pPr algn="r" fontAlgn="b"/>
                      <a:r>
                        <a:rPr lang="en-IN" sz="1100" b="0" i="0" u="none" strike="noStrike">
                          <a:solidFill>
                            <a:srgbClr val="000000"/>
                          </a:solidFill>
                          <a:effectLst/>
                          <a:latin typeface="Calibri" panose="020F0502020204030204" pitchFamily="34" charset="0"/>
                        </a:rPr>
                        <a:t>11.11%</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FFDD82"/>
                    </a:solidFill>
                  </a:tcPr>
                </a:tc>
                <a:tc>
                  <a:txBody>
                    <a:bodyPr/>
                    <a:lstStyle/>
                    <a:p>
                      <a:pPr algn="r" fontAlgn="b"/>
                      <a:r>
                        <a:rPr lang="en-IN" sz="1100" b="0" i="0" u="none" strike="noStrike">
                          <a:solidFill>
                            <a:srgbClr val="000000"/>
                          </a:solidFill>
                          <a:effectLst/>
                          <a:latin typeface="Calibri" panose="020F0502020204030204" pitchFamily="34" charset="0"/>
                        </a:rPr>
                        <a:t>17.10%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FB9F76"/>
                    </a:solidFill>
                  </a:tcPr>
                </a:tc>
                <a:tc>
                  <a:txBody>
                    <a:bodyPr/>
                    <a:lstStyle/>
                    <a:p>
                      <a:pPr algn="r" fontAlgn="b"/>
                      <a:r>
                        <a:rPr lang="en-IN" sz="1100" b="0" i="0" u="none" strike="noStrike">
                          <a:solidFill>
                            <a:srgbClr val="000000"/>
                          </a:solidFill>
                          <a:effectLst/>
                          <a:latin typeface="Calibri" panose="020F0502020204030204" pitchFamily="34" charset="0"/>
                        </a:rPr>
                        <a:t>16.08%</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FCAA78"/>
                    </a:solidFill>
                  </a:tcPr>
                </a:tc>
                <a:tc>
                  <a:txBody>
                    <a:bodyPr/>
                    <a:lstStyle/>
                    <a:p>
                      <a:pPr algn="r" fontAlgn="b"/>
                      <a:r>
                        <a:rPr lang="en-IN" sz="1100" b="0" i="0" u="none" strike="noStrike">
                          <a:solidFill>
                            <a:srgbClr val="000000"/>
                          </a:solidFill>
                          <a:effectLst/>
                          <a:latin typeface="Calibri" panose="020F0502020204030204" pitchFamily="34" charset="0"/>
                        </a:rPr>
                        <a:t>21.34%</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solidFill>
                      <a:srgbClr val="F9736D"/>
                    </a:solidFill>
                  </a:tcPr>
                </a:tc>
                <a:tc>
                  <a:txBody>
                    <a:bodyPr/>
                    <a:lstStyle/>
                    <a:p>
                      <a:pPr algn="r" fontAlgn="b"/>
                      <a:r>
                        <a:rPr lang="en-IN" sz="1100" b="0" i="0" u="none" strike="noStrike">
                          <a:solidFill>
                            <a:srgbClr val="000000"/>
                          </a:solidFill>
                          <a:effectLst/>
                          <a:latin typeface="Calibri" panose="020F0502020204030204" pitchFamily="34" charset="0"/>
                        </a:rPr>
                        <a:t>100.00%</a:t>
                      </a:r>
                    </a:p>
                  </a:txBody>
                  <a:tcPr marL="9525" marR="9525" marT="9525" marB="0" anchor="b">
                    <a:lnL>
                      <a:noFill/>
                    </a:lnL>
                    <a:lnR>
                      <a:noFill/>
                    </a:lnR>
                    <a:lnT>
                      <a:noFill/>
                    </a:lnT>
                    <a:lnB w="6350" cap="flat" cmpd="sng" algn="ctr">
                      <a:solidFill>
                        <a:srgbClr val="95B3D7"/>
                      </a:solidFill>
                      <a:prstDash val="solid"/>
                      <a:round/>
                      <a:headEnd type="none" w="med" len="med"/>
                      <a:tailEnd type="none" w="med" len="med"/>
                    </a:lnB>
                    <a:noFill/>
                  </a:tcPr>
                </a:tc>
                <a:extLst>
                  <a:ext uri="{0D108BD9-81ED-4DB2-BD59-A6C34878D82A}">
                    <a16:rowId xmlns:a16="http://schemas.microsoft.com/office/drawing/2014/main" val="3048341443"/>
                  </a:ext>
                </a:extLst>
              </a:tr>
              <a:tr h="190500">
                <a:tc>
                  <a:txBody>
                    <a:bodyPr/>
                    <a:lstStyle/>
                    <a:p>
                      <a:pPr algn="l" fontAlgn="b"/>
                      <a:r>
                        <a:rPr lang="en-IN" sz="1100" b="1" i="0" u="none" strike="noStrike">
                          <a:solidFill>
                            <a:srgbClr val="000000"/>
                          </a:solidFill>
                          <a:effectLst/>
                          <a:latin typeface="Calibri" panose="020F0502020204030204" pitchFamily="34" charset="0"/>
                        </a:rPr>
                        <a:t>Grand Total</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7.55%</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7.33%</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7.98%</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8.62%</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9.38%</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9.19%</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11.33%</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11.65%</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12.33%</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a:solidFill>
                            <a:srgbClr val="000000"/>
                          </a:solidFill>
                          <a:effectLst/>
                          <a:latin typeface="Calibri" panose="020F0502020204030204" pitchFamily="34" charset="0"/>
                        </a:rPr>
                        <a:t>14.65%</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tc>
                  <a:txBody>
                    <a:bodyPr/>
                    <a:lstStyle/>
                    <a:p>
                      <a:pPr algn="r" fontAlgn="b"/>
                      <a:r>
                        <a:rPr lang="en-IN" sz="1100" b="1" i="0" u="none" strike="noStrike" dirty="0">
                          <a:solidFill>
                            <a:srgbClr val="000000"/>
                          </a:solidFill>
                          <a:effectLst/>
                          <a:latin typeface="Calibri" panose="020F0502020204030204" pitchFamily="34" charset="0"/>
                        </a:rPr>
                        <a:t>100.00%</a:t>
                      </a:r>
                    </a:p>
                  </a:txBody>
                  <a:tcPr marL="9525" marR="9525" marT="9525" marB="0" anchor="b">
                    <a:lnL>
                      <a:noFill/>
                    </a:lnL>
                    <a:lnR>
                      <a:noFill/>
                    </a:lnR>
                    <a:lnT w="6350" cap="flat" cmpd="sng" algn="ctr">
                      <a:solidFill>
                        <a:srgbClr val="95B3D7"/>
                      </a:solidFill>
                      <a:prstDash val="solid"/>
                      <a:round/>
                      <a:headEnd type="none" w="med" len="med"/>
                      <a:tailEnd type="none" w="med" len="med"/>
                    </a:lnT>
                    <a:lnB>
                      <a:noFill/>
                    </a:lnB>
                    <a:solidFill>
                      <a:srgbClr val="DCE6F1"/>
                    </a:solidFill>
                  </a:tcPr>
                </a:tc>
                <a:extLst>
                  <a:ext uri="{0D108BD9-81ED-4DB2-BD59-A6C34878D82A}">
                    <a16:rowId xmlns:a16="http://schemas.microsoft.com/office/drawing/2014/main" val="1110036787"/>
                  </a:ext>
                </a:extLst>
              </a:tr>
            </a:tbl>
          </a:graphicData>
        </a:graphic>
      </p:graphicFrame>
      <p:sp>
        <p:nvSpPr>
          <p:cNvPr id="5" name="Rectangle 4">
            <a:extLst>
              <a:ext uri="{FF2B5EF4-FFF2-40B4-BE49-F238E27FC236}">
                <a16:creationId xmlns:a16="http://schemas.microsoft.com/office/drawing/2014/main" id="{F00DA1AA-681E-BBB6-A419-580B81A5D10E}"/>
              </a:ext>
            </a:extLst>
          </p:cNvPr>
          <p:cNvSpPr/>
          <p:nvPr/>
        </p:nvSpPr>
        <p:spPr>
          <a:xfrm>
            <a:off x="3997253" y="381497"/>
            <a:ext cx="3871573"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Alpha Population Distribution Table</a:t>
            </a:r>
            <a:endParaRPr lang="en-IN" sz="2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16AD10E0-38F2-7FC7-5AE5-D79830F261D7}"/>
              </a:ext>
            </a:extLst>
          </p:cNvPr>
          <p:cNvSpPr/>
          <p:nvPr/>
        </p:nvSpPr>
        <p:spPr>
          <a:xfrm>
            <a:off x="5353392" y="3379027"/>
            <a:ext cx="1159293" cy="400110"/>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Alpha</a:t>
            </a:r>
            <a:r>
              <a:rPr lang="en-US" sz="20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 PSI</a:t>
            </a:r>
          </a:p>
        </p:txBody>
      </p:sp>
      <p:graphicFrame>
        <p:nvGraphicFramePr>
          <p:cNvPr id="7" name="Table 6">
            <a:extLst>
              <a:ext uri="{FF2B5EF4-FFF2-40B4-BE49-F238E27FC236}">
                <a16:creationId xmlns:a16="http://schemas.microsoft.com/office/drawing/2014/main" id="{647BE6EE-2F03-6D6A-9C4A-226200BDF59F}"/>
              </a:ext>
            </a:extLst>
          </p:cNvPr>
          <p:cNvGraphicFramePr>
            <a:graphicFrameLocks noGrp="1"/>
          </p:cNvGraphicFramePr>
          <p:nvPr>
            <p:extLst>
              <p:ext uri="{D42A27DB-BD31-4B8C-83A1-F6EECF244321}">
                <p14:modId xmlns:p14="http://schemas.microsoft.com/office/powerpoint/2010/main" val="3314902699"/>
              </p:ext>
            </p:extLst>
          </p:nvPr>
        </p:nvGraphicFramePr>
        <p:xfrm>
          <a:off x="3085912" y="3853469"/>
          <a:ext cx="5295900" cy="2686050"/>
        </p:xfrm>
        <a:graphic>
          <a:graphicData uri="http://schemas.openxmlformats.org/drawingml/2006/table">
            <a:tbl>
              <a:tblPr/>
              <a:tblGrid>
                <a:gridCol w="1028700">
                  <a:extLst>
                    <a:ext uri="{9D8B030D-6E8A-4147-A177-3AD203B41FA5}">
                      <a16:colId xmlns:a16="http://schemas.microsoft.com/office/drawing/2014/main" val="2063486271"/>
                    </a:ext>
                  </a:extLst>
                </a:gridCol>
                <a:gridCol w="609600">
                  <a:extLst>
                    <a:ext uri="{9D8B030D-6E8A-4147-A177-3AD203B41FA5}">
                      <a16:colId xmlns:a16="http://schemas.microsoft.com/office/drawing/2014/main" val="589846314"/>
                    </a:ext>
                  </a:extLst>
                </a:gridCol>
                <a:gridCol w="609600">
                  <a:extLst>
                    <a:ext uri="{9D8B030D-6E8A-4147-A177-3AD203B41FA5}">
                      <a16:colId xmlns:a16="http://schemas.microsoft.com/office/drawing/2014/main" val="2859471244"/>
                    </a:ext>
                  </a:extLst>
                </a:gridCol>
                <a:gridCol w="609600">
                  <a:extLst>
                    <a:ext uri="{9D8B030D-6E8A-4147-A177-3AD203B41FA5}">
                      <a16:colId xmlns:a16="http://schemas.microsoft.com/office/drawing/2014/main" val="3823812832"/>
                    </a:ext>
                  </a:extLst>
                </a:gridCol>
                <a:gridCol w="609600">
                  <a:extLst>
                    <a:ext uri="{9D8B030D-6E8A-4147-A177-3AD203B41FA5}">
                      <a16:colId xmlns:a16="http://schemas.microsoft.com/office/drawing/2014/main" val="3142909116"/>
                    </a:ext>
                  </a:extLst>
                </a:gridCol>
                <a:gridCol w="609600">
                  <a:extLst>
                    <a:ext uri="{9D8B030D-6E8A-4147-A177-3AD203B41FA5}">
                      <a16:colId xmlns:a16="http://schemas.microsoft.com/office/drawing/2014/main" val="1302860918"/>
                    </a:ext>
                  </a:extLst>
                </a:gridCol>
                <a:gridCol w="609600">
                  <a:extLst>
                    <a:ext uri="{9D8B030D-6E8A-4147-A177-3AD203B41FA5}">
                      <a16:colId xmlns:a16="http://schemas.microsoft.com/office/drawing/2014/main" val="1691727476"/>
                    </a:ext>
                  </a:extLst>
                </a:gridCol>
                <a:gridCol w="609600">
                  <a:extLst>
                    <a:ext uri="{9D8B030D-6E8A-4147-A177-3AD203B41FA5}">
                      <a16:colId xmlns:a16="http://schemas.microsoft.com/office/drawing/2014/main" val="4016058980"/>
                    </a:ext>
                  </a:extLst>
                </a:gridCol>
              </a:tblGrid>
              <a:tr h="581025">
                <a:tc>
                  <a:txBody>
                    <a:bodyPr/>
                    <a:lstStyle/>
                    <a:p>
                      <a:pPr algn="l" fontAlgn="b"/>
                      <a:r>
                        <a:rPr lang="en-IN" sz="1100" b="1" i="0" u="none" strike="noStrike">
                          <a:solidFill>
                            <a:srgbClr val="1F497D"/>
                          </a:solidFill>
                          <a:effectLst/>
                          <a:latin typeface="Calibri" panose="020F0502020204030204" pitchFamily="34" charset="0"/>
                        </a:rPr>
                        <a:t>Beta Income Bin</a:t>
                      </a:r>
                    </a:p>
                  </a:txBody>
                  <a:tcPr marL="9525" marR="9525" marT="952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 Train (2024-06 - 2024-07)</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 Test (2025-01 -2025-02)</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#Train%</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#Test%</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A-B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Ln(A/B)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IN" sz="1100" b="1" i="0" u="none" strike="noStrike">
                          <a:solidFill>
                            <a:srgbClr val="1F497D"/>
                          </a:solidFill>
                          <a:effectLst/>
                          <a:latin typeface="Calibri" panose="020F0502020204030204" pitchFamily="34" charset="0"/>
                        </a:rPr>
                        <a:t>PSI</a:t>
                      </a:r>
                    </a:p>
                  </a:txBody>
                  <a:tcPr marL="9525" marR="9525" marT="952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4778055"/>
                  </a:ext>
                </a:extLst>
              </a:tr>
              <a:tr h="190500">
                <a:tc>
                  <a:txBody>
                    <a:bodyPr/>
                    <a:lstStyle/>
                    <a:p>
                      <a:pPr algn="r" fontAlgn="b"/>
                      <a:r>
                        <a:rPr lang="en-IN" sz="1100" b="1" i="0" u="none" strike="noStrike">
                          <a:solidFill>
                            <a:srgbClr val="1F497D"/>
                          </a:solidFill>
                          <a:effectLst/>
                          <a:latin typeface="Calibri" panose="020F0502020204030204" pitchFamily="34" charset="0"/>
                        </a:rPr>
                        <a:t>1</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1414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3.6%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0.064447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1.034119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0.066646</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106146113"/>
                  </a:ext>
                </a:extLst>
              </a:tr>
              <a:tr h="190500">
                <a:tc>
                  <a:txBody>
                    <a:bodyPr/>
                    <a:lstStyle/>
                    <a:p>
                      <a:pPr algn="r" fontAlgn="b"/>
                      <a:r>
                        <a:rPr lang="en-IN" sz="1100" b="1" i="0" u="none" strike="noStrike">
                          <a:solidFill>
                            <a:srgbClr val="1F497D"/>
                          </a:solidFill>
                          <a:effectLst/>
                          <a:latin typeface="Calibri" panose="020F0502020204030204" pitchFamily="34" charset="0"/>
                        </a:rPr>
                        <a:t>2</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2118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5.3%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0.046745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0.63007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0.029453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960647025"/>
                  </a:ext>
                </a:extLst>
              </a:tr>
              <a:tr h="190500">
                <a:tc>
                  <a:txBody>
                    <a:bodyPr/>
                    <a:lstStyle/>
                    <a:p>
                      <a:pPr algn="r" fontAlgn="b"/>
                      <a:r>
                        <a:rPr lang="en-IN" sz="1100" b="1" i="0" u="none" strike="noStrike">
                          <a:solidFill>
                            <a:srgbClr val="1F497D"/>
                          </a:solidFill>
                          <a:effectLst/>
                          <a:latin typeface="Calibri" panose="020F0502020204030204" pitchFamily="34" charset="0"/>
                        </a:rPr>
                        <a:t>3</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2354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5.9%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0.040811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0.524426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0.021402</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59623279"/>
                  </a:ext>
                </a:extLst>
              </a:tr>
              <a:tr h="190500">
                <a:tc>
                  <a:txBody>
                    <a:bodyPr/>
                    <a:lstStyle/>
                    <a:p>
                      <a:pPr algn="r" fontAlgn="b"/>
                      <a:r>
                        <a:rPr lang="en-IN" sz="1100" b="1" i="0" u="none" strike="noStrike">
                          <a:solidFill>
                            <a:srgbClr val="1F497D"/>
                          </a:solidFill>
                          <a:effectLst/>
                          <a:latin typeface="Calibri" panose="020F0502020204030204" pitchFamily="34" charset="0"/>
                        </a:rPr>
                        <a:t>4</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2926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7.4%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0.026421</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0.306835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0.008107</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578877747"/>
                  </a:ext>
                </a:extLst>
              </a:tr>
              <a:tr h="190500">
                <a:tc>
                  <a:txBody>
                    <a:bodyPr/>
                    <a:lstStyle/>
                    <a:p>
                      <a:pPr algn="r" fontAlgn="b"/>
                      <a:r>
                        <a:rPr lang="en-IN" sz="1100" b="1" i="0" u="none" strike="noStrike">
                          <a:solidFill>
                            <a:srgbClr val="1F497D"/>
                          </a:solidFill>
                          <a:effectLst/>
                          <a:latin typeface="Calibri" panose="020F0502020204030204" pitchFamily="34" charset="0"/>
                        </a:rPr>
                        <a:t>5</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2730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6.9%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0.031357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0.37624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0.011798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315981112"/>
                  </a:ext>
                </a:extLst>
              </a:tr>
              <a:tr h="190500">
                <a:tc>
                  <a:txBody>
                    <a:bodyPr/>
                    <a:lstStyle/>
                    <a:p>
                      <a:pPr algn="r" fontAlgn="b"/>
                      <a:r>
                        <a:rPr lang="en-IN" sz="1100" b="1" i="0" u="none" strike="noStrike">
                          <a:solidFill>
                            <a:srgbClr val="1F497D"/>
                          </a:solidFill>
                          <a:effectLst/>
                          <a:latin typeface="Calibri" panose="020F0502020204030204" pitchFamily="34" charset="0"/>
                        </a:rPr>
                        <a:t>6</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2178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5.5%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0.045237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0.602135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0.027238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33890840"/>
                  </a:ext>
                </a:extLst>
              </a:tr>
              <a:tr h="190500">
                <a:tc>
                  <a:txBody>
                    <a:bodyPr/>
                    <a:lstStyle/>
                    <a:p>
                      <a:pPr algn="r" fontAlgn="b"/>
                      <a:r>
                        <a:rPr lang="en-IN" sz="1100" b="1" i="0" u="none" strike="noStrike">
                          <a:solidFill>
                            <a:srgbClr val="1F497D"/>
                          </a:solidFill>
                          <a:effectLst/>
                          <a:latin typeface="Calibri" panose="020F0502020204030204" pitchFamily="34" charset="0"/>
                        </a:rPr>
                        <a:t>7</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4258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10.7%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-0.00707</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-0.06833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0.000483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4042561215"/>
                  </a:ext>
                </a:extLst>
              </a:tr>
              <a:tr h="190500">
                <a:tc>
                  <a:txBody>
                    <a:bodyPr/>
                    <a:lstStyle/>
                    <a:p>
                      <a:pPr algn="r" fontAlgn="b"/>
                      <a:r>
                        <a:rPr lang="en-IN" sz="1100" b="1" i="0" u="none" strike="noStrike">
                          <a:solidFill>
                            <a:srgbClr val="1F497D"/>
                          </a:solidFill>
                          <a:effectLst/>
                          <a:latin typeface="Calibri" panose="020F0502020204030204" pitchFamily="34" charset="0"/>
                        </a:rPr>
                        <a:t>8</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6685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16.8%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-0.06809</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-0.51932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0.035361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682126166"/>
                  </a:ext>
                </a:extLst>
              </a:tr>
              <a:tr h="190500">
                <a:tc>
                  <a:txBody>
                    <a:bodyPr/>
                    <a:lstStyle/>
                    <a:p>
                      <a:pPr algn="r" fontAlgn="b"/>
                      <a:r>
                        <a:rPr lang="en-IN" sz="1100" b="1" i="0" u="none" strike="noStrike">
                          <a:solidFill>
                            <a:srgbClr val="1F497D"/>
                          </a:solidFill>
                          <a:effectLst/>
                          <a:latin typeface="Calibri" panose="020F0502020204030204" pitchFamily="34" charset="0"/>
                        </a:rPr>
                        <a:t>9</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6594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16.6%</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-0.0658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-0.50562</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0.033271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311069838"/>
                  </a:ext>
                </a:extLst>
              </a:tr>
              <a:tr h="190500">
                <a:tc>
                  <a:txBody>
                    <a:bodyPr/>
                    <a:lstStyle/>
                    <a:p>
                      <a:pPr algn="r" fontAlgn="b"/>
                      <a:r>
                        <a:rPr lang="en-IN" sz="1100" b="1" i="0" u="none" strike="noStrike">
                          <a:solidFill>
                            <a:srgbClr val="1F497D"/>
                          </a:solidFill>
                          <a:effectLst/>
                          <a:latin typeface="Calibri" panose="020F0502020204030204" pitchFamily="34" charset="0"/>
                        </a:rPr>
                        <a:t>10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a:noFill/>
                    </a:lnB>
                    <a:noFill/>
                  </a:tcPr>
                </a:tc>
                <a:tc>
                  <a:txBody>
                    <a:bodyPr/>
                    <a:lstStyle/>
                    <a:p>
                      <a:pPr algn="r" fontAlgn="b"/>
                      <a:r>
                        <a:rPr lang="en-IN" sz="1100" b="0" i="0" u="none" strike="noStrike">
                          <a:solidFill>
                            <a:srgbClr val="3F3F76"/>
                          </a:solidFill>
                          <a:effectLst/>
                          <a:latin typeface="Calibri" panose="020F0502020204030204" pitchFamily="34" charset="0"/>
                        </a:rPr>
                        <a:t>14203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8513</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21.4%</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-0.11405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-0.76105</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6350" cap="flat" cmpd="sng" algn="ctr">
                      <a:solidFill>
                        <a:srgbClr val="7F7F7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Calibri" panose="020F0502020204030204" pitchFamily="34" charset="0"/>
                        </a:rPr>
                        <a:t>0.086801</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413370294"/>
                  </a:ext>
                </a:extLst>
              </a:tr>
              <a:tr h="200025">
                <a:tc>
                  <a:txBody>
                    <a:bodyPr/>
                    <a:lstStyle/>
                    <a:p>
                      <a:pPr algn="r" fontAlgn="b"/>
                      <a:r>
                        <a:rPr lang="en-IN" sz="1100" b="1" i="0" u="none" strike="noStrike">
                          <a:solidFill>
                            <a:srgbClr val="1F497D"/>
                          </a:solidFill>
                          <a:effectLst/>
                          <a:latin typeface="Calibri" panose="020F0502020204030204" pitchFamily="34" charset="0"/>
                        </a:rPr>
                        <a:t>0</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7F7F7F"/>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3F3F76"/>
                          </a:solidFill>
                          <a:effectLst/>
                          <a:latin typeface="Calibri" panose="020F0502020204030204" pitchFamily="34" charset="0"/>
                        </a:rPr>
                        <a:t>142028</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r" fontAlgn="b"/>
                      <a:r>
                        <a:rPr lang="en-IN" sz="1100" b="0" i="0" u="none" strike="noStrike">
                          <a:solidFill>
                            <a:srgbClr val="3F3F76"/>
                          </a:solidFill>
                          <a:effectLst/>
                          <a:latin typeface="Calibri" panose="020F0502020204030204" pitchFamily="34" charset="0"/>
                        </a:rPr>
                        <a:t>39770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C99"/>
                    </a:solidFill>
                  </a:tcPr>
                </a:tc>
                <a:tc>
                  <a:txBody>
                    <a:bodyPr/>
                    <a:lstStyle/>
                    <a:p>
                      <a:pPr algn="r" fontAlgn="b"/>
                      <a:r>
                        <a:rPr lang="en-IN" sz="1100" b="1" i="0" u="none" strike="noStrike">
                          <a:solidFill>
                            <a:srgbClr val="FA7D00"/>
                          </a:solidFill>
                          <a:effectLst/>
                          <a:latin typeface="Calibri" panose="020F0502020204030204" pitchFamily="34" charset="0"/>
                        </a:rPr>
                        <a:t>100.00%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FA7D00"/>
                          </a:solidFill>
                          <a:effectLst/>
                          <a:latin typeface="Calibri" panose="020F0502020204030204" pitchFamily="34" charset="0"/>
                        </a:rPr>
                        <a:t>100.0%</a:t>
                      </a:r>
                    </a:p>
                  </a:txBody>
                  <a:tcPr marL="9525" marR="9525" marT="9525" marB="0" anchor="b">
                    <a:lnL w="6350" cap="flat" cmpd="sng" algn="ctr">
                      <a:solidFill>
                        <a:srgbClr val="7F7F7F"/>
                      </a:solidFill>
                      <a:prstDash val="solid"/>
                      <a:round/>
                      <a:headEnd type="none" w="med" len="med"/>
                      <a:tailEnd type="none" w="med" len="med"/>
                    </a:lnL>
                    <a:lnR w="6350" cap="flat" cmpd="sng" algn="ctr">
                      <a:solidFill>
                        <a:srgbClr val="7F7F7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0" i="0" u="none" strike="noStrike">
                          <a:solidFill>
                            <a:srgbClr val="000000"/>
                          </a:solidFill>
                          <a:effectLst/>
                          <a:latin typeface="Calibri" panose="020F0502020204030204" pitchFamily="34" charset="0"/>
                        </a:rPr>
                        <a:t>0.00%</a:t>
                      </a:r>
                    </a:p>
                  </a:txBody>
                  <a:tcPr marL="9525" marR="9525" marT="9525" marB="0" anchor="b">
                    <a:lnL w="6350" cap="flat" cmpd="sng" algn="ctr">
                      <a:solidFill>
                        <a:srgbClr val="7F7F7F"/>
                      </a:solidFill>
                      <a:prstDash val="solid"/>
                      <a:round/>
                      <a:headEnd type="none" w="med" len="med"/>
                      <a:tailEnd type="none" w="med" len="med"/>
                    </a:lnL>
                    <a:lnR>
                      <a:noFill/>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a:noFill/>
                    </a:lnL>
                    <a:lnR w="6350" cap="flat" cmpd="sng" algn="ctr">
                      <a:solidFill>
                        <a:srgbClr val="3F3F3F"/>
                      </a:solidFill>
                      <a:prstDash val="solid"/>
                      <a:round/>
                      <a:headEnd type="none" w="med" len="med"/>
                      <a:tailEnd type="none" w="med" len="med"/>
                    </a:lnR>
                    <a:lnT w="6350" cap="flat" cmpd="sng" algn="ctr">
                      <a:solidFill>
                        <a:srgbClr val="7F7F7F"/>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1" i="0" u="none" strike="noStrike" dirty="0">
                          <a:solidFill>
                            <a:srgbClr val="3F3F3F"/>
                          </a:solidFill>
                          <a:effectLst/>
                          <a:latin typeface="Calibri" panose="020F0502020204030204" pitchFamily="34" charset="0"/>
                        </a:rPr>
                        <a:t>0.32056</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69823645"/>
                  </a:ext>
                </a:extLst>
              </a:tr>
            </a:tbl>
          </a:graphicData>
        </a:graphic>
      </p:graphicFrame>
    </p:spTree>
    <p:extLst>
      <p:ext uri="{BB962C8B-B14F-4D97-AF65-F5344CB8AC3E}">
        <p14:creationId xmlns:p14="http://schemas.microsoft.com/office/powerpoint/2010/main" val="84120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2DDC15-50E4-8B15-9178-F0A7ED5F4BF8}"/>
              </a:ext>
            </a:extLst>
          </p:cNvPr>
          <p:cNvSpPr txBox="1"/>
          <p:nvPr/>
        </p:nvSpPr>
        <p:spPr>
          <a:xfrm>
            <a:off x="165427" y="3165869"/>
            <a:ext cx="5598059" cy="1569660"/>
          </a:xfrm>
          <a:prstGeom prst="rect">
            <a:avLst/>
          </a:prstGeom>
          <a:noFill/>
        </p:spPr>
        <p:txBody>
          <a:bodyPr wrap="square" rtlCol="0">
            <a:spAutoFit/>
          </a:bodyPr>
          <a:lstStyle/>
          <a:p>
            <a:pPr algn="just"/>
            <a:r>
              <a:rPr lang="en-US" sz="1200" dirty="0">
                <a:latin typeface="Calibri" panose="020F0502020204030204" pitchFamily="34" charset="0"/>
                <a:cs typeface="Calibri" panose="020F0502020204030204" pitchFamily="34" charset="0"/>
              </a:rPr>
              <a:t>The Alpha model is combination of demographic data from Beta and features created from the credit bureau (CIC) data for all good customer who never reached greater than or equal to 10 dpd and have at least 3 months on book with </a:t>
            </a:r>
            <a:r>
              <a:rPr lang="en-US" sz="1200" dirty="0" err="1">
                <a:latin typeface="Calibri" panose="020F0502020204030204" pitchFamily="34" charset="0"/>
                <a:cs typeface="Calibri" panose="020F0502020204030204" pitchFamily="34" charset="0"/>
              </a:rPr>
              <a:t>tonik</a:t>
            </a:r>
            <a:r>
              <a:rPr lang="en-US" sz="1200" dirty="0">
                <a:latin typeface="Calibri" panose="020F0502020204030204" pitchFamily="34" charset="0"/>
                <a:cs typeface="Calibri" panose="020F0502020204030204" pitchFamily="34" charset="0"/>
              </a:rPr>
              <a:t>.</a:t>
            </a:r>
          </a:p>
          <a:p>
            <a:pPr algn="just"/>
            <a:endParaRPr lang="en-US" sz="1200" dirty="0">
              <a:latin typeface="Calibri" panose="020F0502020204030204" pitchFamily="34" charset="0"/>
              <a:cs typeface="Calibri" panose="020F0502020204030204" pitchFamily="34" charset="0"/>
            </a:endParaRPr>
          </a:p>
          <a:p>
            <a:pPr algn="just"/>
            <a:r>
              <a:rPr lang="en-US" sz="1200" dirty="0">
                <a:latin typeface="Calibri" panose="020F0502020204030204" pitchFamily="34" charset="0"/>
                <a:cs typeface="Calibri" panose="020F0502020204030204" pitchFamily="34" charset="0"/>
              </a:rPr>
              <a:t>The model was trained from data where the loan submit date ranges from June 2023 to July 2024 and was tested on data from August 2024 and out of time samples of September 2024 and October 2024. </a:t>
            </a:r>
            <a:r>
              <a:rPr lang="en-US" sz="1200">
                <a:latin typeface="Calibri" panose="020F0502020204030204" pitchFamily="34" charset="0"/>
                <a:cs typeface="Calibri" panose="020F0502020204030204" pitchFamily="34" charset="0"/>
              </a:rPr>
              <a:t>The breakdown of sample size is mentioned below:</a:t>
            </a:r>
            <a:endParaRPr lang="en-IN" sz="1200" dirty="0"/>
          </a:p>
        </p:txBody>
      </p:sp>
      <p:sp>
        <p:nvSpPr>
          <p:cNvPr id="7" name="Rectangle 6">
            <a:extLst>
              <a:ext uri="{FF2B5EF4-FFF2-40B4-BE49-F238E27FC236}">
                <a16:creationId xmlns:a16="http://schemas.microsoft.com/office/drawing/2014/main" id="{7FD65A41-8836-82AF-CF6B-5BDE5C0CD752}"/>
              </a:ext>
            </a:extLst>
          </p:cNvPr>
          <p:cNvSpPr/>
          <p:nvPr/>
        </p:nvSpPr>
        <p:spPr>
          <a:xfrm>
            <a:off x="3436657" y="112504"/>
            <a:ext cx="4896149" cy="430887"/>
          </a:xfrm>
          <a:prstGeom prst="rect">
            <a:avLst/>
          </a:prstGeom>
          <a:noFill/>
        </p:spPr>
        <p:txBody>
          <a:bodyPr wrap="none" lIns="91440" tIns="45720" rIns="91440" bIns="45720">
            <a:spAutoFit/>
          </a:bodyPr>
          <a:lstStyle/>
          <a:p>
            <a:pPr algn="ctr"/>
            <a:r>
              <a:rPr lang="en-US" sz="2200" b="1" dirty="0">
                <a:solidFill>
                  <a:srgbClr val="785AFF"/>
                </a:solidFill>
                <a:latin typeface="+mj-lt"/>
                <a:ea typeface="+mj-ea"/>
                <a:cs typeface="+mj-cs"/>
              </a:rPr>
              <a:t>Alpha Income Estimation Model Details</a:t>
            </a:r>
          </a:p>
        </p:txBody>
      </p:sp>
      <p:sp>
        <p:nvSpPr>
          <p:cNvPr id="9" name="TextBox 8">
            <a:extLst>
              <a:ext uri="{FF2B5EF4-FFF2-40B4-BE49-F238E27FC236}">
                <a16:creationId xmlns:a16="http://schemas.microsoft.com/office/drawing/2014/main" id="{B7B3C3FA-5B48-06C2-84A1-91DA1C926E20}"/>
              </a:ext>
            </a:extLst>
          </p:cNvPr>
          <p:cNvSpPr txBox="1"/>
          <p:nvPr/>
        </p:nvSpPr>
        <p:spPr>
          <a:xfrm>
            <a:off x="165427" y="600958"/>
            <a:ext cx="11438607" cy="156966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12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Objective:</a:t>
            </a:r>
            <a:r>
              <a:rPr lang="en-IN" sz="1200" u="sng" dirty="0">
                <a:latin typeface="Calibri" panose="020F0502020204030204" pitchFamily="34" charset="0"/>
                <a:cs typeface="Calibri" panose="020F0502020204030204" pitchFamily="34" charset="0"/>
              </a:rPr>
              <a:t> </a:t>
            </a:r>
            <a:r>
              <a:rPr lang="en-IN" sz="1200" dirty="0">
                <a:latin typeface="Calibri" panose="020F0502020204030204" pitchFamily="34" charset="0"/>
                <a:cs typeface="Calibri" panose="020F0502020204030204" pitchFamily="34" charset="0"/>
              </a:rPr>
              <a:t>Develop a machine learning regression model to accurately estimate the monthly income of "good" customers, defined as those with no loan payments greater than or equal to 10 days past due.</a:t>
            </a:r>
          </a:p>
          <a:p>
            <a:endParaRPr lang="en-IN" sz="1200" dirty="0">
              <a:latin typeface="Calibri" panose="020F0502020204030204" pitchFamily="34" charset="0"/>
              <a:cs typeface="Calibri" panose="020F0502020204030204" pitchFamily="34" charset="0"/>
            </a:endParaRPr>
          </a:p>
          <a:p>
            <a:pPr algn="just"/>
            <a:r>
              <a:rPr lang="en-IN" sz="12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Background:</a:t>
            </a:r>
            <a:r>
              <a:rPr lang="en-IN" sz="1200" b="1" i="1" dirty="0">
                <a:latin typeface="Calibri" panose="020F0502020204030204" pitchFamily="34" charset="0"/>
                <a:cs typeface="Calibri" panose="020F0502020204030204" pitchFamily="34" charset="0"/>
              </a:rPr>
              <a:t> </a:t>
            </a:r>
            <a:r>
              <a:rPr lang="en-IN" sz="1200" dirty="0">
                <a:latin typeface="Calibri" panose="020F0502020204030204" pitchFamily="34" charset="0"/>
                <a:cs typeface="Calibri" panose="020F0502020204030204" pitchFamily="34" charset="0"/>
              </a:rPr>
              <a:t>Accurate income estimation is crucial for various financial applications, including credit scoring, loan approval, and targeted marketing. However, obtaining reliable income information can be challenging. This project aims to leverage available customer data to build a robust income estimation model specifically for customers with a history of timely payments.</a:t>
            </a:r>
          </a:p>
          <a:p>
            <a:endParaRPr lang="en-IN" sz="1200" dirty="0">
              <a:latin typeface="Calibri" panose="020F0502020204030204" pitchFamily="34" charset="0"/>
              <a:cs typeface="Calibri" panose="020F0502020204030204" pitchFamily="34" charset="0"/>
            </a:endParaRPr>
          </a:p>
          <a:p>
            <a:pPr algn="just"/>
            <a:r>
              <a:rPr lang="en-IN" sz="12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Data:</a:t>
            </a:r>
            <a:r>
              <a:rPr lang="en-IN" sz="1200" dirty="0">
                <a:latin typeface="Calibri" panose="020F0502020204030204" pitchFamily="34" charset="0"/>
                <a:cs typeface="Calibri" panose="020F0502020204030204" pitchFamily="34" charset="0"/>
              </a:rPr>
              <a:t> The model will be trained on a dataset of "good" customers, featuring a range of attributes such as demographics and credit bureau data.</a:t>
            </a:r>
          </a:p>
        </p:txBody>
      </p:sp>
      <p:sp>
        <p:nvSpPr>
          <p:cNvPr id="10" name="TextBox 9">
            <a:extLst>
              <a:ext uri="{FF2B5EF4-FFF2-40B4-BE49-F238E27FC236}">
                <a16:creationId xmlns:a16="http://schemas.microsoft.com/office/drawing/2014/main" id="{022C2928-ADFB-1BF3-7C35-35DCA77F4CE8}"/>
              </a:ext>
            </a:extLst>
          </p:cNvPr>
          <p:cNvSpPr txBox="1"/>
          <p:nvPr/>
        </p:nvSpPr>
        <p:spPr>
          <a:xfrm>
            <a:off x="250480" y="2584136"/>
            <a:ext cx="5742913" cy="461665"/>
          </a:xfrm>
          <a:prstGeom prst="rect">
            <a:avLst/>
          </a:prstGeom>
          <a:noFill/>
        </p:spPr>
        <p:txBody>
          <a:bodyPr wrap="square" rtlCol="0">
            <a:spAutoFit/>
          </a:bodyPr>
          <a:lstStyle/>
          <a:p>
            <a:r>
              <a:rPr lang="en-US" sz="12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Assumption: </a:t>
            </a:r>
            <a:r>
              <a:rPr lang="en-US" sz="1200" i="1" dirty="0">
                <a:latin typeface="Calibri" panose="020F0502020204030204" pitchFamily="34" charset="0"/>
                <a:cs typeface="Calibri" panose="020F0502020204030204" pitchFamily="34" charset="0"/>
              </a:rPr>
              <a:t> When customer applies for loan what will be the monthly income, he/she will declare if he/she is a good customer.</a:t>
            </a:r>
            <a:endParaRPr lang="en-IN" sz="1200" b="1" i="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F9A8404C-025C-E44B-1CE7-D5A10B04208C}"/>
              </a:ext>
            </a:extLst>
          </p:cNvPr>
          <p:cNvGraphicFramePr>
            <a:graphicFrameLocks noGrp="1"/>
          </p:cNvGraphicFramePr>
          <p:nvPr>
            <p:extLst>
              <p:ext uri="{D42A27DB-BD31-4B8C-83A1-F6EECF244321}">
                <p14:modId xmlns:p14="http://schemas.microsoft.com/office/powerpoint/2010/main" val="3365830490"/>
              </p:ext>
            </p:extLst>
          </p:nvPr>
        </p:nvGraphicFramePr>
        <p:xfrm>
          <a:off x="5993393" y="2394165"/>
          <a:ext cx="5924618" cy="4415134"/>
        </p:xfrm>
        <a:graphic>
          <a:graphicData uri="http://schemas.openxmlformats.org/drawingml/2006/table">
            <a:tbl>
              <a:tblPr/>
              <a:tblGrid>
                <a:gridCol w="2664097">
                  <a:extLst>
                    <a:ext uri="{9D8B030D-6E8A-4147-A177-3AD203B41FA5}">
                      <a16:colId xmlns:a16="http://schemas.microsoft.com/office/drawing/2014/main" val="1076356931"/>
                    </a:ext>
                  </a:extLst>
                </a:gridCol>
                <a:gridCol w="395117">
                  <a:extLst>
                    <a:ext uri="{9D8B030D-6E8A-4147-A177-3AD203B41FA5}">
                      <a16:colId xmlns:a16="http://schemas.microsoft.com/office/drawing/2014/main" val="466084189"/>
                    </a:ext>
                  </a:extLst>
                </a:gridCol>
                <a:gridCol w="2664097">
                  <a:extLst>
                    <a:ext uri="{9D8B030D-6E8A-4147-A177-3AD203B41FA5}">
                      <a16:colId xmlns:a16="http://schemas.microsoft.com/office/drawing/2014/main" val="2916805125"/>
                    </a:ext>
                  </a:extLst>
                </a:gridCol>
                <a:gridCol w="201307">
                  <a:extLst>
                    <a:ext uri="{9D8B030D-6E8A-4147-A177-3AD203B41FA5}">
                      <a16:colId xmlns:a16="http://schemas.microsoft.com/office/drawing/2014/main" val="2826740198"/>
                    </a:ext>
                  </a:extLst>
                </a:gridCol>
              </a:tblGrid>
              <a:tr h="246576">
                <a:tc>
                  <a:txBody>
                    <a:bodyPr/>
                    <a:lstStyle/>
                    <a:p>
                      <a:pPr algn="ctr" rtl="0" fontAlgn="ctr"/>
                      <a:r>
                        <a:rPr lang="en-IN" sz="500" b="1" i="0" u="none" strike="noStrike">
                          <a:solidFill>
                            <a:srgbClr val="0E2841"/>
                          </a:solidFill>
                          <a:effectLst/>
                          <a:latin typeface="Calibri" panose="020F0502020204030204" pitchFamily="34" charset="0"/>
                        </a:rPr>
                        <a:t>Features</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500" b="1" i="0" u="none" strike="noStrike">
                          <a:solidFill>
                            <a:srgbClr val="0E2841"/>
                          </a:solidFill>
                          <a:effectLst/>
                          <a:latin typeface="Calibri" panose="020F0502020204030204" pitchFamily="34" charset="0"/>
                        </a:rPr>
                        <a:t>Data Type</a:t>
                      </a:r>
                    </a:p>
                  </a:txBody>
                  <a:tcPr marL="5579" marR="5579" marT="55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500" b="1" i="0" u="none" strike="noStrike">
                          <a:solidFill>
                            <a:srgbClr val="0E2841"/>
                          </a:solidFill>
                          <a:effectLst/>
                          <a:latin typeface="Calibri" panose="020F0502020204030204" pitchFamily="34" charset="0"/>
                        </a:rPr>
                        <a:t>Description</a:t>
                      </a:r>
                    </a:p>
                  </a:txBody>
                  <a:tcPr marL="5579" marR="5579" marT="5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ctr"/>
                      <a:r>
                        <a:rPr lang="en-IN" sz="500" b="1" i="0" u="none" strike="noStrike">
                          <a:solidFill>
                            <a:srgbClr val="0E2841"/>
                          </a:solidFill>
                          <a:effectLst/>
                          <a:latin typeface="Calibri" panose="020F0502020204030204" pitchFamily="34" charset="0"/>
                        </a:rPr>
                        <a:t>Feature Engineered</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8166602"/>
                  </a:ext>
                </a:extLst>
              </a:tr>
              <a:tr h="246576">
                <a:tc>
                  <a:txBody>
                    <a:bodyPr/>
                    <a:lstStyle/>
                    <a:p>
                      <a:pPr algn="ctr" rtl="0" fontAlgn="ctr"/>
                      <a:r>
                        <a:rPr lang="en-US" sz="500" b="1" i="0" u="none" strike="noStrike">
                          <a:solidFill>
                            <a:srgbClr val="0E2841"/>
                          </a:solidFill>
                          <a:effectLst/>
                          <a:latin typeface="Calibri" panose="020F0502020204030204" pitchFamily="34" charset="0"/>
                        </a:rPr>
                        <a:t>ib_encoded_company_name_grouped</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500" b="0" i="0" u="none" strike="noStrike">
                          <a:solidFill>
                            <a:srgbClr val="000000"/>
                          </a:solidFill>
                          <a:effectLst/>
                          <a:latin typeface="Calibri" panose="020F0502020204030204" pitchFamily="34" charset="0"/>
                        </a:rPr>
                        <a:t>Numerical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500" b="0" i="0" u="none" strike="noStrike">
                          <a:solidFill>
                            <a:srgbClr val="000000"/>
                          </a:solidFill>
                          <a:effectLst/>
                          <a:latin typeface="Calibri" panose="020F0502020204030204" pitchFamily="34" charset="0"/>
                        </a:rPr>
                        <a:t>Company names are target encoded using frequency smoothing with a threshold of 15. If a company's frequency is below 15, its target encoding is pulled closer to the global mean. If its frequency is 15 or above, it's pulled towards the company-specific mean.</a:t>
                      </a:r>
                    </a:p>
                  </a:txBody>
                  <a:tcPr marL="5579" marR="5579" marT="5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3240800"/>
                  </a:ext>
                </a:extLst>
              </a:tr>
              <a:tr h="166243">
                <a:tc>
                  <a:txBody>
                    <a:bodyPr/>
                    <a:lstStyle/>
                    <a:p>
                      <a:pPr algn="ctr" rtl="0" fontAlgn="ctr"/>
                      <a:r>
                        <a:rPr lang="en-US" sz="500" b="1" i="0" u="none" strike="noStrike">
                          <a:solidFill>
                            <a:srgbClr val="0E2841"/>
                          </a:solidFill>
                          <a:effectLst/>
                          <a:latin typeface="Calibri" panose="020F0502020204030204" pitchFamily="34" charset="0"/>
                        </a:rPr>
                        <a:t>inc_alpha_ln_loan_prod_type</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500" b="0" i="0" u="none" strike="noStrike">
                          <a:solidFill>
                            <a:srgbClr val="000000"/>
                          </a:solidFill>
                          <a:effectLst/>
                          <a:latin typeface="Calibri" panose="020F0502020204030204" pitchFamily="34" charset="0"/>
                        </a:rPr>
                        <a:t>categorical feature that describes the type of product customer purchased.</a:t>
                      </a:r>
                    </a:p>
                  </a:txBody>
                  <a:tcPr marL="5579" marR="5579" marT="5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3571201"/>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inc_alpha_ln_education_level</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500" b="0" i="0" u="none" strike="noStrike">
                          <a:solidFill>
                            <a:srgbClr val="000000"/>
                          </a:solidFill>
                          <a:effectLst/>
                          <a:latin typeface="Calibri" panose="020F0502020204030204" pitchFamily="34" charset="0"/>
                        </a:rPr>
                        <a:t>categorical feature that captures the highest level of education attained by a loan applicant</a:t>
                      </a:r>
                    </a:p>
                  </a:txBody>
                  <a:tcPr marL="5579" marR="5579" marT="5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06414962"/>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inc_alpha_ln_industry_new</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categorical feature that provides information about the industry sector in which a loan applicant is employed or operates a business. </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38392242"/>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inc_alpha_ln_employment_type_new</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500" b="0" i="0" u="none" strike="noStrike">
                          <a:solidFill>
                            <a:srgbClr val="000000"/>
                          </a:solidFill>
                          <a:effectLst/>
                          <a:latin typeface="Calibri" panose="020F0502020204030204" pitchFamily="34" charset="0"/>
                        </a:rPr>
                        <a:t>Categorical Feature</a:t>
                      </a:r>
                    </a:p>
                  </a:txBody>
                  <a:tcPr marL="5579" marR="5579" marT="55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US" sz="500" b="0" i="0" u="none" strike="noStrike">
                          <a:solidFill>
                            <a:srgbClr val="000000"/>
                          </a:solidFill>
                          <a:effectLst/>
                          <a:latin typeface="Calibri" panose="020F0502020204030204" pitchFamily="34" charset="0"/>
                        </a:rPr>
                        <a:t>categorical feature that classifies the employment status of loan applicants</a:t>
                      </a:r>
                    </a:p>
                  </a:txBody>
                  <a:tcPr marL="5579" marR="5579" marT="557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62988912"/>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inc_alpha_ln_age</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Numerical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numerical feature representing the age of the customer in years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8224632"/>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inc_alpha_cic_max_active_contracts_amt</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Numerical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Maximum amount of all active contract for the customer from credit bureau data at the time of loan application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6060273"/>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inc_alpha_ln_city</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the city information that customer provided during the loan application process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3988149"/>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inc_alpha_ln_brand</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categorical feature that identifies the brand of a device</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1202934"/>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inc_alpha_ln_purpose</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a categorical feature that describes the intended purpose of the loan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9277876"/>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inc_alpha_ln_source_of_funds_new</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categorical feature that describes the primary source of income for a loan applicant</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1019710"/>
                  </a:ext>
                </a:extLst>
              </a:tr>
              <a:tr h="166243">
                <a:tc rowSpan="7">
                  <a:txBody>
                    <a:bodyPr/>
                    <a:lstStyle/>
                    <a:p>
                      <a:pPr algn="ctr" rtl="0" fontAlgn="ctr"/>
                      <a:r>
                        <a:rPr lang="de-DE" sz="500" b="1" i="0" u="none" strike="noStrike">
                          <a:solidFill>
                            <a:srgbClr val="0E2841"/>
                          </a:solidFill>
                          <a:effectLst/>
                          <a:latin typeface="Calibri" panose="020F0502020204030204" pitchFamily="34" charset="0"/>
                        </a:rPr>
                        <a:t> inc_alpha_ln_osversion_bin</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7">
                  <a:txBody>
                    <a:bodyPr/>
                    <a:lstStyle/>
                    <a:p>
                      <a:pPr algn="ctr" rtl="0" fontAlgn="ctr"/>
                      <a:r>
                        <a:rPr lang="en-IN" sz="500" b="0" i="0" u="none" strike="noStrike">
                          <a:solidFill>
                            <a:srgbClr val="000000"/>
                          </a:solidFill>
                          <a:effectLst/>
                          <a:latin typeface="Calibri" panose="020F0502020204030204" pitchFamily="34" charset="0"/>
                        </a:rPr>
                        <a:t>Categorical Feature</a:t>
                      </a:r>
                    </a:p>
                  </a:txBody>
                  <a:tcPr marL="5579" marR="5579" marT="5579"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1-Nomad: This likely represents users with the oldest OS versions. They might be less tech-savvy or less frequent smartphone users.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rowSpan="7">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0505034"/>
                  </a:ext>
                </a:extLst>
              </a:tr>
              <a:tr h="184095">
                <a:tc vMerge="1">
                  <a:txBody>
                    <a:bodyPr/>
                    <a:lstStyle/>
                    <a:p>
                      <a:endParaRPr lang="en-IN"/>
                    </a:p>
                  </a:txBody>
                  <a:tcPr/>
                </a:tc>
                <a:tc vMerge="1">
                  <a:txBody>
                    <a:bodyPr/>
                    <a:lstStyle/>
                    <a:p>
                      <a:endParaRPr lang="en-IN"/>
                    </a:p>
                  </a:txBody>
                  <a:tcPr/>
                </a:tc>
                <a:tc>
                  <a:txBody>
                    <a:bodyPr/>
                    <a:lstStyle/>
                    <a:p>
                      <a:pPr algn="l" rtl="0" fontAlgn="b"/>
                      <a:r>
                        <a:rPr lang="en-US" sz="500" b="0" i="0" u="none" strike="noStrike">
                          <a:solidFill>
                            <a:srgbClr val="000000"/>
                          </a:solidFill>
                          <a:effectLst/>
                          <a:latin typeface="Calibri" panose="020F0502020204030204" pitchFamily="34" charset="0"/>
                        </a:rPr>
                        <a:t>2-Voyager: This category likely represents users with slightly newer OS versions than Nomads. They might be more comfortable exploring new features and apps.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2798078530"/>
                  </a:ext>
                </a:extLst>
              </a:tr>
              <a:tr h="184095">
                <a:tc vMerge="1">
                  <a:txBody>
                    <a:bodyPr/>
                    <a:lstStyle/>
                    <a:p>
                      <a:endParaRPr lang="en-IN"/>
                    </a:p>
                  </a:txBody>
                  <a:tcPr/>
                </a:tc>
                <a:tc vMerge="1">
                  <a:txBody>
                    <a:bodyPr/>
                    <a:lstStyle/>
                    <a:p>
                      <a:endParaRPr lang="en-IN"/>
                    </a:p>
                  </a:txBody>
                  <a:tcPr/>
                </a:tc>
                <a:tc>
                  <a:txBody>
                    <a:bodyPr/>
                    <a:lstStyle/>
                    <a:p>
                      <a:pPr algn="l" rtl="0" fontAlgn="b"/>
                      <a:r>
                        <a:rPr lang="en-US" sz="500" b="0" i="0" u="none" strike="noStrike">
                          <a:solidFill>
                            <a:srgbClr val="000000"/>
                          </a:solidFill>
                          <a:effectLst/>
                          <a:latin typeface="Calibri" panose="020F0502020204030204" pitchFamily="34" charset="0"/>
                        </a:rPr>
                        <a:t>3-ComfortSeeker: These users likely have mid-range OS versions. They value stability and familiarity, sticking to apps and features they know well.</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2422433730"/>
                  </a:ext>
                </a:extLst>
              </a:tr>
              <a:tr h="184095">
                <a:tc vMerge="1">
                  <a:txBody>
                    <a:bodyPr/>
                    <a:lstStyle/>
                    <a:p>
                      <a:endParaRPr lang="en-IN"/>
                    </a:p>
                  </a:txBody>
                  <a:tcPr/>
                </a:tc>
                <a:tc vMerge="1">
                  <a:txBody>
                    <a:bodyPr/>
                    <a:lstStyle/>
                    <a:p>
                      <a:endParaRPr lang="en-IN"/>
                    </a:p>
                  </a:txBody>
                  <a:tcPr/>
                </a:tc>
                <a:tc>
                  <a:txBody>
                    <a:bodyPr/>
                    <a:lstStyle/>
                    <a:p>
                      <a:pPr algn="l" rtl="0" fontAlgn="b"/>
                      <a:r>
                        <a:rPr lang="en-US" sz="500" b="0" i="0" u="none" strike="noStrike">
                          <a:solidFill>
                            <a:srgbClr val="000000"/>
                          </a:solidFill>
                          <a:effectLst/>
                          <a:latin typeface="Calibri" panose="020F0502020204030204" pitchFamily="34" charset="0"/>
                        </a:rPr>
                        <a:t>4-Innovator: This category likely represents users with relatively up-to-date OS versions. They are more likely to be early adopters of new technologies and features.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358704759"/>
                  </a:ext>
                </a:extLst>
              </a:tr>
              <a:tr h="184095">
                <a:tc vMerge="1">
                  <a:txBody>
                    <a:bodyPr/>
                    <a:lstStyle/>
                    <a:p>
                      <a:endParaRPr lang="en-IN"/>
                    </a:p>
                  </a:txBody>
                  <a:tcPr/>
                </a:tc>
                <a:tc vMerge="1">
                  <a:txBody>
                    <a:bodyPr/>
                    <a:lstStyle/>
                    <a:p>
                      <a:endParaRPr lang="en-IN"/>
                    </a:p>
                  </a:txBody>
                  <a:tcPr/>
                </a:tc>
                <a:tc>
                  <a:txBody>
                    <a:bodyPr/>
                    <a:lstStyle/>
                    <a:p>
                      <a:pPr algn="l" rtl="0" fontAlgn="b"/>
                      <a:r>
                        <a:rPr lang="en-US" sz="500" b="0" i="0" u="none" strike="noStrike">
                          <a:solidFill>
                            <a:srgbClr val="000000"/>
                          </a:solidFill>
                          <a:effectLst/>
                          <a:latin typeface="Calibri" panose="020F0502020204030204" pitchFamily="34" charset="0"/>
                        </a:rPr>
                        <a:t>5-Pioneer: These users likely have the latest OS versions and are at the forefront of technology adoption. They are often the first to try new apps and features.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1994598598"/>
                  </a:ext>
                </a:extLst>
              </a:tr>
              <a:tr h="111573">
                <a:tc vMerge="1">
                  <a:txBody>
                    <a:bodyPr/>
                    <a:lstStyle/>
                    <a:p>
                      <a:endParaRPr lang="en-IN"/>
                    </a:p>
                  </a:txBody>
                  <a:tcPr/>
                </a:tc>
                <a:tc vMerge="1">
                  <a:txBody>
                    <a:bodyPr/>
                    <a:lstStyle/>
                    <a:p>
                      <a:endParaRPr lang="en-IN"/>
                    </a:p>
                  </a:txBody>
                  <a:tcPr/>
                </a:tc>
                <a:tc>
                  <a:txBody>
                    <a:bodyPr/>
                    <a:lstStyle/>
                    <a:p>
                      <a:pPr algn="l" rtl="0" fontAlgn="b"/>
                      <a:r>
                        <a:rPr lang="en-IN" sz="500" b="0" i="0" u="none" strike="noStrike">
                          <a:solidFill>
                            <a:srgbClr val="000000"/>
                          </a:solidFill>
                          <a:effectLst/>
                          <a:latin typeface="Calibri" panose="020F0502020204030204" pitchFamily="34" charset="0"/>
                        </a:rPr>
                        <a:t> </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684770724"/>
                  </a:ext>
                </a:extLst>
              </a:tr>
              <a:tr h="184095">
                <a:tc vMerge="1">
                  <a:txBody>
                    <a:bodyPr/>
                    <a:lstStyle/>
                    <a:p>
                      <a:endParaRPr lang="en-IN"/>
                    </a:p>
                  </a:txBody>
                  <a:tcPr/>
                </a:tc>
                <a:tc vMerge="1">
                  <a:txBody>
                    <a:bodyPr/>
                    <a:lstStyle/>
                    <a:p>
                      <a:endParaRPr lang="en-IN"/>
                    </a:p>
                  </a:txBody>
                  <a:tcPr/>
                </a:tc>
                <a:tc>
                  <a:txBody>
                    <a:bodyPr/>
                    <a:lstStyle/>
                    <a:p>
                      <a:pPr algn="l" rtl="0" fontAlgn="b"/>
                      <a:r>
                        <a:rPr lang="en-US" sz="500" b="0" i="0" u="none" strike="noStrike">
                          <a:solidFill>
                            <a:srgbClr val="000000"/>
                          </a:solidFill>
                          <a:effectLst/>
                          <a:latin typeface="Calibri" panose="020F0502020204030204" pitchFamily="34" charset="0"/>
                        </a:rPr>
                        <a:t>This feature was engineered by combining the OS type and version. This combination was driven by an analysis of how first-payment default rates (FSPD30) vary across different OS versions.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vMerge="1">
                  <a:txBody>
                    <a:bodyPr/>
                    <a:lstStyle/>
                    <a:p>
                      <a:endParaRPr lang="en-IN"/>
                    </a:p>
                  </a:txBody>
                  <a:tcPr/>
                </a:tc>
                <a:extLst>
                  <a:ext uri="{0D108BD9-81ED-4DB2-BD59-A6C34878D82A}">
                    <a16:rowId xmlns:a16="http://schemas.microsoft.com/office/drawing/2014/main" val="253970876"/>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inc_alpha_ln_gender</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a categorical feature that describes the gender of customer</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05555499"/>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inc_alpha_cic_credit_avg_credit_limit</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Numerical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Average credit limit alloted to customer in credit bureau data at the time of loan application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13850877"/>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inc_alpha_doc_type_rolled</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A frequency-based rollup was applied to this categorical feature. Categories with a frequency below 50 were consolidated into 'others'.</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8325430"/>
                  </a:ext>
                </a:extLst>
              </a:tr>
              <a:tr h="166243">
                <a:tc>
                  <a:txBody>
                    <a:bodyPr/>
                    <a:lstStyle/>
                    <a:p>
                      <a:pPr algn="ctr" rtl="0" fontAlgn="ctr"/>
                      <a:r>
                        <a:rPr lang="fr-FR" sz="500" b="1" i="0" u="none" strike="noStrike">
                          <a:solidFill>
                            <a:srgbClr val="0E2841"/>
                          </a:solidFill>
                          <a:effectLst/>
                          <a:latin typeface="Calibri" panose="020F0502020204030204" pitchFamily="34" charset="0"/>
                        </a:rPr>
                        <a:t> inc_alpha_ln_cnt_dependents</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Number of dependents customer declared at the time of loan application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2908911"/>
                  </a:ext>
                </a:extLst>
              </a:tr>
              <a:tr h="166243">
                <a:tc>
                  <a:txBody>
                    <a:bodyPr/>
                    <a:lstStyle/>
                    <a:p>
                      <a:pPr algn="ctr" rtl="0" fontAlgn="ctr"/>
                      <a:r>
                        <a:rPr lang="en-IN" sz="500" b="1" i="0" u="none" strike="noStrike">
                          <a:solidFill>
                            <a:srgbClr val="0E2841"/>
                          </a:solidFill>
                          <a:effectLst/>
                          <a:latin typeface="Calibri" panose="020F0502020204030204" pitchFamily="34" charset="0"/>
                        </a:rPr>
                        <a:t> inc_alpha_ln_marital_status_new</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Marital status declared by customer at the time of loan application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a:solidFill>
                            <a:srgbClr val="000000"/>
                          </a:solidFill>
                          <a:effectLst/>
                          <a:latin typeface="Calibri" panose="020F0502020204030204" pitchFamily="34" charset="0"/>
                        </a:rPr>
                        <a:t>No</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9761929"/>
                  </a:ext>
                </a:extLst>
              </a:tr>
              <a:tr h="166243">
                <a:tc>
                  <a:txBody>
                    <a:bodyPr/>
                    <a:lstStyle/>
                    <a:p>
                      <a:pPr algn="ctr" rtl="0" fontAlgn="ctr"/>
                      <a:r>
                        <a:rPr lang="en-US" sz="500" b="1" i="0" u="none" strike="noStrike">
                          <a:solidFill>
                            <a:srgbClr val="0E2841"/>
                          </a:solidFill>
                          <a:effectLst/>
                          <a:latin typeface="Calibri" panose="020F0502020204030204" pitchFamily="34" charset="0"/>
                        </a:rPr>
                        <a:t> inc_alpha_ln_nature_of_work_new</a:t>
                      </a:r>
                    </a:p>
                  </a:txBody>
                  <a:tcPr marL="5579" marR="5579" marT="557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IN" sz="500" b="0" i="0" u="none" strike="noStrike">
                          <a:solidFill>
                            <a:srgbClr val="000000"/>
                          </a:solidFill>
                          <a:effectLst/>
                          <a:latin typeface="Calibri" panose="020F0502020204030204" pitchFamily="34" charset="0"/>
                        </a:rPr>
                        <a:t>Categorical Feature</a:t>
                      </a:r>
                    </a:p>
                  </a:txBody>
                  <a:tcPr marL="5579" marR="5579" marT="5579"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b"/>
                      <a:r>
                        <a:rPr lang="en-US" sz="500" b="0" i="0" u="none" strike="noStrike">
                          <a:solidFill>
                            <a:srgbClr val="000000"/>
                          </a:solidFill>
                          <a:effectLst/>
                          <a:latin typeface="Calibri" panose="020F0502020204030204" pitchFamily="34" charset="0"/>
                        </a:rPr>
                        <a:t>The type of work customer declard at the time of loan application</a:t>
                      </a:r>
                    </a:p>
                  </a:txBody>
                  <a:tcPr marL="5579" marR="5579" marT="5579"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C"/>
                    </a:solidFill>
                  </a:tcPr>
                </a:tc>
                <a:tc>
                  <a:txBody>
                    <a:bodyPr/>
                    <a:lstStyle/>
                    <a:p>
                      <a:pPr algn="ctr" rtl="0" fontAlgn="ctr"/>
                      <a:r>
                        <a:rPr lang="en-IN" sz="500" b="0" i="0" u="none" strike="noStrike" dirty="0">
                          <a:solidFill>
                            <a:srgbClr val="000000"/>
                          </a:solidFill>
                          <a:effectLst/>
                          <a:latin typeface="Calibri" panose="020F0502020204030204" pitchFamily="34" charset="0"/>
                        </a:rPr>
                        <a:t>Yes</a:t>
                      </a:r>
                    </a:p>
                  </a:txBody>
                  <a:tcPr marL="5579" marR="5579" marT="5579"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36565369"/>
                  </a:ext>
                </a:extLst>
              </a:tr>
            </a:tbl>
          </a:graphicData>
        </a:graphic>
      </p:graphicFrame>
      <p:graphicFrame>
        <p:nvGraphicFramePr>
          <p:cNvPr id="3" name="Table 2">
            <a:extLst>
              <a:ext uri="{FF2B5EF4-FFF2-40B4-BE49-F238E27FC236}">
                <a16:creationId xmlns:a16="http://schemas.microsoft.com/office/drawing/2014/main" id="{B4A560EA-A6A6-3B01-8164-0EC78F05D83D}"/>
              </a:ext>
            </a:extLst>
          </p:cNvPr>
          <p:cNvGraphicFramePr>
            <a:graphicFrameLocks noGrp="1"/>
          </p:cNvGraphicFramePr>
          <p:nvPr>
            <p:extLst>
              <p:ext uri="{D42A27DB-BD31-4B8C-83A1-F6EECF244321}">
                <p14:modId xmlns:p14="http://schemas.microsoft.com/office/powerpoint/2010/main" val="2898348492"/>
              </p:ext>
            </p:extLst>
          </p:nvPr>
        </p:nvGraphicFramePr>
        <p:xfrm>
          <a:off x="507006" y="5118454"/>
          <a:ext cx="4914900" cy="952500"/>
        </p:xfrm>
        <a:graphic>
          <a:graphicData uri="http://schemas.openxmlformats.org/drawingml/2006/table">
            <a:tbl>
              <a:tblPr/>
              <a:tblGrid>
                <a:gridCol w="1638300">
                  <a:extLst>
                    <a:ext uri="{9D8B030D-6E8A-4147-A177-3AD203B41FA5}">
                      <a16:colId xmlns:a16="http://schemas.microsoft.com/office/drawing/2014/main" val="3929109124"/>
                    </a:ext>
                  </a:extLst>
                </a:gridCol>
                <a:gridCol w="1638300">
                  <a:extLst>
                    <a:ext uri="{9D8B030D-6E8A-4147-A177-3AD203B41FA5}">
                      <a16:colId xmlns:a16="http://schemas.microsoft.com/office/drawing/2014/main" val="3051176422"/>
                    </a:ext>
                  </a:extLst>
                </a:gridCol>
                <a:gridCol w="1638300">
                  <a:extLst>
                    <a:ext uri="{9D8B030D-6E8A-4147-A177-3AD203B41FA5}">
                      <a16:colId xmlns:a16="http://schemas.microsoft.com/office/drawing/2014/main" val="2639189027"/>
                    </a:ext>
                  </a:extLst>
                </a:gridCol>
              </a:tblGrid>
              <a:tr h="190500">
                <a:tc>
                  <a:txBody>
                    <a:bodyPr/>
                    <a:lstStyle/>
                    <a:p>
                      <a:pPr algn="ctr" rtl="0" fontAlgn="ctr"/>
                      <a:r>
                        <a:rPr lang="en-IN" sz="1100" b="1" i="0" u="none" strike="noStrike">
                          <a:solidFill>
                            <a:srgbClr val="FFFFFF"/>
                          </a:solidFill>
                          <a:effectLst/>
                          <a:latin typeface="Aptos Narrow" panose="020B0004020202020204" pitchFamily="34" charset="0"/>
                        </a:rPr>
                        <a:t>Data Set</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rtl="0" fontAlgn="ctr"/>
                      <a:r>
                        <a:rPr lang="en-IN" sz="1100" b="1" i="0" u="none" strike="noStrike">
                          <a:solidFill>
                            <a:srgbClr val="FFFFFF"/>
                          </a:solidFill>
                          <a:effectLst/>
                          <a:latin typeface="Aptos Narrow" panose="020B0004020202020204" pitchFamily="34" charset="0"/>
                        </a:rPr>
                        <a:t>Count of Loans Applied</a:t>
                      </a:r>
                    </a:p>
                  </a:txBody>
                  <a:tcPr marL="9525" marR="9525" marT="9525" marB="0" anchor="ctr">
                    <a:lnL>
                      <a:noFill/>
                    </a:lnL>
                    <a:lnR>
                      <a:noFill/>
                    </a:lnR>
                    <a:lnT w="6350" cap="flat" cmpd="sng" algn="ctr">
                      <a:solidFill>
                        <a:srgbClr val="156082"/>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56082"/>
                    </a:solidFill>
                  </a:tcPr>
                </a:tc>
                <a:tc>
                  <a:txBody>
                    <a:bodyPr/>
                    <a:lstStyle/>
                    <a:p>
                      <a:pPr algn="ctr" rtl="0" fontAlgn="ctr"/>
                      <a:r>
                        <a:rPr lang="en-IN" sz="1100" b="1" i="0" u="none" strike="noStrike">
                          <a:solidFill>
                            <a:srgbClr val="FFFFFF"/>
                          </a:solidFill>
                          <a:effectLst/>
                          <a:latin typeface="Aptos Narrow" panose="020B0004020202020204" pitchFamily="34" charset="0"/>
                        </a:rPr>
                        <a:t>Date Range</a:t>
                      </a:r>
                    </a:p>
                  </a:txBody>
                  <a:tcPr marL="9525" marR="9525" marT="9525" marB="0" anchor="ctr">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797909980"/>
                  </a:ext>
                </a:extLst>
              </a:tr>
              <a:tr h="190500">
                <a:tc>
                  <a:txBody>
                    <a:bodyPr/>
                    <a:lstStyle/>
                    <a:p>
                      <a:pPr algn="ctr" rtl="0" fontAlgn="ctr"/>
                      <a:r>
                        <a:rPr lang="en-IN" sz="1100" b="0" i="0" u="none" strike="noStrike">
                          <a:solidFill>
                            <a:srgbClr val="000000"/>
                          </a:solidFill>
                          <a:effectLst/>
                          <a:latin typeface="Aptos Narrow" panose="020B0004020202020204" pitchFamily="34" charset="0"/>
                        </a:rPr>
                        <a:t>Train</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60841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2023-06 - 2024-07</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64249141"/>
                  </a:ext>
                </a:extLst>
              </a:tr>
              <a:tr h="190500">
                <a:tc>
                  <a:txBody>
                    <a:bodyPr/>
                    <a:lstStyle/>
                    <a:p>
                      <a:pPr algn="ctr" rtl="0" fontAlgn="ctr"/>
                      <a:r>
                        <a:rPr lang="en-IN" sz="1100" b="0" i="0" u="none" strike="noStrike">
                          <a:solidFill>
                            <a:srgbClr val="000000"/>
                          </a:solidFill>
                          <a:effectLst/>
                          <a:latin typeface="Aptos Narrow" panose="020B0004020202020204" pitchFamily="34" charset="0"/>
                        </a:rPr>
                        <a:t>Test</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12010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2024-08</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423884112"/>
                  </a:ext>
                </a:extLst>
              </a:tr>
              <a:tr h="190500">
                <a:tc>
                  <a:txBody>
                    <a:bodyPr/>
                    <a:lstStyle/>
                    <a:p>
                      <a:pPr algn="ctr" rtl="0" fontAlgn="ctr"/>
                      <a:r>
                        <a:rPr lang="en-IN" sz="1100" b="0" i="0" u="none" strike="noStrike">
                          <a:solidFill>
                            <a:srgbClr val="000000"/>
                          </a:solidFill>
                          <a:effectLst/>
                          <a:latin typeface="Aptos Narrow" panose="020B0004020202020204" pitchFamily="34" charset="0"/>
                        </a:rPr>
                        <a:t>OOT_SEP_24</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12850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a:solidFill>
                            <a:srgbClr val="000000"/>
                          </a:solidFill>
                          <a:effectLst/>
                          <a:latin typeface="Aptos Narrow" panose="020B0004020202020204" pitchFamily="34" charset="0"/>
                        </a:rPr>
                        <a:t>2024-09</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554616734"/>
                  </a:ext>
                </a:extLst>
              </a:tr>
              <a:tr h="190500">
                <a:tc>
                  <a:txBody>
                    <a:bodyPr/>
                    <a:lstStyle/>
                    <a:p>
                      <a:pPr algn="ctr" rtl="0" fontAlgn="ctr"/>
                      <a:r>
                        <a:rPr lang="en-IN" sz="1100" b="0" i="0" u="none" strike="noStrike">
                          <a:solidFill>
                            <a:srgbClr val="000000"/>
                          </a:solidFill>
                          <a:effectLst/>
                          <a:latin typeface="Aptos Narrow" panose="020B0004020202020204" pitchFamily="34" charset="0"/>
                        </a:rPr>
                        <a:t>OOT_OCT_24</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ctr" fontAlgn="ctr"/>
                      <a:r>
                        <a:rPr lang="en-IN" sz="1000" b="0" i="0" u="none" strike="noStrike">
                          <a:solidFill>
                            <a:srgbClr val="000000"/>
                          </a:solidFill>
                          <a:effectLst/>
                          <a:latin typeface="Aptos Narrow" panose="020B0004020202020204" pitchFamily="34" charset="0"/>
                        </a:rPr>
                        <a:t>13354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en-IN" sz="1100" b="0" i="0" u="none" strike="noStrike" dirty="0">
                          <a:solidFill>
                            <a:srgbClr val="000000"/>
                          </a:solidFill>
                          <a:effectLst/>
                          <a:latin typeface="Aptos Narrow" panose="020B0004020202020204" pitchFamily="34" charset="0"/>
                        </a:rPr>
                        <a:t>2024-10</a:t>
                      </a:r>
                    </a:p>
                  </a:txBody>
                  <a:tcPr marL="9525" marR="9525" marT="9525" marB="0" anchor="ctr">
                    <a:lnL w="6350" cap="flat" cmpd="sng" algn="ctr">
                      <a:solidFill>
                        <a:srgbClr val="156082"/>
                      </a:solidFill>
                      <a:prstDash val="solid"/>
                      <a:round/>
                      <a:headEnd type="none" w="med" len="med"/>
                      <a:tailEnd type="none" w="med" len="med"/>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32020804"/>
                  </a:ext>
                </a:extLst>
              </a:tr>
            </a:tbl>
          </a:graphicData>
        </a:graphic>
      </p:graphicFrame>
    </p:spTree>
    <p:extLst>
      <p:ext uri="{BB962C8B-B14F-4D97-AF65-F5344CB8AC3E}">
        <p14:creationId xmlns:p14="http://schemas.microsoft.com/office/powerpoint/2010/main" val="2501289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2A43A01-00E9-DFBA-0EA1-882581C7BB40}"/>
              </a:ext>
            </a:extLst>
          </p:cNvPr>
          <p:cNvSpPr txBox="1"/>
          <p:nvPr/>
        </p:nvSpPr>
        <p:spPr>
          <a:xfrm>
            <a:off x="29209" y="4306300"/>
            <a:ext cx="4686301" cy="646331"/>
          </a:xfrm>
          <a:prstGeom prst="rect">
            <a:avLst/>
          </a:prstGeom>
          <a:noFill/>
        </p:spPr>
        <p:txBody>
          <a:bodyPr wrap="square" rtlCol="0">
            <a:spAutoFit/>
          </a:bodyPr>
          <a:lstStyle/>
          <a:p>
            <a:pPr marL="285750" indent="-285750">
              <a:buFont typeface="Wingdings" panose="05000000000000000000" pitchFamily="2" charset="2"/>
              <a:buChar char="q"/>
            </a:pPr>
            <a:r>
              <a:rPr lang="en-US" sz="1200" i="1" dirty="0">
                <a:latin typeface="Calibri" panose="020F0502020204030204" pitchFamily="34" charset="0"/>
                <a:cs typeface="Calibri" panose="020F0502020204030204" pitchFamily="34" charset="0"/>
              </a:rPr>
              <a:t>The model with 18 features delivers the best overall performance, achieving the highest R² score of 0.7071 and the second-best MAPE of 0.1170</a:t>
            </a:r>
            <a:endParaRPr lang="en-IN" sz="1200" i="1"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187915C3-0B8F-93A9-EAD7-EBF8E9692FA7}"/>
              </a:ext>
            </a:extLst>
          </p:cNvPr>
          <p:cNvSpPr/>
          <p:nvPr/>
        </p:nvSpPr>
        <p:spPr>
          <a:xfrm>
            <a:off x="5010393" y="233189"/>
            <a:ext cx="2460930" cy="430887"/>
          </a:xfrm>
          <a:prstGeom prst="rect">
            <a:avLst/>
          </a:prstGeom>
          <a:noFill/>
        </p:spPr>
        <p:txBody>
          <a:bodyPr wrap="none" lIns="91440" tIns="45720" rIns="91440" bIns="45720">
            <a:spAutoFit/>
          </a:bodyPr>
          <a:lstStyle/>
          <a:p>
            <a:pPr algn="ctr"/>
            <a:r>
              <a:rPr lang="en-US" sz="2200" b="1" dirty="0">
                <a:solidFill>
                  <a:srgbClr val="785AFF"/>
                </a:solidFill>
                <a:latin typeface="+mj-lt"/>
                <a:ea typeface="+mj-ea"/>
                <a:cs typeface="+mj-cs"/>
              </a:rPr>
              <a:t>Model Comparison</a:t>
            </a:r>
          </a:p>
        </p:txBody>
      </p:sp>
      <p:sp>
        <p:nvSpPr>
          <p:cNvPr id="2" name="TextBox 1">
            <a:extLst>
              <a:ext uri="{FF2B5EF4-FFF2-40B4-BE49-F238E27FC236}">
                <a16:creationId xmlns:a16="http://schemas.microsoft.com/office/drawing/2014/main" id="{8F4B1FDE-357D-3D1C-3787-3E2B24C93B06}"/>
              </a:ext>
            </a:extLst>
          </p:cNvPr>
          <p:cNvSpPr txBox="1"/>
          <p:nvPr/>
        </p:nvSpPr>
        <p:spPr>
          <a:xfrm>
            <a:off x="126749" y="770517"/>
            <a:ext cx="5069940"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We have run the model starting from 20 features to 8 features. The results are as below:</a:t>
            </a:r>
            <a:endParaRPr lang="en-IN" sz="12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77650E6-2B76-5BA3-7C00-378D2821C00D}"/>
              </a:ext>
            </a:extLst>
          </p:cNvPr>
          <p:cNvSpPr txBox="1"/>
          <p:nvPr/>
        </p:nvSpPr>
        <p:spPr>
          <a:xfrm>
            <a:off x="5939073" y="770517"/>
            <a:ext cx="6126178" cy="5632311"/>
          </a:xfrm>
          <a:prstGeom prst="rect">
            <a:avLst/>
          </a:prstGeom>
          <a:noFill/>
        </p:spPr>
        <p:txBody>
          <a:bodyPr wrap="square">
            <a:spAutoFit/>
          </a:bodyPr>
          <a:lstStyle/>
          <a:p>
            <a:r>
              <a:rPr lang="en-IN" sz="12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Absolute Error (MAE):</a:t>
            </a:r>
          </a:p>
          <a:p>
            <a:r>
              <a:rPr lang="en-IN" sz="1200" dirty="0">
                <a:latin typeface="Calibri" panose="020F0502020204030204" pitchFamily="34" charset="0"/>
                <a:cs typeface="Calibri" panose="020F0502020204030204" pitchFamily="34" charset="0"/>
              </a:rPr>
              <a:t>What it measures: The average absolute difference between predicted and actual values.</a:t>
            </a:r>
          </a:p>
          <a:p>
            <a:r>
              <a:rPr lang="en-IN" sz="1200" dirty="0">
                <a:latin typeface="Calibri" panose="020F0502020204030204" pitchFamily="34" charset="0"/>
                <a:cs typeface="Calibri" panose="020F0502020204030204" pitchFamily="34" charset="0"/>
              </a:rPr>
              <a:t>Interpretation: </a:t>
            </a:r>
            <a:r>
              <a:rPr lang="en-IN" sz="1200" b="1" i="1" dirty="0">
                <a:latin typeface="Calibri" panose="020F0502020204030204" pitchFamily="34" charset="0"/>
                <a:cs typeface="Calibri" panose="020F0502020204030204" pitchFamily="34" charset="0"/>
              </a:rPr>
              <a:t>Lower MAE indicates better model performance.</a:t>
            </a:r>
            <a:r>
              <a:rPr lang="en-IN" sz="1200" dirty="0">
                <a:latin typeface="Calibri" panose="020F0502020204030204" pitchFamily="34" charset="0"/>
                <a:cs typeface="Calibri" panose="020F0502020204030204" pitchFamily="34" charset="0"/>
              </a:rPr>
              <a:t> It's easy to understand as it's in the same units as the target variable.</a:t>
            </a:r>
          </a:p>
          <a:p>
            <a:r>
              <a:rPr lang="en-IN" sz="1200" dirty="0">
                <a:latin typeface="Calibri" panose="020F0502020204030204" pitchFamily="34" charset="0"/>
                <a:cs typeface="Calibri" panose="020F0502020204030204" pitchFamily="34" charset="0"/>
              </a:rPr>
              <a:t>Sensitivity to outliers: Less sensitive to outliers than MSE or RMSE.</a:t>
            </a:r>
          </a:p>
          <a:p>
            <a:r>
              <a:rPr lang="en-IN" sz="12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Squared Error (MSE):</a:t>
            </a:r>
          </a:p>
          <a:p>
            <a:r>
              <a:rPr lang="en-IN" sz="1200" dirty="0">
                <a:latin typeface="Calibri" panose="020F0502020204030204" pitchFamily="34" charset="0"/>
                <a:cs typeface="Calibri" panose="020F0502020204030204" pitchFamily="34" charset="0"/>
              </a:rPr>
              <a:t>What it measures: The average squared difference between predicted and actual values.</a:t>
            </a:r>
          </a:p>
          <a:p>
            <a:r>
              <a:rPr lang="en-IN" sz="1200" dirty="0">
                <a:latin typeface="Calibri" panose="020F0502020204030204" pitchFamily="34" charset="0"/>
                <a:cs typeface="Calibri" panose="020F0502020204030204" pitchFamily="34" charset="0"/>
              </a:rPr>
              <a:t>Interpretation: </a:t>
            </a:r>
            <a:r>
              <a:rPr lang="en-IN" sz="1200" b="1" i="1" dirty="0">
                <a:latin typeface="Calibri" panose="020F0502020204030204" pitchFamily="34" charset="0"/>
                <a:cs typeface="Calibri" panose="020F0502020204030204" pitchFamily="34" charset="0"/>
              </a:rPr>
              <a:t>Lower MSE indicates better model performance. </a:t>
            </a:r>
            <a:r>
              <a:rPr lang="en-IN" sz="1200" dirty="0">
                <a:latin typeface="Calibri" panose="020F0502020204030204" pitchFamily="34" charset="0"/>
                <a:cs typeface="Calibri" panose="020F0502020204030204" pitchFamily="34" charset="0"/>
              </a:rPr>
              <a:t>Squaring the errors penalizes larger errors more heavily.</a:t>
            </a:r>
          </a:p>
          <a:p>
            <a:r>
              <a:rPr lang="en-IN" sz="1200" dirty="0">
                <a:latin typeface="Calibri" panose="020F0502020204030204" pitchFamily="34" charset="0"/>
                <a:cs typeface="Calibri" panose="020F0502020204030204" pitchFamily="34" charset="0"/>
              </a:rPr>
              <a:t>Sensitivity to outliers: Highly sensitive to outliers.</a:t>
            </a:r>
          </a:p>
          <a:p>
            <a:r>
              <a:rPr lang="en-IN" sz="12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Root Mean Squared Error (RMSE):</a:t>
            </a:r>
          </a:p>
          <a:p>
            <a:r>
              <a:rPr lang="en-IN" sz="1200" dirty="0">
                <a:latin typeface="Calibri" panose="020F0502020204030204" pitchFamily="34" charset="0"/>
                <a:cs typeface="Calibri" panose="020F0502020204030204" pitchFamily="34" charset="0"/>
              </a:rPr>
              <a:t>What it measures: The square root of the MSE.</a:t>
            </a:r>
          </a:p>
          <a:p>
            <a:r>
              <a:rPr lang="en-IN" sz="1200" dirty="0">
                <a:latin typeface="Calibri" panose="020F0502020204030204" pitchFamily="34" charset="0"/>
                <a:cs typeface="Calibri" panose="020F0502020204030204" pitchFamily="34" charset="0"/>
              </a:rPr>
              <a:t>Interpretation: </a:t>
            </a:r>
            <a:r>
              <a:rPr lang="en-IN" sz="1200" b="1" i="1" dirty="0">
                <a:latin typeface="Calibri" panose="020F0502020204030204" pitchFamily="34" charset="0"/>
                <a:cs typeface="Calibri" panose="020F0502020204030204" pitchFamily="34" charset="0"/>
              </a:rPr>
              <a:t>Lower RMSE indicates better model performance. </a:t>
            </a:r>
            <a:r>
              <a:rPr lang="en-IN" sz="1200" dirty="0">
                <a:latin typeface="Calibri" panose="020F0502020204030204" pitchFamily="34" charset="0"/>
                <a:cs typeface="Calibri" panose="020F0502020204030204" pitchFamily="34" charset="0"/>
              </a:rPr>
              <a:t>It's in the same units as the target variable, making it easier to interpret than MSE.</a:t>
            </a:r>
          </a:p>
          <a:p>
            <a:r>
              <a:rPr lang="en-IN" sz="1200" dirty="0">
                <a:latin typeface="Calibri" panose="020F0502020204030204" pitchFamily="34" charset="0"/>
                <a:cs typeface="Calibri" panose="020F0502020204030204" pitchFamily="34" charset="0"/>
              </a:rPr>
              <a:t>Sensitivity to outliers: Sensitive to outliers, like MSE.</a:t>
            </a:r>
          </a:p>
          <a:p>
            <a:r>
              <a:rPr lang="en-IN" sz="12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R-squared (R²):</a:t>
            </a:r>
          </a:p>
          <a:p>
            <a:r>
              <a:rPr lang="en-IN" sz="1200" dirty="0">
                <a:latin typeface="Calibri" panose="020F0502020204030204" pitchFamily="34" charset="0"/>
                <a:cs typeface="Calibri" panose="020F0502020204030204" pitchFamily="34" charset="0"/>
              </a:rPr>
              <a:t>What it measures: The proportion of the variance in the dependent variable that is predictable from the independent variables.</a:t>
            </a:r>
          </a:p>
          <a:p>
            <a:r>
              <a:rPr lang="en-IN" sz="1200" b="1" i="1" dirty="0">
                <a:latin typeface="Calibri" panose="020F0502020204030204" pitchFamily="34" charset="0"/>
                <a:cs typeface="Calibri" panose="020F0502020204030204" pitchFamily="34" charset="0"/>
              </a:rPr>
              <a:t>Interpretation:1 Ranges from 0 to 1. Higher R² indicates a better fit.</a:t>
            </a:r>
          </a:p>
          <a:p>
            <a:r>
              <a:rPr lang="en-IN" sz="1200" b="1" i="1" dirty="0">
                <a:latin typeface="Calibri" panose="020F0502020204030204" pitchFamily="34" charset="0"/>
                <a:cs typeface="Calibri" panose="020F0502020204030204" pitchFamily="34" charset="0"/>
              </a:rPr>
              <a:t>1: Perfect fit.</a:t>
            </a:r>
          </a:p>
          <a:p>
            <a:r>
              <a:rPr lang="en-IN" sz="1200" b="1" i="1" dirty="0">
                <a:latin typeface="Calibri" panose="020F0502020204030204" pitchFamily="34" charset="0"/>
                <a:cs typeface="Calibri" panose="020F0502020204030204" pitchFamily="34" charset="0"/>
              </a:rPr>
              <a:t>0: The model doesn't explain any variance.</a:t>
            </a:r>
          </a:p>
          <a:p>
            <a:r>
              <a:rPr lang="en-IN" sz="1200" dirty="0">
                <a:latin typeface="Calibri" panose="020F0502020204030204" pitchFamily="34" charset="0"/>
                <a:cs typeface="Calibri" panose="020F0502020204030204" pitchFamily="34" charset="0"/>
              </a:rPr>
              <a:t>Limitations: Can be misleading if used alone, especially with complex models. Doesn't indicate if the model is biased.</a:t>
            </a:r>
          </a:p>
          <a:p>
            <a:r>
              <a:rPr lang="en-IN" sz="1200" b="1" u="sng"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Mean Absolute Percentage Error (MAPE):</a:t>
            </a:r>
          </a:p>
          <a:p>
            <a:r>
              <a:rPr lang="en-IN" sz="1200" dirty="0">
                <a:latin typeface="Calibri" panose="020F0502020204030204" pitchFamily="34" charset="0"/>
                <a:cs typeface="Calibri" panose="020F0502020204030204" pitchFamily="34" charset="0"/>
              </a:rPr>
              <a:t>What it measures: The average absolute percentage difference between predicted and actual values.</a:t>
            </a:r>
          </a:p>
          <a:p>
            <a:r>
              <a:rPr lang="en-IN" sz="1200" dirty="0">
                <a:latin typeface="Calibri" panose="020F0502020204030204" pitchFamily="34" charset="0"/>
                <a:cs typeface="Calibri" panose="020F0502020204030204" pitchFamily="34" charset="0"/>
              </a:rPr>
              <a:t>Interpretation: </a:t>
            </a:r>
            <a:r>
              <a:rPr lang="en-IN" sz="1200" b="1" i="1" dirty="0">
                <a:latin typeface="Calibri" panose="020F0502020204030204" pitchFamily="34" charset="0"/>
                <a:cs typeface="Calibri" panose="020F0502020204030204" pitchFamily="34" charset="0"/>
              </a:rPr>
              <a:t>Lower MAPE indicates better model performance.</a:t>
            </a:r>
            <a:r>
              <a:rPr lang="en-IN" sz="1200" dirty="0">
                <a:latin typeface="Calibri" panose="020F0502020204030204" pitchFamily="34" charset="0"/>
                <a:cs typeface="Calibri" panose="020F0502020204030204" pitchFamily="34" charset="0"/>
              </a:rPr>
              <a:t> Expresses error as a percentage, making it easy to understand and compare across different datasets.</a:t>
            </a:r>
          </a:p>
          <a:p>
            <a:r>
              <a:rPr lang="en-IN" sz="1200" dirty="0">
                <a:latin typeface="Calibri" panose="020F0502020204030204" pitchFamily="34" charset="0"/>
                <a:cs typeface="Calibri" panose="020F0502020204030204" pitchFamily="34" charset="0"/>
              </a:rPr>
              <a:t>Limitations: Can be undefined if actual values are zero. Can be skewed if actual values are very small.</a:t>
            </a:r>
          </a:p>
        </p:txBody>
      </p:sp>
      <p:graphicFrame>
        <p:nvGraphicFramePr>
          <p:cNvPr id="4" name="Table 3">
            <a:extLst>
              <a:ext uri="{FF2B5EF4-FFF2-40B4-BE49-F238E27FC236}">
                <a16:creationId xmlns:a16="http://schemas.microsoft.com/office/drawing/2014/main" id="{093F118C-6978-B6FF-F06B-FDA883EA9E37}"/>
              </a:ext>
            </a:extLst>
          </p:cNvPr>
          <p:cNvGraphicFramePr>
            <a:graphicFrameLocks noGrp="1"/>
          </p:cNvGraphicFramePr>
          <p:nvPr>
            <p:extLst>
              <p:ext uri="{D42A27DB-BD31-4B8C-83A1-F6EECF244321}">
                <p14:modId xmlns:p14="http://schemas.microsoft.com/office/powerpoint/2010/main" val="356485289"/>
              </p:ext>
            </p:extLst>
          </p:nvPr>
        </p:nvGraphicFramePr>
        <p:xfrm>
          <a:off x="202068" y="1426216"/>
          <a:ext cx="5613400" cy="2686050"/>
        </p:xfrm>
        <a:graphic>
          <a:graphicData uri="http://schemas.openxmlformats.org/drawingml/2006/table">
            <a:tbl>
              <a:tblPr/>
              <a:tblGrid>
                <a:gridCol w="444500">
                  <a:extLst>
                    <a:ext uri="{9D8B030D-6E8A-4147-A177-3AD203B41FA5}">
                      <a16:colId xmlns:a16="http://schemas.microsoft.com/office/drawing/2014/main" val="4273843608"/>
                    </a:ext>
                  </a:extLst>
                </a:gridCol>
                <a:gridCol w="1016000">
                  <a:extLst>
                    <a:ext uri="{9D8B030D-6E8A-4147-A177-3AD203B41FA5}">
                      <a16:colId xmlns:a16="http://schemas.microsoft.com/office/drawing/2014/main" val="3834780632"/>
                    </a:ext>
                  </a:extLst>
                </a:gridCol>
                <a:gridCol w="800100">
                  <a:extLst>
                    <a:ext uri="{9D8B030D-6E8A-4147-A177-3AD203B41FA5}">
                      <a16:colId xmlns:a16="http://schemas.microsoft.com/office/drawing/2014/main" val="2727506109"/>
                    </a:ext>
                  </a:extLst>
                </a:gridCol>
                <a:gridCol w="800100">
                  <a:extLst>
                    <a:ext uri="{9D8B030D-6E8A-4147-A177-3AD203B41FA5}">
                      <a16:colId xmlns:a16="http://schemas.microsoft.com/office/drawing/2014/main" val="2917094127"/>
                    </a:ext>
                  </a:extLst>
                </a:gridCol>
                <a:gridCol w="800100">
                  <a:extLst>
                    <a:ext uri="{9D8B030D-6E8A-4147-A177-3AD203B41FA5}">
                      <a16:colId xmlns:a16="http://schemas.microsoft.com/office/drawing/2014/main" val="2092482842"/>
                    </a:ext>
                  </a:extLst>
                </a:gridCol>
                <a:gridCol w="952500">
                  <a:extLst>
                    <a:ext uri="{9D8B030D-6E8A-4147-A177-3AD203B41FA5}">
                      <a16:colId xmlns:a16="http://schemas.microsoft.com/office/drawing/2014/main" val="3890148045"/>
                    </a:ext>
                  </a:extLst>
                </a:gridCol>
                <a:gridCol w="800100">
                  <a:extLst>
                    <a:ext uri="{9D8B030D-6E8A-4147-A177-3AD203B41FA5}">
                      <a16:colId xmlns:a16="http://schemas.microsoft.com/office/drawing/2014/main" val="1193647871"/>
                    </a:ext>
                  </a:extLst>
                </a:gridCol>
              </a:tblGrid>
              <a:tr h="200025">
                <a:tc>
                  <a:txBody>
                    <a:bodyPr/>
                    <a:lstStyle/>
                    <a:p>
                      <a:pPr algn="ctr" fontAlgn="ctr"/>
                      <a:r>
                        <a:rPr lang="en-IN" sz="1100" b="1" i="0" u="none" strike="noStrike">
                          <a:solidFill>
                            <a:srgbClr val="FFFFFF"/>
                          </a:solidFill>
                          <a:effectLst/>
                          <a:latin typeface="Aptos Narrow" panose="020B0004020202020204" pitchFamily="34" charset="0"/>
                        </a:rPr>
                        <a:t>Model</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feature_count</a:t>
                      </a:r>
                    </a:p>
                  </a:txBody>
                  <a:tcPr marL="9525" marR="9525" marT="9525" marB="0" anchor="ctr">
                    <a:lnL w="6350" cap="flat" cmpd="sng" algn="ctr">
                      <a:solidFill>
                        <a:srgbClr val="156082"/>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mae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mse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rmse</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r2</a:t>
                      </a:r>
                    </a:p>
                  </a:txBody>
                  <a:tcPr marL="9525" marR="9525" marT="9525" marB="0" anchor="ctr">
                    <a:lnL>
                      <a:noFill/>
                    </a:lnL>
                    <a:lnR>
                      <a:noFill/>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ctr" fontAlgn="ctr"/>
                      <a:r>
                        <a:rPr lang="en-IN" sz="1100" b="1" i="0" u="none" strike="noStrike">
                          <a:solidFill>
                            <a:srgbClr val="FFFFFF"/>
                          </a:solidFill>
                          <a:effectLst/>
                          <a:latin typeface="Aptos Narrow" panose="020B0004020202020204" pitchFamily="34" charset="0"/>
                        </a:rPr>
                        <a:t>mape</a:t>
                      </a:r>
                    </a:p>
                  </a:txBody>
                  <a:tcPr marL="9525" marR="9525" marT="9525"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extLst>
                  <a:ext uri="{0D108BD9-81ED-4DB2-BD59-A6C34878D82A}">
                    <a16:rowId xmlns:a16="http://schemas.microsoft.com/office/drawing/2014/main" val="769565213"/>
                  </a:ext>
                </a:extLst>
              </a:tr>
              <a:tr h="190500">
                <a:tc rowSpan="13">
                  <a:txBody>
                    <a:bodyPr/>
                    <a:lstStyle/>
                    <a:p>
                      <a:pPr algn="ctr" fontAlgn="ctr"/>
                      <a:r>
                        <a:rPr lang="en-IN" sz="1100" b="0" i="0" u="none" strike="noStrike">
                          <a:solidFill>
                            <a:srgbClr val="000000"/>
                          </a:solidFill>
                          <a:effectLst/>
                          <a:latin typeface="Aptos Narrow" panose="020B0004020202020204" pitchFamily="34" charset="0"/>
                        </a:rPr>
                        <a:t>Alpha</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156082"/>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en-IN" sz="1100" b="0" i="0" u="none" strike="noStrike">
                          <a:solidFill>
                            <a:srgbClr val="000000"/>
                          </a:solidFill>
                          <a:effectLst/>
                          <a:latin typeface="Aptos Narrow" panose="020B0004020202020204" pitchFamily="34" charset="0"/>
                        </a:rPr>
                        <a:t>20</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4365.972259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1DD81"/>
                    </a:solidFill>
                  </a:tcPr>
                </a:tc>
                <a:tc>
                  <a:txBody>
                    <a:bodyPr/>
                    <a:lstStyle/>
                    <a:p>
                      <a:pPr algn="r" fontAlgn="b"/>
                      <a:r>
                        <a:rPr lang="en-IN" sz="1100" b="0" i="0" u="none" strike="noStrike">
                          <a:solidFill>
                            <a:srgbClr val="000000"/>
                          </a:solidFill>
                          <a:effectLst/>
                          <a:latin typeface="Aptos Narrow" panose="020B0004020202020204" pitchFamily="34" charset="0"/>
                        </a:rPr>
                        <a:t>165525627.1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5D17E"/>
                    </a:solidFill>
                  </a:tcPr>
                </a:tc>
                <a:tc>
                  <a:txBody>
                    <a:bodyPr/>
                    <a:lstStyle/>
                    <a:p>
                      <a:pPr algn="r" fontAlgn="b"/>
                      <a:r>
                        <a:rPr lang="en-IN" sz="1100" b="0" i="0" u="none" strike="noStrike">
                          <a:solidFill>
                            <a:srgbClr val="000000"/>
                          </a:solidFill>
                          <a:effectLst/>
                          <a:latin typeface="Aptos Narrow" panose="020B0004020202020204" pitchFamily="34" charset="0"/>
                        </a:rPr>
                        <a:t>12865.67632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6D17E"/>
                    </a:solidFill>
                  </a:tcPr>
                </a:tc>
                <a:tc>
                  <a:txBody>
                    <a:bodyPr/>
                    <a:lstStyle/>
                    <a:p>
                      <a:pPr algn="r" fontAlgn="b"/>
                      <a:r>
                        <a:rPr lang="en-IN" sz="1100" b="0" i="0" u="none" strike="noStrike">
                          <a:solidFill>
                            <a:srgbClr val="000000"/>
                          </a:solidFill>
                          <a:effectLst/>
                          <a:latin typeface="Aptos Narrow" panose="020B0004020202020204" pitchFamily="34" charset="0"/>
                        </a:rPr>
                        <a:t>0.702766327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6D27F"/>
                    </a:solidFill>
                  </a:tcPr>
                </a:tc>
                <a:tc>
                  <a:txBody>
                    <a:bodyPr/>
                    <a:lstStyle/>
                    <a:p>
                      <a:pPr algn="r" fontAlgn="b"/>
                      <a:r>
                        <a:rPr lang="en-IN" sz="1100" b="0" i="0" u="none" strike="noStrike">
                          <a:solidFill>
                            <a:srgbClr val="000000"/>
                          </a:solidFill>
                          <a:effectLst/>
                          <a:latin typeface="Aptos Narrow" panose="020B0004020202020204" pitchFamily="34" charset="0"/>
                        </a:rPr>
                        <a:t>0.118358427</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extLst>
                  <a:ext uri="{0D108BD9-81ED-4DB2-BD59-A6C34878D82A}">
                    <a16:rowId xmlns:a16="http://schemas.microsoft.com/office/drawing/2014/main" val="2111505457"/>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19</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4392.206934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483"/>
                    </a:solidFill>
                  </a:tcPr>
                </a:tc>
                <a:tc>
                  <a:txBody>
                    <a:bodyPr/>
                    <a:lstStyle/>
                    <a:p>
                      <a:pPr algn="r" fontAlgn="b"/>
                      <a:r>
                        <a:rPr lang="en-IN" sz="1100" b="0" i="0" u="none" strike="noStrike">
                          <a:solidFill>
                            <a:srgbClr val="000000"/>
                          </a:solidFill>
                          <a:effectLst/>
                          <a:latin typeface="Aptos Narrow" panose="020B0004020202020204" pitchFamily="34" charset="0"/>
                        </a:rPr>
                        <a:t>171056118.9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981"/>
                    </a:solidFill>
                  </a:tcPr>
                </a:tc>
                <a:tc>
                  <a:txBody>
                    <a:bodyPr/>
                    <a:lstStyle/>
                    <a:p>
                      <a:pPr algn="r" fontAlgn="b"/>
                      <a:r>
                        <a:rPr lang="en-IN" sz="1100" b="0" i="0" u="none" strike="noStrike">
                          <a:solidFill>
                            <a:srgbClr val="000000"/>
                          </a:solidFill>
                          <a:effectLst/>
                          <a:latin typeface="Aptos Narrow" panose="020B0004020202020204" pitchFamily="34" charset="0"/>
                        </a:rPr>
                        <a:t>13078.84242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981"/>
                    </a:solidFill>
                  </a:tcPr>
                </a:tc>
                <a:tc>
                  <a:txBody>
                    <a:bodyPr/>
                    <a:lstStyle/>
                    <a:p>
                      <a:pPr algn="r" fontAlgn="b"/>
                      <a:r>
                        <a:rPr lang="en-IN" sz="1100" b="0" i="0" u="none" strike="noStrike">
                          <a:solidFill>
                            <a:srgbClr val="000000"/>
                          </a:solidFill>
                          <a:effectLst/>
                          <a:latin typeface="Aptos Narrow" panose="020B0004020202020204" pitchFamily="34" charset="0"/>
                        </a:rPr>
                        <a:t>0.692835246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D880"/>
                    </a:solidFill>
                  </a:tcPr>
                </a:tc>
                <a:tc>
                  <a:txBody>
                    <a:bodyPr/>
                    <a:lstStyle/>
                    <a:p>
                      <a:pPr algn="r" fontAlgn="b"/>
                      <a:r>
                        <a:rPr lang="en-IN" sz="1100" b="0" i="0" u="none" strike="noStrike">
                          <a:solidFill>
                            <a:srgbClr val="000000"/>
                          </a:solidFill>
                          <a:effectLst/>
                          <a:latin typeface="Aptos Narrow" panose="020B0004020202020204" pitchFamily="34" charset="0"/>
                        </a:rPr>
                        <a:t>0.117603671</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BDD880"/>
                    </a:solidFill>
                  </a:tcPr>
                </a:tc>
                <a:extLst>
                  <a:ext uri="{0D108BD9-81ED-4DB2-BD59-A6C34878D82A}">
                    <a16:rowId xmlns:a16="http://schemas.microsoft.com/office/drawing/2014/main" val="2719278524"/>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18</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r" fontAlgn="b"/>
                      <a:r>
                        <a:rPr lang="en-IN" sz="1100" b="0" i="0" u="none" strike="noStrike">
                          <a:solidFill>
                            <a:srgbClr val="000000"/>
                          </a:solidFill>
                          <a:effectLst/>
                          <a:latin typeface="Aptos Narrow" panose="020B0004020202020204" pitchFamily="34" charset="0"/>
                        </a:rPr>
                        <a:t>4323.542387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163105412.5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12771.27294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0.707112296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tc>
                  <a:txBody>
                    <a:bodyPr/>
                    <a:lstStyle/>
                    <a:p>
                      <a:pPr algn="r" fontAlgn="b"/>
                      <a:r>
                        <a:rPr lang="en-IN" sz="1100" b="0" i="0" u="none" strike="noStrike">
                          <a:solidFill>
                            <a:srgbClr val="000000"/>
                          </a:solidFill>
                          <a:effectLst/>
                          <a:latin typeface="Aptos Narrow" panose="020B0004020202020204" pitchFamily="34" charset="0"/>
                        </a:rPr>
                        <a:t>0.117059195</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8ECA7D"/>
                    </a:solidFill>
                  </a:tcPr>
                </a:tc>
                <a:extLst>
                  <a:ext uri="{0D108BD9-81ED-4DB2-BD59-A6C34878D82A}">
                    <a16:rowId xmlns:a16="http://schemas.microsoft.com/office/drawing/2014/main" val="3157522468"/>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17</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4383.388941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168740815.5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12990.02754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0.696992827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B84"/>
                    </a:solidFill>
                  </a:tcPr>
                </a:tc>
                <a:tc>
                  <a:txBody>
                    <a:bodyPr/>
                    <a:lstStyle/>
                    <a:p>
                      <a:pPr algn="r" fontAlgn="b"/>
                      <a:r>
                        <a:rPr lang="en-IN" sz="1100" b="0" i="0" u="none" strike="noStrike">
                          <a:solidFill>
                            <a:srgbClr val="000000"/>
                          </a:solidFill>
                          <a:effectLst/>
                          <a:latin typeface="Aptos Narrow" panose="020B0004020202020204" pitchFamily="34" charset="0"/>
                        </a:rPr>
                        <a:t>0.118690474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DB81"/>
                    </a:solidFill>
                  </a:tcPr>
                </a:tc>
                <a:extLst>
                  <a:ext uri="{0D108BD9-81ED-4DB2-BD59-A6C34878D82A}">
                    <a16:rowId xmlns:a16="http://schemas.microsoft.com/office/drawing/2014/main" val="3922074481"/>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16</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4368.086543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7DF81"/>
                    </a:solidFill>
                  </a:tcPr>
                </a:tc>
                <a:tc>
                  <a:txBody>
                    <a:bodyPr/>
                    <a:lstStyle/>
                    <a:p>
                      <a:pPr algn="r" fontAlgn="b"/>
                      <a:r>
                        <a:rPr lang="en-IN" sz="1100" b="0" i="0" u="none" strike="noStrike">
                          <a:solidFill>
                            <a:srgbClr val="000000"/>
                          </a:solidFill>
                          <a:effectLst/>
                          <a:latin typeface="Aptos Narrow" panose="020B0004020202020204" pitchFamily="34" charset="0"/>
                        </a:rPr>
                        <a:t>166532153.4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C1D980"/>
                    </a:solidFill>
                  </a:tcPr>
                </a:tc>
                <a:tc>
                  <a:txBody>
                    <a:bodyPr/>
                    <a:lstStyle/>
                    <a:p>
                      <a:pPr algn="r" fontAlgn="b"/>
                      <a:r>
                        <a:rPr lang="en-IN" sz="1100" b="0" i="0" u="none" strike="noStrike">
                          <a:solidFill>
                            <a:srgbClr val="000000"/>
                          </a:solidFill>
                          <a:effectLst/>
                          <a:latin typeface="Aptos Narrow" panose="020B0004020202020204" pitchFamily="34" charset="0"/>
                        </a:rPr>
                        <a:t>12904.73376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C2D980"/>
                    </a:solidFill>
                  </a:tcPr>
                </a:tc>
                <a:tc>
                  <a:txBody>
                    <a:bodyPr/>
                    <a:lstStyle/>
                    <a:p>
                      <a:pPr algn="r" fontAlgn="b"/>
                      <a:r>
                        <a:rPr lang="en-IN" sz="1100" b="0" i="0" u="none" strike="noStrike">
                          <a:solidFill>
                            <a:srgbClr val="000000"/>
                          </a:solidFill>
                          <a:effectLst/>
                          <a:latin typeface="Aptos Narrow" panose="020B0004020202020204" pitchFamily="34" charset="0"/>
                        </a:rPr>
                        <a:t>0.700958912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C2DA81"/>
                    </a:solidFill>
                  </a:tcPr>
                </a:tc>
                <a:tc>
                  <a:txBody>
                    <a:bodyPr/>
                    <a:lstStyle/>
                    <a:p>
                      <a:pPr algn="r" fontAlgn="b"/>
                      <a:r>
                        <a:rPr lang="en-IN" sz="1100" b="0" i="0" u="none" strike="noStrike">
                          <a:solidFill>
                            <a:srgbClr val="000000"/>
                          </a:solidFill>
                          <a:effectLst/>
                          <a:latin typeface="Aptos Narrow" panose="020B0004020202020204" pitchFamily="34" charset="0"/>
                        </a:rPr>
                        <a:t>0.118633065</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DE82"/>
                    </a:solidFill>
                  </a:tcPr>
                </a:tc>
                <a:extLst>
                  <a:ext uri="{0D108BD9-81ED-4DB2-BD59-A6C34878D82A}">
                    <a16:rowId xmlns:a16="http://schemas.microsoft.com/office/drawing/2014/main" val="4094490596"/>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15</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4325.907626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9BF7B"/>
                    </a:solidFill>
                  </a:tcPr>
                </a:tc>
                <a:tc>
                  <a:txBody>
                    <a:bodyPr/>
                    <a:lstStyle/>
                    <a:p>
                      <a:pPr algn="r" fontAlgn="b"/>
                      <a:r>
                        <a:rPr lang="en-IN" sz="1100" b="0" i="0" u="none" strike="noStrike">
                          <a:solidFill>
                            <a:srgbClr val="000000"/>
                          </a:solidFill>
                          <a:effectLst/>
                          <a:latin typeface="Aptos Narrow" panose="020B0004020202020204" pitchFamily="34" charset="0"/>
                        </a:rPr>
                        <a:t>165528927.5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6D17E"/>
                    </a:solidFill>
                  </a:tcPr>
                </a:tc>
                <a:tc>
                  <a:txBody>
                    <a:bodyPr/>
                    <a:lstStyle/>
                    <a:p>
                      <a:pPr algn="r" fontAlgn="b"/>
                      <a:r>
                        <a:rPr lang="en-IN" sz="1100" b="0" i="0" u="none" strike="noStrike">
                          <a:solidFill>
                            <a:srgbClr val="000000"/>
                          </a:solidFill>
                          <a:effectLst/>
                          <a:latin typeface="Aptos Narrow" panose="020B0004020202020204" pitchFamily="34" charset="0"/>
                        </a:rPr>
                        <a:t>12865.80458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6D17E"/>
                    </a:solidFill>
                  </a:tcPr>
                </a:tc>
                <a:tc>
                  <a:txBody>
                    <a:bodyPr/>
                    <a:lstStyle/>
                    <a:p>
                      <a:pPr algn="r" fontAlgn="b"/>
                      <a:r>
                        <a:rPr lang="en-IN" sz="1100" b="0" i="0" u="none" strike="noStrike">
                          <a:solidFill>
                            <a:srgbClr val="000000"/>
                          </a:solidFill>
                          <a:effectLst/>
                          <a:latin typeface="Aptos Narrow" panose="020B0004020202020204" pitchFamily="34" charset="0"/>
                        </a:rPr>
                        <a:t>0.702760401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7D27F"/>
                    </a:solidFill>
                  </a:tcPr>
                </a:tc>
                <a:tc>
                  <a:txBody>
                    <a:bodyPr/>
                    <a:lstStyle/>
                    <a:p>
                      <a:pPr algn="r" fontAlgn="b"/>
                      <a:r>
                        <a:rPr lang="en-IN" sz="1100" b="0" i="0" u="none" strike="noStrike">
                          <a:solidFill>
                            <a:srgbClr val="000000"/>
                          </a:solidFill>
                          <a:effectLst/>
                          <a:latin typeface="Aptos Narrow" panose="020B0004020202020204" pitchFamily="34" charset="0"/>
                        </a:rPr>
                        <a:t>0.116557322</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63BE7B"/>
                    </a:solidFill>
                  </a:tcPr>
                </a:tc>
                <a:extLst>
                  <a:ext uri="{0D108BD9-81ED-4DB2-BD59-A6C34878D82A}">
                    <a16:rowId xmlns:a16="http://schemas.microsoft.com/office/drawing/2014/main" val="3350601797"/>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14</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4375.107194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9E482"/>
                    </a:solidFill>
                  </a:tcPr>
                </a:tc>
                <a:tc>
                  <a:txBody>
                    <a:bodyPr/>
                    <a:lstStyle/>
                    <a:p>
                      <a:pPr algn="r" fontAlgn="b"/>
                      <a:r>
                        <a:rPr lang="en-IN" sz="1100" b="0" i="0" u="none" strike="noStrike">
                          <a:solidFill>
                            <a:srgbClr val="000000"/>
                          </a:solidFill>
                          <a:effectLst/>
                          <a:latin typeface="Aptos Narrow" panose="020B0004020202020204" pitchFamily="34" charset="0"/>
                        </a:rPr>
                        <a:t>167922438.6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8E482"/>
                    </a:solidFill>
                  </a:tcPr>
                </a:tc>
                <a:tc>
                  <a:txBody>
                    <a:bodyPr/>
                    <a:lstStyle/>
                    <a:p>
                      <a:pPr algn="r" fontAlgn="b"/>
                      <a:r>
                        <a:rPr lang="en-IN" sz="1100" b="0" i="0" u="none" strike="noStrike">
                          <a:solidFill>
                            <a:srgbClr val="000000"/>
                          </a:solidFill>
                          <a:effectLst/>
                          <a:latin typeface="Aptos Narrow" panose="020B0004020202020204" pitchFamily="34" charset="0"/>
                        </a:rPr>
                        <a:t>12958.48905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8E482"/>
                    </a:solidFill>
                  </a:tcPr>
                </a:tc>
                <a:tc>
                  <a:txBody>
                    <a:bodyPr/>
                    <a:lstStyle/>
                    <a:p>
                      <a:pPr algn="r" fontAlgn="b"/>
                      <a:r>
                        <a:rPr lang="en-IN" sz="1100" b="0" i="0" u="none" strike="noStrike">
                          <a:solidFill>
                            <a:srgbClr val="000000"/>
                          </a:solidFill>
                          <a:effectLst/>
                          <a:latin typeface="Aptos Narrow" panose="020B0004020202020204" pitchFamily="34" charset="0"/>
                        </a:rPr>
                        <a:t>0.698462383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9E583"/>
                    </a:solidFill>
                  </a:tcPr>
                </a:tc>
                <a:tc>
                  <a:txBody>
                    <a:bodyPr/>
                    <a:lstStyle/>
                    <a:p>
                      <a:pPr algn="r" fontAlgn="b"/>
                      <a:r>
                        <a:rPr lang="en-IN" sz="1100" b="0" i="0" u="none" strike="noStrike">
                          <a:solidFill>
                            <a:srgbClr val="000000"/>
                          </a:solidFill>
                          <a:effectLst/>
                          <a:latin typeface="Aptos Narrow" panose="020B0004020202020204" pitchFamily="34" charset="0"/>
                        </a:rPr>
                        <a:t>0.11789081</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6DF81"/>
                    </a:solidFill>
                  </a:tcPr>
                </a:tc>
                <a:extLst>
                  <a:ext uri="{0D108BD9-81ED-4DB2-BD59-A6C34878D82A}">
                    <a16:rowId xmlns:a16="http://schemas.microsoft.com/office/drawing/2014/main" val="399971485"/>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13</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4342.171317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93CC7D"/>
                    </a:solidFill>
                  </a:tcPr>
                </a:tc>
                <a:tc>
                  <a:txBody>
                    <a:bodyPr/>
                    <a:lstStyle/>
                    <a:p>
                      <a:pPr algn="r" fontAlgn="b"/>
                      <a:r>
                        <a:rPr lang="en-IN" sz="1100" b="0" i="0" u="none" strike="noStrike">
                          <a:solidFill>
                            <a:srgbClr val="000000"/>
                          </a:solidFill>
                          <a:effectLst/>
                          <a:latin typeface="Aptos Narrow" panose="020B0004020202020204" pitchFamily="34" charset="0"/>
                        </a:rPr>
                        <a:t>167217459.5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4DE81"/>
                    </a:solidFill>
                  </a:tcPr>
                </a:tc>
                <a:tc>
                  <a:txBody>
                    <a:bodyPr/>
                    <a:lstStyle/>
                    <a:p>
                      <a:pPr algn="r" fontAlgn="b"/>
                      <a:r>
                        <a:rPr lang="en-IN" sz="1100" b="0" i="0" u="none" strike="noStrike">
                          <a:solidFill>
                            <a:srgbClr val="000000"/>
                          </a:solidFill>
                          <a:effectLst/>
                          <a:latin typeface="Aptos Narrow" panose="020B0004020202020204" pitchFamily="34" charset="0"/>
                        </a:rPr>
                        <a:t>12931.25901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5DE81"/>
                    </a:solidFill>
                  </a:tcPr>
                </a:tc>
                <a:tc>
                  <a:txBody>
                    <a:bodyPr/>
                    <a:lstStyle/>
                    <a:p>
                      <a:pPr algn="r" fontAlgn="b"/>
                      <a:r>
                        <a:rPr lang="en-IN" sz="1100" b="0" i="0" u="none" strike="noStrike">
                          <a:solidFill>
                            <a:srgbClr val="000000"/>
                          </a:solidFill>
                          <a:effectLst/>
                          <a:latin typeface="Aptos Narrow" panose="020B0004020202020204" pitchFamily="34" charset="0"/>
                        </a:rPr>
                        <a:t>0.699728311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D5DF82"/>
                    </a:solidFill>
                  </a:tcPr>
                </a:tc>
                <a:tc>
                  <a:txBody>
                    <a:bodyPr/>
                    <a:lstStyle/>
                    <a:p>
                      <a:pPr algn="r" fontAlgn="b"/>
                      <a:r>
                        <a:rPr lang="en-IN" sz="1100" b="0" i="0" u="none" strike="noStrike">
                          <a:solidFill>
                            <a:srgbClr val="000000"/>
                          </a:solidFill>
                          <a:effectLst/>
                          <a:latin typeface="Aptos Narrow" panose="020B0004020202020204" pitchFamily="34" charset="0"/>
                        </a:rPr>
                        <a:t>0.117305473</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A3D07E"/>
                    </a:solidFill>
                  </a:tcPr>
                </a:tc>
                <a:extLst>
                  <a:ext uri="{0D108BD9-81ED-4DB2-BD59-A6C34878D82A}">
                    <a16:rowId xmlns:a16="http://schemas.microsoft.com/office/drawing/2014/main" val="3496021137"/>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12</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4417.284329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CE7F"/>
                    </a:solidFill>
                  </a:tcPr>
                </a:tc>
                <a:tc>
                  <a:txBody>
                    <a:bodyPr/>
                    <a:lstStyle/>
                    <a:p>
                      <a:pPr algn="r" fontAlgn="b"/>
                      <a:r>
                        <a:rPr lang="en-IN" sz="1100" b="0" i="0" u="none" strike="noStrike">
                          <a:solidFill>
                            <a:srgbClr val="000000"/>
                          </a:solidFill>
                          <a:effectLst/>
                          <a:latin typeface="Aptos Narrow" panose="020B0004020202020204" pitchFamily="34" charset="0"/>
                        </a:rPr>
                        <a:t>169838460.8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383"/>
                    </a:solidFill>
                  </a:tcPr>
                </a:tc>
                <a:tc>
                  <a:txBody>
                    <a:bodyPr/>
                    <a:lstStyle/>
                    <a:p>
                      <a:pPr algn="r" fontAlgn="b"/>
                      <a:r>
                        <a:rPr lang="en-IN" sz="1100" b="0" i="0" u="none" strike="noStrike">
                          <a:solidFill>
                            <a:srgbClr val="000000"/>
                          </a:solidFill>
                          <a:effectLst/>
                          <a:latin typeface="Aptos Narrow" panose="020B0004020202020204" pitchFamily="34" charset="0"/>
                        </a:rPr>
                        <a:t>13032.20859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283"/>
                    </a:solidFill>
                  </a:tcPr>
                </a:tc>
                <a:tc>
                  <a:txBody>
                    <a:bodyPr/>
                    <a:lstStyle/>
                    <a:p>
                      <a:pPr algn="r" fontAlgn="b"/>
                      <a:r>
                        <a:rPr lang="en-IN" sz="1100" b="0" i="0" u="none" strike="noStrike">
                          <a:solidFill>
                            <a:srgbClr val="000000"/>
                          </a:solidFill>
                          <a:effectLst/>
                          <a:latin typeface="Aptos Narrow" panose="020B0004020202020204" pitchFamily="34" charset="0"/>
                        </a:rPr>
                        <a:t>0.69502179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E282"/>
                    </a:solidFill>
                  </a:tcPr>
                </a:tc>
                <a:tc>
                  <a:txBody>
                    <a:bodyPr/>
                    <a:lstStyle/>
                    <a:p>
                      <a:pPr algn="r" fontAlgn="b"/>
                      <a:r>
                        <a:rPr lang="en-IN" sz="1100" b="0" i="0" u="none" strike="noStrike">
                          <a:solidFill>
                            <a:srgbClr val="000000"/>
                          </a:solidFill>
                          <a:effectLst/>
                          <a:latin typeface="Aptos Narrow" panose="020B0004020202020204" pitchFamily="34" charset="0"/>
                        </a:rPr>
                        <a:t>0.120111214</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B9474"/>
                    </a:solidFill>
                  </a:tcPr>
                </a:tc>
                <a:extLst>
                  <a:ext uri="{0D108BD9-81ED-4DB2-BD59-A6C34878D82A}">
                    <a16:rowId xmlns:a16="http://schemas.microsoft.com/office/drawing/2014/main" val="4022806640"/>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11</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4397.077883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E082"/>
                    </a:solidFill>
                  </a:tcPr>
                </a:tc>
                <a:tc>
                  <a:txBody>
                    <a:bodyPr/>
                    <a:lstStyle/>
                    <a:p>
                      <a:pPr algn="r" fontAlgn="b"/>
                      <a:r>
                        <a:rPr lang="en-IN" sz="1100" b="0" i="0" u="none" strike="noStrike">
                          <a:solidFill>
                            <a:srgbClr val="000000"/>
                          </a:solidFill>
                          <a:effectLst/>
                          <a:latin typeface="Aptos Narrow" panose="020B0004020202020204" pitchFamily="34" charset="0"/>
                        </a:rPr>
                        <a:t>172064575.7</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17F"/>
                    </a:solidFill>
                  </a:tcPr>
                </a:tc>
                <a:tc>
                  <a:txBody>
                    <a:bodyPr/>
                    <a:lstStyle/>
                    <a:p>
                      <a:pPr algn="r" fontAlgn="b"/>
                      <a:r>
                        <a:rPr lang="en-IN" sz="1100" b="0" i="0" u="none" strike="noStrike">
                          <a:solidFill>
                            <a:srgbClr val="000000"/>
                          </a:solidFill>
                          <a:effectLst/>
                          <a:latin typeface="Aptos Narrow" panose="020B0004020202020204" pitchFamily="34" charset="0"/>
                        </a:rPr>
                        <a:t>13117.33874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07F"/>
                    </a:solidFill>
                  </a:tcPr>
                </a:tc>
                <a:tc>
                  <a:txBody>
                    <a:bodyPr/>
                    <a:lstStyle/>
                    <a:p>
                      <a:pPr algn="r" fontAlgn="b"/>
                      <a:r>
                        <a:rPr lang="en-IN" sz="1100" b="0" i="0" u="none" strike="noStrike">
                          <a:solidFill>
                            <a:srgbClr val="000000"/>
                          </a:solidFill>
                          <a:effectLst/>
                          <a:latin typeface="Aptos Narrow" panose="020B0004020202020204" pitchFamily="34" charset="0"/>
                        </a:rPr>
                        <a:t>0.691024365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D07E"/>
                    </a:solidFill>
                  </a:tcPr>
                </a:tc>
                <a:tc>
                  <a:txBody>
                    <a:bodyPr/>
                    <a:lstStyle/>
                    <a:p>
                      <a:pPr algn="r" fontAlgn="b"/>
                      <a:r>
                        <a:rPr lang="en-IN" sz="1100" b="0" i="0" u="none" strike="noStrike">
                          <a:solidFill>
                            <a:srgbClr val="000000"/>
                          </a:solidFill>
                          <a:effectLst/>
                          <a:latin typeface="Aptos Narrow" panose="020B0004020202020204" pitchFamily="34" charset="0"/>
                        </a:rPr>
                        <a:t>0.118081293</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E6E482"/>
                    </a:solidFill>
                  </a:tcPr>
                </a:tc>
                <a:extLst>
                  <a:ext uri="{0D108BD9-81ED-4DB2-BD59-A6C34878D82A}">
                    <a16:rowId xmlns:a16="http://schemas.microsoft.com/office/drawing/2014/main" val="376356843"/>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10</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4443.571389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B77A"/>
                    </a:solidFill>
                  </a:tcPr>
                </a:tc>
                <a:tc>
                  <a:txBody>
                    <a:bodyPr/>
                    <a:lstStyle/>
                    <a:p>
                      <a:pPr algn="r" fontAlgn="b"/>
                      <a:r>
                        <a:rPr lang="en-IN" sz="1100" b="0" i="0" u="none" strike="noStrike">
                          <a:solidFill>
                            <a:srgbClr val="000000"/>
                          </a:solidFill>
                          <a:effectLst/>
                          <a:latin typeface="Aptos Narrow" panose="020B0004020202020204" pitchFamily="34" charset="0"/>
                        </a:rPr>
                        <a:t>174824979.8</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BB7B"/>
                    </a:solidFill>
                  </a:tcPr>
                </a:tc>
                <a:tc>
                  <a:txBody>
                    <a:bodyPr/>
                    <a:lstStyle/>
                    <a:p>
                      <a:pPr algn="r" fontAlgn="b"/>
                      <a:r>
                        <a:rPr lang="en-IN" sz="1100" b="0" i="0" u="none" strike="noStrike">
                          <a:solidFill>
                            <a:srgbClr val="000000"/>
                          </a:solidFill>
                          <a:effectLst/>
                          <a:latin typeface="Aptos Narrow" panose="020B0004020202020204" pitchFamily="34" charset="0"/>
                        </a:rPr>
                        <a:t>13222.13976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BA7B"/>
                    </a:solidFill>
                  </a:tcPr>
                </a:tc>
                <a:tc>
                  <a:txBody>
                    <a:bodyPr/>
                    <a:lstStyle/>
                    <a:p>
                      <a:pPr algn="r" fontAlgn="b"/>
                      <a:r>
                        <a:rPr lang="en-IN" sz="1100" b="0" i="0" u="none" strike="noStrike">
                          <a:solidFill>
                            <a:srgbClr val="000000"/>
                          </a:solidFill>
                          <a:effectLst/>
                          <a:latin typeface="Aptos Narrow" panose="020B0004020202020204" pitchFamily="34" charset="0"/>
                        </a:rPr>
                        <a:t>0.686067519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CBA7A"/>
                    </a:solidFill>
                  </a:tcPr>
                </a:tc>
                <a:tc>
                  <a:txBody>
                    <a:bodyPr/>
                    <a:lstStyle/>
                    <a:p>
                      <a:pPr algn="r" fontAlgn="b"/>
                      <a:r>
                        <a:rPr lang="en-IN" sz="1100" b="0" i="0" u="none" strike="noStrike">
                          <a:solidFill>
                            <a:srgbClr val="000000"/>
                          </a:solidFill>
                          <a:effectLst/>
                          <a:latin typeface="Aptos Narrow" panose="020B0004020202020204" pitchFamily="34" charset="0"/>
                        </a:rPr>
                        <a:t>0.118913132</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ED07F"/>
                    </a:solidFill>
                  </a:tcPr>
                </a:tc>
                <a:extLst>
                  <a:ext uri="{0D108BD9-81ED-4DB2-BD59-A6C34878D82A}">
                    <a16:rowId xmlns:a16="http://schemas.microsoft.com/office/drawing/2014/main" val="426188889"/>
                  </a:ext>
                </a:extLst>
              </a:tr>
              <a:tr h="190500">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9</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4442.117269</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B97B"/>
                    </a:solidFill>
                  </a:tcPr>
                </a:tc>
                <a:tc>
                  <a:txBody>
                    <a:bodyPr/>
                    <a:lstStyle/>
                    <a:p>
                      <a:pPr algn="r" fontAlgn="b"/>
                      <a:r>
                        <a:rPr lang="en-IN" sz="1100" b="0" i="0" u="none" strike="noStrike">
                          <a:solidFill>
                            <a:srgbClr val="000000"/>
                          </a:solidFill>
                          <a:effectLst/>
                          <a:latin typeface="Aptos Narrow" panose="020B0004020202020204" pitchFamily="34" charset="0"/>
                        </a:rPr>
                        <a:t>173907056.1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C27D"/>
                    </a:solidFill>
                  </a:tcPr>
                </a:tc>
                <a:tc>
                  <a:txBody>
                    <a:bodyPr/>
                    <a:lstStyle/>
                    <a:p>
                      <a:pPr algn="r" fontAlgn="b"/>
                      <a:r>
                        <a:rPr lang="en-IN" sz="1100" b="0" i="0" u="none" strike="noStrike">
                          <a:solidFill>
                            <a:srgbClr val="000000"/>
                          </a:solidFill>
                          <a:effectLst/>
                          <a:latin typeface="Aptos Narrow" panose="020B0004020202020204" pitchFamily="34" charset="0"/>
                        </a:rPr>
                        <a:t>13187.38246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DC17C"/>
                    </a:solidFill>
                  </a:tcPr>
                </a:tc>
                <a:tc>
                  <a:txBody>
                    <a:bodyPr/>
                    <a:lstStyle/>
                    <a:p>
                      <a:pPr algn="r" fontAlgn="b"/>
                      <a:r>
                        <a:rPr lang="en-IN" sz="1100" b="0" i="0" u="none" strike="noStrike">
                          <a:solidFill>
                            <a:srgbClr val="000000"/>
                          </a:solidFill>
                          <a:effectLst/>
                          <a:latin typeface="Aptos Narrow" panose="020B0004020202020204" pitchFamily="34" charset="0"/>
                        </a:rPr>
                        <a:t>0.68771583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CC17C"/>
                    </a:solidFill>
                  </a:tcPr>
                </a:tc>
                <a:tc>
                  <a:txBody>
                    <a:bodyPr/>
                    <a:lstStyle/>
                    <a:p>
                      <a:pPr algn="r" fontAlgn="b"/>
                      <a:r>
                        <a:rPr lang="en-IN" sz="1100" b="0" i="0" u="none" strike="noStrike">
                          <a:solidFill>
                            <a:srgbClr val="000000"/>
                          </a:solidFill>
                          <a:effectLst/>
                          <a:latin typeface="Aptos Narrow" panose="020B0004020202020204" pitchFamily="34" charset="0"/>
                        </a:rPr>
                        <a:t>0.120652541</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9786E"/>
                    </a:solidFill>
                  </a:tcPr>
                </a:tc>
                <a:extLst>
                  <a:ext uri="{0D108BD9-81ED-4DB2-BD59-A6C34878D82A}">
                    <a16:rowId xmlns:a16="http://schemas.microsoft.com/office/drawing/2014/main" val="1543498889"/>
                  </a:ext>
                </a:extLst>
              </a:tr>
              <a:tr h="200025">
                <a:tc vMerge="1">
                  <a:txBody>
                    <a:bodyPr/>
                    <a:lstStyle/>
                    <a:p>
                      <a:endParaRPr lang="en-IN"/>
                    </a:p>
                  </a:txBody>
                  <a:tcPr/>
                </a:tc>
                <a:tc>
                  <a:txBody>
                    <a:bodyPr/>
                    <a:lstStyle/>
                    <a:p>
                      <a:pPr algn="ctr" fontAlgn="ctr"/>
                      <a:r>
                        <a:rPr lang="en-IN" sz="1100" b="0" i="0" u="none" strike="noStrike">
                          <a:solidFill>
                            <a:srgbClr val="000000"/>
                          </a:solidFill>
                          <a:effectLst/>
                          <a:latin typeface="Aptos Narrow" panose="020B0004020202020204" pitchFamily="34" charset="0"/>
                        </a:rPr>
                        <a:t>8</a:t>
                      </a:r>
                    </a:p>
                  </a:txBody>
                  <a:tcPr marL="9525" marR="9525" marT="9525" marB="0" anchor="ctr">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Aptos Narrow" panose="020B0004020202020204" pitchFamily="34" charset="0"/>
                        </a:rPr>
                        <a:t>4533.403459</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184933701.3</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13599.0331</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a:solidFill>
                            <a:srgbClr val="000000"/>
                          </a:solidFill>
                          <a:effectLst/>
                          <a:latin typeface="Aptos Narrow" panose="020B0004020202020204" pitchFamily="34" charset="0"/>
                        </a:rPr>
                        <a:t>0.66791533</a:t>
                      </a:r>
                    </a:p>
                  </a:txBody>
                  <a:tcPr marL="9525" marR="9525" marT="9525" marB="0" anchor="b">
                    <a:lnL>
                      <a:noFill/>
                    </a:lnL>
                    <a:lnR>
                      <a:noFill/>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tc>
                  <a:txBody>
                    <a:bodyPr/>
                    <a:lstStyle/>
                    <a:p>
                      <a:pPr algn="r" fontAlgn="b"/>
                      <a:r>
                        <a:rPr lang="en-IN" sz="1100" b="0" i="0" u="none" strike="noStrike" dirty="0">
                          <a:solidFill>
                            <a:srgbClr val="000000"/>
                          </a:solidFill>
                          <a:effectLst/>
                          <a:latin typeface="Aptos Narrow" panose="020B0004020202020204" pitchFamily="34" charset="0"/>
                        </a:rPr>
                        <a:t>0.120951546</a:t>
                      </a:r>
                    </a:p>
                  </a:txBody>
                  <a:tcPr marL="9525" marR="9525" marT="9525" marB="0" anchor="b">
                    <a:lnL>
                      <a:noFill/>
                    </a:lnL>
                    <a:lnR w="12700" cap="flat" cmpd="sng" algn="ctr">
                      <a:solidFill>
                        <a:srgbClr val="000000"/>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407161707"/>
                  </a:ext>
                </a:extLst>
              </a:tr>
            </a:tbl>
          </a:graphicData>
        </a:graphic>
      </p:graphicFrame>
    </p:spTree>
    <p:extLst>
      <p:ext uri="{BB962C8B-B14F-4D97-AF65-F5344CB8AC3E}">
        <p14:creationId xmlns:p14="http://schemas.microsoft.com/office/powerpoint/2010/main" val="80665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CB71F-98A0-FDFD-293E-AC03DF6455D8}"/>
            </a:ext>
          </a:extLst>
        </p:cNvPr>
        <p:cNvGrpSpPr/>
        <p:nvPr/>
      </p:nvGrpSpPr>
      <p:grpSpPr>
        <a:xfrm>
          <a:off x="0" y="0"/>
          <a:ext cx="0" cy="0"/>
          <a:chOff x="0" y="0"/>
          <a:chExt cx="0" cy="0"/>
        </a:xfrm>
      </p:grpSpPr>
      <p:sp>
        <p:nvSpPr>
          <p:cNvPr id="16" name="Title 2">
            <a:extLst>
              <a:ext uri="{FF2B5EF4-FFF2-40B4-BE49-F238E27FC236}">
                <a16:creationId xmlns:a16="http://schemas.microsoft.com/office/drawing/2014/main" id="{274EF178-01AD-F3E5-7ADF-4D145EA7C595}"/>
              </a:ext>
            </a:extLst>
          </p:cNvPr>
          <p:cNvSpPr txBox="1">
            <a:spLocks/>
          </p:cNvSpPr>
          <p:nvPr/>
        </p:nvSpPr>
        <p:spPr>
          <a:xfrm>
            <a:off x="507" y="0"/>
            <a:ext cx="8147925" cy="58785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PH" sz="2800" b="1" dirty="0">
                <a:solidFill>
                  <a:srgbClr val="785AFF"/>
                </a:solidFill>
              </a:rPr>
              <a:t>Statistical model to estimate income by predicting how much income the customer would declare if s/he were a good customer </a:t>
            </a:r>
          </a:p>
        </p:txBody>
      </p:sp>
      <p:sp>
        <p:nvSpPr>
          <p:cNvPr id="11" name="TextBox 10">
            <a:extLst>
              <a:ext uri="{FF2B5EF4-FFF2-40B4-BE49-F238E27FC236}">
                <a16:creationId xmlns:a16="http://schemas.microsoft.com/office/drawing/2014/main" id="{CF2D7287-5998-7DC6-FAA7-967BED508C28}"/>
              </a:ext>
            </a:extLst>
          </p:cNvPr>
          <p:cNvSpPr txBox="1"/>
          <p:nvPr/>
        </p:nvSpPr>
        <p:spPr>
          <a:xfrm>
            <a:off x="278681" y="5624460"/>
            <a:ext cx="11779969" cy="830997"/>
          </a:xfrm>
          <a:prstGeom prst="rect">
            <a:avLst/>
          </a:prstGeom>
          <a:noFill/>
        </p:spPr>
        <p:txBody>
          <a:bodyPr wrap="square" rtlCol="0">
            <a:spAutoFit/>
          </a:bodyPr>
          <a:lstStyle/>
          <a:p>
            <a:pPr marL="171450" indent="-171450">
              <a:buFont typeface="Wingdings" panose="05000000000000000000" pitchFamily="2" charset="2"/>
              <a:buChar char="q"/>
            </a:pPr>
            <a:r>
              <a:rPr lang="en-US" sz="1200" dirty="0"/>
              <a:t>The "</a:t>
            </a:r>
            <a:r>
              <a:rPr lang="en-US" sz="1200" dirty="0" err="1"/>
              <a:t>inc_alpha_encoded_company_name_grouped</a:t>
            </a:r>
            <a:r>
              <a:rPr lang="en-US" sz="1200" dirty="0"/>
              <a:t>" is by far the most important factor in this prediction. Knowing the company someone is associated with gives us the biggest clue about the customer’s income.</a:t>
            </a:r>
          </a:p>
          <a:p>
            <a:pPr marL="171450" indent="-171450">
              <a:buFont typeface="Wingdings" panose="05000000000000000000" pitchFamily="2" charset="2"/>
              <a:buChar char="q"/>
            </a:pPr>
            <a:r>
              <a:rPr lang="en-US" sz="1200" dirty="0"/>
              <a:t>The type of loan ("</a:t>
            </a:r>
            <a:r>
              <a:rPr lang="en-US" sz="1200" dirty="0" err="1"/>
              <a:t>inc_alpha_In_loan_prod_type</a:t>
            </a:r>
            <a:r>
              <a:rPr lang="en-US" sz="1200" dirty="0"/>
              <a:t>") also plays a significant role, though not as much as the company name.</a:t>
            </a:r>
          </a:p>
          <a:p>
            <a:pPr marL="171450" indent="-171450">
              <a:buFont typeface="Wingdings" panose="05000000000000000000" pitchFamily="2" charset="2"/>
              <a:buChar char="q"/>
            </a:pPr>
            <a:r>
              <a:rPr lang="en-US" sz="1200" dirty="0"/>
              <a:t>Many other factors, like age, gender, or education level, have relatively little influence on the prediction compared to company name and loan type.</a:t>
            </a:r>
            <a:endParaRPr lang="en-IN" sz="12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25721DE-2BCC-6962-A301-5AF3A12017E3}"/>
              </a:ext>
            </a:extLst>
          </p:cNvPr>
          <p:cNvPicPr>
            <a:picLocks noChangeAspect="1"/>
          </p:cNvPicPr>
          <p:nvPr/>
        </p:nvPicPr>
        <p:blipFill>
          <a:blip r:embed="rId2"/>
          <a:stretch>
            <a:fillRect/>
          </a:stretch>
        </p:blipFill>
        <p:spPr>
          <a:xfrm>
            <a:off x="531136" y="1915863"/>
            <a:ext cx="5163809" cy="3373349"/>
          </a:xfrm>
          <a:prstGeom prst="rect">
            <a:avLst/>
          </a:prstGeom>
        </p:spPr>
      </p:pic>
      <p:pic>
        <p:nvPicPr>
          <p:cNvPr id="7" name="Picture 6">
            <a:extLst>
              <a:ext uri="{FF2B5EF4-FFF2-40B4-BE49-F238E27FC236}">
                <a16:creationId xmlns:a16="http://schemas.microsoft.com/office/drawing/2014/main" id="{471C1A98-5BD9-591A-A6C9-CFC5D677CB5B}"/>
              </a:ext>
            </a:extLst>
          </p:cNvPr>
          <p:cNvPicPr>
            <a:picLocks noChangeAspect="1"/>
          </p:cNvPicPr>
          <p:nvPr/>
        </p:nvPicPr>
        <p:blipFill>
          <a:blip r:embed="rId3"/>
          <a:stretch>
            <a:fillRect/>
          </a:stretch>
        </p:blipFill>
        <p:spPr>
          <a:xfrm>
            <a:off x="6497057" y="1808347"/>
            <a:ext cx="5163809" cy="3480866"/>
          </a:xfrm>
          <a:prstGeom prst="rect">
            <a:avLst/>
          </a:prstGeom>
        </p:spPr>
      </p:pic>
      <p:graphicFrame>
        <p:nvGraphicFramePr>
          <p:cNvPr id="8" name="Table 7">
            <a:extLst>
              <a:ext uri="{FF2B5EF4-FFF2-40B4-BE49-F238E27FC236}">
                <a16:creationId xmlns:a16="http://schemas.microsoft.com/office/drawing/2014/main" id="{9FA254C0-645C-10AF-26A7-AA0C8387641E}"/>
              </a:ext>
            </a:extLst>
          </p:cNvPr>
          <p:cNvGraphicFramePr>
            <a:graphicFrameLocks noGrp="1"/>
          </p:cNvGraphicFramePr>
          <p:nvPr>
            <p:extLst>
              <p:ext uri="{D42A27DB-BD31-4B8C-83A1-F6EECF244321}">
                <p14:modId xmlns:p14="http://schemas.microsoft.com/office/powerpoint/2010/main" val="2868632928"/>
              </p:ext>
            </p:extLst>
          </p:nvPr>
        </p:nvGraphicFramePr>
        <p:xfrm>
          <a:off x="920750" y="744291"/>
          <a:ext cx="10350500" cy="800100"/>
        </p:xfrm>
        <a:graphic>
          <a:graphicData uri="http://schemas.openxmlformats.org/drawingml/2006/table">
            <a:tbl>
              <a:tblPr/>
              <a:tblGrid>
                <a:gridCol w="1155700">
                  <a:extLst>
                    <a:ext uri="{9D8B030D-6E8A-4147-A177-3AD203B41FA5}">
                      <a16:colId xmlns:a16="http://schemas.microsoft.com/office/drawing/2014/main" val="1082074743"/>
                    </a:ext>
                  </a:extLst>
                </a:gridCol>
                <a:gridCol w="1765300">
                  <a:extLst>
                    <a:ext uri="{9D8B030D-6E8A-4147-A177-3AD203B41FA5}">
                      <a16:colId xmlns:a16="http://schemas.microsoft.com/office/drawing/2014/main" val="3963165779"/>
                    </a:ext>
                  </a:extLst>
                </a:gridCol>
                <a:gridCol w="1727200">
                  <a:extLst>
                    <a:ext uri="{9D8B030D-6E8A-4147-A177-3AD203B41FA5}">
                      <a16:colId xmlns:a16="http://schemas.microsoft.com/office/drawing/2014/main" val="1652594302"/>
                    </a:ext>
                  </a:extLst>
                </a:gridCol>
                <a:gridCol w="2095500">
                  <a:extLst>
                    <a:ext uri="{9D8B030D-6E8A-4147-A177-3AD203B41FA5}">
                      <a16:colId xmlns:a16="http://schemas.microsoft.com/office/drawing/2014/main" val="1235852200"/>
                    </a:ext>
                  </a:extLst>
                </a:gridCol>
                <a:gridCol w="1092200">
                  <a:extLst>
                    <a:ext uri="{9D8B030D-6E8A-4147-A177-3AD203B41FA5}">
                      <a16:colId xmlns:a16="http://schemas.microsoft.com/office/drawing/2014/main" val="2063660774"/>
                    </a:ext>
                  </a:extLst>
                </a:gridCol>
                <a:gridCol w="2514600">
                  <a:extLst>
                    <a:ext uri="{9D8B030D-6E8A-4147-A177-3AD203B41FA5}">
                      <a16:colId xmlns:a16="http://schemas.microsoft.com/office/drawing/2014/main" val="3031426554"/>
                    </a:ext>
                  </a:extLst>
                </a:gridCol>
              </a:tblGrid>
              <a:tr h="200025">
                <a:tc>
                  <a:txBody>
                    <a:bodyPr/>
                    <a:lstStyle/>
                    <a:p>
                      <a:pPr algn="l" fontAlgn="b"/>
                      <a:r>
                        <a:rPr lang="en-IN" sz="1100" b="1" i="0" u="none" strike="noStrike">
                          <a:solidFill>
                            <a:srgbClr val="FFFFFF"/>
                          </a:solidFill>
                          <a:effectLst/>
                          <a:latin typeface="Aptos Narrow" panose="020B0004020202020204" pitchFamily="34" charset="0"/>
                        </a:rPr>
                        <a:t>Test Results</a:t>
                      </a:r>
                    </a:p>
                  </a:txBody>
                  <a:tcPr marL="9525" marR="9525" marT="9525" marB="0" anchor="b">
                    <a:lnL w="6350" cap="flat" cmpd="sng" algn="ctr">
                      <a:solidFill>
                        <a:srgbClr val="156082"/>
                      </a:solidFill>
                      <a:prstDash val="solid"/>
                      <a:round/>
                      <a:headEnd type="none" w="med" len="med"/>
                      <a:tailEnd type="none" w="med" len="med"/>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Mean Absolute Error (MAE)</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Mean Squared Error (MSE)</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l" fontAlgn="b"/>
                      <a:r>
                        <a:rPr lang="en-US" sz="1100" b="1" i="0" u="none" strike="noStrike">
                          <a:solidFill>
                            <a:srgbClr val="FFFFFF"/>
                          </a:solidFill>
                          <a:effectLst/>
                          <a:latin typeface="Aptos Narrow" panose="020B0004020202020204" pitchFamily="34" charset="0"/>
                        </a:rPr>
                        <a:t>Root Mean Squared Error (RMSE)</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R-squared (R2)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tc>
                  <a:txBody>
                    <a:bodyPr/>
                    <a:lstStyle/>
                    <a:p>
                      <a:pPr algn="l" fontAlgn="b"/>
                      <a:r>
                        <a:rPr lang="en-IN" sz="1100" b="1" i="0" u="none" strike="noStrike">
                          <a:solidFill>
                            <a:srgbClr val="FFFFFF"/>
                          </a:solidFill>
                          <a:effectLst/>
                          <a:latin typeface="Aptos Narrow" panose="020B0004020202020204" pitchFamily="34" charset="0"/>
                        </a:rPr>
                        <a:t>Mean Absolute Percentage Error (MAPE)</a:t>
                      </a:r>
                    </a:p>
                  </a:txBody>
                  <a:tcPr marL="9525" marR="9525" marT="9525" marB="0" anchor="b">
                    <a:lnL>
                      <a:noFill/>
                    </a:lnL>
                    <a:lnR w="6350" cap="flat" cmpd="sng" algn="ctr">
                      <a:solidFill>
                        <a:srgbClr val="156082"/>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156082"/>
                    </a:solidFill>
                  </a:tcPr>
                </a:tc>
                <a:extLst>
                  <a:ext uri="{0D108BD9-81ED-4DB2-BD59-A6C34878D82A}">
                    <a16:rowId xmlns:a16="http://schemas.microsoft.com/office/drawing/2014/main" val="3637459860"/>
                  </a:ext>
                </a:extLst>
              </a:tr>
              <a:tr h="200025">
                <a:tc>
                  <a:txBody>
                    <a:bodyPr/>
                    <a:lstStyle/>
                    <a:p>
                      <a:pPr algn="l" fontAlgn="b"/>
                      <a:r>
                        <a:rPr lang="en-IN" sz="1100" b="1" i="0" u="none" strike="noStrike">
                          <a:solidFill>
                            <a:srgbClr val="0E2841"/>
                          </a:solidFill>
                          <a:effectLst/>
                          <a:latin typeface="Aptos Narrow" panose="020B0004020202020204" pitchFamily="34" charset="0"/>
                        </a:rPr>
                        <a:t>Alpha Model</a:t>
                      </a:r>
                    </a:p>
                  </a:txBody>
                  <a:tcPr marL="9525" marR="9525" marT="9525" marB="0" anchor="b">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1" i="0" u="none" strike="noStrike">
                          <a:solidFill>
                            <a:srgbClr val="3F3F3F"/>
                          </a:solidFill>
                          <a:effectLst/>
                          <a:latin typeface="Aptos Narrow" panose="020B0004020202020204" pitchFamily="34" charset="0"/>
                        </a:rPr>
                        <a:t>4323.54</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163105412.5</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12771.27</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0.7071</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0.1171</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600083809"/>
                  </a:ext>
                </a:extLst>
              </a:tr>
              <a:tr h="200025">
                <a:tc>
                  <a:txBody>
                    <a:bodyPr/>
                    <a:lstStyle/>
                    <a:p>
                      <a:pPr algn="l" fontAlgn="b"/>
                      <a:r>
                        <a:rPr lang="en-IN" sz="1100" b="1" i="0" u="none" strike="noStrike">
                          <a:solidFill>
                            <a:srgbClr val="0E2841"/>
                          </a:solidFill>
                          <a:effectLst/>
                          <a:latin typeface="Aptos Narrow" panose="020B0004020202020204" pitchFamily="34" charset="0"/>
                        </a:rPr>
                        <a:t>September 24 OOT</a:t>
                      </a:r>
                    </a:p>
                  </a:txBody>
                  <a:tcPr marL="9525" marR="9525" marT="9525" marB="0" anchor="b">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r" fontAlgn="b"/>
                      <a:r>
                        <a:rPr lang="en-IN" sz="1100" b="1" i="0" u="none" strike="noStrike">
                          <a:solidFill>
                            <a:srgbClr val="3F3F3F"/>
                          </a:solidFill>
                          <a:effectLst/>
                          <a:latin typeface="Aptos Narrow" panose="020B0004020202020204" pitchFamily="34" charset="0"/>
                        </a:rPr>
                        <a:t>4612.87</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148210965.8</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12174.19</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0.6879</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0.141</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947927845"/>
                  </a:ext>
                </a:extLst>
              </a:tr>
              <a:tr h="200025">
                <a:tc>
                  <a:txBody>
                    <a:bodyPr/>
                    <a:lstStyle/>
                    <a:p>
                      <a:pPr algn="l" fontAlgn="b"/>
                      <a:r>
                        <a:rPr lang="en-IN" sz="1100" b="1" i="0" u="none" strike="noStrike">
                          <a:solidFill>
                            <a:srgbClr val="0E2841"/>
                          </a:solidFill>
                          <a:effectLst/>
                          <a:latin typeface="Aptos Narrow" panose="020B0004020202020204" pitchFamily="34" charset="0"/>
                        </a:rPr>
                        <a:t>October 24 OOT</a:t>
                      </a:r>
                    </a:p>
                  </a:txBody>
                  <a:tcPr marL="9525" marR="9525" marT="9525" marB="0" anchor="b">
                    <a:lnL w="6350" cap="flat" cmpd="sng" algn="ctr">
                      <a:solidFill>
                        <a:srgbClr val="156082"/>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156082"/>
                      </a:solidFill>
                      <a:prstDash val="solid"/>
                      <a:round/>
                      <a:headEnd type="none" w="med" len="med"/>
                      <a:tailEnd type="none" w="med" len="med"/>
                    </a:lnT>
                    <a:lnB w="12700" cap="flat" cmpd="sng" algn="ctr">
                      <a:solidFill>
                        <a:srgbClr val="44B3E1"/>
                      </a:solidFill>
                      <a:prstDash val="solid"/>
                      <a:round/>
                      <a:headEnd type="none" w="med" len="med"/>
                      <a:tailEnd type="none" w="med" len="med"/>
                    </a:lnB>
                    <a:noFill/>
                  </a:tcPr>
                </a:tc>
                <a:tc>
                  <a:txBody>
                    <a:bodyPr/>
                    <a:lstStyle/>
                    <a:p>
                      <a:pPr algn="r" fontAlgn="b"/>
                      <a:r>
                        <a:rPr lang="en-IN" sz="1100" b="1" i="0" u="none" strike="noStrike">
                          <a:solidFill>
                            <a:srgbClr val="3F3F3F"/>
                          </a:solidFill>
                          <a:effectLst/>
                          <a:latin typeface="Aptos Narrow" panose="020B0004020202020204" pitchFamily="34" charset="0"/>
                        </a:rPr>
                        <a:t>5365.51</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234012229.9</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15297.46</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0.6497</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dirty="0">
                          <a:solidFill>
                            <a:srgbClr val="3F3F3F"/>
                          </a:solidFill>
                          <a:effectLst/>
                          <a:latin typeface="Aptos Narrow" panose="020B0004020202020204" pitchFamily="34" charset="0"/>
                        </a:rPr>
                        <a:t>0.1498</a:t>
                      </a:r>
                    </a:p>
                  </a:txBody>
                  <a:tcPr marL="9525" marR="9525" marT="9525" marB="0" anchor="b">
                    <a:lnL w="6350" cap="flat" cmpd="sng" algn="ctr">
                      <a:solidFill>
                        <a:srgbClr val="3F3F3F"/>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242190320"/>
                  </a:ext>
                </a:extLst>
              </a:tr>
            </a:tbl>
          </a:graphicData>
        </a:graphic>
      </p:graphicFrame>
    </p:spTree>
    <p:extLst>
      <p:ext uri="{BB962C8B-B14F-4D97-AF65-F5344CB8AC3E}">
        <p14:creationId xmlns:p14="http://schemas.microsoft.com/office/powerpoint/2010/main" val="3244099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64070063-4E20-05F1-9071-000F6748CAE3}"/>
              </a:ext>
            </a:extLst>
          </p:cNvPr>
          <p:cNvSpPr txBox="1"/>
          <p:nvPr/>
        </p:nvSpPr>
        <p:spPr>
          <a:xfrm>
            <a:off x="6980222" y="3959124"/>
            <a:ext cx="4662534" cy="2123658"/>
          </a:xfrm>
          <a:prstGeom prst="rect">
            <a:avLst/>
          </a:prstGeom>
          <a:noFill/>
        </p:spPr>
        <p:txBody>
          <a:bodyPr wrap="square">
            <a:spAutoFit/>
          </a:bodyPr>
          <a:lstStyle/>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We see a clear upward trend for both the "Predicted" and "Actual" lines, suggesting the model is performing well.</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The "Actual" line is consistently above the "Predicted" line, meaning the model is slightly underestimating the average value in each decile. However, the lines are relatively close, indicating good overall agreement.</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The closer the "Predicted" and "Actual" lines are, the more accurate the model's predictions are. In this chart, the lines are relatively close, indicating good accuracy.</a:t>
            </a:r>
          </a:p>
          <a:p>
            <a:pPr marL="171450" indent="-171450">
              <a:buFont typeface="Wingdings" panose="05000000000000000000" pitchFamily="2" charset="2"/>
              <a:buChar char="q"/>
            </a:pPr>
            <a:endParaRPr lang="en-US" sz="1200" dirty="0">
              <a:latin typeface="Calibri" panose="020F0502020204030204" pitchFamily="34" charset="0"/>
              <a:cs typeface="Calibri" panose="020F0502020204030204" pitchFamily="34" charset="0"/>
            </a:endParaRPr>
          </a:p>
          <a:p>
            <a:pPr marL="171450" indent="-171450">
              <a:buFont typeface="Wingdings" panose="05000000000000000000" pitchFamily="2" charset="2"/>
              <a:buChar char="q"/>
            </a:pPr>
            <a:endParaRPr lang="en-IN" sz="12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879E34B-9DA8-EA89-798E-8610F0F60257}"/>
              </a:ext>
            </a:extLst>
          </p:cNvPr>
          <p:cNvSpPr txBox="1"/>
          <p:nvPr/>
        </p:nvSpPr>
        <p:spPr>
          <a:xfrm>
            <a:off x="330453" y="3959124"/>
            <a:ext cx="5468292" cy="2123658"/>
          </a:xfrm>
          <a:prstGeom prst="rect">
            <a:avLst/>
          </a:prstGeom>
          <a:noFill/>
        </p:spPr>
        <p:txBody>
          <a:bodyPr wrap="square">
            <a:spAutoFit/>
          </a:bodyPr>
          <a:lstStyle/>
          <a:p>
            <a:pPr marL="171450" indent="-171450">
              <a:buFont typeface="Wingdings" panose="05000000000000000000" pitchFamily="2" charset="2"/>
              <a:buChar char="q"/>
            </a:pPr>
            <a:r>
              <a:rPr lang="en-IN" sz="1200" dirty="0">
                <a:latin typeface="Calibri" panose="020F0502020204030204" pitchFamily="34" charset="0"/>
                <a:cs typeface="Calibri" panose="020F0502020204030204" pitchFamily="34" charset="0"/>
              </a:rPr>
              <a:t>There's a clear positive correlation. As the actual values increase, the predicted values generally increase as well.</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Many data points are clustered relatively close to the red line, especially for lower values. This indicates that the model is performing reasonably well in this range.</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As the actual values increase, the spread of data points around the red line also increases. This suggests that the model's predictions become less accurate for higher values.</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Overall, the model shows a decent performance, especially for lower values. The clustering of data points around the red line indicates a good fit in this range.</a:t>
            </a:r>
          </a:p>
          <a:p>
            <a:pPr marL="171450" indent="-171450">
              <a:buFont typeface="Wingdings" panose="05000000000000000000" pitchFamily="2" charset="2"/>
              <a:buChar char="q"/>
            </a:pPr>
            <a:r>
              <a:rPr lang="en-US" sz="1200" dirty="0"/>
              <a:t>The model's performance deteriorates for higher values, as indicated by the increased spread and the presence of outliers.</a:t>
            </a:r>
            <a:endParaRPr lang="en-IN" sz="1200"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75742392-DA09-BDCA-C649-44094EBB24FF}"/>
              </a:ext>
            </a:extLst>
          </p:cNvPr>
          <p:cNvSpPr/>
          <p:nvPr/>
        </p:nvSpPr>
        <p:spPr>
          <a:xfrm>
            <a:off x="5151875" y="233189"/>
            <a:ext cx="2177969" cy="430887"/>
          </a:xfrm>
          <a:prstGeom prst="rect">
            <a:avLst/>
          </a:prstGeom>
          <a:noFill/>
        </p:spPr>
        <p:txBody>
          <a:bodyPr wrap="none" lIns="91440" tIns="45720" rIns="91440" bIns="45720">
            <a:spAutoFit/>
          </a:bodyPr>
          <a:lstStyle/>
          <a:p>
            <a:pPr algn="ctr"/>
            <a:r>
              <a:rPr lang="en-US" sz="2200" b="1" dirty="0">
                <a:solidFill>
                  <a:srgbClr val="785AFF"/>
                </a:solidFill>
                <a:latin typeface="+mj-lt"/>
                <a:ea typeface="+mj-ea"/>
                <a:cs typeface="+mj-cs"/>
              </a:rPr>
              <a:t>Residual and Lift</a:t>
            </a:r>
          </a:p>
        </p:txBody>
      </p:sp>
      <p:pic>
        <p:nvPicPr>
          <p:cNvPr id="3" name="Picture 2">
            <a:extLst>
              <a:ext uri="{FF2B5EF4-FFF2-40B4-BE49-F238E27FC236}">
                <a16:creationId xmlns:a16="http://schemas.microsoft.com/office/drawing/2014/main" id="{D06466B0-CF14-A5B0-5E60-AB9CE516FD12}"/>
              </a:ext>
            </a:extLst>
          </p:cNvPr>
          <p:cNvPicPr>
            <a:picLocks noChangeAspect="1"/>
          </p:cNvPicPr>
          <p:nvPr/>
        </p:nvPicPr>
        <p:blipFill>
          <a:blip r:embed="rId2"/>
          <a:stretch>
            <a:fillRect/>
          </a:stretch>
        </p:blipFill>
        <p:spPr>
          <a:xfrm>
            <a:off x="489341" y="775218"/>
            <a:ext cx="4662534" cy="2809875"/>
          </a:xfrm>
          <a:prstGeom prst="rect">
            <a:avLst/>
          </a:prstGeom>
        </p:spPr>
      </p:pic>
      <p:pic>
        <p:nvPicPr>
          <p:cNvPr id="6" name="Picture 5">
            <a:extLst>
              <a:ext uri="{FF2B5EF4-FFF2-40B4-BE49-F238E27FC236}">
                <a16:creationId xmlns:a16="http://schemas.microsoft.com/office/drawing/2014/main" id="{44BD4608-4854-8487-F6A9-7B9BA3C2F872}"/>
              </a:ext>
            </a:extLst>
          </p:cNvPr>
          <p:cNvPicPr>
            <a:picLocks noChangeAspect="1"/>
          </p:cNvPicPr>
          <p:nvPr/>
        </p:nvPicPr>
        <p:blipFill>
          <a:blip r:embed="rId3"/>
          <a:stretch>
            <a:fillRect/>
          </a:stretch>
        </p:blipFill>
        <p:spPr>
          <a:xfrm>
            <a:off x="7040123" y="906662"/>
            <a:ext cx="4662535" cy="2678431"/>
          </a:xfrm>
          <a:prstGeom prst="rect">
            <a:avLst/>
          </a:prstGeom>
        </p:spPr>
      </p:pic>
    </p:spTree>
    <p:extLst>
      <p:ext uri="{BB962C8B-B14F-4D97-AF65-F5344CB8AC3E}">
        <p14:creationId xmlns:p14="http://schemas.microsoft.com/office/powerpoint/2010/main" val="4115197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621693-FFB4-F9CC-F3C1-0BAF90D280C3}"/>
              </a:ext>
            </a:extLst>
          </p:cNvPr>
          <p:cNvSpPr/>
          <p:nvPr/>
        </p:nvSpPr>
        <p:spPr>
          <a:xfrm>
            <a:off x="4148433" y="233189"/>
            <a:ext cx="4184865" cy="430887"/>
          </a:xfrm>
          <a:prstGeom prst="rect">
            <a:avLst/>
          </a:prstGeom>
          <a:noFill/>
        </p:spPr>
        <p:txBody>
          <a:bodyPr wrap="none" lIns="91440" tIns="45720" rIns="91440" bIns="45720">
            <a:spAutoFit/>
          </a:bodyPr>
          <a:lstStyle/>
          <a:p>
            <a:pPr algn="ctr"/>
            <a:r>
              <a:rPr lang="en-US" sz="2200" dirty="0">
                <a:solidFill>
                  <a:srgbClr val="785AFF"/>
                </a:solidFill>
                <a:latin typeface="+mj-lt"/>
                <a:ea typeface="+mj-ea"/>
                <a:cs typeface="+mj-cs"/>
              </a:rPr>
              <a:t>Company Encoder Feature Stability</a:t>
            </a:r>
          </a:p>
        </p:txBody>
      </p:sp>
      <p:sp>
        <p:nvSpPr>
          <p:cNvPr id="15" name="TextBox 14">
            <a:extLst>
              <a:ext uri="{FF2B5EF4-FFF2-40B4-BE49-F238E27FC236}">
                <a16:creationId xmlns:a16="http://schemas.microsoft.com/office/drawing/2014/main" id="{4A334679-E497-ACE6-0B0C-E7AA5DB2DD48}"/>
              </a:ext>
            </a:extLst>
          </p:cNvPr>
          <p:cNvSpPr txBox="1"/>
          <p:nvPr/>
        </p:nvSpPr>
        <p:spPr>
          <a:xfrm>
            <a:off x="406980" y="5744483"/>
            <a:ext cx="11483814" cy="646331"/>
          </a:xfrm>
          <a:prstGeom prst="rect">
            <a:avLst/>
          </a:prstGeom>
          <a:noFill/>
        </p:spPr>
        <p:txBody>
          <a:bodyPr wrap="square">
            <a:spAutoFit/>
          </a:bodyPr>
          <a:lstStyle/>
          <a:p>
            <a:pPr algn="just"/>
            <a:r>
              <a:rPr lang="en-US" sz="1200" dirty="0">
                <a:latin typeface="Calibri" panose="020F0502020204030204" pitchFamily="34" charset="0"/>
                <a:cs typeface="Calibri" panose="020F0502020204030204" pitchFamily="34" charset="0"/>
              </a:rPr>
              <a:t>The cumulative stability analysis of the “</a:t>
            </a:r>
            <a:r>
              <a:rPr lang="en-US" sz="1200" dirty="0" err="1">
                <a:latin typeface="Calibri" panose="020F0502020204030204" pitchFamily="34" charset="0"/>
                <a:cs typeface="Calibri" panose="020F0502020204030204" pitchFamily="34" charset="0"/>
              </a:rPr>
              <a:t>inc_alpha_encoded_company_name_grouped</a:t>
            </a:r>
            <a:r>
              <a:rPr lang="en-US" sz="1200" dirty="0">
                <a:latin typeface="Calibri" panose="020F0502020204030204" pitchFamily="34" charset="0"/>
                <a:cs typeface="Calibri" panose="020F0502020204030204" pitchFamily="34" charset="0"/>
              </a:rPr>
              <a:t>” column reveals a more stable trend compared to the monthly fluctuations. The cumulative SHAP importance shows an overall decreasing trend in the initial months followed by an increasing trend in the later months. The lower coefficient of variation suggests higher stability in the cumulative values. This analysis provides a more robust understanding of the feature's importance over time.</a:t>
            </a:r>
            <a:endParaRPr lang="en-IN" sz="12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141F3F0-A9B9-B994-4EC6-C65A966C4D67}"/>
              </a:ext>
            </a:extLst>
          </p:cNvPr>
          <p:cNvPicPr>
            <a:picLocks noChangeAspect="1"/>
          </p:cNvPicPr>
          <p:nvPr/>
        </p:nvPicPr>
        <p:blipFill>
          <a:blip r:embed="rId2"/>
          <a:stretch>
            <a:fillRect/>
          </a:stretch>
        </p:blipFill>
        <p:spPr>
          <a:xfrm>
            <a:off x="4321743" y="672474"/>
            <a:ext cx="7463277" cy="2310652"/>
          </a:xfrm>
          <a:prstGeom prst="rect">
            <a:avLst/>
          </a:prstGeom>
        </p:spPr>
      </p:pic>
      <p:pic>
        <p:nvPicPr>
          <p:cNvPr id="10" name="Picture 9">
            <a:extLst>
              <a:ext uri="{FF2B5EF4-FFF2-40B4-BE49-F238E27FC236}">
                <a16:creationId xmlns:a16="http://schemas.microsoft.com/office/drawing/2014/main" id="{8E4D4B57-2B41-008A-14A5-B1F9E4586195}"/>
              </a:ext>
            </a:extLst>
          </p:cNvPr>
          <p:cNvPicPr>
            <a:picLocks noChangeAspect="1"/>
          </p:cNvPicPr>
          <p:nvPr/>
        </p:nvPicPr>
        <p:blipFill>
          <a:blip r:embed="rId3"/>
          <a:stretch>
            <a:fillRect/>
          </a:stretch>
        </p:blipFill>
        <p:spPr>
          <a:xfrm>
            <a:off x="4148433" y="3205388"/>
            <a:ext cx="7636587" cy="2316833"/>
          </a:xfrm>
          <a:prstGeom prst="rect">
            <a:avLst/>
          </a:prstGeom>
        </p:spPr>
      </p:pic>
      <p:graphicFrame>
        <p:nvGraphicFramePr>
          <p:cNvPr id="11" name="Table 10">
            <a:extLst>
              <a:ext uri="{FF2B5EF4-FFF2-40B4-BE49-F238E27FC236}">
                <a16:creationId xmlns:a16="http://schemas.microsoft.com/office/drawing/2014/main" id="{3F3FD8E0-2078-F832-86C4-9946F1E788DA}"/>
              </a:ext>
            </a:extLst>
          </p:cNvPr>
          <p:cNvGraphicFramePr>
            <a:graphicFrameLocks noGrp="1"/>
          </p:cNvGraphicFramePr>
          <p:nvPr>
            <p:extLst>
              <p:ext uri="{D42A27DB-BD31-4B8C-83A1-F6EECF244321}">
                <p14:modId xmlns:p14="http://schemas.microsoft.com/office/powerpoint/2010/main" val="1921119480"/>
              </p:ext>
            </p:extLst>
          </p:nvPr>
        </p:nvGraphicFramePr>
        <p:xfrm>
          <a:off x="406978" y="3452830"/>
          <a:ext cx="3169139" cy="1352550"/>
        </p:xfrm>
        <a:graphic>
          <a:graphicData uri="http://schemas.openxmlformats.org/drawingml/2006/table">
            <a:tbl>
              <a:tblPr/>
              <a:tblGrid>
                <a:gridCol w="2281780">
                  <a:extLst>
                    <a:ext uri="{9D8B030D-6E8A-4147-A177-3AD203B41FA5}">
                      <a16:colId xmlns:a16="http://schemas.microsoft.com/office/drawing/2014/main" val="83632746"/>
                    </a:ext>
                  </a:extLst>
                </a:gridCol>
                <a:gridCol w="887359">
                  <a:extLst>
                    <a:ext uri="{9D8B030D-6E8A-4147-A177-3AD203B41FA5}">
                      <a16:colId xmlns:a16="http://schemas.microsoft.com/office/drawing/2014/main" val="3576605105"/>
                    </a:ext>
                  </a:extLst>
                </a:gridCol>
              </a:tblGrid>
              <a:tr h="200025">
                <a:tc gridSpan="2">
                  <a:txBody>
                    <a:bodyPr/>
                    <a:lstStyle/>
                    <a:p>
                      <a:pPr algn="ctr" fontAlgn="b"/>
                      <a:r>
                        <a:rPr lang="en-IN" sz="1100" b="0" i="0" u="none" strike="noStrike">
                          <a:solidFill>
                            <a:srgbClr val="000000"/>
                          </a:solidFill>
                          <a:effectLst/>
                          <a:latin typeface="Aptos Narrow" panose="020B0004020202020204" pitchFamily="34" charset="0"/>
                        </a:rPr>
                        <a:t>Cumulative Stability Metrics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173830144"/>
                  </a:ext>
                </a:extLst>
              </a:tr>
              <a:tr h="190500">
                <a:tc>
                  <a:txBody>
                    <a:bodyPr/>
                    <a:lstStyle/>
                    <a:p>
                      <a:pPr algn="l" fontAlgn="b"/>
                      <a:r>
                        <a:rPr lang="en-IN" sz="1100" b="1" i="0" u="none" strike="noStrike">
                          <a:solidFill>
                            <a:srgbClr val="3F3F3F"/>
                          </a:solidFill>
                          <a:effectLst/>
                          <a:latin typeface="Aptos Narrow" panose="020B0004020202020204" pitchFamily="34" charset="0"/>
                        </a:rPr>
                        <a:t>final_importance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6602.4635</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39867751"/>
                  </a:ext>
                </a:extLst>
              </a:tr>
              <a:tr h="190500">
                <a:tc>
                  <a:txBody>
                    <a:bodyPr/>
                    <a:lstStyle/>
                    <a:p>
                      <a:pPr algn="l" fontAlgn="b"/>
                      <a:r>
                        <a:rPr lang="en-IN" sz="1100" b="1" i="0" u="none" strike="noStrike">
                          <a:solidFill>
                            <a:srgbClr val="3F3F3F"/>
                          </a:solidFill>
                          <a:effectLst/>
                          <a:latin typeface="Aptos Narrow" panose="020B0004020202020204" pitchFamily="34" charset="0"/>
                        </a:rPr>
                        <a:t>importance_change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1088.808</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651686887"/>
                  </a:ext>
                </a:extLst>
              </a:tr>
              <a:tr h="190500">
                <a:tc>
                  <a:txBody>
                    <a:bodyPr/>
                    <a:lstStyle/>
                    <a:p>
                      <a:pPr algn="l" fontAlgn="b"/>
                      <a:r>
                        <a:rPr lang="en-IN" sz="1100" b="1" i="0" u="none" strike="noStrike">
                          <a:solidFill>
                            <a:srgbClr val="3F3F3F"/>
                          </a:solidFill>
                          <a:effectLst/>
                          <a:latin typeface="Aptos Narrow" panose="020B0004020202020204" pitchFamily="34" charset="0"/>
                        </a:rPr>
                        <a:t>std_importance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612.1093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723171127"/>
                  </a:ext>
                </a:extLst>
              </a:tr>
              <a:tr h="190500">
                <a:tc>
                  <a:txBody>
                    <a:bodyPr/>
                    <a:lstStyle/>
                    <a:p>
                      <a:pPr algn="l" fontAlgn="b"/>
                      <a:r>
                        <a:rPr lang="en-IN" sz="1100" b="1" i="0" u="none" strike="noStrike">
                          <a:solidFill>
                            <a:srgbClr val="3F3F3F"/>
                          </a:solidFill>
                          <a:effectLst/>
                          <a:latin typeface="Aptos Narrow" panose="020B0004020202020204" pitchFamily="34" charset="0"/>
                        </a:rPr>
                        <a:t>coefficient_of_variation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0.1173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121148361"/>
                  </a:ext>
                </a:extLst>
              </a:tr>
              <a:tr h="190500">
                <a:tc>
                  <a:txBody>
                    <a:bodyPr/>
                    <a:lstStyle/>
                    <a:p>
                      <a:pPr algn="l" fontAlgn="b"/>
                      <a:r>
                        <a:rPr lang="en-IN" sz="1100" b="1" i="0" u="none" strike="noStrike">
                          <a:solidFill>
                            <a:srgbClr val="3F3F3F"/>
                          </a:solidFill>
                          <a:effectLst/>
                          <a:latin typeface="Aptos Narrow" panose="020B0004020202020204" pitchFamily="34" charset="0"/>
                        </a:rPr>
                        <a:t>max_monthly_change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834.8832</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2202859535"/>
                  </a:ext>
                </a:extLst>
              </a:tr>
              <a:tr h="200025">
                <a:tc>
                  <a:txBody>
                    <a:bodyPr/>
                    <a:lstStyle/>
                    <a:p>
                      <a:pPr algn="l" fontAlgn="b"/>
                      <a:r>
                        <a:rPr lang="en-IN" sz="1100" b="1" i="0" u="none" strike="noStrike">
                          <a:solidFill>
                            <a:srgbClr val="3F3F3F"/>
                          </a:solidFill>
                          <a:effectLst/>
                          <a:latin typeface="Aptos Narrow" panose="020B0004020202020204" pitchFamily="34" charset="0"/>
                        </a:rPr>
                        <a:t>total_samples</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1" i="0" u="none" strike="noStrike" dirty="0">
                          <a:solidFill>
                            <a:srgbClr val="3F3F3F"/>
                          </a:solidFill>
                          <a:effectLst/>
                          <a:latin typeface="Aptos Narrow" panose="020B0004020202020204" pitchFamily="34" charset="0"/>
                        </a:rPr>
                        <a:t>98063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74201525"/>
                  </a:ext>
                </a:extLst>
              </a:tr>
            </a:tbl>
          </a:graphicData>
        </a:graphic>
      </p:graphicFrame>
      <p:graphicFrame>
        <p:nvGraphicFramePr>
          <p:cNvPr id="12" name="Table 11">
            <a:extLst>
              <a:ext uri="{FF2B5EF4-FFF2-40B4-BE49-F238E27FC236}">
                <a16:creationId xmlns:a16="http://schemas.microsoft.com/office/drawing/2014/main" id="{34A3D4C3-A643-9266-D45B-7EC0857A08F3}"/>
              </a:ext>
            </a:extLst>
          </p:cNvPr>
          <p:cNvGraphicFramePr>
            <a:graphicFrameLocks noGrp="1"/>
          </p:cNvGraphicFramePr>
          <p:nvPr>
            <p:extLst>
              <p:ext uri="{D42A27DB-BD31-4B8C-83A1-F6EECF244321}">
                <p14:modId xmlns:p14="http://schemas.microsoft.com/office/powerpoint/2010/main" val="3015554517"/>
              </p:ext>
            </p:extLst>
          </p:nvPr>
        </p:nvGraphicFramePr>
        <p:xfrm>
          <a:off x="406978" y="954453"/>
          <a:ext cx="3169138" cy="1559274"/>
        </p:xfrm>
        <a:graphic>
          <a:graphicData uri="http://schemas.openxmlformats.org/drawingml/2006/table">
            <a:tbl>
              <a:tblPr/>
              <a:tblGrid>
                <a:gridCol w="2281779">
                  <a:extLst>
                    <a:ext uri="{9D8B030D-6E8A-4147-A177-3AD203B41FA5}">
                      <a16:colId xmlns:a16="http://schemas.microsoft.com/office/drawing/2014/main" val="2683347859"/>
                    </a:ext>
                  </a:extLst>
                </a:gridCol>
                <a:gridCol w="887359">
                  <a:extLst>
                    <a:ext uri="{9D8B030D-6E8A-4147-A177-3AD203B41FA5}">
                      <a16:colId xmlns:a16="http://schemas.microsoft.com/office/drawing/2014/main" val="2158671984"/>
                    </a:ext>
                  </a:extLst>
                </a:gridCol>
              </a:tblGrid>
              <a:tr h="230597">
                <a:tc gridSpan="2">
                  <a:txBody>
                    <a:bodyPr/>
                    <a:lstStyle/>
                    <a:p>
                      <a:pPr algn="ctr" fontAlgn="b"/>
                      <a:r>
                        <a:rPr lang="en-IN" sz="1100" b="0" i="0" u="none" strike="noStrike">
                          <a:solidFill>
                            <a:srgbClr val="000000"/>
                          </a:solidFill>
                          <a:effectLst/>
                          <a:latin typeface="Aptos Narrow" panose="020B0004020202020204" pitchFamily="34" charset="0"/>
                        </a:rPr>
                        <a:t>Monthly Stability Metrics</a:t>
                      </a:r>
                    </a:p>
                  </a:txBody>
                  <a:tcPr marL="9525" marR="9525" marT="952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725516529"/>
                  </a:ext>
                </a:extLst>
              </a:tr>
              <a:tr h="219616">
                <a:tc>
                  <a:txBody>
                    <a:bodyPr/>
                    <a:lstStyle/>
                    <a:p>
                      <a:pPr algn="l" fontAlgn="b"/>
                      <a:r>
                        <a:rPr lang="en-IN" sz="1100" b="1" i="0" u="none" strike="noStrike">
                          <a:solidFill>
                            <a:srgbClr val="3F3F3F"/>
                          </a:solidFill>
                          <a:effectLst/>
                          <a:latin typeface="Aptos Narrow" panose="020B0004020202020204" pitchFamily="34" charset="0"/>
                        </a:rPr>
                        <a:t>mean_importance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6085.8124</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677991632"/>
                  </a:ext>
                </a:extLst>
              </a:tr>
              <a:tr h="219616">
                <a:tc>
                  <a:txBody>
                    <a:bodyPr/>
                    <a:lstStyle/>
                    <a:p>
                      <a:pPr algn="l" fontAlgn="b"/>
                      <a:r>
                        <a:rPr lang="en-IN" sz="1100" b="1" i="0" u="none" strike="noStrike">
                          <a:solidFill>
                            <a:srgbClr val="3F3F3F"/>
                          </a:solidFill>
                          <a:effectLst/>
                          <a:latin typeface="Aptos Narrow" panose="020B0004020202020204" pitchFamily="34" charset="0"/>
                        </a:rPr>
                        <a:t>std_importance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2392.676</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573849282"/>
                  </a:ext>
                </a:extLst>
              </a:tr>
              <a:tr h="219616">
                <a:tc>
                  <a:txBody>
                    <a:bodyPr/>
                    <a:lstStyle/>
                    <a:p>
                      <a:pPr algn="l" fontAlgn="b"/>
                      <a:r>
                        <a:rPr lang="en-IN" sz="1100" b="1" i="0" u="none" strike="noStrike">
                          <a:solidFill>
                            <a:srgbClr val="3F3F3F"/>
                          </a:solidFill>
                          <a:effectLst/>
                          <a:latin typeface="Aptos Narrow" panose="020B0004020202020204" pitchFamily="34" charset="0"/>
                        </a:rPr>
                        <a:t>coefficient_of_variation</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0.3932</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166166207"/>
                  </a:ext>
                </a:extLst>
              </a:tr>
              <a:tr h="219616">
                <a:tc>
                  <a:txBody>
                    <a:bodyPr/>
                    <a:lstStyle/>
                    <a:p>
                      <a:pPr algn="l" fontAlgn="b"/>
                      <a:r>
                        <a:rPr lang="en-IN" sz="1100" b="1" i="0" u="none" strike="noStrike">
                          <a:solidFill>
                            <a:srgbClr val="3F3F3F"/>
                          </a:solidFill>
                          <a:effectLst/>
                          <a:latin typeface="Aptos Narrow" panose="020B0004020202020204" pitchFamily="34" charset="0"/>
                        </a:rPr>
                        <a:t>min_importance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4038.4394</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3034056120"/>
                  </a:ext>
                </a:extLst>
              </a:tr>
              <a:tr h="219616">
                <a:tc>
                  <a:txBody>
                    <a:bodyPr/>
                    <a:lstStyle/>
                    <a:p>
                      <a:pPr algn="l" fontAlgn="b"/>
                      <a:r>
                        <a:rPr lang="en-IN" sz="1100" b="1" i="0" u="none" strike="noStrike">
                          <a:solidFill>
                            <a:srgbClr val="3F3F3F"/>
                          </a:solidFill>
                          <a:effectLst/>
                          <a:latin typeface="Aptos Narrow" panose="020B0004020202020204" pitchFamily="34" charset="0"/>
                        </a:rPr>
                        <a:t>max_importance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tc>
                  <a:txBody>
                    <a:bodyPr/>
                    <a:lstStyle/>
                    <a:p>
                      <a:pPr algn="r" fontAlgn="b"/>
                      <a:r>
                        <a:rPr lang="en-IN" sz="1100" b="1" i="0" u="none" strike="noStrike">
                          <a:solidFill>
                            <a:srgbClr val="3F3F3F"/>
                          </a:solidFill>
                          <a:effectLst/>
                          <a:latin typeface="Aptos Narrow" panose="020B0004020202020204" pitchFamily="34" charset="0"/>
                        </a:rPr>
                        <a:t>12610.095</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6350" cap="flat" cmpd="sng" algn="ctr">
                      <a:solidFill>
                        <a:srgbClr val="3F3F3F"/>
                      </a:solidFill>
                      <a:prstDash val="solid"/>
                      <a:round/>
                      <a:headEnd type="none" w="med" len="med"/>
                      <a:tailEnd type="none" w="med" len="med"/>
                    </a:lnB>
                    <a:solidFill>
                      <a:srgbClr val="F2F2F2"/>
                    </a:solidFill>
                  </a:tcPr>
                </a:tc>
                <a:extLst>
                  <a:ext uri="{0D108BD9-81ED-4DB2-BD59-A6C34878D82A}">
                    <a16:rowId xmlns:a16="http://schemas.microsoft.com/office/drawing/2014/main" val="1760023357"/>
                  </a:ext>
                </a:extLst>
              </a:tr>
              <a:tr h="230597">
                <a:tc>
                  <a:txBody>
                    <a:bodyPr/>
                    <a:lstStyle/>
                    <a:p>
                      <a:pPr algn="l" fontAlgn="b"/>
                      <a:r>
                        <a:rPr lang="en-IN" sz="1100" b="1" i="0" u="none" strike="noStrike">
                          <a:solidFill>
                            <a:srgbClr val="3F3F3F"/>
                          </a:solidFill>
                          <a:effectLst/>
                          <a:latin typeface="Aptos Narrow" panose="020B0004020202020204" pitchFamily="34" charset="0"/>
                        </a:rPr>
                        <a:t>range</a:t>
                      </a:r>
                    </a:p>
                  </a:txBody>
                  <a:tcPr marL="9525" marR="9525" marT="9525" marB="0" anchor="b">
                    <a:lnL w="12700" cap="flat" cmpd="sng" algn="ctr">
                      <a:solidFill>
                        <a:srgbClr val="000000"/>
                      </a:solidFill>
                      <a:prstDash val="solid"/>
                      <a:round/>
                      <a:headEnd type="none" w="med" len="med"/>
                      <a:tailEnd type="none" w="med" len="med"/>
                    </a:lnL>
                    <a:lnR w="6350" cap="flat" cmpd="sng" algn="ctr">
                      <a:solidFill>
                        <a:srgbClr val="3F3F3F"/>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r" fontAlgn="b"/>
                      <a:r>
                        <a:rPr lang="en-IN" sz="1100" b="1" i="0" u="none" strike="noStrike" dirty="0">
                          <a:solidFill>
                            <a:srgbClr val="3F3F3F"/>
                          </a:solidFill>
                          <a:effectLst/>
                          <a:latin typeface="Aptos Narrow" panose="020B0004020202020204" pitchFamily="34" charset="0"/>
                        </a:rPr>
                        <a:t>8571.6553</a:t>
                      </a:r>
                    </a:p>
                  </a:txBody>
                  <a:tcPr marL="9525" marR="9525" marT="9525" marB="0" anchor="b">
                    <a:lnL w="6350" cap="flat" cmpd="sng" algn="ctr">
                      <a:solidFill>
                        <a:srgbClr val="3F3F3F"/>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3F3F3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extLst>
                  <a:ext uri="{0D108BD9-81ED-4DB2-BD59-A6C34878D82A}">
                    <a16:rowId xmlns:a16="http://schemas.microsoft.com/office/drawing/2014/main" val="2889135227"/>
                  </a:ext>
                </a:extLst>
              </a:tr>
            </a:tbl>
          </a:graphicData>
        </a:graphic>
      </p:graphicFrame>
    </p:spTree>
    <p:extLst>
      <p:ext uri="{BB962C8B-B14F-4D97-AF65-F5344CB8AC3E}">
        <p14:creationId xmlns:p14="http://schemas.microsoft.com/office/powerpoint/2010/main" val="242681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9A08B1E-3C31-82A3-B029-F954AAE58F38}"/>
              </a:ext>
            </a:extLst>
          </p:cNvPr>
          <p:cNvSpPr txBox="1"/>
          <p:nvPr/>
        </p:nvSpPr>
        <p:spPr>
          <a:xfrm>
            <a:off x="635097" y="4520396"/>
            <a:ext cx="1695529" cy="369332"/>
          </a:xfrm>
          <a:prstGeom prst="rect">
            <a:avLst/>
          </a:prstGeom>
          <a:noFill/>
        </p:spPr>
        <p:txBody>
          <a:bodyPr wrap="none" rtlCol="0">
            <a:spAutoFit/>
          </a:bodyPr>
          <a:lstStyle/>
          <a:p>
            <a:r>
              <a:rPr lang="en-US" dirty="0"/>
              <a:t>With Log Scale </a:t>
            </a:r>
            <a:endParaRPr lang="en-IN" dirty="0"/>
          </a:p>
        </p:txBody>
      </p:sp>
      <p:sp>
        <p:nvSpPr>
          <p:cNvPr id="9" name="TextBox 8">
            <a:extLst>
              <a:ext uri="{FF2B5EF4-FFF2-40B4-BE49-F238E27FC236}">
                <a16:creationId xmlns:a16="http://schemas.microsoft.com/office/drawing/2014/main" id="{36EFD90E-9E58-3584-5BFB-164843825E92}"/>
              </a:ext>
            </a:extLst>
          </p:cNvPr>
          <p:cNvSpPr txBox="1"/>
          <p:nvPr/>
        </p:nvSpPr>
        <p:spPr>
          <a:xfrm>
            <a:off x="213470" y="1285974"/>
            <a:ext cx="3145366" cy="1015663"/>
          </a:xfrm>
          <a:prstGeom prst="rect">
            <a:avLst/>
          </a:prstGeom>
          <a:noFill/>
        </p:spPr>
        <p:txBody>
          <a:bodyPr wrap="square" rtlCol="0">
            <a:spAutoFit/>
          </a:bodyPr>
          <a:lstStyle/>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T</a:t>
            </a:r>
            <a:r>
              <a:rPr lang="en-US" sz="1200" i="0" dirty="0">
                <a:effectLst/>
                <a:latin typeface="Calibri" panose="020F0502020204030204" pitchFamily="34" charset="0"/>
                <a:cs typeface="Calibri" panose="020F0502020204030204" pitchFamily="34" charset="0"/>
              </a:rPr>
              <a:t>he graph shows that the predicted values for the number of digital loan accounts are generally close to the actual values, indicating that the model used to predict the number of digital loan accounts is accurate</a:t>
            </a:r>
            <a:r>
              <a:rPr lang="en-US" sz="1200" b="1" i="0" dirty="0">
                <a:effectLst/>
                <a:latin typeface="Calibri" panose="020F0502020204030204" pitchFamily="34" charset="0"/>
                <a:cs typeface="Calibri" panose="020F0502020204030204" pitchFamily="34" charset="0"/>
              </a:rPr>
              <a:t>.</a:t>
            </a:r>
            <a:endParaRPr lang="en-IN" sz="1200" b="1"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63426023-45B6-087F-C710-E0A21830583F}"/>
              </a:ext>
            </a:extLst>
          </p:cNvPr>
          <p:cNvSpPr/>
          <p:nvPr/>
        </p:nvSpPr>
        <p:spPr>
          <a:xfrm>
            <a:off x="3736871" y="233189"/>
            <a:ext cx="5008038" cy="430887"/>
          </a:xfrm>
          <a:prstGeom prst="rect">
            <a:avLst/>
          </a:prstGeom>
          <a:noFill/>
        </p:spPr>
        <p:txBody>
          <a:bodyPr wrap="none" lIns="91440" tIns="45720" rIns="91440" bIns="45720">
            <a:spAutoFit/>
          </a:bodyPr>
          <a:lstStyle/>
          <a:p>
            <a:pPr algn="ctr"/>
            <a:r>
              <a:rPr lang="en-US" sz="2200" dirty="0">
                <a:solidFill>
                  <a:srgbClr val="785AFF"/>
                </a:solidFill>
                <a:latin typeface="+mj-lt"/>
                <a:ea typeface="+mj-ea"/>
                <a:cs typeface="+mj-cs"/>
              </a:rPr>
              <a:t>Distribution of Loans Across Income Types</a:t>
            </a:r>
          </a:p>
        </p:txBody>
      </p:sp>
      <p:pic>
        <p:nvPicPr>
          <p:cNvPr id="3" name="Picture 2">
            <a:extLst>
              <a:ext uri="{FF2B5EF4-FFF2-40B4-BE49-F238E27FC236}">
                <a16:creationId xmlns:a16="http://schemas.microsoft.com/office/drawing/2014/main" id="{8848647A-13E8-6551-D0C9-8D8975DE36A2}"/>
              </a:ext>
            </a:extLst>
          </p:cNvPr>
          <p:cNvPicPr>
            <a:picLocks noChangeAspect="1"/>
          </p:cNvPicPr>
          <p:nvPr/>
        </p:nvPicPr>
        <p:blipFill>
          <a:blip r:embed="rId2"/>
          <a:stretch>
            <a:fillRect/>
          </a:stretch>
        </p:blipFill>
        <p:spPr>
          <a:xfrm>
            <a:off x="3736872" y="1285975"/>
            <a:ext cx="8077900" cy="2524202"/>
          </a:xfrm>
          <a:prstGeom prst="rect">
            <a:avLst/>
          </a:prstGeom>
        </p:spPr>
      </p:pic>
      <p:pic>
        <p:nvPicPr>
          <p:cNvPr id="7" name="Picture 6">
            <a:extLst>
              <a:ext uri="{FF2B5EF4-FFF2-40B4-BE49-F238E27FC236}">
                <a16:creationId xmlns:a16="http://schemas.microsoft.com/office/drawing/2014/main" id="{49877F16-62CB-187D-4309-A04567BC3CC7}"/>
              </a:ext>
            </a:extLst>
          </p:cNvPr>
          <p:cNvPicPr>
            <a:picLocks noChangeAspect="1"/>
          </p:cNvPicPr>
          <p:nvPr/>
        </p:nvPicPr>
        <p:blipFill>
          <a:blip r:embed="rId3"/>
          <a:stretch>
            <a:fillRect/>
          </a:stretch>
        </p:blipFill>
        <p:spPr>
          <a:xfrm>
            <a:off x="3359240" y="3810177"/>
            <a:ext cx="8455532" cy="2524202"/>
          </a:xfrm>
          <a:prstGeom prst="rect">
            <a:avLst/>
          </a:prstGeom>
        </p:spPr>
      </p:pic>
    </p:spTree>
    <p:extLst>
      <p:ext uri="{BB962C8B-B14F-4D97-AF65-F5344CB8AC3E}">
        <p14:creationId xmlns:p14="http://schemas.microsoft.com/office/powerpoint/2010/main" val="2698328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5B96E96-B7D7-9C10-EAD8-21705CDAFB7E}"/>
              </a:ext>
            </a:extLst>
          </p:cNvPr>
          <p:cNvSpPr txBox="1"/>
          <p:nvPr/>
        </p:nvSpPr>
        <p:spPr>
          <a:xfrm>
            <a:off x="578802" y="766194"/>
            <a:ext cx="10971021" cy="1477328"/>
          </a:xfrm>
          <a:prstGeom prst="rect">
            <a:avLst/>
          </a:prstGeom>
          <a:noFill/>
        </p:spPr>
        <p:txBody>
          <a:bodyPr wrap="square" rtlCol="0">
            <a:spAutoFit/>
          </a:bodyPr>
          <a:lstStyle/>
          <a:p>
            <a:r>
              <a:rPr lang="en-US" sz="1000" b="1" dirty="0"/>
              <a:t>Comparing Model Performance:</a:t>
            </a:r>
          </a:p>
          <a:p>
            <a:endParaRPr lang="en-US" sz="1000" dirty="0"/>
          </a:p>
          <a:p>
            <a:pPr marL="171450" indent="-171450">
              <a:buFont typeface="Wingdings" panose="05000000000000000000" pitchFamily="2" charset="2"/>
              <a:buChar char="q"/>
            </a:pPr>
            <a:r>
              <a:rPr lang="en-US" sz="1000" dirty="0">
                <a:latin typeface="Calibri" panose="020F0502020204030204" pitchFamily="34" charset="0"/>
                <a:cs typeface="Calibri" panose="020F0502020204030204" pitchFamily="34" charset="0"/>
              </a:rPr>
              <a:t>"In" (Yellow) vs. "loan" (Blue): The "in salary </a:t>
            </a:r>
            <a:r>
              <a:rPr lang="en-US" sz="1000" dirty="0" err="1">
                <a:latin typeface="Calibri" panose="020F0502020204030204" pitchFamily="34" charset="0"/>
                <a:cs typeface="Calibri" panose="020F0502020204030204" pitchFamily="34" charset="0"/>
              </a:rPr>
              <a:t>scaled_income</a:t>
            </a:r>
            <a:r>
              <a:rPr lang="en-US" sz="1000" dirty="0">
                <a:latin typeface="Calibri" panose="020F0502020204030204" pitchFamily="34" charset="0"/>
                <a:cs typeface="Calibri" panose="020F0502020204030204" pitchFamily="34" charset="0"/>
              </a:rPr>
              <a:t>" is a poor representation of the actual "loan" income distribution. It overestimates the income at lower percentiles and underestimates it at higher percentiles.</a:t>
            </a:r>
          </a:p>
          <a:p>
            <a:pPr marL="171450" indent="-171450">
              <a:buFont typeface="Wingdings" panose="05000000000000000000" pitchFamily="2" charset="2"/>
              <a:buChar char="q"/>
            </a:pPr>
            <a:r>
              <a:rPr lang="en-US" sz="1000" dirty="0">
                <a:latin typeface="Calibri" panose="020F0502020204030204" pitchFamily="34" charset="0"/>
                <a:cs typeface="Calibri" panose="020F0502020204030204" pitchFamily="34" charset="0"/>
              </a:rPr>
              <a:t>"la" (Green) vs. "loan" (Blue): The "la </a:t>
            </a:r>
            <a:r>
              <a:rPr lang="en-US" sz="1000" dirty="0" err="1">
                <a:latin typeface="Calibri" panose="020F0502020204030204" pitchFamily="34" charset="0"/>
                <a:cs typeface="Calibri" panose="020F0502020204030204" pitchFamily="34" charset="0"/>
              </a:rPr>
              <a:t>estimated_income</a:t>
            </a:r>
            <a:r>
              <a:rPr lang="en-US" sz="1000" dirty="0">
                <a:latin typeface="Calibri" panose="020F0502020204030204" pitchFamily="34" charset="0"/>
                <a:cs typeface="Calibri" panose="020F0502020204030204" pitchFamily="34" charset="0"/>
              </a:rPr>
              <a:t>" shows a more even distribution compared to the "loan" income. While it captures the general presence of income across all percentiles, it doesn't accurately reflect the peaks and valleys of the "loan" income distribution.</a:t>
            </a:r>
          </a:p>
          <a:p>
            <a:pPr marL="171450" indent="-171450">
              <a:buFont typeface="Wingdings" panose="05000000000000000000" pitchFamily="2" charset="2"/>
              <a:buChar char="q"/>
            </a:pPr>
            <a:r>
              <a:rPr lang="en-US" sz="1000" dirty="0">
                <a:latin typeface="Calibri" panose="020F0502020204030204" pitchFamily="34" charset="0"/>
                <a:cs typeface="Calibri" panose="020F0502020204030204" pitchFamily="34" charset="0"/>
              </a:rPr>
              <a:t>"In" (Yellow) vs. "la" (Green): These two income types have very different distribution patterns. "In" is heavily concentrated at lower percentiles, while "la" is more evenly spread.</a:t>
            </a:r>
          </a:p>
          <a:p>
            <a:pPr marL="171450" indent="-171450">
              <a:buFont typeface="Wingdings" panose="05000000000000000000" pitchFamily="2" charset="2"/>
              <a:buChar char="q"/>
            </a:pPr>
            <a:r>
              <a:rPr lang="en-US" sz="1000" dirty="0">
                <a:latin typeface="Calibri" panose="020F0502020204030204" pitchFamily="34" charset="0"/>
                <a:cs typeface="Calibri" panose="020F0502020204030204" pitchFamily="34" charset="0"/>
              </a:rPr>
              <a:t>The "in salary </a:t>
            </a:r>
            <a:r>
              <a:rPr lang="en-US" sz="1000" dirty="0" err="1">
                <a:latin typeface="Calibri" panose="020F0502020204030204" pitchFamily="34" charset="0"/>
                <a:cs typeface="Calibri" panose="020F0502020204030204" pitchFamily="34" charset="0"/>
              </a:rPr>
              <a:t>scaled_income</a:t>
            </a:r>
            <a:r>
              <a:rPr lang="en-US" sz="1000" dirty="0">
                <a:latin typeface="Calibri" panose="020F0502020204030204" pitchFamily="34" charset="0"/>
                <a:cs typeface="Calibri" panose="020F0502020204030204" pitchFamily="34" charset="0"/>
              </a:rPr>
              <a:t>" is not a reliable predictor of the actual "loan" income, especially across the entire income spectrum.</a:t>
            </a:r>
          </a:p>
          <a:p>
            <a:pPr marL="171450" indent="-171450">
              <a:buFont typeface="Wingdings" panose="05000000000000000000" pitchFamily="2" charset="2"/>
              <a:buChar char="q"/>
            </a:pPr>
            <a:r>
              <a:rPr lang="en-US" sz="1000" dirty="0">
                <a:latin typeface="Calibri" panose="020F0502020204030204" pitchFamily="34" charset="0"/>
                <a:cs typeface="Calibri" panose="020F0502020204030204" pitchFamily="34" charset="0"/>
              </a:rPr>
              <a:t>The "la </a:t>
            </a:r>
            <a:r>
              <a:rPr lang="en-US" sz="1000" dirty="0" err="1">
                <a:latin typeface="Calibri" panose="020F0502020204030204" pitchFamily="34" charset="0"/>
                <a:cs typeface="Calibri" panose="020F0502020204030204" pitchFamily="34" charset="0"/>
              </a:rPr>
              <a:t>estimated_income</a:t>
            </a:r>
            <a:r>
              <a:rPr lang="en-US" sz="1000" dirty="0">
                <a:latin typeface="Calibri" panose="020F0502020204030204" pitchFamily="34" charset="0"/>
                <a:cs typeface="Calibri" panose="020F0502020204030204" pitchFamily="34" charset="0"/>
              </a:rPr>
              <a:t>" provides a more generalized view of income distribution but lacks the precision to capture the specific nuances of "loan" income.</a:t>
            </a:r>
            <a:endParaRPr lang="en-IN" sz="1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D1753D8D-C523-71F1-0979-9BFF2BDA8920}"/>
              </a:ext>
            </a:extLst>
          </p:cNvPr>
          <p:cNvPicPr>
            <a:picLocks noChangeAspect="1"/>
          </p:cNvPicPr>
          <p:nvPr/>
        </p:nvPicPr>
        <p:blipFill>
          <a:blip r:embed="rId2"/>
          <a:stretch>
            <a:fillRect/>
          </a:stretch>
        </p:blipFill>
        <p:spPr>
          <a:xfrm>
            <a:off x="578802" y="3076488"/>
            <a:ext cx="10971021" cy="3015318"/>
          </a:xfrm>
          <a:prstGeom prst="rect">
            <a:avLst/>
          </a:prstGeom>
        </p:spPr>
      </p:pic>
    </p:spTree>
    <p:extLst>
      <p:ext uri="{BB962C8B-B14F-4D97-AF65-F5344CB8AC3E}">
        <p14:creationId xmlns:p14="http://schemas.microsoft.com/office/powerpoint/2010/main" val="11530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646E33F-E745-4136-05B0-9FF68FDE01DC}"/>
              </a:ext>
            </a:extLst>
          </p:cNvPr>
          <p:cNvSpPr txBox="1"/>
          <p:nvPr/>
        </p:nvSpPr>
        <p:spPr>
          <a:xfrm>
            <a:off x="205261" y="1504489"/>
            <a:ext cx="5346070" cy="1200329"/>
          </a:xfrm>
          <a:prstGeom prst="rect">
            <a:avLst/>
          </a:prstGeom>
          <a:noFill/>
        </p:spPr>
        <p:txBody>
          <a:bodyPr wrap="square">
            <a:spAutoFit/>
          </a:bodyPr>
          <a:lstStyle/>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Both models capture the general trend of increasing income.</a:t>
            </a:r>
          </a:p>
          <a:p>
            <a:pPr marL="171450" indent="-171450">
              <a:buFont typeface="Wingdings" panose="05000000000000000000" pitchFamily="2" charset="2"/>
              <a:buChar char="q"/>
            </a:pPr>
            <a:r>
              <a:rPr lang="en-US" sz="1200" dirty="0">
                <a:latin typeface="Calibri" panose="020F0502020204030204" pitchFamily="34" charset="0"/>
                <a:cs typeface="Calibri" panose="020F0502020204030204" pitchFamily="34" charset="0"/>
              </a:rPr>
              <a:t>We can see a general upward trend, meaning that as actual income increases, the estimated income also increases. This suggests the model captures the overall income trend.</a:t>
            </a:r>
          </a:p>
          <a:p>
            <a:pPr marL="171450" indent="-171450">
              <a:buFont typeface="Wingdings" panose="05000000000000000000" pitchFamily="2" charset="2"/>
              <a:buChar char="q"/>
            </a:pPr>
            <a:r>
              <a:rPr lang="en-US" sz="1200">
                <a:latin typeface="Calibri" panose="020F0502020204030204" pitchFamily="34" charset="0"/>
                <a:cs typeface="Calibri" panose="020F0502020204030204" pitchFamily="34" charset="0"/>
              </a:rPr>
              <a:t>The "Salary Scaled Model" tends to overestimate income compared to the "Estimated Income Model."</a:t>
            </a:r>
            <a:endParaRPr lang="en-IN" sz="1200"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B27B8863-72BC-92A9-0DBB-D95C794DF744}"/>
              </a:ext>
            </a:extLst>
          </p:cNvPr>
          <p:cNvSpPr/>
          <p:nvPr/>
        </p:nvSpPr>
        <p:spPr>
          <a:xfrm>
            <a:off x="117450" y="0"/>
            <a:ext cx="5897364" cy="1107996"/>
          </a:xfrm>
          <a:prstGeom prst="rect">
            <a:avLst/>
          </a:prstGeom>
          <a:noFill/>
        </p:spPr>
        <p:txBody>
          <a:bodyPr wrap="square" lIns="91440" tIns="45720" rIns="91440" bIns="45720">
            <a:spAutoFit/>
          </a:bodyPr>
          <a:lstStyle/>
          <a:p>
            <a:pPr algn="ctr"/>
            <a:r>
              <a:rPr lang="en-US" sz="2200" dirty="0">
                <a:solidFill>
                  <a:srgbClr val="785AFF"/>
                </a:solidFill>
                <a:latin typeface="+mj-lt"/>
                <a:ea typeface="+mj-ea"/>
                <a:cs typeface="+mj-cs"/>
              </a:rPr>
              <a:t>Prediction difference comparison of Estimated Income Model and Salary Scaled Model Vs Monthly Income</a:t>
            </a:r>
          </a:p>
        </p:txBody>
      </p:sp>
      <p:pic>
        <p:nvPicPr>
          <p:cNvPr id="4" name="Picture 3">
            <a:extLst>
              <a:ext uri="{FF2B5EF4-FFF2-40B4-BE49-F238E27FC236}">
                <a16:creationId xmlns:a16="http://schemas.microsoft.com/office/drawing/2014/main" id="{80FC1A1D-4340-6926-825B-FDD8E8762569}"/>
              </a:ext>
            </a:extLst>
          </p:cNvPr>
          <p:cNvPicPr>
            <a:picLocks noChangeAspect="1"/>
          </p:cNvPicPr>
          <p:nvPr/>
        </p:nvPicPr>
        <p:blipFill>
          <a:blip r:embed="rId2"/>
          <a:stretch>
            <a:fillRect/>
          </a:stretch>
        </p:blipFill>
        <p:spPr>
          <a:xfrm>
            <a:off x="6014813" y="196701"/>
            <a:ext cx="5809551" cy="3006105"/>
          </a:xfrm>
          <a:prstGeom prst="rect">
            <a:avLst/>
          </a:prstGeom>
        </p:spPr>
      </p:pic>
      <p:pic>
        <p:nvPicPr>
          <p:cNvPr id="7" name="Picture 6">
            <a:extLst>
              <a:ext uri="{FF2B5EF4-FFF2-40B4-BE49-F238E27FC236}">
                <a16:creationId xmlns:a16="http://schemas.microsoft.com/office/drawing/2014/main" id="{153628E0-F36F-E4D5-0EC8-B7D8E13D6E94}"/>
              </a:ext>
            </a:extLst>
          </p:cNvPr>
          <p:cNvPicPr>
            <a:picLocks noChangeAspect="1"/>
          </p:cNvPicPr>
          <p:nvPr/>
        </p:nvPicPr>
        <p:blipFill>
          <a:blip r:embed="rId3"/>
          <a:stretch>
            <a:fillRect/>
          </a:stretch>
        </p:blipFill>
        <p:spPr>
          <a:xfrm>
            <a:off x="6177189" y="3655195"/>
            <a:ext cx="5809552" cy="2414449"/>
          </a:xfrm>
          <a:prstGeom prst="rect">
            <a:avLst/>
          </a:prstGeom>
        </p:spPr>
      </p:pic>
      <p:pic>
        <p:nvPicPr>
          <p:cNvPr id="10" name="Picture 9">
            <a:extLst>
              <a:ext uri="{FF2B5EF4-FFF2-40B4-BE49-F238E27FC236}">
                <a16:creationId xmlns:a16="http://schemas.microsoft.com/office/drawing/2014/main" id="{DAB525CA-BF4E-DC43-34C5-2ED92740BC97}"/>
              </a:ext>
            </a:extLst>
          </p:cNvPr>
          <p:cNvPicPr>
            <a:picLocks noChangeAspect="1"/>
          </p:cNvPicPr>
          <p:nvPr/>
        </p:nvPicPr>
        <p:blipFill>
          <a:blip r:embed="rId4"/>
          <a:stretch>
            <a:fillRect/>
          </a:stretch>
        </p:blipFill>
        <p:spPr>
          <a:xfrm>
            <a:off x="161355" y="3655195"/>
            <a:ext cx="5809553" cy="2443437"/>
          </a:xfrm>
          <a:prstGeom prst="rect">
            <a:avLst/>
          </a:prstGeom>
        </p:spPr>
      </p:pic>
    </p:spTree>
    <p:extLst>
      <p:ext uri="{BB962C8B-B14F-4D97-AF65-F5344CB8AC3E}">
        <p14:creationId xmlns:p14="http://schemas.microsoft.com/office/powerpoint/2010/main" val="398564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6630</TotalTime>
  <Words>2703</Words>
  <Application>Microsoft Office PowerPoint</Application>
  <PresentationFormat>Widescreen</PresentationFormat>
  <Paragraphs>538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Aptos Narrow</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lastModifiedBy>Dwaipayan</cp:lastModifiedBy>
  <cp:revision>26</cp:revision>
  <dcterms:created xsi:type="dcterms:W3CDTF">2024-12-17T11:13:04Z</dcterms:created>
  <dcterms:modified xsi:type="dcterms:W3CDTF">2025-03-10T05:49:55Z</dcterms:modified>
</cp:coreProperties>
</file>