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9" r:id="rId4"/>
    <p:sldId id="263" r:id="rId5"/>
    <p:sldId id="268" r:id="rId6"/>
    <p:sldId id="270" r:id="rId7"/>
    <p:sldId id="264" r:id="rId8"/>
    <p:sldId id="266" r:id="rId9"/>
    <p:sldId id="271"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BFF"/>
    <a:srgbClr val="DCCDFB"/>
    <a:srgbClr val="A6A6A6"/>
    <a:srgbClr val="B6A5FF"/>
    <a:srgbClr val="785AFF"/>
    <a:srgbClr val="156082"/>
    <a:srgbClr val="8C2E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1215C-A48A-4474-AE9B-F7415BD9C2CD}" v="110" dt="2025-03-10T05:51:04.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ipayan" userId="7f15c41c-02b9-46ec-a288-0f843f1b7025" providerId="ADAL" clId="{25A1215C-A48A-4474-AE9B-F7415BD9C2CD}"/>
    <pc:docChg chg="undo custSel addSld modSld">
      <pc:chgData name="Dwaipayan" userId="7f15c41c-02b9-46ec-a288-0f843f1b7025" providerId="ADAL" clId="{25A1215C-A48A-4474-AE9B-F7415BD9C2CD}" dt="2025-03-10T05:51:04.545" v="261" actId="1076"/>
      <pc:docMkLst>
        <pc:docMk/>
      </pc:docMkLst>
      <pc:sldChg chg="addSp delSp modSp mod">
        <pc:chgData name="Dwaipayan" userId="7f15c41c-02b9-46ec-a288-0f843f1b7025" providerId="ADAL" clId="{25A1215C-A48A-4474-AE9B-F7415BD9C2CD}" dt="2025-03-08T03:25:29.724" v="25" actId="14100"/>
        <pc:sldMkLst>
          <pc:docMk/>
          <pc:sldMk cId="3244099655" sldId="263"/>
        </pc:sldMkLst>
        <pc:graphicFrameChg chg="add mod modGraphic">
          <ac:chgData name="Dwaipayan" userId="7f15c41c-02b9-46ec-a288-0f843f1b7025" providerId="ADAL" clId="{25A1215C-A48A-4474-AE9B-F7415BD9C2CD}" dt="2025-03-08T03:23:49.356" v="3" actId="14100"/>
          <ac:graphicFrameMkLst>
            <pc:docMk/>
            <pc:sldMk cId="3244099655" sldId="263"/>
            <ac:graphicFrameMk id="2" creationId="{69E46916-8473-FE98-F459-F2FAF12BC626}"/>
          </ac:graphicFrameMkLst>
        </pc:graphicFrameChg>
        <pc:picChg chg="add mod">
          <ac:chgData name="Dwaipayan" userId="7f15c41c-02b9-46ec-a288-0f843f1b7025" providerId="ADAL" clId="{25A1215C-A48A-4474-AE9B-F7415BD9C2CD}" dt="2025-03-08T03:24:57.662" v="17" actId="14100"/>
          <ac:picMkLst>
            <pc:docMk/>
            <pc:sldMk cId="3244099655" sldId="263"/>
            <ac:picMk id="6" creationId="{4D87843B-E73D-C404-388A-A9B37EA1F061}"/>
          </ac:picMkLst>
        </pc:picChg>
        <pc:picChg chg="add mod">
          <ac:chgData name="Dwaipayan" userId="7f15c41c-02b9-46ec-a288-0f843f1b7025" providerId="ADAL" clId="{25A1215C-A48A-4474-AE9B-F7415BD9C2CD}" dt="2025-03-08T03:25:29.724" v="25" actId="14100"/>
          <ac:picMkLst>
            <pc:docMk/>
            <pc:sldMk cId="3244099655" sldId="263"/>
            <ac:picMk id="9" creationId="{BE4FCBDC-24FF-9E6F-9628-45487DA751E8}"/>
          </ac:picMkLst>
        </pc:picChg>
      </pc:sldChg>
      <pc:sldChg chg="addSp delSp modSp mod">
        <pc:chgData name="Dwaipayan" userId="7f15c41c-02b9-46ec-a288-0f843f1b7025" providerId="ADAL" clId="{25A1215C-A48A-4474-AE9B-F7415BD9C2CD}" dt="2025-03-08T03:45:13.791" v="119" actId="14100"/>
        <pc:sldMkLst>
          <pc:docMk/>
          <pc:sldMk cId="2698328966" sldId="264"/>
        </pc:sldMkLst>
        <pc:picChg chg="add mod">
          <ac:chgData name="Dwaipayan" userId="7f15c41c-02b9-46ec-a288-0f843f1b7025" providerId="ADAL" clId="{25A1215C-A48A-4474-AE9B-F7415BD9C2CD}" dt="2025-03-08T03:44:32.718" v="110" actId="14100"/>
          <ac:picMkLst>
            <pc:docMk/>
            <pc:sldMk cId="2698328966" sldId="264"/>
            <ac:picMk id="4" creationId="{FC771E3F-D839-2B75-D65E-C66AC4277059}"/>
          </ac:picMkLst>
        </pc:picChg>
        <pc:picChg chg="add mod">
          <ac:chgData name="Dwaipayan" userId="7f15c41c-02b9-46ec-a288-0f843f1b7025" providerId="ADAL" clId="{25A1215C-A48A-4474-AE9B-F7415BD9C2CD}" dt="2025-03-08T03:45:13.791" v="119" actId="14100"/>
          <ac:picMkLst>
            <pc:docMk/>
            <pc:sldMk cId="2698328966" sldId="264"/>
            <ac:picMk id="8" creationId="{F8A1BD7A-1270-AACC-75EF-9EBA1C0CFBC2}"/>
          </ac:picMkLst>
        </pc:picChg>
      </pc:sldChg>
      <pc:sldChg chg="addSp delSp modSp mod">
        <pc:chgData name="Dwaipayan" userId="7f15c41c-02b9-46ec-a288-0f843f1b7025" providerId="ADAL" clId="{25A1215C-A48A-4474-AE9B-F7415BD9C2CD}" dt="2025-03-08T04:20:28.121" v="127" actId="14100"/>
        <pc:sldMkLst>
          <pc:docMk/>
          <pc:sldMk cId="115303363" sldId="266"/>
        </pc:sldMkLst>
        <pc:picChg chg="mod">
          <ac:chgData name="Dwaipayan" userId="7f15c41c-02b9-46ec-a288-0f843f1b7025" providerId="ADAL" clId="{25A1215C-A48A-4474-AE9B-F7415BD9C2CD}" dt="2025-03-08T04:20:28.121" v="127" actId="14100"/>
          <ac:picMkLst>
            <pc:docMk/>
            <pc:sldMk cId="115303363" sldId="266"/>
            <ac:picMk id="3" creationId="{783BBAE3-B951-E031-8CAC-D8FB81D17157}"/>
          </ac:picMkLst>
        </pc:picChg>
      </pc:sldChg>
      <pc:sldChg chg="addSp delSp modSp mod">
        <pc:chgData name="Dwaipayan" userId="7f15c41c-02b9-46ec-a288-0f843f1b7025" providerId="ADAL" clId="{25A1215C-A48A-4474-AE9B-F7415BD9C2CD}" dt="2025-03-08T03:36:00.494" v="57" actId="14100"/>
        <pc:sldMkLst>
          <pc:docMk/>
          <pc:sldMk cId="4115197954" sldId="268"/>
        </pc:sldMkLst>
        <pc:picChg chg="add mod">
          <ac:chgData name="Dwaipayan" userId="7f15c41c-02b9-46ec-a288-0f843f1b7025" providerId="ADAL" clId="{25A1215C-A48A-4474-AE9B-F7415BD9C2CD}" dt="2025-03-08T03:35:11.918" v="48" actId="14100"/>
          <ac:picMkLst>
            <pc:docMk/>
            <pc:sldMk cId="4115197954" sldId="268"/>
            <ac:picMk id="4" creationId="{FE36988C-A8FA-7767-A466-24752734B619}"/>
          </ac:picMkLst>
        </pc:picChg>
        <pc:picChg chg="add mod">
          <ac:chgData name="Dwaipayan" userId="7f15c41c-02b9-46ec-a288-0f843f1b7025" providerId="ADAL" clId="{25A1215C-A48A-4474-AE9B-F7415BD9C2CD}" dt="2025-03-08T03:36:00.494" v="57" actId="14100"/>
          <ac:picMkLst>
            <pc:docMk/>
            <pc:sldMk cId="4115197954" sldId="268"/>
            <ac:picMk id="7" creationId="{F6473DC4-1AAC-56AE-B020-5EE29F63E3A9}"/>
          </ac:picMkLst>
        </pc:picChg>
      </pc:sldChg>
      <pc:sldChg chg="addSp delSp modSp mod">
        <pc:chgData name="Dwaipayan" userId="7f15c41c-02b9-46ec-a288-0f843f1b7025" providerId="ADAL" clId="{25A1215C-A48A-4474-AE9B-F7415BD9C2CD}" dt="2025-03-08T03:28:24.271" v="36" actId="20577"/>
        <pc:sldMkLst>
          <pc:docMk/>
          <pc:sldMk cId="806650870" sldId="269"/>
        </pc:sldMkLst>
        <pc:spChg chg="mod">
          <ac:chgData name="Dwaipayan" userId="7f15c41c-02b9-46ec-a288-0f843f1b7025" providerId="ADAL" clId="{25A1215C-A48A-4474-AE9B-F7415BD9C2CD}" dt="2025-03-08T03:28:24.271" v="36" actId="20577"/>
          <ac:spMkLst>
            <pc:docMk/>
            <pc:sldMk cId="806650870" sldId="269"/>
            <ac:spMk id="8" creationId="{D2A43A01-00E9-DFBA-0EA1-882581C7BB40}"/>
          </ac:spMkLst>
        </pc:spChg>
        <pc:graphicFrameChg chg="add mod">
          <ac:chgData name="Dwaipayan" userId="7f15c41c-02b9-46ec-a288-0f843f1b7025" providerId="ADAL" clId="{25A1215C-A48A-4474-AE9B-F7415BD9C2CD}" dt="2025-03-08T03:27:54.215" v="28" actId="1076"/>
          <ac:graphicFrameMkLst>
            <pc:docMk/>
            <pc:sldMk cId="806650870" sldId="269"/>
            <ac:graphicFrameMk id="4" creationId="{7FC9F19B-E8B6-CE6C-614A-ABDEF89CDAC5}"/>
          </ac:graphicFrameMkLst>
        </pc:graphicFrameChg>
      </pc:sldChg>
      <pc:sldChg chg="addSp delSp modSp mod">
        <pc:chgData name="Dwaipayan" userId="7f15c41c-02b9-46ec-a288-0f843f1b7025" providerId="ADAL" clId="{25A1215C-A48A-4474-AE9B-F7415BD9C2CD}" dt="2025-03-08T03:43:17.172" v="103" actId="20577"/>
        <pc:sldMkLst>
          <pc:docMk/>
          <pc:sldMk cId="2426815329" sldId="270"/>
        </pc:sldMkLst>
        <pc:spChg chg="mod">
          <ac:chgData name="Dwaipayan" userId="7f15c41c-02b9-46ec-a288-0f843f1b7025" providerId="ADAL" clId="{25A1215C-A48A-4474-AE9B-F7415BD9C2CD}" dt="2025-03-08T03:43:17.172" v="103" actId="20577"/>
          <ac:spMkLst>
            <pc:docMk/>
            <pc:sldMk cId="2426815329" sldId="270"/>
            <ac:spMk id="15" creationId="{4A334679-E497-ACE6-0B0C-E7AA5DB2DD48}"/>
          </ac:spMkLst>
        </pc:spChg>
        <pc:graphicFrameChg chg="add mod modGraphic">
          <ac:chgData name="Dwaipayan" userId="7f15c41c-02b9-46ec-a288-0f843f1b7025" providerId="ADAL" clId="{25A1215C-A48A-4474-AE9B-F7415BD9C2CD}" dt="2025-03-08T03:41:05.613" v="87" actId="20577"/>
          <ac:graphicFrameMkLst>
            <pc:docMk/>
            <pc:sldMk cId="2426815329" sldId="270"/>
            <ac:graphicFrameMk id="7" creationId="{F47AC5BB-0BCF-E34A-504B-DD2573B73720}"/>
          </ac:graphicFrameMkLst>
        </pc:graphicFrameChg>
        <pc:graphicFrameChg chg="add mod modGraphic">
          <ac:chgData name="Dwaipayan" userId="7f15c41c-02b9-46ec-a288-0f843f1b7025" providerId="ADAL" clId="{25A1215C-A48A-4474-AE9B-F7415BD9C2CD}" dt="2025-03-08T03:42:53.293" v="95" actId="1076"/>
          <ac:graphicFrameMkLst>
            <pc:docMk/>
            <pc:sldMk cId="2426815329" sldId="270"/>
            <ac:graphicFrameMk id="8" creationId="{ECC8A9CA-7FC1-CA52-5257-166199CF44A0}"/>
          </ac:graphicFrameMkLst>
        </pc:graphicFrameChg>
        <pc:picChg chg="add mod">
          <ac:chgData name="Dwaipayan" userId="7f15c41c-02b9-46ec-a288-0f843f1b7025" providerId="ADAL" clId="{25A1215C-A48A-4474-AE9B-F7415BD9C2CD}" dt="2025-03-08T03:38:29.870" v="72" actId="14100"/>
          <ac:picMkLst>
            <pc:docMk/>
            <pc:sldMk cId="2426815329" sldId="270"/>
            <ac:picMk id="4" creationId="{218E7189-F20A-1A9C-0CB5-377D43FD0D8E}"/>
          </ac:picMkLst>
        </pc:picChg>
        <pc:picChg chg="add mod">
          <ac:chgData name="Dwaipayan" userId="7f15c41c-02b9-46ec-a288-0f843f1b7025" providerId="ADAL" clId="{25A1215C-A48A-4474-AE9B-F7415BD9C2CD}" dt="2025-03-08T03:38:17.234" v="70" actId="14100"/>
          <ac:picMkLst>
            <pc:docMk/>
            <pc:sldMk cId="2426815329" sldId="270"/>
            <ac:picMk id="6" creationId="{AB04FE6C-38FA-CDD5-B2AD-18ADDC3DD195}"/>
          </ac:picMkLst>
        </pc:picChg>
      </pc:sldChg>
      <pc:sldChg chg="addSp delSp modSp mod">
        <pc:chgData name="Dwaipayan" userId="7f15c41c-02b9-46ec-a288-0f843f1b7025" providerId="ADAL" clId="{25A1215C-A48A-4474-AE9B-F7415BD9C2CD}" dt="2025-03-08T04:26:17.247" v="149" actId="14100"/>
        <pc:sldMkLst>
          <pc:docMk/>
          <pc:sldMk cId="398564318" sldId="271"/>
        </pc:sldMkLst>
        <pc:picChg chg="add mod">
          <ac:chgData name="Dwaipayan" userId="7f15c41c-02b9-46ec-a288-0f843f1b7025" providerId="ADAL" clId="{25A1215C-A48A-4474-AE9B-F7415BD9C2CD}" dt="2025-03-08T04:23:40.998" v="136" actId="1076"/>
          <ac:picMkLst>
            <pc:docMk/>
            <pc:sldMk cId="398564318" sldId="271"/>
            <ac:picMk id="5" creationId="{3AD5F451-867C-03E5-DFDD-F3537E378388}"/>
          </ac:picMkLst>
        </pc:picChg>
        <pc:picChg chg="add mod">
          <ac:chgData name="Dwaipayan" userId="7f15c41c-02b9-46ec-a288-0f843f1b7025" providerId="ADAL" clId="{25A1215C-A48A-4474-AE9B-F7415BD9C2CD}" dt="2025-03-08T04:24:51.453" v="142" actId="14100"/>
          <ac:picMkLst>
            <pc:docMk/>
            <pc:sldMk cId="398564318" sldId="271"/>
            <ac:picMk id="8" creationId="{2B06621C-E112-3CD5-A471-6393D127AA31}"/>
          </ac:picMkLst>
        </pc:picChg>
        <pc:picChg chg="add mod">
          <ac:chgData name="Dwaipayan" userId="7f15c41c-02b9-46ec-a288-0f843f1b7025" providerId="ADAL" clId="{25A1215C-A48A-4474-AE9B-F7415BD9C2CD}" dt="2025-03-08T04:26:17.247" v="149" actId="14100"/>
          <ac:picMkLst>
            <pc:docMk/>
            <pc:sldMk cId="398564318" sldId="271"/>
            <ac:picMk id="12" creationId="{94038745-D36F-4BD5-0AC8-ECE1542D2C5D}"/>
          </ac:picMkLst>
        </pc:picChg>
      </pc:sldChg>
      <pc:sldChg chg="addSp delSp modSp mod">
        <pc:chgData name="Dwaipayan" userId="7f15c41c-02b9-46ec-a288-0f843f1b7025" providerId="ADAL" clId="{25A1215C-A48A-4474-AE9B-F7415BD9C2CD}" dt="2025-03-08T04:39:50.151" v="153" actId="14100"/>
        <pc:sldMkLst>
          <pc:docMk/>
          <pc:sldMk cId="2501289219" sldId="273"/>
        </pc:sldMkLst>
        <pc:graphicFrameChg chg="add mod modGraphic">
          <ac:chgData name="Dwaipayan" userId="7f15c41c-02b9-46ec-a288-0f843f1b7025" providerId="ADAL" clId="{25A1215C-A48A-4474-AE9B-F7415BD9C2CD}" dt="2025-03-08T03:33:46.072" v="41" actId="14100"/>
          <ac:graphicFrameMkLst>
            <pc:docMk/>
            <pc:sldMk cId="2501289219" sldId="273"/>
            <ac:graphicFrameMk id="3" creationId="{CF4C24CE-2497-7C44-A0DB-FD62C565B3DA}"/>
          </ac:graphicFrameMkLst>
        </pc:graphicFrameChg>
        <pc:graphicFrameChg chg="add mod modGraphic">
          <ac:chgData name="Dwaipayan" userId="7f15c41c-02b9-46ec-a288-0f843f1b7025" providerId="ADAL" clId="{25A1215C-A48A-4474-AE9B-F7415BD9C2CD}" dt="2025-03-08T04:39:50.151" v="153" actId="14100"/>
          <ac:graphicFrameMkLst>
            <pc:docMk/>
            <pc:sldMk cId="2501289219" sldId="273"/>
            <ac:graphicFrameMk id="6" creationId="{613031A9-9121-74EF-725B-E3FF8F6B8DFE}"/>
          </ac:graphicFrameMkLst>
        </pc:graphicFrameChg>
      </pc:sldChg>
      <pc:sldChg chg="addSp delSp modSp new mod">
        <pc:chgData name="Dwaipayan" userId="7f15c41c-02b9-46ec-a288-0f843f1b7025" providerId="ADAL" clId="{25A1215C-A48A-4474-AE9B-F7415BD9C2CD}" dt="2025-03-10T05:51:04.545" v="261" actId="1076"/>
        <pc:sldMkLst>
          <pc:docMk/>
          <pc:sldMk cId="1459634077" sldId="274"/>
        </pc:sldMkLst>
        <pc:spChg chg="add mod">
          <ac:chgData name="Dwaipayan" userId="7f15c41c-02b9-46ec-a288-0f843f1b7025" providerId="ADAL" clId="{25A1215C-A48A-4474-AE9B-F7415BD9C2CD}" dt="2025-03-10T05:47:29.183" v="218" actId="20577"/>
          <ac:spMkLst>
            <pc:docMk/>
            <pc:sldMk cId="1459634077" sldId="274"/>
            <ac:spMk id="5" creationId="{601AB516-9DC0-AFD4-660D-F62A751A6076}"/>
          </ac:spMkLst>
        </pc:spChg>
        <pc:spChg chg="add mod">
          <ac:chgData name="Dwaipayan" userId="7f15c41c-02b9-46ec-a288-0f843f1b7025" providerId="ADAL" clId="{25A1215C-A48A-4474-AE9B-F7415BD9C2CD}" dt="2025-03-10T05:46:25.307" v="213" actId="20577"/>
          <ac:spMkLst>
            <pc:docMk/>
            <pc:sldMk cId="1459634077" sldId="274"/>
            <ac:spMk id="6" creationId="{C56EDDA5-813F-4CB0-3BDF-44962A0621B5}"/>
          </ac:spMkLst>
        </pc:spChg>
        <pc:graphicFrameChg chg="add del mod">
          <ac:chgData name="Dwaipayan" userId="7f15c41c-02b9-46ec-a288-0f843f1b7025" providerId="ADAL" clId="{25A1215C-A48A-4474-AE9B-F7415BD9C2CD}" dt="2025-03-10T05:11:43.296" v="157" actId="478"/>
          <ac:graphicFrameMkLst>
            <pc:docMk/>
            <pc:sldMk cId="1459634077" sldId="274"/>
            <ac:graphicFrameMk id="2" creationId="{0D11FEA0-1323-41F1-2DD8-5BF63360CB37}"/>
          </ac:graphicFrameMkLst>
        </pc:graphicFrameChg>
        <pc:graphicFrameChg chg="add mod">
          <ac:chgData name="Dwaipayan" userId="7f15c41c-02b9-46ec-a288-0f843f1b7025" providerId="ADAL" clId="{25A1215C-A48A-4474-AE9B-F7415BD9C2CD}" dt="2025-03-10T05:44:43.224" v="165" actId="1076"/>
          <ac:graphicFrameMkLst>
            <pc:docMk/>
            <pc:sldMk cId="1459634077" sldId="274"/>
            <ac:graphicFrameMk id="3" creationId="{8B757557-5566-11FB-B625-57CA6CE1EB60}"/>
          </ac:graphicFrameMkLst>
        </pc:graphicFrameChg>
        <pc:graphicFrameChg chg="add del mod modGraphic">
          <ac:chgData name="Dwaipayan" userId="7f15c41c-02b9-46ec-a288-0f843f1b7025" providerId="ADAL" clId="{25A1215C-A48A-4474-AE9B-F7415BD9C2CD}" dt="2025-03-10T05:50:58.147" v="259" actId="478"/>
          <ac:graphicFrameMkLst>
            <pc:docMk/>
            <pc:sldMk cId="1459634077" sldId="274"/>
            <ac:graphicFrameMk id="4" creationId="{4E68E7D4-3563-483B-45F3-A4A2A3625EDD}"/>
          </ac:graphicFrameMkLst>
        </pc:graphicFrameChg>
        <pc:graphicFrameChg chg="add mod">
          <ac:chgData name="Dwaipayan" userId="7f15c41c-02b9-46ec-a288-0f843f1b7025" providerId="ADAL" clId="{25A1215C-A48A-4474-AE9B-F7415BD9C2CD}" dt="2025-03-10T05:51:04.545" v="261" actId="1076"/>
          <ac:graphicFrameMkLst>
            <pc:docMk/>
            <pc:sldMk cId="1459634077" sldId="274"/>
            <ac:graphicFrameMk id="7" creationId="{633F5F22-C4B1-9B61-3453-3D2AA76A6A3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C249-2448-50F3-E8F0-F3C99F6F8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D7CE28-7869-8C9D-4C7F-CAB5FFF2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CFB4A1-140F-781D-0E1D-F7530A1B4A27}"/>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1EE9DDB7-379A-FFC3-53D0-D0BEA4BFA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877AD-6C75-FDFE-9F4F-2B8ED39703BB}"/>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245496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AD26-7CC4-9C02-9508-94FA4CD0D5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4ED9E-915D-2744-976F-508F18F99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9B6A5-92EF-23AA-B871-2BFEBC7BD7B6}"/>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3D3A251C-5776-F61D-94CA-872AD4770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F54E3-E7AA-1000-7207-A6EF8240BF0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46002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FA736-30A1-6B52-AF8F-B4D34C5C6A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EC4029-6D1C-C774-ACE6-8D09D7689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365DB-AB9B-AD5F-C2AC-E53C9D0EFC4C}"/>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E0655ADD-D920-F520-9E7D-7FE36B629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4379A-CF9D-C042-E616-C6BB0EAA496E}"/>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86419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9C41-D015-5CF0-8A25-68C4B89F5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B0E86C-780F-E1F8-5070-077F483A1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2EFF4-08D8-2C3D-9E74-E851DD81ACCA}"/>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2C926225-A1A5-A9B1-33DE-0E93C13D4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A61FD-8AA4-2357-061B-FCD71ECFA6FD}"/>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73430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BD73-6DE7-43AB-BFAB-6572E009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6002BD-F153-8662-293D-3E75A06C34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F12D0-9ECD-A91F-A9A2-C40D8FC947E4}"/>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194676A8-19F5-8C01-9DD0-F849DFE34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51466-9DF3-CE96-AF9E-A145FD2C93B8}"/>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34198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1DBE-7AE4-DEC4-4E1E-E520A1350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E5BC5-9E34-74AD-7272-2B7A9C443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E65C86-1977-4689-C2B7-172101B32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17A36-3557-FC9E-1362-8912B0731624}"/>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6" name="Footer Placeholder 5">
            <a:extLst>
              <a:ext uri="{FF2B5EF4-FFF2-40B4-BE49-F238E27FC236}">
                <a16:creationId xmlns:a16="http://schemas.microsoft.com/office/drawing/2014/main" id="{478F261D-44C9-72E3-7CFC-E7973B148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9B2F8-AFB7-AB45-2957-8B7E56FA6837}"/>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63387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2A59-BBFA-1152-77BA-7E7D70115F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A9B6A-36BD-6EB4-CBC0-266C90202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6FCA8-DCE7-3DA3-B4C5-04836737B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376826-839F-247C-22E1-02F03191C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29324-602C-B4BB-24B5-F90F2F883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6D065C-BE8C-E5E4-EA70-9CADCB00F307}"/>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8" name="Footer Placeholder 7">
            <a:extLst>
              <a:ext uri="{FF2B5EF4-FFF2-40B4-BE49-F238E27FC236}">
                <a16:creationId xmlns:a16="http://schemas.microsoft.com/office/drawing/2014/main" id="{1C0319F4-0FCF-7E70-D4E9-FCC70C9393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5B49F6-CFD0-22C9-952E-014A8CE38E6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9966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3D83-DB7E-84F7-1B81-3B1BCBD130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4E6B8-3CA6-E8E2-5AD8-8B4E159A4E5C}"/>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4" name="Footer Placeholder 3">
            <a:extLst>
              <a:ext uri="{FF2B5EF4-FFF2-40B4-BE49-F238E27FC236}">
                <a16:creationId xmlns:a16="http://schemas.microsoft.com/office/drawing/2014/main" id="{AD5208D1-ADE0-2840-46BE-385AA6EA62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0E3FF2-C662-C871-5B84-19650C8A157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59720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EC452-EBD9-87BD-D13D-059F2B18F304}"/>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3" name="Footer Placeholder 2">
            <a:extLst>
              <a:ext uri="{FF2B5EF4-FFF2-40B4-BE49-F238E27FC236}">
                <a16:creationId xmlns:a16="http://schemas.microsoft.com/office/drawing/2014/main" id="{A78B4E45-6EA9-597F-98B3-1772DC74EB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8E4583-AB46-0891-499E-9A82BFD6DEF4}"/>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32520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D6AD-79D4-5E3D-51B8-0871CEB13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EBAC1D-9D0F-3D6C-6FD6-9333DE0F3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19FBD0-7C68-201C-1D28-EDBEDF19F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AA51-80A1-7D90-83BC-74CCBD66DAF5}"/>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6" name="Footer Placeholder 5">
            <a:extLst>
              <a:ext uri="{FF2B5EF4-FFF2-40B4-BE49-F238E27FC236}">
                <a16:creationId xmlns:a16="http://schemas.microsoft.com/office/drawing/2014/main" id="{61263E75-09F3-4D34-3783-B7F2F80EA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E87F1-2820-CC35-847F-8D4959C38FE0}"/>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98108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E4F3-03D1-3440-B412-57D89D442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A71C1E-279C-E99A-1A64-09192670C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BD52FC-7E85-D457-0F9D-CC952C4D9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E1B9E-59B8-0819-67BA-519E920D6436}"/>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6" name="Footer Placeholder 5">
            <a:extLst>
              <a:ext uri="{FF2B5EF4-FFF2-40B4-BE49-F238E27FC236}">
                <a16:creationId xmlns:a16="http://schemas.microsoft.com/office/drawing/2014/main" id="{2D701D67-5CBB-1BCD-E0AB-D04FBFE83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802F2-BF72-16DF-2C3A-B2DDAA9ED741}"/>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44934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F37CB-2EAD-8F02-9EF0-F5B8075C4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8AC4CA-77DF-22E8-CD42-65E7DBA5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518B4-CC49-F11E-AB96-7F6CE8B9A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B324E620-03A3-6E77-3EBA-E5492CA5A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B3B1452-8F00-B19A-57CA-111F9913A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8A4C67-43B5-4C9D-BBE6-225B7FF9367E}" type="slidenum">
              <a:rPr lang="en-IN" smtClean="0"/>
              <a:t>‹#›</a:t>
            </a:fld>
            <a:endParaRPr lang="en-IN"/>
          </a:p>
        </p:txBody>
      </p:sp>
    </p:spTree>
    <p:extLst>
      <p:ext uri="{BB962C8B-B14F-4D97-AF65-F5344CB8AC3E}">
        <p14:creationId xmlns:p14="http://schemas.microsoft.com/office/powerpoint/2010/main" val="7111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F8A581E2-CA38-9BD4-20CB-F0FF6B168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6" name="Title 2">
            <a:extLst>
              <a:ext uri="{FF2B5EF4-FFF2-40B4-BE49-F238E27FC236}">
                <a16:creationId xmlns:a16="http://schemas.microsoft.com/office/drawing/2014/main" id="{583CC25C-0B3D-61FC-A598-2369B216EDA0}"/>
              </a:ext>
            </a:extLst>
          </p:cNvPr>
          <p:cNvSpPr txBox="1">
            <a:spLocks/>
          </p:cNvSpPr>
          <p:nvPr/>
        </p:nvSpPr>
        <p:spPr>
          <a:xfrm>
            <a:off x="99588" y="3429000"/>
            <a:ext cx="8548577" cy="12306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3600" b="1">
                <a:solidFill>
                  <a:srgbClr val="785AFF"/>
                </a:solidFill>
              </a:rPr>
              <a:t>Beta Income Estimation Model For Shop Installment Loans &amp; Cash Loans</a:t>
            </a:r>
          </a:p>
        </p:txBody>
      </p:sp>
      <p:pic>
        <p:nvPicPr>
          <p:cNvPr id="7" name="Logo">
            <a:extLst>
              <a:ext uri="{FF2B5EF4-FFF2-40B4-BE49-F238E27FC236}">
                <a16:creationId xmlns:a16="http://schemas.microsoft.com/office/drawing/2014/main" id="{BE259556-14B7-0386-8D79-E1E5475DBF07}"/>
              </a:ext>
            </a:extLst>
          </p:cNvPr>
          <p:cNvPicPr>
            <a:picLocks noChangeAspect="1"/>
          </p:cNvPicPr>
          <p:nvPr/>
        </p:nvPicPr>
        <p:blipFill>
          <a:blip r:embed="rId3"/>
          <a:stretch>
            <a:fillRect/>
          </a:stretch>
        </p:blipFill>
        <p:spPr>
          <a:xfrm>
            <a:off x="616688" y="935823"/>
            <a:ext cx="3011762" cy="959607"/>
          </a:xfrm>
          <a:prstGeom prst="rect">
            <a:avLst/>
          </a:prstGeom>
        </p:spPr>
      </p:pic>
    </p:spTree>
    <p:extLst>
      <p:ext uri="{BB962C8B-B14F-4D97-AF65-F5344CB8AC3E}">
        <p14:creationId xmlns:p14="http://schemas.microsoft.com/office/powerpoint/2010/main" val="416123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B757557-5566-11FB-B625-57CA6CE1EB60}"/>
              </a:ext>
            </a:extLst>
          </p:cNvPr>
          <p:cNvGraphicFramePr>
            <a:graphicFrameLocks noGrp="1"/>
          </p:cNvGraphicFramePr>
          <p:nvPr>
            <p:extLst>
              <p:ext uri="{D42A27DB-BD31-4B8C-83A1-F6EECF244321}">
                <p14:modId xmlns:p14="http://schemas.microsoft.com/office/powerpoint/2010/main" val="3775345615"/>
              </p:ext>
            </p:extLst>
          </p:nvPr>
        </p:nvGraphicFramePr>
        <p:xfrm>
          <a:off x="838200" y="842528"/>
          <a:ext cx="10515599" cy="2207257"/>
        </p:xfrm>
        <a:graphic>
          <a:graphicData uri="http://schemas.openxmlformats.org/drawingml/2006/table">
            <a:tbl>
              <a:tblPr/>
              <a:tblGrid>
                <a:gridCol w="1552734">
                  <a:extLst>
                    <a:ext uri="{9D8B030D-6E8A-4147-A177-3AD203B41FA5}">
                      <a16:colId xmlns:a16="http://schemas.microsoft.com/office/drawing/2014/main" val="326931596"/>
                    </a:ext>
                  </a:extLst>
                </a:gridCol>
                <a:gridCol w="972933">
                  <a:extLst>
                    <a:ext uri="{9D8B030D-6E8A-4147-A177-3AD203B41FA5}">
                      <a16:colId xmlns:a16="http://schemas.microsoft.com/office/drawing/2014/main" val="3224503826"/>
                    </a:ext>
                  </a:extLst>
                </a:gridCol>
                <a:gridCol w="769296">
                  <a:extLst>
                    <a:ext uri="{9D8B030D-6E8A-4147-A177-3AD203B41FA5}">
                      <a16:colId xmlns:a16="http://schemas.microsoft.com/office/drawing/2014/main" val="3038625023"/>
                    </a:ext>
                  </a:extLst>
                </a:gridCol>
                <a:gridCol w="825862">
                  <a:extLst>
                    <a:ext uri="{9D8B030D-6E8A-4147-A177-3AD203B41FA5}">
                      <a16:colId xmlns:a16="http://schemas.microsoft.com/office/drawing/2014/main" val="2412440283"/>
                    </a:ext>
                  </a:extLst>
                </a:gridCol>
                <a:gridCol w="769296">
                  <a:extLst>
                    <a:ext uri="{9D8B030D-6E8A-4147-A177-3AD203B41FA5}">
                      <a16:colId xmlns:a16="http://schemas.microsoft.com/office/drawing/2014/main" val="2406200456"/>
                    </a:ext>
                  </a:extLst>
                </a:gridCol>
                <a:gridCol w="825862">
                  <a:extLst>
                    <a:ext uri="{9D8B030D-6E8A-4147-A177-3AD203B41FA5}">
                      <a16:colId xmlns:a16="http://schemas.microsoft.com/office/drawing/2014/main" val="1739361800"/>
                    </a:ext>
                  </a:extLst>
                </a:gridCol>
                <a:gridCol w="825862">
                  <a:extLst>
                    <a:ext uri="{9D8B030D-6E8A-4147-A177-3AD203B41FA5}">
                      <a16:colId xmlns:a16="http://schemas.microsoft.com/office/drawing/2014/main" val="755530438"/>
                    </a:ext>
                  </a:extLst>
                </a:gridCol>
                <a:gridCol w="825862">
                  <a:extLst>
                    <a:ext uri="{9D8B030D-6E8A-4147-A177-3AD203B41FA5}">
                      <a16:colId xmlns:a16="http://schemas.microsoft.com/office/drawing/2014/main" val="1592916748"/>
                    </a:ext>
                  </a:extLst>
                </a:gridCol>
                <a:gridCol w="825862">
                  <a:extLst>
                    <a:ext uri="{9D8B030D-6E8A-4147-A177-3AD203B41FA5}">
                      <a16:colId xmlns:a16="http://schemas.microsoft.com/office/drawing/2014/main" val="3994391884"/>
                    </a:ext>
                  </a:extLst>
                </a:gridCol>
                <a:gridCol w="825862">
                  <a:extLst>
                    <a:ext uri="{9D8B030D-6E8A-4147-A177-3AD203B41FA5}">
                      <a16:colId xmlns:a16="http://schemas.microsoft.com/office/drawing/2014/main" val="1972711448"/>
                    </a:ext>
                  </a:extLst>
                </a:gridCol>
                <a:gridCol w="825862">
                  <a:extLst>
                    <a:ext uri="{9D8B030D-6E8A-4147-A177-3AD203B41FA5}">
                      <a16:colId xmlns:a16="http://schemas.microsoft.com/office/drawing/2014/main" val="4120388805"/>
                    </a:ext>
                  </a:extLst>
                </a:gridCol>
                <a:gridCol w="670306">
                  <a:extLst>
                    <a:ext uri="{9D8B030D-6E8A-4147-A177-3AD203B41FA5}">
                      <a16:colId xmlns:a16="http://schemas.microsoft.com/office/drawing/2014/main" val="1799609630"/>
                    </a:ext>
                  </a:extLst>
                </a:gridCol>
              </a:tblGrid>
              <a:tr h="169789">
                <a:tc>
                  <a:txBody>
                    <a:bodyPr/>
                    <a:lstStyle/>
                    <a:p>
                      <a:pPr algn="l" fontAlgn="b"/>
                      <a:r>
                        <a:rPr lang="en-US" sz="1000" b="1" i="0" u="none" strike="noStrike">
                          <a:solidFill>
                            <a:srgbClr val="000000"/>
                          </a:solidFill>
                          <a:effectLst/>
                          <a:latin typeface="Calibri" panose="020F0502020204030204" pitchFamily="34" charset="0"/>
                        </a:rPr>
                        <a:t>Sum of Number of Accounts</a:t>
                      </a:r>
                    </a:p>
                  </a:txBody>
                  <a:tcPr marL="8489" marR="8489" marT="8489" marB="0" anchor="b">
                    <a:lnL>
                      <a:noFill/>
                    </a:lnL>
                    <a:lnR>
                      <a:noFill/>
                    </a:lnR>
                    <a:lnT>
                      <a:noFill/>
                    </a:lnT>
                    <a:lnB>
                      <a:noFill/>
                    </a:lnB>
                    <a:solidFill>
                      <a:srgbClr val="DCE6F1"/>
                    </a:solidFill>
                  </a:tcPr>
                </a:tc>
                <a:tc>
                  <a:txBody>
                    <a:bodyPr/>
                    <a:lstStyle/>
                    <a:p>
                      <a:pPr algn="l" fontAlgn="b"/>
                      <a:r>
                        <a:rPr lang="en-IN" sz="1000" b="1" i="0" u="none" strike="noStrike">
                          <a:solidFill>
                            <a:srgbClr val="000000"/>
                          </a:solidFill>
                          <a:effectLst/>
                          <a:latin typeface="Calibri" panose="020F0502020204030204" pitchFamily="34" charset="0"/>
                        </a:rPr>
                        <a:t>Column Labels</a:t>
                      </a: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extLst>
                  <a:ext uri="{0D108BD9-81ED-4DB2-BD59-A6C34878D82A}">
                    <a16:rowId xmlns:a16="http://schemas.microsoft.com/office/drawing/2014/main" val="2818292670"/>
                  </a:ext>
                </a:extLst>
              </a:tr>
              <a:tr h="169789">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3</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4</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5</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6</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7</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9</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10</a:t>
                      </a:r>
                    </a:p>
                  </a:txBody>
                  <a:tcPr marL="8489" marR="8489" marT="8489" marB="0" anchor="b">
                    <a:lnL>
                      <a:noFill/>
                    </a:lnL>
                    <a:lnR>
                      <a:noFill/>
                    </a:lnR>
                    <a:lnT>
                      <a:noFill/>
                    </a:lnT>
                    <a:lnB>
                      <a:noFill/>
                    </a:lnB>
                    <a:solidFill>
                      <a:srgbClr val="DCE6F1"/>
                    </a:solidFill>
                  </a:tcPr>
                </a:tc>
                <a:tc>
                  <a:txBody>
                    <a:bodyPr/>
                    <a:lstStyle/>
                    <a:p>
                      <a:pPr algn="l" fontAlgn="b"/>
                      <a:r>
                        <a:rPr lang="en-IN" sz="1000" b="1" i="0" u="none" strike="noStrike">
                          <a:solidFill>
                            <a:srgbClr val="000000"/>
                          </a:solidFill>
                          <a:effectLst/>
                          <a:latin typeface="Calibri" panose="020F0502020204030204" pitchFamily="34" charset="0"/>
                        </a:rPr>
                        <a:t>Grand Total</a:t>
                      </a:r>
                    </a:p>
                  </a:txBody>
                  <a:tcPr marL="8489" marR="8489" marT="8489" marB="0" anchor="b">
                    <a:lnL>
                      <a:noFill/>
                    </a:lnL>
                    <a:lnR>
                      <a:noFill/>
                    </a:lnR>
                    <a:lnT>
                      <a:noFill/>
                    </a:lnT>
                    <a:lnB>
                      <a:noFill/>
                    </a:lnB>
                    <a:solidFill>
                      <a:srgbClr val="DCE6F1"/>
                    </a:solidFill>
                  </a:tcPr>
                </a:tc>
                <a:extLst>
                  <a:ext uri="{0D108BD9-81ED-4DB2-BD59-A6C34878D82A}">
                    <a16:rowId xmlns:a16="http://schemas.microsoft.com/office/drawing/2014/main" val="2044731862"/>
                  </a:ext>
                </a:extLst>
              </a:tr>
              <a:tr h="169789">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32103.49684</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29820.9074</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27643.93536</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25007.9411</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21999.28905</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17999.99188</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8770.050937</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8350.824714</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8167.359496</a:t>
                      </a:r>
                    </a:p>
                  </a:txBody>
                  <a:tcPr marL="8489" marR="8489" marT="8489" marB="0" anchor="b">
                    <a:lnL>
                      <a:noFill/>
                    </a:lnL>
                    <a:lnR>
                      <a:noFill/>
                    </a:lnR>
                    <a:lnT>
                      <a:noFill/>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6689.928371</a:t>
                      </a:r>
                    </a:p>
                  </a:txBody>
                  <a:tcPr marL="8489" marR="8489" marT="8489" marB="0" anchor="b">
                    <a:lnL>
                      <a:noFill/>
                    </a:lnL>
                    <a:lnR>
                      <a:noFill/>
                    </a:lnR>
                    <a:lnT>
                      <a:noFill/>
                    </a:lnT>
                    <a:lnB>
                      <a:noFill/>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a:noFill/>
                    </a:lnB>
                    <a:solidFill>
                      <a:srgbClr val="DCE6F1"/>
                    </a:solidFill>
                  </a:tcPr>
                </a:tc>
                <a:extLst>
                  <a:ext uri="{0D108BD9-81ED-4DB2-BD59-A6C34878D82A}">
                    <a16:rowId xmlns:a16="http://schemas.microsoft.com/office/drawing/2014/main" val="1259836673"/>
                  </a:ext>
                </a:extLst>
              </a:tr>
              <a:tr h="169789">
                <a:tc>
                  <a:txBody>
                    <a:bodyPr/>
                    <a:lstStyle/>
                    <a:p>
                      <a:pPr algn="l" fontAlgn="b"/>
                      <a:r>
                        <a:rPr lang="en-IN" sz="1000" b="1" i="0" u="none" strike="noStrike">
                          <a:solidFill>
                            <a:srgbClr val="000000"/>
                          </a:solidFill>
                          <a:effectLst/>
                          <a:latin typeface="Calibri" panose="020F0502020204030204" pitchFamily="34" charset="0"/>
                        </a:rPr>
                        <a:t>Row Labels</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145673.6593</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32103.1901</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29820.9074</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27643.93536</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25007.9411</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21999.28905</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17999.99188</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8770.050937</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8350.824714</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8167.359496</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765057919"/>
                  </a:ext>
                </a:extLst>
              </a:tr>
              <a:tr h="169789">
                <a:tc>
                  <a:txBody>
                    <a:bodyPr/>
                    <a:lstStyle/>
                    <a:p>
                      <a:pPr algn="l" fontAlgn="b"/>
                      <a:r>
                        <a:rPr lang="en-IN" sz="1000" b="0" i="0" u="none" strike="noStrike">
                          <a:solidFill>
                            <a:srgbClr val="000000"/>
                          </a:solidFill>
                          <a:effectLst/>
                          <a:latin typeface="Calibri" panose="020F0502020204030204" pitchFamily="34" charset="0"/>
                        </a:rPr>
                        <a:t>2023-06 - 2024-07</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FFEB84"/>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noFill/>
                  </a:tcPr>
                </a:tc>
                <a:extLst>
                  <a:ext uri="{0D108BD9-81ED-4DB2-BD59-A6C34878D82A}">
                    <a16:rowId xmlns:a16="http://schemas.microsoft.com/office/drawing/2014/main" val="400857802"/>
                  </a:ext>
                </a:extLst>
              </a:tr>
              <a:tr h="169789">
                <a:tc>
                  <a:txBody>
                    <a:bodyPr/>
                    <a:lstStyle/>
                    <a:p>
                      <a:pPr algn="l" fontAlgn="b"/>
                      <a:r>
                        <a:rPr lang="en-IN" sz="1000" b="0" i="0" u="none" strike="noStrike">
                          <a:solidFill>
                            <a:srgbClr val="000000"/>
                          </a:solidFill>
                          <a:effectLst/>
                          <a:latin typeface="Calibri" panose="020F0502020204030204" pitchFamily="34" charset="0"/>
                        </a:rPr>
                        <a:t>2024-08</a:t>
                      </a:r>
                    </a:p>
                  </a:txBody>
                  <a:tcPr marL="8489" marR="8489" marT="848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8.37%</a:t>
                      </a:r>
                    </a:p>
                  </a:txBody>
                  <a:tcPr marL="8489" marR="8489" marT="8489" marB="0" anchor="b">
                    <a:lnL>
                      <a:noFill/>
                    </a:lnL>
                    <a:lnR>
                      <a:noFill/>
                    </a:lnR>
                    <a:lnT>
                      <a:noFill/>
                    </a:lnT>
                    <a:lnB>
                      <a:noFill/>
                    </a:lnB>
                    <a:solidFill>
                      <a:srgbClr val="D6DF81"/>
                    </a:solidFill>
                  </a:tcPr>
                </a:tc>
                <a:tc>
                  <a:txBody>
                    <a:bodyPr/>
                    <a:lstStyle/>
                    <a:p>
                      <a:pPr algn="r" fontAlgn="b"/>
                      <a:r>
                        <a:rPr lang="en-IN" sz="1000" b="0" i="0" u="none" strike="noStrike">
                          <a:solidFill>
                            <a:srgbClr val="000000"/>
                          </a:solidFill>
                          <a:effectLst/>
                          <a:latin typeface="Calibri" panose="020F0502020204030204" pitchFamily="34" charset="0"/>
                        </a:rPr>
                        <a:t>8.02%</a:t>
                      </a:r>
                    </a:p>
                  </a:txBody>
                  <a:tcPr marL="8489" marR="8489" marT="8489" marB="0" anchor="b">
                    <a:lnL>
                      <a:noFill/>
                    </a:lnL>
                    <a:lnR>
                      <a:noFill/>
                    </a:lnR>
                    <a:lnT>
                      <a:noFill/>
                    </a:lnT>
                    <a:lnB>
                      <a:noFill/>
                    </a:lnB>
                    <a:solidFill>
                      <a:srgbClr val="CDDC81"/>
                    </a:solidFill>
                  </a:tcPr>
                </a:tc>
                <a:tc>
                  <a:txBody>
                    <a:bodyPr/>
                    <a:lstStyle/>
                    <a:p>
                      <a:pPr algn="r" fontAlgn="b"/>
                      <a:r>
                        <a:rPr lang="en-IN" sz="1000" b="0" i="0" u="none" strike="noStrike">
                          <a:solidFill>
                            <a:srgbClr val="000000"/>
                          </a:solidFill>
                          <a:effectLst/>
                          <a:latin typeface="Calibri" panose="020F0502020204030204" pitchFamily="34" charset="0"/>
                        </a:rPr>
                        <a:t>7.40%</a:t>
                      </a:r>
                    </a:p>
                  </a:txBody>
                  <a:tcPr marL="8489" marR="8489" marT="8489" marB="0" anchor="b">
                    <a:lnL>
                      <a:noFill/>
                    </a:lnL>
                    <a:lnR>
                      <a:noFill/>
                    </a:lnR>
                    <a:lnT>
                      <a:noFill/>
                    </a:lnT>
                    <a:lnB>
                      <a:noFill/>
                    </a:lnB>
                    <a:solidFill>
                      <a:srgbClr val="BDD880"/>
                    </a:solidFill>
                  </a:tcPr>
                </a:tc>
                <a:tc>
                  <a:txBody>
                    <a:bodyPr/>
                    <a:lstStyle/>
                    <a:p>
                      <a:pPr algn="r" fontAlgn="b"/>
                      <a:r>
                        <a:rPr lang="en-IN" sz="1000" b="0" i="0" u="none" strike="noStrike">
                          <a:solidFill>
                            <a:srgbClr val="000000"/>
                          </a:solidFill>
                          <a:effectLst/>
                          <a:latin typeface="Calibri" panose="020F0502020204030204" pitchFamily="34" charset="0"/>
                        </a:rPr>
                        <a:t>8.59%</a:t>
                      </a:r>
                    </a:p>
                  </a:txBody>
                  <a:tcPr marL="8489" marR="8489" marT="8489" marB="0" anchor="b">
                    <a:lnL>
                      <a:noFill/>
                    </a:lnL>
                    <a:lnR>
                      <a:noFill/>
                    </a:lnR>
                    <a:lnT>
                      <a:noFill/>
                    </a:lnT>
                    <a:lnB>
                      <a:noFill/>
                    </a:lnB>
                    <a:solidFill>
                      <a:srgbClr val="DBE081"/>
                    </a:solidFill>
                  </a:tcPr>
                </a:tc>
                <a:tc>
                  <a:txBody>
                    <a:bodyPr/>
                    <a:lstStyle/>
                    <a:p>
                      <a:pPr algn="r" fontAlgn="b"/>
                      <a:r>
                        <a:rPr lang="en-IN" sz="1000" b="0" i="0" u="none" strike="noStrike">
                          <a:solidFill>
                            <a:srgbClr val="000000"/>
                          </a:solidFill>
                          <a:effectLst/>
                          <a:latin typeface="Calibri" panose="020F0502020204030204" pitchFamily="34" charset="0"/>
                        </a:rPr>
                        <a:t>10.81%</a:t>
                      </a:r>
                    </a:p>
                  </a:txBody>
                  <a:tcPr marL="8489" marR="8489" marT="8489" marB="0" anchor="b">
                    <a:lnL>
                      <a:noFill/>
                    </a:lnL>
                    <a:lnR>
                      <a:noFill/>
                    </a:lnR>
                    <a:lnT>
                      <a:noFill/>
                    </a:lnT>
                    <a:lnB>
                      <a:noFill/>
                    </a:lnB>
                    <a:solidFill>
                      <a:srgbClr val="FFE283"/>
                    </a:solidFill>
                  </a:tcPr>
                </a:tc>
                <a:tc>
                  <a:txBody>
                    <a:bodyPr/>
                    <a:lstStyle/>
                    <a:p>
                      <a:pPr algn="r" fontAlgn="b"/>
                      <a:r>
                        <a:rPr lang="en-IN" sz="1000" b="0" i="0" u="none" strike="noStrike">
                          <a:solidFill>
                            <a:srgbClr val="000000"/>
                          </a:solidFill>
                          <a:effectLst/>
                          <a:latin typeface="Calibri" panose="020F0502020204030204" pitchFamily="34" charset="0"/>
                        </a:rPr>
                        <a:t>11.79%</a:t>
                      </a:r>
                    </a:p>
                  </a:txBody>
                  <a:tcPr marL="8489" marR="8489" marT="8489" marB="0" anchor="b">
                    <a:lnL>
                      <a:noFill/>
                    </a:lnL>
                    <a:lnR>
                      <a:noFill/>
                    </a:lnR>
                    <a:lnT>
                      <a:noFill/>
                    </a:lnT>
                    <a:lnB>
                      <a:noFill/>
                    </a:lnB>
                    <a:solidFill>
                      <a:srgbClr val="FED881"/>
                    </a:solidFill>
                  </a:tcPr>
                </a:tc>
                <a:tc>
                  <a:txBody>
                    <a:bodyPr/>
                    <a:lstStyle/>
                    <a:p>
                      <a:pPr algn="r" fontAlgn="b"/>
                      <a:r>
                        <a:rPr lang="en-IN" sz="1000" b="0" i="0" u="none" strike="noStrike">
                          <a:solidFill>
                            <a:srgbClr val="000000"/>
                          </a:solidFill>
                          <a:effectLst/>
                          <a:latin typeface="Calibri" panose="020F0502020204030204" pitchFamily="34" charset="0"/>
                        </a:rPr>
                        <a:t>13.18%</a:t>
                      </a:r>
                    </a:p>
                  </a:txBody>
                  <a:tcPr marL="8489" marR="8489" marT="8489" marB="0" anchor="b">
                    <a:lnL>
                      <a:noFill/>
                    </a:lnL>
                    <a:lnR>
                      <a:noFill/>
                    </a:lnR>
                    <a:lnT>
                      <a:noFill/>
                    </a:lnT>
                    <a:lnB>
                      <a:noFill/>
                    </a:lnB>
                    <a:solidFill>
                      <a:srgbClr val="FEC87E"/>
                    </a:solidFill>
                  </a:tcPr>
                </a:tc>
                <a:tc>
                  <a:txBody>
                    <a:bodyPr/>
                    <a:lstStyle/>
                    <a:p>
                      <a:pPr algn="r" fontAlgn="b"/>
                      <a:r>
                        <a:rPr lang="en-IN" sz="1000" b="0" i="0" u="none" strike="noStrike">
                          <a:solidFill>
                            <a:srgbClr val="000000"/>
                          </a:solidFill>
                          <a:effectLst/>
                          <a:latin typeface="Calibri" panose="020F0502020204030204" pitchFamily="34" charset="0"/>
                        </a:rPr>
                        <a:t>8.33%</a:t>
                      </a:r>
                    </a:p>
                  </a:txBody>
                  <a:tcPr marL="8489" marR="8489" marT="8489" marB="0" anchor="b">
                    <a:lnL>
                      <a:noFill/>
                    </a:lnL>
                    <a:lnR>
                      <a:noFill/>
                    </a:lnR>
                    <a:lnT>
                      <a:noFill/>
                    </a:lnT>
                    <a:lnB>
                      <a:noFill/>
                    </a:lnB>
                    <a:solidFill>
                      <a:srgbClr val="D5DE81"/>
                    </a:solidFill>
                  </a:tcPr>
                </a:tc>
                <a:tc>
                  <a:txBody>
                    <a:bodyPr/>
                    <a:lstStyle/>
                    <a:p>
                      <a:pPr algn="r" fontAlgn="b"/>
                      <a:r>
                        <a:rPr lang="en-IN" sz="1000" b="0" i="0" u="none" strike="noStrike">
                          <a:solidFill>
                            <a:srgbClr val="000000"/>
                          </a:solidFill>
                          <a:effectLst/>
                          <a:latin typeface="Calibri" panose="020F0502020204030204" pitchFamily="34" charset="0"/>
                        </a:rPr>
                        <a:t>11.37%</a:t>
                      </a:r>
                    </a:p>
                  </a:txBody>
                  <a:tcPr marL="8489" marR="8489" marT="8489" marB="0" anchor="b">
                    <a:lnL>
                      <a:noFill/>
                    </a:lnL>
                    <a:lnR>
                      <a:noFill/>
                    </a:lnR>
                    <a:lnT>
                      <a:noFill/>
                    </a:lnT>
                    <a:lnB>
                      <a:noFill/>
                    </a:lnB>
                    <a:solidFill>
                      <a:srgbClr val="FFDC82"/>
                    </a:solidFill>
                  </a:tcPr>
                </a:tc>
                <a:tc>
                  <a:txBody>
                    <a:bodyPr/>
                    <a:lstStyle/>
                    <a:p>
                      <a:pPr algn="r" fontAlgn="b"/>
                      <a:r>
                        <a:rPr lang="en-IN" sz="1000" b="0" i="0" u="none" strike="noStrike">
                          <a:solidFill>
                            <a:srgbClr val="000000"/>
                          </a:solidFill>
                          <a:effectLst/>
                          <a:latin typeface="Calibri" panose="020F0502020204030204" pitchFamily="34" charset="0"/>
                        </a:rPr>
                        <a:t>12.14%</a:t>
                      </a:r>
                    </a:p>
                  </a:txBody>
                  <a:tcPr marL="8489" marR="8489" marT="8489" marB="0" anchor="b">
                    <a:lnL>
                      <a:noFill/>
                    </a:lnL>
                    <a:lnR>
                      <a:noFill/>
                    </a:lnR>
                    <a:lnT>
                      <a:noFill/>
                    </a:lnT>
                    <a:lnB>
                      <a:noFill/>
                    </a:lnB>
                    <a:solidFill>
                      <a:srgbClr val="FED480"/>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a:noFill/>
                    </a:lnT>
                    <a:lnB>
                      <a:noFill/>
                    </a:lnB>
                    <a:noFill/>
                  </a:tcPr>
                </a:tc>
                <a:extLst>
                  <a:ext uri="{0D108BD9-81ED-4DB2-BD59-A6C34878D82A}">
                    <a16:rowId xmlns:a16="http://schemas.microsoft.com/office/drawing/2014/main" val="2621158553"/>
                  </a:ext>
                </a:extLst>
              </a:tr>
              <a:tr h="169789">
                <a:tc>
                  <a:txBody>
                    <a:bodyPr/>
                    <a:lstStyle/>
                    <a:p>
                      <a:pPr algn="l" fontAlgn="b"/>
                      <a:r>
                        <a:rPr lang="en-IN" sz="1000" b="0" i="0" u="none" strike="noStrike">
                          <a:solidFill>
                            <a:srgbClr val="000000"/>
                          </a:solidFill>
                          <a:effectLst/>
                          <a:latin typeface="Calibri" panose="020F0502020204030204" pitchFamily="34" charset="0"/>
                        </a:rPr>
                        <a:t>2024-09</a:t>
                      </a:r>
                    </a:p>
                  </a:txBody>
                  <a:tcPr marL="8489" marR="8489" marT="848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8.16%</a:t>
                      </a:r>
                    </a:p>
                  </a:txBody>
                  <a:tcPr marL="8489" marR="8489" marT="8489" marB="0" anchor="b">
                    <a:lnL>
                      <a:noFill/>
                    </a:lnL>
                    <a:lnR>
                      <a:noFill/>
                    </a:lnR>
                    <a:lnT>
                      <a:noFill/>
                    </a:lnT>
                    <a:lnB>
                      <a:noFill/>
                    </a:lnB>
                    <a:solidFill>
                      <a:srgbClr val="D1DD81"/>
                    </a:solidFill>
                  </a:tcPr>
                </a:tc>
                <a:tc>
                  <a:txBody>
                    <a:bodyPr/>
                    <a:lstStyle/>
                    <a:p>
                      <a:pPr algn="r" fontAlgn="b"/>
                      <a:r>
                        <a:rPr lang="en-IN" sz="1000" b="0" i="0" u="none" strike="noStrike">
                          <a:solidFill>
                            <a:srgbClr val="000000"/>
                          </a:solidFill>
                          <a:effectLst/>
                          <a:latin typeface="Calibri" panose="020F0502020204030204" pitchFamily="34" charset="0"/>
                        </a:rPr>
                        <a:t>8.20%</a:t>
                      </a:r>
                    </a:p>
                  </a:txBody>
                  <a:tcPr marL="8489" marR="8489" marT="8489" marB="0" anchor="b">
                    <a:lnL>
                      <a:noFill/>
                    </a:lnL>
                    <a:lnR>
                      <a:noFill/>
                    </a:lnR>
                    <a:lnT>
                      <a:noFill/>
                    </a:lnT>
                    <a:lnB>
                      <a:noFill/>
                    </a:lnB>
                    <a:solidFill>
                      <a:srgbClr val="D2DE81"/>
                    </a:solidFill>
                  </a:tcPr>
                </a:tc>
                <a:tc>
                  <a:txBody>
                    <a:bodyPr/>
                    <a:lstStyle/>
                    <a:p>
                      <a:pPr algn="r" fontAlgn="b"/>
                      <a:r>
                        <a:rPr lang="en-IN" sz="1000" b="0" i="0" u="none" strike="noStrike">
                          <a:solidFill>
                            <a:srgbClr val="000000"/>
                          </a:solidFill>
                          <a:effectLst/>
                          <a:latin typeface="Calibri" panose="020F0502020204030204" pitchFamily="34" charset="0"/>
                        </a:rPr>
                        <a:t>6.86%</a:t>
                      </a:r>
                    </a:p>
                  </a:txBody>
                  <a:tcPr marL="8489" marR="8489" marT="8489" marB="0" anchor="b">
                    <a:lnL>
                      <a:noFill/>
                    </a:lnL>
                    <a:lnR>
                      <a:noFill/>
                    </a:lnR>
                    <a:lnT>
                      <a:noFill/>
                    </a:lnT>
                    <a:lnB>
                      <a:noFill/>
                    </a:lnB>
                    <a:solidFill>
                      <a:srgbClr val="B0D47F"/>
                    </a:solidFill>
                  </a:tcPr>
                </a:tc>
                <a:tc>
                  <a:txBody>
                    <a:bodyPr/>
                    <a:lstStyle/>
                    <a:p>
                      <a:pPr algn="r" fontAlgn="b"/>
                      <a:r>
                        <a:rPr lang="en-IN" sz="1000" b="0" i="0" u="none" strike="noStrike">
                          <a:solidFill>
                            <a:srgbClr val="000000"/>
                          </a:solidFill>
                          <a:effectLst/>
                          <a:latin typeface="Calibri" panose="020F0502020204030204" pitchFamily="34" charset="0"/>
                        </a:rPr>
                        <a:t>8.68%</a:t>
                      </a:r>
                    </a:p>
                  </a:txBody>
                  <a:tcPr marL="8489" marR="8489" marT="8489" marB="0" anchor="b">
                    <a:lnL>
                      <a:noFill/>
                    </a:lnL>
                    <a:lnR>
                      <a:noFill/>
                    </a:lnR>
                    <a:lnT>
                      <a:noFill/>
                    </a:lnT>
                    <a:lnB>
                      <a:noFill/>
                    </a:lnB>
                    <a:solidFill>
                      <a:srgbClr val="DDE182"/>
                    </a:solidFill>
                  </a:tcPr>
                </a:tc>
                <a:tc>
                  <a:txBody>
                    <a:bodyPr/>
                    <a:lstStyle/>
                    <a:p>
                      <a:pPr algn="r" fontAlgn="b"/>
                      <a:r>
                        <a:rPr lang="en-IN" sz="1000" b="0" i="0" u="none" strike="noStrike">
                          <a:solidFill>
                            <a:srgbClr val="000000"/>
                          </a:solidFill>
                          <a:effectLst/>
                          <a:latin typeface="Calibri" panose="020F0502020204030204" pitchFamily="34" charset="0"/>
                        </a:rPr>
                        <a:t>10.63%</a:t>
                      </a:r>
                    </a:p>
                  </a:txBody>
                  <a:tcPr marL="8489" marR="8489" marT="8489" marB="0" anchor="b">
                    <a:lnL>
                      <a:noFill/>
                    </a:lnL>
                    <a:lnR>
                      <a:noFill/>
                    </a:lnR>
                    <a:lnT>
                      <a:noFill/>
                    </a:lnT>
                    <a:lnB>
                      <a:noFill/>
                    </a:lnB>
                    <a:solidFill>
                      <a:srgbClr val="FFE483"/>
                    </a:solidFill>
                  </a:tcPr>
                </a:tc>
                <a:tc>
                  <a:txBody>
                    <a:bodyPr/>
                    <a:lstStyle/>
                    <a:p>
                      <a:pPr algn="r" fontAlgn="b"/>
                      <a:r>
                        <a:rPr lang="en-IN" sz="1000" b="0" i="0" u="none" strike="noStrike">
                          <a:solidFill>
                            <a:srgbClr val="000000"/>
                          </a:solidFill>
                          <a:effectLst/>
                          <a:latin typeface="Calibri" panose="020F0502020204030204" pitchFamily="34" charset="0"/>
                        </a:rPr>
                        <a:t>12.28%</a:t>
                      </a:r>
                    </a:p>
                  </a:txBody>
                  <a:tcPr marL="8489" marR="8489" marT="8489" marB="0" anchor="b">
                    <a:lnL>
                      <a:noFill/>
                    </a:lnL>
                    <a:lnR>
                      <a:noFill/>
                    </a:lnR>
                    <a:lnT>
                      <a:noFill/>
                    </a:lnT>
                    <a:lnB>
                      <a:noFill/>
                    </a:lnB>
                    <a:solidFill>
                      <a:srgbClr val="FED280"/>
                    </a:solidFill>
                  </a:tcPr>
                </a:tc>
                <a:tc>
                  <a:txBody>
                    <a:bodyPr/>
                    <a:lstStyle/>
                    <a:p>
                      <a:pPr algn="r" fontAlgn="b"/>
                      <a:r>
                        <a:rPr lang="en-IN" sz="1000" b="0" i="0" u="none" strike="noStrike">
                          <a:solidFill>
                            <a:srgbClr val="000000"/>
                          </a:solidFill>
                          <a:effectLst/>
                          <a:latin typeface="Calibri" panose="020F0502020204030204" pitchFamily="34" charset="0"/>
                        </a:rPr>
                        <a:t>13.87%</a:t>
                      </a:r>
                    </a:p>
                  </a:txBody>
                  <a:tcPr marL="8489" marR="8489" marT="8489" marB="0" anchor="b">
                    <a:lnL>
                      <a:noFill/>
                    </a:lnL>
                    <a:lnR>
                      <a:noFill/>
                    </a:lnR>
                    <a:lnT>
                      <a:noFill/>
                    </a:lnT>
                    <a:lnB>
                      <a:noFill/>
                    </a:lnB>
                    <a:solidFill>
                      <a:srgbClr val="FDC17C"/>
                    </a:solidFill>
                  </a:tcPr>
                </a:tc>
                <a:tc>
                  <a:txBody>
                    <a:bodyPr/>
                    <a:lstStyle/>
                    <a:p>
                      <a:pPr algn="r" fontAlgn="b"/>
                      <a:r>
                        <a:rPr lang="en-IN" sz="1000" b="0" i="0" u="none" strike="noStrike">
                          <a:solidFill>
                            <a:srgbClr val="000000"/>
                          </a:solidFill>
                          <a:effectLst/>
                          <a:latin typeface="Calibri" panose="020F0502020204030204" pitchFamily="34" charset="0"/>
                        </a:rPr>
                        <a:t>8.04%</a:t>
                      </a:r>
                    </a:p>
                  </a:txBody>
                  <a:tcPr marL="8489" marR="8489" marT="8489" marB="0" anchor="b">
                    <a:lnL>
                      <a:noFill/>
                    </a:lnL>
                    <a:lnR>
                      <a:noFill/>
                    </a:lnR>
                    <a:lnT>
                      <a:noFill/>
                    </a:lnT>
                    <a:lnB>
                      <a:noFill/>
                    </a:lnB>
                    <a:solidFill>
                      <a:srgbClr val="CDDC81"/>
                    </a:solidFill>
                  </a:tcPr>
                </a:tc>
                <a:tc>
                  <a:txBody>
                    <a:bodyPr/>
                    <a:lstStyle/>
                    <a:p>
                      <a:pPr algn="r" fontAlgn="b"/>
                      <a:r>
                        <a:rPr lang="en-IN" sz="1000" b="0" i="0" u="none" strike="noStrike">
                          <a:solidFill>
                            <a:srgbClr val="000000"/>
                          </a:solidFill>
                          <a:effectLst/>
                          <a:latin typeface="Calibri" panose="020F0502020204030204" pitchFamily="34" charset="0"/>
                        </a:rPr>
                        <a:t>11.20%</a:t>
                      </a:r>
                    </a:p>
                  </a:txBody>
                  <a:tcPr marL="8489" marR="8489" marT="8489" marB="0" anchor="b">
                    <a:lnL>
                      <a:noFill/>
                    </a:lnL>
                    <a:lnR>
                      <a:noFill/>
                    </a:lnR>
                    <a:lnT>
                      <a:noFill/>
                    </a:lnT>
                    <a:lnB>
                      <a:noFill/>
                    </a:lnB>
                    <a:solidFill>
                      <a:srgbClr val="FFDE82"/>
                    </a:solidFill>
                  </a:tcPr>
                </a:tc>
                <a:tc>
                  <a:txBody>
                    <a:bodyPr/>
                    <a:lstStyle/>
                    <a:p>
                      <a:pPr algn="r" fontAlgn="b"/>
                      <a:r>
                        <a:rPr lang="en-IN" sz="1000" b="0" i="0" u="none" strike="noStrike">
                          <a:solidFill>
                            <a:srgbClr val="000000"/>
                          </a:solidFill>
                          <a:effectLst/>
                          <a:latin typeface="Calibri" panose="020F0502020204030204" pitchFamily="34" charset="0"/>
                        </a:rPr>
                        <a:t>12.08%</a:t>
                      </a:r>
                    </a:p>
                  </a:txBody>
                  <a:tcPr marL="8489" marR="8489" marT="8489" marB="0" anchor="b">
                    <a:lnL>
                      <a:noFill/>
                    </a:lnL>
                    <a:lnR>
                      <a:noFill/>
                    </a:lnR>
                    <a:lnT>
                      <a:noFill/>
                    </a:lnT>
                    <a:lnB>
                      <a:noFill/>
                    </a:lnB>
                    <a:solidFill>
                      <a:srgbClr val="FED480"/>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a:noFill/>
                    </a:lnT>
                    <a:lnB>
                      <a:noFill/>
                    </a:lnB>
                    <a:noFill/>
                  </a:tcPr>
                </a:tc>
                <a:extLst>
                  <a:ext uri="{0D108BD9-81ED-4DB2-BD59-A6C34878D82A}">
                    <a16:rowId xmlns:a16="http://schemas.microsoft.com/office/drawing/2014/main" val="1569462641"/>
                  </a:ext>
                </a:extLst>
              </a:tr>
              <a:tr h="169789">
                <a:tc>
                  <a:txBody>
                    <a:bodyPr/>
                    <a:lstStyle/>
                    <a:p>
                      <a:pPr algn="l" fontAlgn="b"/>
                      <a:r>
                        <a:rPr lang="en-IN" sz="1000" b="0" i="0" u="none" strike="noStrike">
                          <a:solidFill>
                            <a:srgbClr val="000000"/>
                          </a:solidFill>
                          <a:effectLst/>
                          <a:latin typeface="Calibri" panose="020F0502020204030204" pitchFamily="34" charset="0"/>
                        </a:rPr>
                        <a:t>2024-10</a:t>
                      </a:r>
                    </a:p>
                  </a:txBody>
                  <a:tcPr marL="8489" marR="8489" marT="848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8.29%</a:t>
                      </a:r>
                    </a:p>
                  </a:txBody>
                  <a:tcPr marL="8489" marR="8489" marT="8489" marB="0" anchor="b">
                    <a:lnL>
                      <a:noFill/>
                    </a:lnL>
                    <a:lnR>
                      <a:noFill/>
                    </a:lnR>
                    <a:lnT>
                      <a:noFill/>
                    </a:lnT>
                    <a:lnB>
                      <a:noFill/>
                    </a:lnB>
                    <a:solidFill>
                      <a:srgbClr val="D4DE81"/>
                    </a:solidFill>
                  </a:tcPr>
                </a:tc>
                <a:tc>
                  <a:txBody>
                    <a:bodyPr/>
                    <a:lstStyle/>
                    <a:p>
                      <a:pPr algn="r" fontAlgn="b"/>
                      <a:r>
                        <a:rPr lang="en-IN" sz="1000" b="0" i="0" u="none" strike="noStrike">
                          <a:solidFill>
                            <a:srgbClr val="000000"/>
                          </a:solidFill>
                          <a:effectLst/>
                          <a:latin typeface="Calibri" panose="020F0502020204030204" pitchFamily="34" charset="0"/>
                        </a:rPr>
                        <a:t>8.33%</a:t>
                      </a:r>
                    </a:p>
                  </a:txBody>
                  <a:tcPr marL="8489" marR="8489" marT="8489" marB="0" anchor="b">
                    <a:lnL>
                      <a:noFill/>
                    </a:lnL>
                    <a:lnR>
                      <a:noFill/>
                    </a:lnR>
                    <a:lnT>
                      <a:noFill/>
                    </a:lnT>
                    <a:lnB>
                      <a:noFill/>
                    </a:lnB>
                    <a:solidFill>
                      <a:srgbClr val="D5DE81"/>
                    </a:solidFill>
                  </a:tcPr>
                </a:tc>
                <a:tc>
                  <a:txBody>
                    <a:bodyPr/>
                    <a:lstStyle/>
                    <a:p>
                      <a:pPr algn="r" fontAlgn="b"/>
                      <a:r>
                        <a:rPr lang="en-IN" sz="1000" b="0" i="0" u="none" strike="noStrike">
                          <a:solidFill>
                            <a:srgbClr val="000000"/>
                          </a:solidFill>
                          <a:effectLst/>
                          <a:latin typeface="Calibri" panose="020F0502020204030204" pitchFamily="34" charset="0"/>
                        </a:rPr>
                        <a:t>7.21%</a:t>
                      </a:r>
                    </a:p>
                  </a:txBody>
                  <a:tcPr marL="8489" marR="8489" marT="8489" marB="0" anchor="b">
                    <a:lnL>
                      <a:noFill/>
                    </a:lnL>
                    <a:lnR>
                      <a:noFill/>
                    </a:lnR>
                    <a:lnT>
                      <a:noFill/>
                    </a:lnT>
                    <a:lnB>
                      <a:noFill/>
                    </a:lnB>
                    <a:solidFill>
                      <a:srgbClr val="B9D67F"/>
                    </a:solidFill>
                  </a:tcPr>
                </a:tc>
                <a:tc>
                  <a:txBody>
                    <a:bodyPr/>
                    <a:lstStyle/>
                    <a:p>
                      <a:pPr algn="r" fontAlgn="b"/>
                      <a:r>
                        <a:rPr lang="en-IN" sz="1000" b="0" i="0" u="none" strike="noStrike">
                          <a:solidFill>
                            <a:srgbClr val="000000"/>
                          </a:solidFill>
                          <a:effectLst/>
                          <a:latin typeface="Calibri" panose="020F0502020204030204" pitchFamily="34" charset="0"/>
                        </a:rPr>
                        <a:t>8.56%</a:t>
                      </a:r>
                    </a:p>
                  </a:txBody>
                  <a:tcPr marL="8489" marR="8489" marT="8489" marB="0" anchor="b">
                    <a:lnL>
                      <a:noFill/>
                    </a:lnL>
                    <a:lnR>
                      <a:noFill/>
                    </a:lnR>
                    <a:lnT>
                      <a:noFill/>
                    </a:lnT>
                    <a:lnB>
                      <a:noFill/>
                    </a:lnB>
                    <a:solidFill>
                      <a:srgbClr val="DAE081"/>
                    </a:solidFill>
                  </a:tcPr>
                </a:tc>
                <a:tc>
                  <a:txBody>
                    <a:bodyPr/>
                    <a:lstStyle/>
                    <a:p>
                      <a:pPr algn="r" fontAlgn="b"/>
                      <a:r>
                        <a:rPr lang="en-IN" sz="1000" b="0" i="0" u="none" strike="noStrike">
                          <a:solidFill>
                            <a:srgbClr val="000000"/>
                          </a:solidFill>
                          <a:effectLst/>
                          <a:latin typeface="Calibri" panose="020F0502020204030204" pitchFamily="34" charset="0"/>
                        </a:rPr>
                        <a:t>10.58%</a:t>
                      </a:r>
                    </a:p>
                  </a:txBody>
                  <a:tcPr marL="8489" marR="8489" marT="8489" marB="0" anchor="b">
                    <a:lnL>
                      <a:noFill/>
                    </a:lnL>
                    <a:lnR>
                      <a:noFill/>
                    </a:lnR>
                    <a:lnT>
                      <a:noFill/>
                    </a:lnT>
                    <a:lnB>
                      <a:noFill/>
                    </a:lnB>
                    <a:solidFill>
                      <a:srgbClr val="FFE583"/>
                    </a:solidFill>
                  </a:tcPr>
                </a:tc>
                <a:tc>
                  <a:txBody>
                    <a:bodyPr/>
                    <a:lstStyle/>
                    <a:p>
                      <a:pPr algn="r" fontAlgn="b"/>
                      <a:r>
                        <a:rPr lang="en-IN" sz="1000" b="0" i="0" u="none" strike="noStrike">
                          <a:solidFill>
                            <a:srgbClr val="000000"/>
                          </a:solidFill>
                          <a:effectLst/>
                          <a:latin typeface="Calibri" panose="020F0502020204030204" pitchFamily="34" charset="0"/>
                        </a:rPr>
                        <a:t>12.54%</a:t>
                      </a:r>
                    </a:p>
                  </a:txBody>
                  <a:tcPr marL="8489" marR="8489" marT="8489" marB="0" anchor="b">
                    <a:lnL>
                      <a:noFill/>
                    </a:lnL>
                    <a:lnR>
                      <a:noFill/>
                    </a:lnR>
                    <a:lnT>
                      <a:noFill/>
                    </a:lnT>
                    <a:lnB>
                      <a:noFill/>
                    </a:lnB>
                    <a:solidFill>
                      <a:srgbClr val="FECF7F"/>
                    </a:solidFill>
                  </a:tcPr>
                </a:tc>
                <a:tc>
                  <a:txBody>
                    <a:bodyPr/>
                    <a:lstStyle/>
                    <a:p>
                      <a:pPr algn="r" fontAlgn="b"/>
                      <a:r>
                        <a:rPr lang="en-IN" sz="1000" b="0" i="0" u="none" strike="noStrike">
                          <a:solidFill>
                            <a:srgbClr val="000000"/>
                          </a:solidFill>
                          <a:effectLst/>
                          <a:latin typeface="Calibri" panose="020F0502020204030204" pitchFamily="34" charset="0"/>
                        </a:rPr>
                        <a:t>14.60%</a:t>
                      </a:r>
                    </a:p>
                  </a:txBody>
                  <a:tcPr marL="8489" marR="8489" marT="8489" marB="0" anchor="b">
                    <a:lnL>
                      <a:noFill/>
                    </a:lnL>
                    <a:lnR>
                      <a:noFill/>
                    </a:lnR>
                    <a:lnT>
                      <a:noFill/>
                    </a:lnT>
                    <a:lnB>
                      <a:noFill/>
                    </a:lnB>
                    <a:solidFill>
                      <a:srgbClr val="FDB87B"/>
                    </a:solidFill>
                  </a:tcPr>
                </a:tc>
                <a:tc>
                  <a:txBody>
                    <a:bodyPr/>
                    <a:lstStyle/>
                    <a:p>
                      <a:pPr algn="r" fontAlgn="b"/>
                      <a:r>
                        <a:rPr lang="en-IN" sz="1000" b="0" i="0" u="none" strike="noStrike">
                          <a:solidFill>
                            <a:srgbClr val="000000"/>
                          </a:solidFill>
                          <a:effectLst/>
                          <a:latin typeface="Calibri" panose="020F0502020204030204" pitchFamily="34" charset="0"/>
                        </a:rPr>
                        <a:t>7.65%</a:t>
                      </a:r>
                    </a:p>
                  </a:txBody>
                  <a:tcPr marL="8489" marR="8489" marT="8489" marB="0" anchor="b">
                    <a:lnL>
                      <a:noFill/>
                    </a:lnL>
                    <a:lnR>
                      <a:noFill/>
                    </a:lnR>
                    <a:lnT>
                      <a:noFill/>
                    </a:lnT>
                    <a:lnB>
                      <a:noFill/>
                    </a:lnB>
                    <a:solidFill>
                      <a:srgbClr val="C4DA80"/>
                    </a:solidFill>
                  </a:tcPr>
                </a:tc>
                <a:tc>
                  <a:txBody>
                    <a:bodyPr/>
                    <a:lstStyle/>
                    <a:p>
                      <a:pPr algn="r" fontAlgn="b"/>
                      <a:r>
                        <a:rPr lang="en-IN" sz="1000" b="0" i="0" u="none" strike="noStrike">
                          <a:solidFill>
                            <a:srgbClr val="000000"/>
                          </a:solidFill>
                          <a:effectLst/>
                          <a:latin typeface="Calibri" panose="020F0502020204030204" pitchFamily="34" charset="0"/>
                        </a:rPr>
                        <a:t>11.01%</a:t>
                      </a:r>
                    </a:p>
                  </a:txBody>
                  <a:tcPr marL="8489" marR="8489" marT="8489" marB="0" anchor="b">
                    <a:lnL>
                      <a:noFill/>
                    </a:lnL>
                    <a:lnR>
                      <a:noFill/>
                    </a:lnR>
                    <a:lnT>
                      <a:noFill/>
                    </a:lnT>
                    <a:lnB>
                      <a:noFill/>
                    </a:lnB>
                    <a:solidFill>
                      <a:srgbClr val="FFE082"/>
                    </a:solidFill>
                  </a:tcPr>
                </a:tc>
                <a:tc>
                  <a:txBody>
                    <a:bodyPr/>
                    <a:lstStyle/>
                    <a:p>
                      <a:pPr algn="r" fontAlgn="b"/>
                      <a:r>
                        <a:rPr lang="en-IN" sz="1000" b="0" i="0" u="none" strike="noStrike">
                          <a:solidFill>
                            <a:srgbClr val="000000"/>
                          </a:solidFill>
                          <a:effectLst/>
                          <a:latin typeface="Calibri" panose="020F0502020204030204" pitchFamily="34" charset="0"/>
                        </a:rPr>
                        <a:t>11.23%</a:t>
                      </a:r>
                    </a:p>
                  </a:txBody>
                  <a:tcPr marL="8489" marR="8489" marT="8489" marB="0" anchor="b">
                    <a:lnL>
                      <a:noFill/>
                    </a:lnL>
                    <a:lnR>
                      <a:noFill/>
                    </a:lnR>
                    <a:lnT>
                      <a:noFill/>
                    </a:lnT>
                    <a:lnB>
                      <a:noFill/>
                    </a:lnB>
                    <a:solidFill>
                      <a:srgbClr val="FFDE82"/>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a:noFill/>
                    </a:lnT>
                    <a:lnB>
                      <a:noFill/>
                    </a:lnB>
                    <a:noFill/>
                  </a:tcPr>
                </a:tc>
                <a:extLst>
                  <a:ext uri="{0D108BD9-81ED-4DB2-BD59-A6C34878D82A}">
                    <a16:rowId xmlns:a16="http://schemas.microsoft.com/office/drawing/2014/main" val="1194641367"/>
                  </a:ext>
                </a:extLst>
              </a:tr>
              <a:tr h="169789">
                <a:tc>
                  <a:txBody>
                    <a:bodyPr/>
                    <a:lstStyle/>
                    <a:p>
                      <a:pPr algn="l" fontAlgn="b"/>
                      <a:r>
                        <a:rPr lang="en-IN" sz="1000" b="0" i="0" u="none" strike="noStrike">
                          <a:solidFill>
                            <a:srgbClr val="000000"/>
                          </a:solidFill>
                          <a:effectLst/>
                          <a:latin typeface="Calibri" panose="020F0502020204030204" pitchFamily="34" charset="0"/>
                        </a:rPr>
                        <a:t>2024-11</a:t>
                      </a:r>
                    </a:p>
                  </a:txBody>
                  <a:tcPr marL="8489" marR="8489" marT="848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4.52%</a:t>
                      </a:r>
                    </a:p>
                  </a:txBody>
                  <a:tcPr marL="8489" marR="8489" marT="8489" marB="0" anchor="b">
                    <a:lnL>
                      <a:noFill/>
                    </a:lnL>
                    <a:lnR>
                      <a:noFill/>
                    </a:lnR>
                    <a:lnT>
                      <a:noFill/>
                    </a:lnT>
                    <a:lnB>
                      <a:noFill/>
                    </a:lnB>
                    <a:solidFill>
                      <a:srgbClr val="75C37C"/>
                    </a:solidFill>
                  </a:tcPr>
                </a:tc>
                <a:tc>
                  <a:txBody>
                    <a:bodyPr/>
                    <a:lstStyle/>
                    <a:p>
                      <a:pPr algn="r" fontAlgn="b"/>
                      <a:r>
                        <a:rPr lang="en-IN" sz="1000" b="0" i="0" u="none" strike="noStrike">
                          <a:solidFill>
                            <a:srgbClr val="000000"/>
                          </a:solidFill>
                          <a:effectLst/>
                          <a:latin typeface="Calibri" panose="020F0502020204030204" pitchFamily="34" charset="0"/>
                        </a:rPr>
                        <a:t>5.64%</a:t>
                      </a:r>
                    </a:p>
                  </a:txBody>
                  <a:tcPr marL="8489" marR="8489" marT="8489" marB="0" anchor="b">
                    <a:lnL>
                      <a:noFill/>
                    </a:lnL>
                    <a:lnR>
                      <a:noFill/>
                    </a:lnR>
                    <a:lnT>
                      <a:noFill/>
                    </a:lnT>
                    <a:lnB>
                      <a:noFill/>
                    </a:lnB>
                    <a:solidFill>
                      <a:srgbClr val="91CB7D"/>
                    </a:solidFill>
                  </a:tcPr>
                </a:tc>
                <a:tc>
                  <a:txBody>
                    <a:bodyPr/>
                    <a:lstStyle/>
                    <a:p>
                      <a:pPr algn="r" fontAlgn="b"/>
                      <a:r>
                        <a:rPr lang="en-IN" sz="1000" b="0" i="0" u="none" strike="noStrike">
                          <a:solidFill>
                            <a:srgbClr val="000000"/>
                          </a:solidFill>
                          <a:effectLst/>
                          <a:latin typeface="Calibri" panose="020F0502020204030204" pitchFamily="34" charset="0"/>
                        </a:rPr>
                        <a:t>6.42%</a:t>
                      </a:r>
                    </a:p>
                  </a:txBody>
                  <a:tcPr marL="8489" marR="8489" marT="8489" marB="0" anchor="b">
                    <a:lnL>
                      <a:noFill/>
                    </a:lnL>
                    <a:lnR>
                      <a:noFill/>
                    </a:lnR>
                    <a:lnT>
                      <a:noFill/>
                    </a:lnT>
                    <a:lnB>
                      <a:noFill/>
                    </a:lnB>
                    <a:solidFill>
                      <a:srgbClr val="A5D17E"/>
                    </a:solidFill>
                  </a:tcPr>
                </a:tc>
                <a:tc>
                  <a:txBody>
                    <a:bodyPr/>
                    <a:lstStyle/>
                    <a:p>
                      <a:pPr algn="r" fontAlgn="b"/>
                      <a:r>
                        <a:rPr lang="en-IN" sz="1000" b="0" i="0" u="none" strike="noStrike">
                          <a:solidFill>
                            <a:srgbClr val="000000"/>
                          </a:solidFill>
                          <a:effectLst/>
                          <a:latin typeface="Calibri" panose="020F0502020204030204" pitchFamily="34" charset="0"/>
                        </a:rPr>
                        <a:t>7.60%</a:t>
                      </a:r>
                    </a:p>
                  </a:txBody>
                  <a:tcPr marL="8489" marR="8489" marT="8489" marB="0" anchor="b">
                    <a:lnL>
                      <a:noFill/>
                    </a:lnL>
                    <a:lnR>
                      <a:noFill/>
                    </a:lnR>
                    <a:lnT>
                      <a:noFill/>
                    </a:lnT>
                    <a:lnB>
                      <a:noFill/>
                    </a:lnB>
                    <a:solidFill>
                      <a:srgbClr val="C2D980"/>
                    </a:solidFill>
                  </a:tcPr>
                </a:tc>
                <a:tc>
                  <a:txBody>
                    <a:bodyPr/>
                    <a:lstStyle/>
                    <a:p>
                      <a:pPr algn="r" fontAlgn="b"/>
                      <a:r>
                        <a:rPr lang="en-IN" sz="1000" b="0" i="0" u="none" strike="noStrike">
                          <a:solidFill>
                            <a:srgbClr val="000000"/>
                          </a:solidFill>
                          <a:effectLst/>
                          <a:latin typeface="Calibri" panose="020F0502020204030204" pitchFamily="34" charset="0"/>
                        </a:rPr>
                        <a:t>7.14%</a:t>
                      </a:r>
                    </a:p>
                  </a:txBody>
                  <a:tcPr marL="8489" marR="8489" marT="8489" marB="0" anchor="b">
                    <a:lnL>
                      <a:noFill/>
                    </a:lnL>
                    <a:lnR>
                      <a:noFill/>
                    </a:lnR>
                    <a:lnT>
                      <a:noFill/>
                    </a:lnT>
                    <a:lnB>
                      <a:noFill/>
                    </a:lnB>
                    <a:solidFill>
                      <a:srgbClr val="B7D67F"/>
                    </a:solidFill>
                  </a:tcPr>
                </a:tc>
                <a:tc>
                  <a:txBody>
                    <a:bodyPr/>
                    <a:lstStyle/>
                    <a:p>
                      <a:pPr algn="r" fontAlgn="b"/>
                      <a:r>
                        <a:rPr lang="en-IN" sz="1000" b="0" i="0" u="none" strike="noStrike">
                          <a:solidFill>
                            <a:srgbClr val="000000"/>
                          </a:solidFill>
                          <a:effectLst/>
                          <a:latin typeface="Calibri" panose="020F0502020204030204" pitchFamily="34" charset="0"/>
                        </a:rPr>
                        <a:t>6.61%</a:t>
                      </a:r>
                    </a:p>
                  </a:txBody>
                  <a:tcPr marL="8489" marR="8489" marT="8489" marB="0" anchor="b">
                    <a:lnL>
                      <a:noFill/>
                    </a:lnL>
                    <a:lnR>
                      <a:noFill/>
                    </a:lnR>
                    <a:lnT>
                      <a:noFill/>
                    </a:lnT>
                    <a:lnB>
                      <a:noFill/>
                    </a:lnB>
                    <a:solidFill>
                      <a:srgbClr val="AAD27F"/>
                    </a:solidFill>
                  </a:tcPr>
                </a:tc>
                <a:tc>
                  <a:txBody>
                    <a:bodyPr/>
                    <a:lstStyle/>
                    <a:p>
                      <a:pPr algn="r" fontAlgn="b"/>
                      <a:r>
                        <a:rPr lang="en-IN" sz="1000" b="0" i="0" u="none" strike="noStrike">
                          <a:solidFill>
                            <a:srgbClr val="000000"/>
                          </a:solidFill>
                          <a:effectLst/>
                          <a:latin typeface="Calibri" panose="020F0502020204030204" pitchFamily="34" charset="0"/>
                        </a:rPr>
                        <a:t>11.35%</a:t>
                      </a:r>
                    </a:p>
                  </a:txBody>
                  <a:tcPr marL="8489" marR="8489" marT="8489" marB="0" anchor="b">
                    <a:lnL>
                      <a:noFill/>
                    </a:lnL>
                    <a:lnR>
                      <a:noFill/>
                    </a:lnR>
                    <a:lnT>
                      <a:noFill/>
                    </a:lnT>
                    <a:lnB>
                      <a:noFill/>
                    </a:lnB>
                    <a:solidFill>
                      <a:srgbClr val="FFDD82"/>
                    </a:solidFill>
                  </a:tcPr>
                </a:tc>
                <a:tc>
                  <a:txBody>
                    <a:bodyPr/>
                    <a:lstStyle/>
                    <a:p>
                      <a:pPr algn="r" fontAlgn="b"/>
                      <a:r>
                        <a:rPr lang="en-IN" sz="1000" b="0" i="0" u="none" strike="noStrike">
                          <a:solidFill>
                            <a:srgbClr val="000000"/>
                          </a:solidFill>
                          <a:effectLst/>
                          <a:latin typeface="Calibri" panose="020F0502020204030204" pitchFamily="34" charset="0"/>
                        </a:rPr>
                        <a:t>13.44%</a:t>
                      </a:r>
                    </a:p>
                  </a:txBody>
                  <a:tcPr marL="8489" marR="8489" marT="8489" marB="0" anchor="b">
                    <a:lnL>
                      <a:noFill/>
                    </a:lnL>
                    <a:lnR>
                      <a:noFill/>
                    </a:lnR>
                    <a:lnT>
                      <a:noFill/>
                    </a:lnT>
                    <a:lnB>
                      <a:noFill/>
                    </a:lnB>
                    <a:solidFill>
                      <a:srgbClr val="FDC57D"/>
                    </a:solidFill>
                  </a:tcPr>
                </a:tc>
                <a:tc>
                  <a:txBody>
                    <a:bodyPr/>
                    <a:lstStyle/>
                    <a:p>
                      <a:pPr algn="r" fontAlgn="b"/>
                      <a:r>
                        <a:rPr lang="en-IN" sz="1000" b="0" i="0" u="none" strike="noStrike">
                          <a:solidFill>
                            <a:srgbClr val="000000"/>
                          </a:solidFill>
                          <a:effectLst/>
                          <a:latin typeface="Calibri" panose="020F0502020204030204" pitchFamily="34" charset="0"/>
                        </a:rPr>
                        <a:t>17.71%</a:t>
                      </a:r>
                    </a:p>
                  </a:txBody>
                  <a:tcPr marL="8489" marR="8489" marT="8489" marB="0" anchor="b">
                    <a:lnL>
                      <a:noFill/>
                    </a:lnL>
                    <a:lnR>
                      <a:noFill/>
                    </a:lnR>
                    <a:lnT>
                      <a:noFill/>
                    </a:lnT>
                    <a:lnB>
                      <a:noFill/>
                    </a:lnB>
                    <a:solidFill>
                      <a:srgbClr val="FB9674"/>
                    </a:solidFill>
                  </a:tcPr>
                </a:tc>
                <a:tc>
                  <a:txBody>
                    <a:bodyPr/>
                    <a:lstStyle/>
                    <a:p>
                      <a:pPr algn="r" fontAlgn="b"/>
                      <a:r>
                        <a:rPr lang="en-IN" sz="1000" b="0" i="0" u="none" strike="noStrike">
                          <a:solidFill>
                            <a:srgbClr val="000000"/>
                          </a:solidFill>
                          <a:effectLst/>
                          <a:latin typeface="Calibri" panose="020F0502020204030204" pitchFamily="34" charset="0"/>
                        </a:rPr>
                        <a:t>19.58%</a:t>
                      </a:r>
                    </a:p>
                  </a:txBody>
                  <a:tcPr marL="8489" marR="8489" marT="8489" marB="0" anchor="b">
                    <a:lnL>
                      <a:noFill/>
                    </a:lnL>
                    <a:lnR>
                      <a:noFill/>
                    </a:lnR>
                    <a:lnT>
                      <a:noFill/>
                    </a:lnT>
                    <a:lnB>
                      <a:noFill/>
                    </a:lnB>
                    <a:solidFill>
                      <a:srgbClr val="FA8170"/>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a:noFill/>
                    </a:lnT>
                    <a:lnB>
                      <a:noFill/>
                    </a:lnB>
                    <a:noFill/>
                  </a:tcPr>
                </a:tc>
                <a:extLst>
                  <a:ext uri="{0D108BD9-81ED-4DB2-BD59-A6C34878D82A}">
                    <a16:rowId xmlns:a16="http://schemas.microsoft.com/office/drawing/2014/main" val="3022968245"/>
                  </a:ext>
                </a:extLst>
              </a:tr>
              <a:tr h="169789">
                <a:tc>
                  <a:txBody>
                    <a:bodyPr/>
                    <a:lstStyle/>
                    <a:p>
                      <a:pPr algn="l" fontAlgn="b"/>
                      <a:r>
                        <a:rPr lang="en-IN" sz="1000" b="0" i="0" u="none" strike="noStrike">
                          <a:solidFill>
                            <a:srgbClr val="000000"/>
                          </a:solidFill>
                          <a:effectLst/>
                          <a:latin typeface="Calibri" panose="020F0502020204030204" pitchFamily="34" charset="0"/>
                        </a:rPr>
                        <a:t>2024-12</a:t>
                      </a:r>
                    </a:p>
                  </a:txBody>
                  <a:tcPr marL="8489" marR="8489" marT="848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3.77%</a:t>
                      </a:r>
                    </a:p>
                  </a:txBody>
                  <a:tcPr marL="8489" marR="8489" marT="8489" marB="0" anchor="b">
                    <a:lnL>
                      <a:noFill/>
                    </a:lnL>
                    <a:lnR>
                      <a:noFill/>
                    </a:lnR>
                    <a:lnT>
                      <a:noFill/>
                    </a:lnT>
                    <a:lnB>
                      <a:noFill/>
                    </a:lnB>
                    <a:solidFill>
                      <a:srgbClr val="63BE7B"/>
                    </a:solidFill>
                  </a:tcPr>
                </a:tc>
                <a:tc>
                  <a:txBody>
                    <a:bodyPr/>
                    <a:lstStyle/>
                    <a:p>
                      <a:pPr algn="r" fontAlgn="b"/>
                      <a:r>
                        <a:rPr lang="en-IN" sz="1000" b="0" i="0" u="none" strike="noStrike">
                          <a:solidFill>
                            <a:srgbClr val="000000"/>
                          </a:solidFill>
                          <a:effectLst/>
                          <a:latin typeface="Calibri" panose="020F0502020204030204" pitchFamily="34" charset="0"/>
                        </a:rPr>
                        <a:t>4.38%</a:t>
                      </a:r>
                    </a:p>
                  </a:txBody>
                  <a:tcPr marL="8489" marR="8489" marT="8489" marB="0" anchor="b">
                    <a:lnL>
                      <a:noFill/>
                    </a:lnL>
                    <a:lnR>
                      <a:noFill/>
                    </a:lnR>
                    <a:lnT>
                      <a:noFill/>
                    </a:lnT>
                    <a:lnB>
                      <a:noFill/>
                    </a:lnB>
                    <a:solidFill>
                      <a:srgbClr val="72C27B"/>
                    </a:solidFill>
                  </a:tcPr>
                </a:tc>
                <a:tc>
                  <a:txBody>
                    <a:bodyPr/>
                    <a:lstStyle/>
                    <a:p>
                      <a:pPr algn="r" fontAlgn="b"/>
                      <a:r>
                        <a:rPr lang="en-IN" sz="1000" b="0" i="0" u="none" strike="noStrike">
                          <a:solidFill>
                            <a:srgbClr val="000000"/>
                          </a:solidFill>
                          <a:effectLst/>
                          <a:latin typeface="Calibri" panose="020F0502020204030204" pitchFamily="34" charset="0"/>
                        </a:rPr>
                        <a:t>5.90%</a:t>
                      </a:r>
                    </a:p>
                  </a:txBody>
                  <a:tcPr marL="8489" marR="8489" marT="8489" marB="0" anchor="b">
                    <a:lnL>
                      <a:noFill/>
                    </a:lnL>
                    <a:lnR>
                      <a:noFill/>
                    </a:lnR>
                    <a:lnT>
                      <a:noFill/>
                    </a:lnT>
                    <a:lnB>
                      <a:noFill/>
                    </a:lnB>
                    <a:solidFill>
                      <a:srgbClr val="98CD7E"/>
                    </a:solidFill>
                  </a:tcPr>
                </a:tc>
                <a:tc>
                  <a:txBody>
                    <a:bodyPr/>
                    <a:lstStyle/>
                    <a:p>
                      <a:pPr algn="r" fontAlgn="b"/>
                      <a:r>
                        <a:rPr lang="en-IN" sz="1000" b="0" i="0" u="none" strike="noStrike">
                          <a:solidFill>
                            <a:srgbClr val="000000"/>
                          </a:solidFill>
                          <a:effectLst/>
                          <a:latin typeface="Calibri" panose="020F0502020204030204" pitchFamily="34" charset="0"/>
                        </a:rPr>
                        <a:t>6.86%</a:t>
                      </a:r>
                    </a:p>
                  </a:txBody>
                  <a:tcPr marL="8489" marR="8489" marT="8489" marB="0" anchor="b">
                    <a:lnL>
                      <a:noFill/>
                    </a:lnL>
                    <a:lnR>
                      <a:noFill/>
                    </a:lnR>
                    <a:lnT>
                      <a:noFill/>
                    </a:lnT>
                    <a:lnB>
                      <a:noFill/>
                    </a:lnB>
                    <a:solidFill>
                      <a:srgbClr val="B0D47F"/>
                    </a:solidFill>
                  </a:tcPr>
                </a:tc>
                <a:tc>
                  <a:txBody>
                    <a:bodyPr/>
                    <a:lstStyle/>
                    <a:p>
                      <a:pPr algn="r" fontAlgn="b"/>
                      <a:r>
                        <a:rPr lang="en-IN" sz="1000" b="0" i="0" u="none" strike="noStrike">
                          <a:solidFill>
                            <a:srgbClr val="000000"/>
                          </a:solidFill>
                          <a:effectLst/>
                          <a:latin typeface="Calibri" panose="020F0502020204030204" pitchFamily="34" charset="0"/>
                        </a:rPr>
                        <a:t>6.52%</a:t>
                      </a:r>
                    </a:p>
                  </a:txBody>
                  <a:tcPr marL="8489" marR="8489" marT="8489" marB="0" anchor="b">
                    <a:lnL>
                      <a:noFill/>
                    </a:lnL>
                    <a:lnR>
                      <a:noFill/>
                    </a:lnR>
                    <a:lnT>
                      <a:noFill/>
                    </a:lnT>
                    <a:lnB>
                      <a:noFill/>
                    </a:lnB>
                    <a:solidFill>
                      <a:srgbClr val="A7D17E"/>
                    </a:solidFill>
                  </a:tcPr>
                </a:tc>
                <a:tc>
                  <a:txBody>
                    <a:bodyPr/>
                    <a:lstStyle/>
                    <a:p>
                      <a:pPr algn="r" fontAlgn="b"/>
                      <a:r>
                        <a:rPr lang="en-IN" sz="1000" b="0" i="0" u="none" strike="noStrike">
                          <a:solidFill>
                            <a:srgbClr val="000000"/>
                          </a:solidFill>
                          <a:effectLst/>
                          <a:latin typeface="Calibri" panose="020F0502020204030204" pitchFamily="34" charset="0"/>
                        </a:rPr>
                        <a:t>5.26%</a:t>
                      </a:r>
                    </a:p>
                  </a:txBody>
                  <a:tcPr marL="8489" marR="8489" marT="8489" marB="0" anchor="b">
                    <a:lnL>
                      <a:noFill/>
                    </a:lnL>
                    <a:lnR>
                      <a:noFill/>
                    </a:lnR>
                    <a:lnT>
                      <a:noFill/>
                    </a:lnT>
                    <a:lnB>
                      <a:noFill/>
                    </a:lnB>
                    <a:solidFill>
                      <a:srgbClr val="88C87D"/>
                    </a:solidFill>
                  </a:tcPr>
                </a:tc>
                <a:tc>
                  <a:txBody>
                    <a:bodyPr/>
                    <a:lstStyle/>
                    <a:p>
                      <a:pPr algn="r" fontAlgn="b"/>
                      <a:r>
                        <a:rPr lang="en-IN" sz="1000" b="0" i="0" u="none" strike="noStrike">
                          <a:solidFill>
                            <a:srgbClr val="000000"/>
                          </a:solidFill>
                          <a:effectLst/>
                          <a:latin typeface="Calibri" panose="020F0502020204030204" pitchFamily="34" charset="0"/>
                        </a:rPr>
                        <a:t>10.19%</a:t>
                      </a:r>
                    </a:p>
                  </a:txBody>
                  <a:tcPr marL="8489" marR="8489" marT="8489" marB="0" anchor="b">
                    <a:lnL>
                      <a:noFill/>
                    </a:lnL>
                    <a:lnR>
                      <a:noFill/>
                    </a:lnR>
                    <a:lnT>
                      <a:noFill/>
                    </a:lnT>
                    <a:lnB>
                      <a:noFill/>
                    </a:lnB>
                    <a:solidFill>
                      <a:srgbClr val="FFE984"/>
                    </a:solidFill>
                  </a:tcPr>
                </a:tc>
                <a:tc>
                  <a:txBody>
                    <a:bodyPr/>
                    <a:lstStyle/>
                    <a:p>
                      <a:pPr algn="r" fontAlgn="b"/>
                      <a:r>
                        <a:rPr lang="en-IN" sz="1000" b="0" i="0" u="none" strike="noStrike">
                          <a:solidFill>
                            <a:srgbClr val="000000"/>
                          </a:solidFill>
                          <a:effectLst/>
                          <a:latin typeface="Calibri" panose="020F0502020204030204" pitchFamily="34" charset="0"/>
                        </a:rPr>
                        <a:t>15.49%</a:t>
                      </a:r>
                    </a:p>
                  </a:txBody>
                  <a:tcPr marL="8489" marR="8489" marT="8489" marB="0" anchor="b">
                    <a:lnL>
                      <a:noFill/>
                    </a:lnL>
                    <a:lnR>
                      <a:noFill/>
                    </a:lnR>
                    <a:lnT>
                      <a:noFill/>
                    </a:lnT>
                    <a:lnB>
                      <a:noFill/>
                    </a:lnB>
                    <a:solidFill>
                      <a:srgbClr val="FCAF79"/>
                    </a:solidFill>
                  </a:tcPr>
                </a:tc>
                <a:tc>
                  <a:txBody>
                    <a:bodyPr/>
                    <a:lstStyle/>
                    <a:p>
                      <a:pPr algn="r" fontAlgn="b"/>
                      <a:r>
                        <a:rPr lang="en-IN" sz="1000" b="0" i="0" u="none" strike="noStrike">
                          <a:solidFill>
                            <a:srgbClr val="000000"/>
                          </a:solidFill>
                          <a:effectLst/>
                          <a:latin typeface="Calibri" panose="020F0502020204030204" pitchFamily="34" charset="0"/>
                        </a:rPr>
                        <a:t>19.91%</a:t>
                      </a:r>
                    </a:p>
                  </a:txBody>
                  <a:tcPr marL="8489" marR="8489" marT="8489" marB="0" anchor="b">
                    <a:lnL>
                      <a:noFill/>
                    </a:lnL>
                    <a:lnR>
                      <a:noFill/>
                    </a:lnR>
                    <a:lnT>
                      <a:noFill/>
                    </a:lnT>
                    <a:lnB>
                      <a:noFill/>
                    </a:lnB>
                    <a:solidFill>
                      <a:srgbClr val="FA7D6F"/>
                    </a:solidFill>
                  </a:tcPr>
                </a:tc>
                <a:tc>
                  <a:txBody>
                    <a:bodyPr/>
                    <a:lstStyle/>
                    <a:p>
                      <a:pPr algn="r" fontAlgn="b"/>
                      <a:r>
                        <a:rPr lang="en-IN" sz="1000" b="0" i="0" u="none" strike="noStrike">
                          <a:solidFill>
                            <a:srgbClr val="000000"/>
                          </a:solidFill>
                          <a:effectLst/>
                          <a:latin typeface="Calibri" panose="020F0502020204030204" pitchFamily="34" charset="0"/>
                        </a:rPr>
                        <a:t>21.71%</a:t>
                      </a:r>
                    </a:p>
                  </a:txBody>
                  <a:tcPr marL="8489" marR="8489" marT="8489" marB="0" anchor="b">
                    <a:lnL>
                      <a:noFill/>
                    </a:lnL>
                    <a:lnR>
                      <a:noFill/>
                    </a:lnR>
                    <a:lnT>
                      <a:noFill/>
                    </a:lnT>
                    <a:lnB>
                      <a:noFill/>
                    </a:lnB>
                    <a:solidFill>
                      <a:srgbClr val="F8696B"/>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a:noFill/>
                    </a:lnT>
                    <a:lnB>
                      <a:noFill/>
                    </a:lnB>
                    <a:noFill/>
                  </a:tcPr>
                </a:tc>
                <a:extLst>
                  <a:ext uri="{0D108BD9-81ED-4DB2-BD59-A6C34878D82A}">
                    <a16:rowId xmlns:a16="http://schemas.microsoft.com/office/drawing/2014/main" val="36371765"/>
                  </a:ext>
                </a:extLst>
              </a:tr>
              <a:tr h="169789">
                <a:tc>
                  <a:txBody>
                    <a:bodyPr/>
                    <a:lstStyle/>
                    <a:p>
                      <a:pPr algn="l" fontAlgn="b"/>
                      <a:r>
                        <a:rPr lang="en-IN" sz="1000" b="0" i="0" u="none" strike="noStrike">
                          <a:solidFill>
                            <a:srgbClr val="000000"/>
                          </a:solidFill>
                          <a:effectLst/>
                          <a:latin typeface="Calibri" panose="020F0502020204030204" pitchFamily="34" charset="0"/>
                        </a:rPr>
                        <a:t>2025-01</a:t>
                      </a:r>
                    </a:p>
                  </a:txBody>
                  <a:tcPr marL="8489" marR="8489" marT="8489"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3.92%</a:t>
                      </a:r>
                    </a:p>
                  </a:txBody>
                  <a:tcPr marL="8489" marR="8489" marT="8489" marB="0" anchor="b">
                    <a:lnL>
                      <a:noFill/>
                    </a:lnL>
                    <a:lnR>
                      <a:noFill/>
                    </a:lnR>
                    <a:lnT>
                      <a:noFill/>
                    </a:lnT>
                    <a:lnB>
                      <a:noFill/>
                    </a:lnB>
                    <a:solidFill>
                      <a:srgbClr val="66BF7B"/>
                    </a:solidFill>
                  </a:tcPr>
                </a:tc>
                <a:tc>
                  <a:txBody>
                    <a:bodyPr/>
                    <a:lstStyle/>
                    <a:p>
                      <a:pPr algn="r" fontAlgn="b"/>
                      <a:r>
                        <a:rPr lang="en-IN" sz="1000" b="0" i="0" u="none" strike="noStrike">
                          <a:solidFill>
                            <a:srgbClr val="000000"/>
                          </a:solidFill>
                          <a:effectLst/>
                          <a:latin typeface="Calibri" panose="020F0502020204030204" pitchFamily="34" charset="0"/>
                        </a:rPr>
                        <a:t>4.91%</a:t>
                      </a:r>
                    </a:p>
                  </a:txBody>
                  <a:tcPr marL="8489" marR="8489" marT="8489" marB="0" anchor="b">
                    <a:lnL>
                      <a:noFill/>
                    </a:lnL>
                    <a:lnR>
                      <a:noFill/>
                    </a:lnR>
                    <a:lnT>
                      <a:noFill/>
                    </a:lnT>
                    <a:lnB>
                      <a:noFill/>
                    </a:lnB>
                    <a:solidFill>
                      <a:srgbClr val="7FC67C"/>
                    </a:solidFill>
                  </a:tcPr>
                </a:tc>
                <a:tc>
                  <a:txBody>
                    <a:bodyPr/>
                    <a:lstStyle/>
                    <a:p>
                      <a:pPr algn="r" fontAlgn="b"/>
                      <a:r>
                        <a:rPr lang="en-IN" sz="1000" b="0" i="0" u="none" strike="noStrike">
                          <a:solidFill>
                            <a:srgbClr val="000000"/>
                          </a:solidFill>
                          <a:effectLst/>
                          <a:latin typeface="Calibri" panose="020F0502020204030204" pitchFamily="34" charset="0"/>
                        </a:rPr>
                        <a:t>6.36%</a:t>
                      </a:r>
                    </a:p>
                  </a:txBody>
                  <a:tcPr marL="8489" marR="8489" marT="8489" marB="0" anchor="b">
                    <a:lnL>
                      <a:noFill/>
                    </a:lnL>
                    <a:lnR>
                      <a:noFill/>
                    </a:lnR>
                    <a:lnT>
                      <a:noFill/>
                    </a:lnT>
                    <a:lnB>
                      <a:noFill/>
                    </a:lnB>
                    <a:solidFill>
                      <a:srgbClr val="A3D07E"/>
                    </a:solidFill>
                  </a:tcPr>
                </a:tc>
                <a:tc>
                  <a:txBody>
                    <a:bodyPr/>
                    <a:lstStyle/>
                    <a:p>
                      <a:pPr algn="r" fontAlgn="b"/>
                      <a:r>
                        <a:rPr lang="en-IN" sz="1000" b="0" i="0" u="none" strike="noStrike">
                          <a:solidFill>
                            <a:srgbClr val="000000"/>
                          </a:solidFill>
                          <a:effectLst/>
                          <a:latin typeface="Calibri" panose="020F0502020204030204" pitchFamily="34" charset="0"/>
                        </a:rPr>
                        <a:t>7.38%</a:t>
                      </a:r>
                    </a:p>
                  </a:txBody>
                  <a:tcPr marL="8489" marR="8489" marT="8489" marB="0" anchor="b">
                    <a:lnL>
                      <a:noFill/>
                    </a:lnL>
                    <a:lnR>
                      <a:noFill/>
                    </a:lnR>
                    <a:lnT>
                      <a:noFill/>
                    </a:lnT>
                    <a:lnB>
                      <a:noFill/>
                    </a:lnB>
                    <a:solidFill>
                      <a:srgbClr val="BDD880"/>
                    </a:solidFill>
                  </a:tcPr>
                </a:tc>
                <a:tc>
                  <a:txBody>
                    <a:bodyPr/>
                    <a:lstStyle/>
                    <a:p>
                      <a:pPr algn="r" fontAlgn="b"/>
                      <a:r>
                        <a:rPr lang="en-IN" sz="1000" b="0" i="0" u="none" strike="noStrike">
                          <a:solidFill>
                            <a:srgbClr val="000000"/>
                          </a:solidFill>
                          <a:effectLst/>
                          <a:latin typeface="Calibri" panose="020F0502020204030204" pitchFamily="34" charset="0"/>
                        </a:rPr>
                        <a:t>6.46%</a:t>
                      </a:r>
                    </a:p>
                  </a:txBody>
                  <a:tcPr marL="8489" marR="8489" marT="8489" marB="0" anchor="b">
                    <a:lnL>
                      <a:noFill/>
                    </a:lnL>
                    <a:lnR>
                      <a:noFill/>
                    </a:lnR>
                    <a:lnT>
                      <a:noFill/>
                    </a:lnT>
                    <a:lnB>
                      <a:noFill/>
                    </a:lnB>
                    <a:solidFill>
                      <a:srgbClr val="A6D17E"/>
                    </a:solidFill>
                  </a:tcPr>
                </a:tc>
                <a:tc>
                  <a:txBody>
                    <a:bodyPr/>
                    <a:lstStyle/>
                    <a:p>
                      <a:pPr algn="r" fontAlgn="b"/>
                      <a:r>
                        <a:rPr lang="en-IN" sz="1000" b="0" i="0" u="none" strike="noStrike">
                          <a:solidFill>
                            <a:srgbClr val="000000"/>
                          </a:solidFill>
                          <a:effectLst/>
                          <a:latin typeface="Calibri" panose="020F0502020204030204" pitchFamily="34" charset="0"/>
                        </a:rPr>
                        <a:t>5.34%</a:t>
                      </a:r>
                    </a:p>
                  </a:txBody>
                  <a:tcPr marL="8489" marR="8489" marT="8489" marB="0" anchor="b">
                    <a:lnL>
                      <a:noFill/>
                    </a:lnL>
                    <a:lnR>
                      <a:noFill/>
                    </a:lnR>
                    <a:lnT>
                      <a:noFill/>
                    </a:lnT>
                    <a:lnB>
                      <a:noFill/>
                    </a:lnB>
                    <a:solidFill>
                      <a:srgbClr val="8AC97D"/>
                    </a:solidFill>
                  </a:tcPr>
                </a:tc>
                <a:tc>
                  <a:txBody>
                    <a:bodyPr/>
                    <a:lstStyle/>
                    <a:p>
                      <a:pPr algn="r" fontAlgn="b"/>
                      <a:r>
                        <a:rPr lang="en-IN" sz="1000" b="0" i="0" u="none" strike="noStrike">
                          <a:solidFill>
                            <a:srgbClr val="000000"/>
                          </a:solidFill>
                          <a:effectLst/>
                          <a:latin typeface="Calibri" panose="020F0502020204030204" pitchFamily="34" charset="0"/>
                        </a:rPr>
                        <a:t>11.60%</a:t>
                      </a:r>
                    </a:p>
                  </a:txBody>
                  <a:tcPr marL="8489" marR="8489" marT="8489" marB="0" anchor="b">
                    <a:lnL>
                      <a:noFill/>
                    </a:lnL>
                    <a:lnR>
                      <a:noFill/>
                    </a:lnR>
                    <a:lnT>
                      <a:noFill/>
                    </a:lnT>
                    <a:lnB>
                      <a:noFill/>
                    </a:lnB>
                    <a:solidFill>
                      <a:srgbClr val="FFDA81"/>
                    </a:solidFill>
                  </a:tcPr>
                </a:tc>
                <a:tc>
                  <a:txBody>
                    <a:bodyPr/>
                    <a:lstStyle/>
                    <a:p>
                      <a:pPr algn="r" fontAlgn="b"/>
                      <a:r>
                        <a:rPr lang="en-IN" sz="1000" b="0" i="0" u="none" strike="noStrike">
                          <a:solidFill>
                            <a:srgbClr val="000000"/>
                          </a:solidFill>
                          <a:effectLst/>
                          <a:latin typeface="Calibri" panose="020F0502020204030204" pitchFamily="34" charset="0"/>
                        </a:rPr>
                        <a:t>15.29%</a:t>
                      </a:r>
                    </a:p>
                  </a:txBody>
                  <a:tcPr marL="8489" marR="8489" marT="8489" marB="0" anchor="b">
                    <a:lnL>
                      <a:noFill/>
                    </a:lnL>
                    <a:lnR>
                      <a:noFill/>
                    </a:lnR>
                    <a:lnT>
                      <a:noFill/>
                    </a:lnT>
                    <a:lnB>
                      <a:noFill/>
                    </a:lnB>
                    <a:solidFill>
                      <a:srgbClr val="FCB179"/>
                    </a:solidFill>
                  </a:tcPr>
                </a:tc>
                <a:tc>
                  <a:txBody>
                    <a:bodyPr/>
                    <a:lstStyle/>
                    <a:p>
                      <a:pPr algn="r" fontAlgn="b"/>
                      <a:r>
                        <a:rPr lang="en-IN" sz="1000" b="0" i="0" u="none" strike="noStrike">
                          <a:solidFill>
                            <a:srgbClr val="000000"/>
                          </a:solidFill>
                          <a:effectLst/>
                          <a:latin typeface="Calibri" panose="020F0502020204030204" pitchFamily="34" charset="0"/>
                        </a:rPr>
                        <a:t>18.76%</a:t>
                      </a:r>
                    </a:p>
                  </a:txBody>
                  <a:tcPr marL="8489" marR="8489" marT="8489" marB="0" anchor="b">
                    <a:lnL>
                      <a:noFill/>
                    </a:lnL>
                    <a:lnR>
                      <a:noFill/>
                    </a:lnR>
                    <a:lnT>
                      <a:noFill/>
                    </a:lnT>
                    <a:lnB>
                      <a:noFill/>
                    </a:lnB>
                    <a:solidFill>
                      <a:srgbClr val="FA8A72"/>
                    </a:solidFill>
                  </a:tcPr>
                </a:tc>
                <a:tc>
                  <a:txBody>
                    <a:bodyPr/>
                    <a:lstStyle/>
                    <a:p>
                      <a:pPr algn="r" fontAlgn="b"/>
                      <a:r>
                        <a:rPr lang="en-IN" sz="1000" b="0" i="0" u="none" strike="noStrike">
                          <a:solidFill>
                            <a:srgbClr val="000000"/>
                          </a:solidFill>
                          <a:effectLst/>
                          <a:latin typeface="Calibri" panose="020F0502020204030204" pitchFamily="34" charset="0"/>
                        </a:rPr>
                        <a:t>19.97%</a:t>
                      </a:r>
                    </a:p>
                  </a:txBody>
                  <a:tcPr marL="8489" marR="8489" marT="8489" marB="0" anchor="b">
                    <a:lnL>
                      <a:noFill/>
                    </a:lnL>
                    <a:lnR>
                      <a:noFill/>
                    </a:lnR>
                    <a:lnT>
                      <a:noFill/>
                    </a:lnT>
                    <a:lnB>
                      <a:noFill/>
                    </a:lnB>
                    <a:solidFill>
                      <a:srgbClr val="FA7D6F"/>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a:noFill/>
                    </a:lnT>
                    <a:lnB>
                      <a:noFill/>
                    </a:lnB>
                    <a:noFill/>
                  </a:tcPr>
                </a:tc>
                <a:extLst>
                  <a:ext uri="{0D108BD9-81ED-4DB2-BD59-A6C34878D82A}">
                    <a16:rowId xmlns:a16="http://schemas.microsoft.com/office/drawing/2014/main" val="2400682164"/>
                  </a:ext>
                </a:extLst>
              </a:tr>
              <a:tr h="169789">
                <a:tc>
                  <a:txBody>
                    <a:bodyPr/>
                    <a:lstStyle/>
                    <a:p>
                      <a:pPr algn="l" fontAlgn="b"/>
                      <a:r>
                        <a:rPr lang="en-IN" sz="1000" b="0" i="0" u="none" strike="noStrike">
                          <a:solidFill>
                            <a:srgbClr val="000000"/>
                          </a:solidFill>
                          <a:effectLst/>
                          <a:latin typeface="Calibri" panose="020F0502020204030204" pitchFamily="34" charset="0"/>
                        </a:rPr>
                        <a:t>2025-02</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4.46%</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74C27B"/>
                    </a:solidFill>
                  </a:tcPr>
                </a:tc>
                <a:tc>
                  <a:txBody>
                    <a:bodyPr/>
                    <a:lstStyle/>
                    <a:p>
                      <a:pPr algn="r" fontAlgn="b"/>
                      <a:r>
                        <a:rPr lang="en-IN" sz="1000" b="0" i="0" u="none" strike="noStrike">
                          <a:solidFill>
                            <a:srgbClr val="000000"/>
                          </a:solidFill>
                          <a:effectLst/>
                          <a:latin typeface="Calibri" panose="020F0502020204030204" pitchFamily="34" charset="0"/>
                        </a:rPr>
                        <a:t>5.36%</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8AC97D"/>
                    </a:solidFill>
                  </a:tcPr>
                </a:tc>
                <a:tc>
                  <a:txBody>
                    <a:bodyPr/>
                    <a:lstStyle/>
                    <a:p>
                      <a:pPr algn="r" fontAlgn="b"/>
                      <a:r>
                        <a:rPr lang="en-IN" sz="1000" b="0" i="0" u="none" strike="noStrike">
                          <a:solidFill>
                            <a:srgbClr val="000000"/>
                          </a:solidFill>
                          <a:effectLst/>
                          <a:latin typeface="Calibri" panose="020F0502020204030204" pitchFamily="34" charset="0"/>
                        </a:rPr>
                        <a:t>6.57%</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A8D27F"/>
                    </a:solidFill>
                  </a:tcPr>
                </a:tc>
                <a:tc>
                  <a:txBody>
                    <a:bodyPr/>
                    <a:lstStyle/>
                    <a:p>
                      <a:pPr algn="r" fontAlgn="b"/>
                      <a:r>
                        <a:rPr lang="en-IN" sz="1000" b="0" i="0" u="none" strike="noStrike">
                          <a:solidFill>
                            <a:srgbClr val="000000"/>
                          </a:solidFill>
                          <a:effectLst/>
                          <a:latin typeface="Calibri" panose="020F0502020204030204" pitchFamily="34" charset="0"/>
                        </a:rPr>
                        <a:t>7.36%</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BCD780"/>
                    </a:solidFill>
                  </a:tcPr>
                </a:tc>
                <a:tc>
                  <a:txBody>
                    <a:bodyPr/>
                    <a:lstStyle/>
                    <a:p>
                      <a:pPr algn="r" fontAlgn="b"/>
                      <a:r>
                        <a:rPr lang="en-IN" sz="1000" b="0" i="0" u="none" strike="noStrike">
                          <a:solidFill>
                            <a:srgbClr val="000000"/>
                          </a:solidFill>
                          <a:effectLst/>
                          <a:latin typeface="Calibri" panose="020F0502020204030204" pitchFamily="34" charset="0"/>
                        </a:rPr>
                        <a:t>5.85%</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97CD7E"/>
                    </a:solidFill>
                  </a:tcPr>
                </a:tc>
                <a:tc>
                  <a:txBody>
                    <a:bodyPr/>
                    <a:lstStyle/>
                    <a:p>
                      <a:pPr algn="r" fontAlgn="b"/>
                      <a:r>
                        <a:rPr lang="en-IN" sz="1000" b="0" i="0" u="none" strike="noStrike">
                          <a:solidFill>
                            <a:srgbClr val="000000"/>
                          </a:solidFill>
                          <a:effectLst/>
                          <a:latin typeface="Calibri" panose="020F0502020204030204" pitchFamily="34" charset="0"/>
                        </a:rPr>
                        <a:t>4.56%</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76C37C"/>
                    </a:solidFill>
                  </a:tcPr>
                </a:tc>
                <a:tc>
                  <a:txBody>
                    <a:bodyPr/>
                    <a:lstStyle/>
                    <a:p>
                      <a:pPr algn="r" fontAlgn="b"/>
                      <a:r>
                        <a:rPr lang="en-IN" sz="1000" b="0" i="0" u="none" strike="noStrike">
                          <a:solidFill>
                            <a:srgbClr val="000000"/>
                          </a:solidFill>
                          <a:effectLst/>
                          <a:latin typeface="Calibri" panose="020F0502020204030204" pitchFamily="34" charset="0"/>
                        </a:rPr>
                        <a:t>12.36%</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FED17F"/>
                    </a:solidFill>
                  </a:tcPr>
                </a:tc>
                <a:tc>
                  <a:txBody>
                    <a:bodyPr/>
                    <a:lstStyle/>
                    <a:p>
                      <a:pPr algn="r" fontAlgn="b"/>
                      <a:r>
                        <a:rPr lang="en-IN" sz="1000" b="0" i="0" u="none" strike="noStrike">
                          <a:solidFill>
                            <a:srgbClr val="000000"/>
                          </a:solidFill>
                          <a:effectLst/>
                          <a:latin typeface="Calibri" panose="020F0502020204030204" pitchFamily="34" charset="0"/>
                        </a:rPr>
                        <a:t>16.02%</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FCA978"/>
                    </a:solidFill>
                  </a:tcPr>
                </a:tc>
                <a:tc>
                  <a:txBody>
                    <a:bodyPr/>
                    <a:lstStyle/>
                    <a:p>
                      <a:pPr algn="r" fontAlgn="b"/>
                      <a:r>
                        <a:rPr lang="en-IN" sz="1000" b="0" i="0" u="none" strike="noStrike">
                          <a:solidFill>
                            <a:srgbClr val="000000"/>
                          </a:solidFill>
                          <a:effectLst/>
                          <a:latin typeface="Calibri" panose="020F0502020204030204" pitchFamily="34" charset="0"/>
                        </a:rPr>
                        <a:t>18.24%</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FB9073"/>
                    </a:solidFill>
                  </a:tcPr>
                </a:tc>
                <a:tc>
                  <a:txBody>
                    <a:bodyPr/>
                    <a:lstStyle/>
                    <a:p>
                      <a:pPr algn="r" fontAlgn="b"/>
                      <a:r>
                        <a:rPr lang="en-IN" sz="1000" b="0" i="0" u="none" strike="noStrike">
                          <a:solidFill>
                            <a:srgbClr val="000000"/>
                          </a:solidFill>
                          <a:effectLst/>
                          <a:latin typeface="Calibri" panose="020F0502020204030204" pitchFamily="34" charset="0"/>
                        </a:rPr>
                        <a:t>19.22%</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solidFill>
                      <a:srgbClr val="FA8571"/>
                    </a:solidFill>
                  </a:tcPr>
                </a:tc>
                <a:tc>
                  <a:txBody>
                    <a:bodyPr/>
                    <a:lstStyle/>
                    <a:p>
                      <a:pPr algn="r" fontAlgn="b"/>
                      <a:r>
                        <a:rPr lang="en-IN" sz="1000" b="0" i="0" u="none" strike="noStrike">
                          <a:solidFill>
                            <a:srgbClr val="000000"/>
                          </a:solidFill>
                          <a:effectLst/>
                          <a:latin typeface="Calibri" panose="020F0502020204030204" pitchFamily="34" charset="0"/>
                        </a:rPr>
                        <a:t>100.00%</a:t>
                      </a:r>
                    </a:p>
                  </a:txBody>
                  <a:tcPr marL="8489" marR="8489" marT="8489" marB="0" anchor="b">
                    <a:lnL>
                      <a:noFill/>
                    </a:lnL>
                    <a:lnR>
                      <a:noFill/>
                    </a:lnR>
                    <a:lnT>
                      <a:noFill/>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795430360"/>
                  </a:ext>
                </a:extLst>
              </a:tr>
              <a:tr h="169789">
                <a:tc>
                  <a:txBody>
                    <a:bodyPr/>
                    <a:lstStyle/>
                    <a:p>
                      <a:pPr algn="l" fontAlgn="b"/>
                      <a:r>
                        <a:rPr lang="en-IN" sz="1000" b="1" i="0" u="none" strike="noStrike">
                          <a:solidFill>
                            <a:srgbClr val="000000"/>
                          </a:solidFill>
                          <a:effectLst/>
                          <a:latin typeface="Calibri" panose="020F0502020204030204" pitchFamily="34" charset="0"/>
                        </a:rPr>
                        <a:t>Grand Total</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7.56%</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7.83%</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8.05%</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8.72%</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8.96%</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8.93%</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11.23%</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11.31%</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13.36%</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14.04%</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000" b="1" i="0" u="none" strike="noStrike">
                          <a:solidFill>
                            <a:srgbClr val="000000"/>
                          </a:solidFill>
                          <a:effectLst/>
                          <a:latin typeface="Calibri" panose="020F0502020204030204" pitchFamily="34" charset="0"/>
                        </a:rPr>
                        <a:t>100.00%</a:t>
                      </a:r>
                    </a:p>
                  </a:txBody>
                  <a:tcPr marL="8489" marR="8489" marT="8489"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398738951"/>
                  </a:ext>
                </a:extLst>
              </a:tr>
            </a:tbl>
          </a:graphicData>
        </a:graphic>
      </p:graphicFrame>
      <p:sp>
        <p:nvSpPr>
          <p:cNvPr id="5" name="Rectangle 4">
            <a:extLst>
              <a:ext uri="{FF2B5EF4-FFF2-40B4-BE49-F238E27FC236}">
                <a16:creationId xmlns:a16="http://schemas.microsoft.com/office/drawing/2014/main" id="{601AB516-9DC0-AFD4-660D-F62A751A6076}"/>
              </a:ext>
            </a:extLst>
          </p:cNvPr>
          <p:cNvSpPr/>
          <p:nvPr/>
        </p:nvSpPr>
        <p:spPr>
          <a:xfrm>
            <a:off x="4091044" y="263258"/>
            <a:ext cx="3743654" cy="400110"/>
          </a:xfrm>
          <a:prstGeom prst="rect">
            <a:avLst/>
          </a:prstGeom>
          <a:noFill/>
        </p:spPr>
        <p:txBody>
          <a:bodyPr wrap="none" lIns="91440" tIns="45720" rIns="91440" bIns="45720">
            <a:spAutoFit/>
          </a:bodyPr>
          <a:lstStyle/>
          <a:p>
            <a:pPr algn="ctr"/>
            <a:r>
              <a:rPr lang="en-US" sz="20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Beta Population Distribution Table</a:t>
            </a:r>
            <a:endParaRPr lang="en-IN" sz="20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56EDDA5-813F-4CB0-3BDF-44962A0621B5}"/>
              </a:ext>
            </a:extLst>
          </p:cNvPr>
          <p:cNvSpPr/>
          <p:nvPr/>
        </p:nvSpPr>
        <p:spPr>
          <a:xfrm>
            <a:off x="5447184" y="3228945"/>
            <a:ext cx="1031373" cy="400110"/>
          </a:xfrm>
          <a:prstGeom prst="rect">
            <a:avLst/>
          </a:prstGeom>
          <a:noFill/>
        </p:spPr>
        <p:txBody>
          <a:bodyPr wrap="none" lIns="91440" tIns="45720" rIns="91440" bIns="45720">
            <a:spAutoFit/>
          </a:bodyPr>
          <a:lstStyle/>
          <a:p>
            <a:pPr algn="ctr"/>
            <a:r>
              <a:rPr lang="en-US" sz="2000" b="0" cap="none" spc="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Beta PSI</a:t>
            </a:r>
          </a:p>
        </p:txBody>
      </p:sp>
      <p:graphicFrame>
        <p:nvGraphicFramePr>
          <p:cNvPr id="7" name="Table 6">
            <a:extLst>
              <a:ext uri="{FF2B5EF4-FFF2-40B4-BE49-F238E27FC236}">
                <a16:creationId xmlns:a16="http://schemas.microsoft.com/office/drawing/2014/main" id="{633F5F22-C4B1-9B61-3453-3D2AA76A6A3F}"/>
              </a:ext>
            </a:extLst>
          </p:cNvPr>
          <p:cNvGraphicFramePr>
            <a:graphicFrameLocks noGrp="1"/>
          </p:cNvGraphicFramePr>
          <p:nvPr>
            <p:extLst>
              <p:ext uri="{D42A27DB-BD31-4B8C-83A1-F6EECF244321}">
                <p14:modId xmlns:p14="http://schemas.microsoft.com/office/powerpoint/2010/main" val="1691610225"/>
              </p:ext>
            </p:extLst>
          </p:nvPr>
        </p:nvGraphicFramePr>
        <p:xfrm>
          <a:off x="3080505" y="3718192"/>
          <a:ext cx="5270500" cy="2876550"/>
        </p:xfrm>
        <a:graphic>
          <a:graphicData uri="http://schemas.openxmlformats.org/drawingml/2006/table">
            <a:tbl>
              <a:tblPr/>
              <a:tblGrid>
                <a:gridCol w="1028700">
                  <a:extLst>
                    <a:ext uri="{9D8B030D-6E8A-4147-A177-3AD203B41FA5}">
                      <a16:colId xmlns:a16="http://schemas.microsoft.com/office/drawing/2014/main" val="292608272"/>
                    </a:ext>
                  </a:extLst>
                </a:gridCol>
                <a:gridCol w="584200">
                  <a:extLst>
                    <a:ext uri="{9D8B030D-6E8A-4147-A177-3AD203B41FA5}">
                      <a16:colId xmlns:a16="http://schemas.microsoft.com/office/drawing/2014/main" val="2123075059"/>
                    </a:ext>
                  </a:extLst>
                </a:gridCol>
                <a:gridCol w="609600">
                  <a:extLst>
                    <a:ext uri="{9D8B030D-6E8A-4147-A177-3AD203B41FA5}">
                      <a16:colId xmlns:a16="http://schemas.microsoft.com/office/drawing/2014/main" val="2699624542"/>
                    </a:ext>
                  </a:extLst>
                </a:gridCol>
                <a:gridCol w="609600">
                  <a:extLst>
                    <a:ext uri="{9D8B030D-6E8A-4147-A177-3AD203B41FA5}">
                      <a16:colId xmlns:a16="http://schemas.microsoft.com/office/drawing/2014/main" val="443685185"/>
                    </a:ext>
                  </a:extLst>
                </a:gridCol>
                <a:gridCol w="609600">
                  <a:extLst>
                    <a:ext uri="{9D8B030D-6E8A-4147-A177-3AD203B41FA5}">
                      <a16:colId xmlns:a16="http://schemas.microsoft.com/office/drawing/2014/main" val="2917649449"/>
                    </a:ext>
                  </a:extLst>
                </a:gridCol>
                <a:gridCol w="609600">
                  <a:extLst>
                    <a:ext uri="{9D8B030D-6E8A-4147-A177-3AD203B41FA5}">
                      <a16:colId xmlns:a16="http://schemas.microsoft.com/office/drawing/2014/main" val="3087984869"/>
                    </a:ext>
                  </a:extLst>
                </a:gridCol>
                <a:gridCol w="609600">
                  <a:extLst>
                    <a:ext uri="{9D8B030D-6E8A-4147-A177-3AD203B41FA5}">
                      <a16:colId xmlns:a16="http://schemas.microsoft.com/office/drawing/2014/main" val="1341878862"/>
                    </a:ext>
                  </a:extLst>
                </a:gridCol>
                <a:gridCol w="609600">
                  <a:extLst>
                    <a:ext uri="{9D8B030D-6E8A-4147-A177-3AD203B41FA5}">
                      <a16:colId xmlns:a16="http://schemas.microsoft.com/office/drawing/2014/main" val="1306284879"/>
                    </a:ext>
                  </a:extLst>
                </a:gridCol>
              </a:tblGrid>
              <a:tr h="771525">
                <a:tc>
                  <a:txBody>
                    <a:bodyPr/>
                    <a:lstStyle/>
                    <a:p>
                      <a:pPr algn="l" fontAlgn="b"/>
                      <a:r>
                        <a:rPr lang="en-IN" sz="1100" b="1" i="0" u="none" strike="noStrike">
                          <a:solidFill>
                            <a:srgbClr val="1F497D"/>
                          </a:solidFill>
                          <a:effectLst/>
                          <a:latin typeface="Calibri" panose="020F0502020204030204" pitchFamily="34" charset="0"/>
                        </a:rPr>
                        <a:t>Beta Income Bin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 Train (2024-06 -2024-07)</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 Test (2025-01 -2025-02)</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#Train%</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#Test%</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A-B</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Ln(A/B)</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PSI</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538736"/>
                  </a:ext>
                </a:extLst>
              </a:tr>
              <a:tr h="190500">
                <a:tc>
                  <a:txBody>
                    <a:bodyPr/>
                    <a:lstStyle/>
                    <a:p>
                      <a:pPr algn="r" fontAlgn="b"/>
                      <a:r>
                        <a:rPr lang="en-IN" sz="1100" b="1" i="0" u="none" strike="noStrike">
                          <a:solidFill>
                            <a:srgbClr val="1F497D"/>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1648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4.1%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0.058563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0.880979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0.051593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835866357"/>
                  </a:ext>
                </a:extLst>
              </a:tr>
              <a:tr h="190500">
                <a:tc>
                  <a:txBody>
                    <a:bodyPr/>
                    <a:lstStyle/>
                    <a:p>
                      <a:pPr algn="r" fontAlgn="b"/>
                      <a:r>
                        <a:rPr lang="en-IN" sz="1100" b="1" i="0" u="none" strike="noStrike">
                          <a:solidFill>
                            <a:srgbClr val="1F497D"/>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2027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5.1%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0.049033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0.673985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0.033048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227233881"/>
                  </a:ext>
                </a:extLst>
              </a:tr>
              <a:tr h="190500">
                <a:tc>
                  <a:txBody>
                    <a:bodyPr/>
                    <a:lstStyle/>
                    <a:p>
                      <a:pPr algn="r" fontAlgn="b"/>
                      <a:r>
                        <a:rPr lang="en-IN" sz="1100" b="1" i="0" u="none" strike="noStrike">
                          <a:solidFill>
                            <a:srgbClr val="1F497D"/>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2564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6.4%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0.035531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0.438973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0.015597</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574145887"/>
                  </a:ext>
                </a:extLst>
              </a:tr>
              <a:tr h="190500">
                <a:tc>
                  <a:txBody>
                    <a:bodyPr/>
                    <a:lstStyle/>
                    <a:p>
                      <a:pPr algn="r" fontAlgn="b"/>
                      <a:r>
                        <a:rPr lang="en-IN" sz="1100" b="1" i="0" u="none" strike="noStrike">
                          <a:solidFill>
                            <a:srgbClr val="1F497D"/>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2932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7.4%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0.02627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0.304787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0.008007</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897177207"/>
                  </a:ext>
                </a:extLst>
              </a:tr>
              <a:tr h="190500">
                <a:tc>
                  <a:txBody>
                    <a:bodyPr/>
                    <a:lstStyle/>
                    <a:p>
                      <a:pPr algn="r" fontAlgn="b"/>
                      <a:r>
                        <a:rPr lang="en-IN" sz="1100" b="1" i="0" u="none" strike="noStrike">
                          <a:solidFill>
                            <a:srgbClr val="1F497D"/>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2470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6.2%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0.037894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0.476324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0.01805</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31814917"/>
                  </a:ext>
                </a:extLst>
              </a:tr>
              <a:tr h="190500">
                <a:tc>
                  <a:txBody>
                    <a:bodyPr/>
                    <a:lstStyle/>
                    <a:p>
                      <a:pPr algn="r" fontAlgn="b"/>
                      <a:r>
                        <a:rPr lang="en-IN" sz="1100" b="1" i="0" u="none" strike="noStrike">
                          <a:solidFill>
                            <a:srgbClr val="1F497D"/>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1996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5.0%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0.049813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0.689397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0.034341</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844868831"/>
                  </a:ext>
                </a:extLst>
              </a:tr>
              <a:tr h="190500">
                <a:tc>
                  <a:txBody>
                    <a:bodyPr/>
                    <a:lstStyle/>
                    <a:p>
                      <a:pPr algn="r" fontAlgn="b"/>
                      <a:r>
                        <a:rPr lang="en-IN" sz="1100" b="1" i="0" u="none" strike="noStrike">
                          <a:solidFill>
                            <a:srgbClr val="1F497D"/>
                          </a:solidFill>
                          <a:effectLst/>
                          <a:latin typeface="Calibri" panose="020F0502020204030204" pitchFamily="34" charset="0"/>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4737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11.9%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-0.01912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-0.17493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0.003344</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795866337"/>
                  </a:ext>
                </a:extLst>
              </a:tr>
              <a:tr h="190500">
                <a:tc>
                  <a:txBody>
                    <a:bodyPr/>
                    <a:lstStyle/>
                    <a:p>
                      <a:pPr algn="r" fontAlgn="b"/>
                      <a:r>
                        <a:rPr lang="en-IN" sz="1100" b="1" i="0" u="none" strike="noStrike">
                          <a:solidFill>
                            <a:srgbClr val="1F497D"/>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6201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15.6%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-0.05592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-0.44417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0.024838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845847895"/>
                  </a:ext>
                </a:extLst>
              </a:tr>
              <a:tr h="190500">
                <a:tc>
                  <a:txBody>
                    <a:bodyPr/>
                    <a:lstStyle/>
                    <a:p>
                      <a:pPr algn="r" fontAlgn="b"/>
                      <a:r>
                        <a:rPr lang="en-IN" sz="1100" b="1" i="0" u="none" strike="noStrike">
                          <a:solidFill>
                            <a:srgbClr val="1F497D"/>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7376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18.5%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-0.08547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-0.61769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0.052791</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093192254"/>
                  </a:ext>
                </a:extLst>
              </a:tr>
              <a:tr h="190500">
                <a:tc>
                  <a:txBody>
                    <a:bodyPr/>
                    <a:lstStyle/>
                    <a:p>
                      <a:pPr algn="r" fontAlgn="b"/>
                      <a:r>
                        <a:rPr lang="en-IN" sz="1100" b="1" i="0" u="none" strike="noStrike">
                          <a:solidFill>
                            <a:srgbClr val="1F497D"/>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7819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19.7%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-0.0966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-0.67601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0.065306</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40282470"/>
                  </a:ext>
                </a:extLst>
              </a:tr>
              <a:tr h="200025">
                <a:tc>
                  <a:txBody>
                    <a:bodyPr/>
                    <a:lstStyle/>
                    <a:p>
                      <a:pPr algn="l" fontAlgn="b"/>
                      <a:r>
                        <a:rPr lang="en-IN" sz="1100" b="0" i="0" u="none" strike="noStrike">
                          <a:solidFill>
                            <a:srgbClr val="000000"/>
                          </a:solidFill>
                          <a:effectLst/>
                          <a:latin typeface="Calibri" panose="020F0502020204030204" pitchFamily="34" charset="0"/>
                        </a:rPr>
                        <a:t>Grand 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142028</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39770</a:t>
                      </a:r>
                    </a:p>
                  </a:txBody>
                  <a:tcPr marL="9525" marR="9525" marT="9525" marB="0" anchor="b">
                    <a:lnL>
                      <a:noFill/>
                    </a:lnL>
                    <a:lnR>
                      <a:noFill/>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0.00%</a:t>
                      </a:r>
                    </a:p>
                  </a:txBody>
                  <a:tcPr marL="9525" marR="9525" marT="9525" marB="0" anchor="b">
                    <a:lnL>
                      <a:noFill/>
                    </a:lnL>
                    <a:lnR>
                      <a:noFill/>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a:noFill/>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1" i="0" u="none" strike="noStrike">
                          <a:solidFill>
                            <a:srgbClr val="3F3F3F"/>
                          </a:solidFill>
                          <a:effectLst/>
                          <a:latin typeface="Calibri" panose="020F0502020204030204" pitchFamily="34" charset="0"/>
                        </a:rPr>
                        <a:t>0.306914</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2725961"/>
                  </a:ext>
                </a:extLst>
              </a:tr>
            </a:tbl>
          </a:graphicData>
        </a:graphic>
      </p:graphicFrame>
    </p:spTree>
    <p:extLst>
      <p:ext uri="{BB962C8B-B14F-4D97-AF65-F5344CB8AC3E}">
        <p14:creationId xmlns:p14="http://schemas.microsoft.com/office/powerpoint/2010/main" val="145963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DDC15-50E4-8B15-9178-F0A7ED5F4BF8}"/>
              </a:ext>
            </a:extLst>
          </p:cNvPr>
          <p:cNvSpPr txBox="1"/>
          <p:nvPr/>
        </p:nvSpPr>
        <p:spPr>
          <a:xfrm>
            <a:off x="165427" y="3165869"/>
            <a:ext cx="5598059" cy="1938992"/>
          </a:xfrm>
          <a:prstGeom prst="rect">
            <a:avLst/>
          </a:prstGeom>
          <a:noFill/>
        </p:spPr>
        <p:txBody>
          <a:bodyPr wrap="square" rtlCol="0">
            <a:spAutoFit/>
          </a:bodyPr>
          <a:lstStyle/>
          <a:p>
            <a:r>
              <a:rPr lang="en-US" sz="1200"/>
              <a:t>The Beta model is developed using demographic features of customers who meet the following criteria:</a:t>
            </a:r>
          </a:p>
          <a:p>
            <a:pPr>
              <a:buFont typeface="Arial" panose="020B0604020202020204" pitchFamily="34" charset="0"/>
              <a:buChar char="•"/>
            </a:pPr>
            <a:r>
              <a:rPr lang="en-US" sz="1200" b="1"/>
              <a:t>Good credit standing:</a:t>
            </a:r>
            <a:r>
              <a:rPr lang="en-US" sz="1200"/>
              <a:t> No history of delinquency exceeding 10 days past due (DPD).</a:t>
            </a:r>
          </a:p>
          <a:p>
            <a:pPr>
              <a:buFont typeface="Arial" panose="020B0604020202020204" pitchFamily="34" charset="0"/>
              <a:buChar char="•"/>
            </a:pPr>
            <a:r>
              <a:rPr lang="en-US" sz="1200" b="1"/>
              <a:t>Established credit history:</a:t>
            </a:r>
            <a:r>
              <a:rPr lang="en-US" sz="1200"/>
              <a:t> At least 3 months of account activity with Tonik.</a:t>
            </a:r>
          </a:p>
          <a:p>
            <a:pPr algn="just"/>
            <a:endParaRPr lang="en-US" sz="1200">
              <a:latin typeface="Calibri" panose="020F0502020204030204" pitchFamily="34" charset="0"/>
              <a:cs typeface="Calibri" panose="020F0502020204030204" pitchFamily="34" charset="0"/>
            </a:endParaRPr>
          </a:p>
          <a:p>
            <a:pPr algn="just"/>
            <a:r>
              <a:rPr lang="en-US" sz="1200">
                <a:latin typeface="Calibri" panose="020F0502020204030204" pitchFamily="34" charset="0"/>
                <a:cs typeface="Calibri" panose="020F0502020204030204" pitchFamily="34" charset="0"/>
              </a:rPr>
              <a:t>The model was trained from data where the loan submit date ranges from June 2023 to July 2024 and was tested on data from August 2024 and out of time samples of September 2024 and October 2024. The breakdown of sample size is mentioned below:</a:t>
            </a:r>
            <a:endParaRPr lang="en-IN"/>
          </a:p>
        </p:txBody>
      </p:sp>
      <p:sp>
        <p:nvSpPr>
          <p:cNvPr id="7" name="Rectangle 6">
            <a:extLst>
              <a:ext uri="{FF2B5EF4-FFF2-40B4-BE49-F238E27FC236}">
                <a16:creationId xmlns:a16="http://schemas.microsoft.com/office/drawing/2014/main" id="{7FD65A41-8836-82AF-CF6B-5BDE5C0CD752}"/>
              </a:ext>
            </a:extLst>
          </p:cNvPr>
          <p:cNvSpPr/>
          <p:nvPr/>
        </p:nvSpPr>
        <p:spPr>
          <a:xfrm>
            <a:off x="3508985" y="112504"/>
            <a:ext cx="4751494" cy="430887"/>
          </a:xfrm>
          <a:prstGeom prst="rect">
            <a:avLst/>
          </a:prstGeom>
          <a:noFill/>
        </p:spPr>
        <p:txBody>
          <a:bodyPr wrap="none" lIns="91440" tIns="45720" rIns="91440" bIns="45720">
            <a:spAutoFit/>
          </a:bodyPr>
          <a:lstStyle/>
          <a:p>
            <a:pPr algn="ctr"/>
            <a:r>
              <a:rPr lang="en-US" sz="2200" b="1">
                <a:solidFill>
                  <a:srgbClr val="785AFF"/>
                </a:solidFill>
                <a:latin typeface="+mj-lt"/>
                <a:ea typeface="+mj-ea"/>
                <a:cs typeface="+mj-cs"/>
              </a:rPr>
              <a:t>Beta Income Estimation Model Details</a:t>
            </a:r>
          </a:p>
        </p:txBody>
      </p:sp>
      <p:sp>
        <p:nvSpPr>
          <p:cNvPr id="9" name="TextBox 8">
            <a:extLst>
              <a:ext uri="{FF2B5EF4-FFF2-40B4-BE49-F238E27FC236}">
                <a16:creationId xmlns:a16="http://schemas.microsoft.com/office/drawing/2014/main" id="{B7B3C3FA-5B48-06C2-84A1-91DA1C926E20}"/>
              </a:ext>
            </a:extLst>
          </p:cNvPr>
          <p:cNvSpPr txBox="1"/>
          <p:nvPr/>
        </p:nvSpPr>
        <p:spPr>
          <a:xfrm>
            <a:off x="165427" y="600958"/>
            <a:ext cx="11438607"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1200" b="1" i="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Objective:</a:t>
            </a:r>
            <a:r>
              <a:rPr lang="en-IN" sz="1200" u="sng">
                <a:latin typeface="Calibri" panose="020F0502020204030204" pitchFamily="34" charset="0"/>
                <a:cs typeface="Calibri" panose="020F0502020204030204" pitchFamily="34" charset="0"/>
              </a:rPr>
              <a:t> </a:t>
            </a:r>
            <a:r>
              <a:rPr lang="en-IN" sz="1200">
                <a:latin typeface="Calibri" panose="020F0502020204030204" pitchFamily="34" charset="0"/>
                <a:cs typeface="Calibri" panose="020F0502020204030204" pitchFamily="34" charset="0"/>
              </a:rPr>
              <a:t>Develop a machine learning regression model to accurately estimate the monthly income of "good" customers, defined as those with no loan payments greater than or equal to 10 days past due.</a:t>
            </a:r>
          </a:p>
          <a:p>
            <a:endParaRPr lang="en-IN" sz="1200">
              <a:latin typeface="Calibri" panose="020F0502020204030204" pitchFamily="34" charset="0"/>
              <a:cs typeface="Calibri" panose="020F0502020204030204" pitchFamily="34" charset="0"/>
            </a:endParaRPr>
          </a:p>
          <a:p>
            <a:pPr algn="just"/>
            <a:r>
              <a:rPr lang="en-IN" sz="1200" b="1" i="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Background:</a:t>
            </a:r>
            <a:r>
              <a:rPr lang="en-IN" sz="1200" b="1" i="1">
                <a:latin typeface="Calibri" panose="020F0502020204030204" pitchFamily="34" charset="0"/>
                <a:cs typeface="Calibri" panose="020F0502020204030204" pitchFamily="34" charset="0"/>
              </a:rPr>
              <a:t> </a:t>
            </a:r>
            <a:r>
              <a:rPr lang="en-IN" sz="1200">
                <a:latin typeface="Calibri" panose="020F0502020204030204" pitchFamily="34" charset="0"/>
                <a:cs typeface="Calibri" panose="020F0502020204030204" pitchFamily="34" charset="0"/>
              </a:rPr>
              <a:t>Accurate income estimation is crucial for various financial applications, including credit scoring, loan approval, and targeted marketing. However, obtaining reliable income information can be challenging. This project aims to leverage available customer data to build a robust income estimation model specifically for customers with a history of timely payments.</a:t>
            </a:r>
          </a:p>
          <a:p>
            <a:endParaRPr lang="en-IN" sz="1200">
              <a:latin typeface="Calibri" panose="020F0502020204030204" pitchFamily="34" charset="0"/>
              <a:cs typeface="Calibri" panose="020F0502020204030204" pitchFamily="34" charset="0"/>
            </a:endParaRPr>
          </a:p>
          <a:p>
            <a:pPr algn="just"/>
            <a:r>
              <a:rPr lang="en-IN" sz="1200" b="1" i="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r>
              <a:rPr lang="en-IN" sz="1200">
                <a:latin typeface="Calibri" panose="020F0502020204030204" pitchFamily="34" charset="0"/>
                <a:cs typeface="Calibri" panose="020F0502020204030204" pitchFamily="34" charset="0"/>
              </a:rPr>
              <a:t> The model will be trained on a dataset of "good" customers, featuring a range of attributes such as demographics and credit bureau data.</a:t>
            </a:r>
          </a:p>
        </p:txBody>
      </p:sp>
      <p:sp>
        <p:nvSpPr>
          <p:cNvPr id="10" name="TextBox 9">
            <a:extLst>
              <a:ext uri="{FF2B5EF4-FFF2-40B4-BE49-F238E27FC236}">
                <a16:creationId xmlns:a16="http://schemas.microsoft.com/office/drawing/2014/main" id="{022C2928-ADFB-1BF3-7C35-35DCA77F4CE8}"/>
              </a:ext>
            </a:extLst>
          </p:cNvPr>
          <p:cNvSpPr txBox="1"/>
          <p:nvPr/>
        </p:nvSpPr>
        <p:spPr>
          <a:xfrm>
            <a:off x="250480" y="2584136"/>
            <a:ext cx="5742913" cy="461665"/>
          </a:xfrm>
          <a:prstGeom prst="rect">
            <a:avLst/>
          </a:prstGeom>
          <a:noFill/>
        </p:spPr>
        <p:txBody>
          <a:bodyPr wrap="square" rtlCol="0">
            <a:spAutoFit/>
          </a:bodyPr>
          <a:lstStyle/>
          <a:p>
            <a:r>
              <a:rPr lang="en-US" sz="1200" b="1" i="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Assumption: </a:t>
            </a:r>
            <a:r>
              <a:rPr lang="en-US" sz="1200" i="1">
                <a:latin typeface="Calibri" panose="020F0502020204030204" pitchFamily="34" charset="0"/>
                <a:cs typeface="Calibri" panose="020F0502020204030204" pitchFamily="34" charset="0"/>
              </a:rPr>
              <a:t> When customer applies for loan what will be the monthly income, he/she will declare if he/she is a good customer.</a:t>
            </a:r>
            <a:endParaRPr lang="en-IN" sz="1200" b="1" i="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CF4C24CE-2497-7C44-A0DB-FD62C565B3DA}"/>
              </a:ext>
            </a:extLst>
          </p:cNvPr>
          <p:cNvGraphicFramePr>
            <a:graphicFrameLocks noGrp="1"/>
          </p:cNvGraphicFramePr>
          <p:nvPr>
            <p:extLst>
              <p:ext uri="{D42A27DB-BD31-4B8C-83A1-F6EECF244321}">
                <p14:modId xmlns:p14="http://schemas.microsoft.com/office/powerpoint/2010/main" val="654011023"/>
              </p:ext>
            </p:extLst>
          </p:nvPr>
        </p:nvGraphicFramePr>
        <p:xfrm>
          <a:off x="395332" y="5224929"/>
          <a:ext cx="4991480" cy="1249680"/>
        </p:xfrm>
        <a:graphic>
          <a:graphicData uri="http://schemas.openxmlformats.org/drawingml/2006/table">
            <a:tbl>
              <a:tblPr/>
              <a:tblGrid>
                <a:gridCol w="1255267">
                  <a:extLst>
                    <a:ext uri="{9D8B030D-6E8A-4147-A177-3AD203B41FA5}">
                      <a16:colId xmlns:a16="http://schemas.microsoft.com/office/drawing/2014/main" val="249558557"/>
                    </a:ext>
                  </a:extLst>
                </a:gridCol>
                <a:gridCol w="2011807">
                  <a:extLst>
                    <a:ext uri="{9D8B030D-6E8A-4147-A177-3AD203B41FA5}">
                      <a16:colId xmlns:a16="http://schemas.microsoft.com/office/drawing/2014/main" val="902258170"/>
                    </a:ext>
                  </a:extLst>
                </a:gridCol>
                <a:gridCol w="1724406">
                  <a:extLst>
                    <a:ext uri="{9D8B030D-6E8A-4147-A177-3AD203B41FA5}">
                      <a16:colId xmlns:a16="http://schemas.microsoft.com/office/drawing/2014/main" val="4158639978"/>
                    </a:ext>
                  </a:extLst>
                </a:gridCol>
              </a:tblGrid>
              <a:tr h="523875">
                <a:tc>
                  <a:txBody>
                    <a:bodyPr/>
                    <a:lstStyle/>
                    <a:p>
                      <a:pPr algn="ctr" fontAlgn="ctr"/>
                      <a:r>
                        <a:rPr lang="en-IN" sz="1100" b="1" i="0" u="none" strike="noStrike">
                          <a:solidFill>
                            <a:srgbClr val="FFFFFF"/>
                          </a:solidFill>
                          <a:effectLst/>
                          <a:latin typeface="Aptos Narrow" panose="020B0004020202020204" pitchFamily="34" charset="0"/>
                        </a:rPr>
                        <a:t>Data Set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Count Of Loan Applied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Date Range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2600362276"/>
                  </a:ext>
                </a:extLst>
              </a:tr>
              <a:tr h="190500">
                <a:tc>
                  <a:txBody>
                    <a:bodyPr/>
                    <a:lstStyle/>
                    <a:p>
                      <a:pPr algn="ctr" fontAlgn="ctr"/>
                      <a:r>
                        <a:rPr lang="en-IN" sz="1100" b="0" i="0" u="none" strike="noStrike">
                          <a:solidFill>
                            <a:srgbClr val="000000"/>
                          </a:solidFill>
                          <a:effectLst/>
                          <a:latin typeface="Aptos Narrow" panose="020B0004020202020204" pitchFamily="34" charset="0"/>
                        </a:rPr>
                        <a:t>Train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60841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Aptos Narrow" panose="020B0004020202020204" pitchFamily="34" charset="0"/>
                        </a:rPr>
                        <a:t>2023-06 - 2024-07</a:t>
                      </a:r>
                    </a:p>
                  </a:txBody>
                  <a:tcPr marL="9525" marR="9525" marT="9525" marB="0" anchor="ctr">
                    <a:lnL w="6350" cap="flat" cmpd="sng" algn="ctr">
                      <a:solidFill>
                        <a:srgbClr val="15608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40048903"/>
                  </a:ext>
                </a:extLst>
              </a:tr>
              <a:tr h="180975">
                <a:tc>
                  <a:txBody>
                    <a:bodyPr/>
                    <a:lstStyle/>
                    <a:p>
                      <a:pPr algn="ctr" fontAlgn="ctr"/>
                      <a:r>
                        <a:rPr lang="en-IN" sz="1100" b="0" i="0" u="none" strike="noStrike">
                          <a:solidFill>
                            <a:srgbClr val="000000"/>
                          </a:solidFill>
                          <a:effectLst/>
                          <a:latin typeface="Aptos Narrow" panose="020B0004020202020204" pitchFamily="34" charset="0"/>
                        </a:rPr>
                        <a:t>Test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12010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Aptos Narrow" panose="020B0004020202020204" pitchFamily="34" charset="0"/>
                        </a:rPr>
                        <a:t>2024-08</a:t>
                      </a:r>
                    </a:p>
                  </a:txBody>
                  <a:tcPr marL="9525" marR="9525" marT="9525" marB="0" anchor="ctr">
                    <a:lnL w="6350" cap="flat" cmpd="sng" algn="ctr">
                      <a:solidFill>
                        <a:srgbClr val="15608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982933132"/>
                  </a:ext>
                </a:extLst>
              </a:tr>
              <a:tr h="171450">
                <a:tc>
                  <a:txBody>
                    <a:bodyPr/>
                    <a:lstStyle/>
                    <a:p>
                      <a:pPr algn="ctr" fontAlgn="ctr"/>
                      <a:r>
                        <a:rPr lang="en-IN" sz="1100" b="0" i="0" u="none" strike="noStrike">
                          <a:solidFill>
                            <a:srgbClr val="000000"/>
                          </a:solidFill>
                          <a:effectLst/>
                          <a:latin typeface="Aptos Narrow" panose="020B0004020202020204" pitchFamily="34" charset="0"/>
                        </a:rPr>
                        <a:t>OOT_SEP_24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12850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Aptos Narrow" panose="020B0004020202020204" pitchFamily="34" charset="0"/>
                        </a:rPr>
                        <a:t>2024-09</a:t>
                      </a:r>
                    </a:p>
                  </a:txBody>
                  <a:tcPr marL="9525" marR="9525" marT="9525" marB="0" anchor="ctr">
                    <a:lnL w="6350" cap="flat" cmpd="sng" algn="ctr">
                      <a:solidFill>
                        <a:srgbClr val="15608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540862061"/>
                  </a:ext>
                </a:extLst>
              </a:tr>
              <a:tr h="161925">
                <a:tc>
                  <a:txBody>
                    <a:bodyPr/>
                    <a:lstStyle/>
                    <a:p>
                      <a:pPr algn="ctr" fontAlgn="ctr"/>
                      <a:r>
                        <a:rPr lang="en-IN" sz="1100" b="0" i="0" u="none" strike="noStrike">
                          <a:solidFill>
                            <a:srgbClr val="000000"/>
                          </a:solidFill>
                          <a:effectLst/>
                          <a:latin typeface="Aptos Narrow" panose="020B0004020202020204" pitchFamily="34" charset="0"/>
                        </a:rPr>
                        <a:t>OOT_OCT_24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13354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Aptos Narrow" panose="020B0004020202020204" pitchFamily="34" charset="0"/>
                        </a:rPr>
                        <a:t>2024-10</a:t>
                      </a:r>
                    </a:p>
                  </a:txBody>
                  <a:tcPr marL="9525" marR="9525" marT="9525" marB="0" anchor="ctr">
                    <a:lnL w="6350" cap="flat" cmpd="sng" algn="ctr">
                      <a:solidFill>
                        <a:srgbClr val="156082"/>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3733584"/>
                  </a:ext>
                </a:extLst>
              </a:tr>
            </a:tbl>
          </a:graphicData>
        </a:graphic>
      </p:graphicFrame>
      <p:graphicFrame>
        <p:nvGraphicFramePr>
          <p:cNvPr id="6" name="Table 5">
            <a:extLst>
              <a:ext uri="{FF2B5EF4-FFF2-40B4-BE49-F238E27FC236}">
                <a16:creationId xmlns:a16="http://schemas.microsoft.com/office/drawing/2014/main" id="{613031A9-9121-74EF-725B-E3FF8F6B8DFE}"/>
              </a:ext>
            </a:extLst>
          </p:cNvPr>
          <p:cNvGraphicFramePr>
            <a:graphicFrameLocks noGrp="1"/>
          </p:cNvGraphicFramePr>
          <p:nvPr>
            <p:extLst>
              <p:ext uri="{D42A27DB-BD31-4B8C-83A1-F6EECF244321}">
                <p14:modId xmlns:p14="http://schemas.microsoft.com/office/powerpoint/2010/main" val="968454846"/>
              </p:ext>
            </p:extLst>
          </p:nvPr>
        </p:nvGraphicFramePr>
        <p:xfrm>
          <a:off x="6612555" y="2394159"/>
          <a:ext cx="4991479" cy="4351337"/>
        </p:xfrm>
        <a:graphic>
          <a:graphicData uri="http://schemas.openxmlformats.org/drawingml/2006/table">
            <a:tbl>
              <a:tblPr/>
              <a:tblGrid>
                <a:gridCol w="2083137">
                  <a:extLst>
                    <a:ext uri="{9D8B030D-6E8A-4147-A177-3AD203B41FA5}">
                      <a16:colId xmlns:a16="http://schemas.microsoft.com/office/drawing/2014/main" val="762187778"/>
                    </a:ext>
                  </a:extLst>
                </a:gridCol>
                <a:gridCol w="432729">
                  <a:extLst>
                    <a:ext uri="{9D8B030D-6E8A-4147-A177-3AD203B41FA5}">
                      <a16:colId xmlns:a16="http://schemas.microsoft.com/office/drawing/2014/main" val="3461964522"/>
                    </a:ext>
                  </a:extLst>
                </a:gridCol>
                <a:gridCol w="2083137">
                  <a:extLst>
                    <a:ext uri="{9D8B030D-6E8A-4147-A177-3AD203B41FA5}">
                      <a16:colId xmlns:a16="http://schemas.microsoft.com/office/drawing/2014/main" val="783753929"/>
                    </a:ext>
                  </a:extLst>
                </a:gridCol>
                <a:gridCol w="392476">
                  <a:extLst>
                    <a:ext uri="{9D8B030D-6E8A-4147-A177-3AD203B41FA5}">
                      <a16:colId xmlns:a16="http://schemas.microsoft.com/office/drawing/2014/main" val="3973975911"/>
                    </a:ext>
                  </a:extLst>
                </a:gridCol>
              </a:tblGrid>
              <a:tr h="139942">
                <a:tc>
                  <a:txBody>
                    <a:bodyPr/>
                    <a:lstStyle/>
                    <a:p>
                      <a:pPr algn="ctr" rtl="0" fontAlgn="ctr"/>
                      <a:r>
                        <a:rPr lang="en-IN" sz="400" b="1" i="0" u="none" strike="noStrike">
                          <a:solidFill>
                            <a:srgbClr val="0E2841"/>
                          </a:solidFill>
                          <a:effectLst/>
                          <a:latin typeface="Calibri" panose="020F0502020204030204" pitchFamily="34" charset="0"/>
                        </a:rPr>
                        <a:t>Features</a:t>
                      </a:r>
                    </a:p>
                  </a:txBody>
                  <a:tcPr marL="4696" marR="4696" marT="469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400" b="1" i="0" u="none" strike="noStrike">
                          <a:solidFill>
                            <a:srgbClr val="0E2841"/>
                          </a:solidFill>
                          <a:effectLst/>
                          <a:latin typeface="Calibri" panose="020F0502020204030204" pitchFamily="34" charset="0"/>
                        </a:rPr>
                        <a:t>Data Type</a:t>
                      </a:r>
                    </a:p>
                  </a:txBody>
                  <a:tcPr marL="4696" marR="4696" marT="469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400" b="1" i="0" u="none" strike="noStrike">
                          <a:solidFill>
                            <a:srgbClr val="0E2841"/>
                          </a:solidFill>
                          <a:effectLst/>
                          <a:latin typeface="Calibri" panose="020F0502020204030204" pitchFamily="34" charset="0"/>
                        </a:rPr>
                        <a:t>Description</a:t>
                      </a:r>
                    </a:p>
                  </a:txBody>
                  <a:tcPr marL="4696" marR="4696" marT="469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400" b="1" i="0" u="none" strike="noStrike">
                          <a:solidFill>
                            <a:srgbClr val="0E2841"/>
                          </a:solidFill>
                          <a:effectLst/>
                          <a:latin typeface="Calibri" panose="020F0502020204030204" pitchFamily="34" charset="0"/>
                        </a:rPr>
                        <a:t>Feature Engineered</a:t>
                      </a:r>
                    </a:p>
                  </a:txBody>
                  <a:tcPr marL="4696" marR="4696" marT="469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4582005"/>
                  </a:ext>
                </a:extLst>
              </a:tr>
              <a:tr h="275187">
                <a:tc>
                  <a:txBody>
                    <a:bodyPr/>
                    <a:lstStyle/>
                    <a:p>
                      <a:pPr algn="l" rtl="0" fontAlgn="b"/>
                      <a:r>
                        <a:rPr lang="en-US" sz="400" b="1" i="0" u="none" strike="noStrike">
                          <a:solidFill>
                            <a:srgbClr val="0E2841"/>
                          </a:solidFill>
                          <a:effectLst/>
                          <a:latin typeface="Calibri" panose="020F0502020204030204" pitchFamily="34" charset="0"/>
                        </a:rPr>
                        <a:t>ib_encoded_company_name_grouped</a:t>
                      </a:r>
                    </a:p>
                  </a:txBody>
                  <a:tcPr marL="4696" marR="4696" marT="469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Numerical Feature</a:t>
                      </a:r>
                    </a:p>
                  </a:txBody>
                  <a:tcPr marL="4696" marR="4696" marT="4696" marB="0" anchor="b">
                    <a:lnL>
                      <a:noFill/>
                    </a:lnL>
                    <a:lnR w="6350" cap="flat" cmpd="sng" algn="ctr">
                      <a:solidFill>
                        <a:srgbClr val="B2B2B2"/>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Company names are target encoded using frequency smoothing with a threshold of 15. If a company's frequency is below 15, its target encoding is pulled closer to the global mean. If its frequency is 15 or above, it's pulled towards the company-specific mean.</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Yes</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011474813"/>
                  </a:ext>
                </a:extLst>
              </a:tr>
              <a:tr h="187841">
                <a:tc>
                  <a:txBody>
                    <a:bodyPr/>
                    <a:lstStyle/>
                    <a:p>
                      <a:pPr algn="ctr" rtl="0" fontAlgn="ctr"/>
                      <a:r>
                        <a:rPr lang="en-IN" sz="400" b="1" i="0" u="none" strike="noStrike">
                          <a:solidFill>
                            <a:srgbClr val="0E2841"/>
                          </a:solidFill>
                          <a:effectLst/>
                          <a:latin typeface="Calibri" panose="020F0502020204030204" pitchFamily="34" charset="0"/>
                        </a:rPr>
                        <a:t>inc_beta_ln_loan_type</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describes the type of loan product applied by the customer.</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21364499"/>
                  </a:ext>
                </a:extLst>
              </a:tr>
              <a:tr h="187841">
                <a:tc>
                  <a:txBody>
                    <a:bodyPr/>
                    <a:lstStyle/>
                    <a:p>
                      <a:pPr algn="ctr" rtl="0" fontAlgn="ctr"/>
                      <a:r>
                        <a:rPr lang="en-US" sz="400" b="1" i="0" u="none" strike="noStrike">
                          <a:solidFill>
                            <a:srgbClr val="0E2841"/>
                          </a:solidFill>
                          <a:effectLst/>
                          <a:latin typeface="Calibri" panose="020F0502020204030204" pitchFamily="34" charset="0"/>
                        </a:rPr>
                        <a:t> inc_beta_ln_education_level</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captures the highest level of education attained by a loan applicant</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773946069"/>
                  </a:ext>
                </a:extLst>
              </a:tr>
              <a:tr h="187841">
                <a:tc>
                  <a:txBody>
                    <a:bodyPr/>
                    <a:lstStyle/>
                    <a:p>
                      <a:pPr algn="ctr" rtl="0" fontAlgn="ctr"/>
                      <a:r>
                        <a:rPr lang="en-US" sz="400" b="1" i="0" u="none" strike="noStrike">
                          <a:solidFill>
                            <a:srgbClr val="0E2841"/>
                          </a:solidFill>
                          <a:effectLst/>
                          <a:latin typeface="Calibri" panose="020F0502020204030204" pitchFamily="34" charset="0"/>
                        </a:rPr>
                        <a:t> inc_beta_ln_employment_type_new</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classifies the employment status of loan applicants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Yes</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278505509"/>
                  </a:ext>
                </a:extLst>
              </a:tr>
              <a:tr h="187841">
                <a:tc>
                  <a:txBody>
                    <a:bodyPr/>
                    <a:lstStyle/>
                    <a:p>
                      <a:pPr algn="ctr" rtl="0" fontAlgn="ctr"/>
                      <a:r>
                        <a:rPr lang="en-US" sz="400" b="1" i="0" u="none" strike="noStrike">
                          <a:solidFill>
                            <a:srgbClr val="0E2841"/>
                          </a:solidFill>
                          <a:effectLst/>
                          <a:latin typeface="Calibri" panose="020F0502020204030204" pitchFamily="34" charset="0"/>
                        </a:rPr>
                        <a:t> inc_beta_ln_industry_new</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provides information about the industry sector in which a loan applicant is employed or operates a business. </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Yes</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873626188"/>
                  </a:ext>
                </a:extLst>
              </a:tr>
              <a:tr h="187841">
                <a:tc>
                  <a:txBody>
                    <a:bodyPr/>
                    <a:lstStyle/>
                    <a:p>
                      <a:pPr algn="ctr" rtl="0" fontAlgn="ctr"/>
                      <a:r>
                        <a:rPr lang="en-IN" sz="400" b="1" i="0" u="none" strike="noStrike">
                          <a:solidFill>
                            <a:srgbClr val="0E2841"/>
                          </a:solidFill>
                          <a:effectLst/>
                          <a:latin typeface="Calibri" panose="020F0502020204030204" pitchFamily="34" charset="0"/>
                        </a:rPr>
                        <a:t> inc_beta_ln_age</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Numerical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numerical feature representing the age of the customer in years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167868372"/>
                  </a:ext>
                </a:extLst>
              </a:tr>
              <a:tr h="187841">
                <a:tc>
                  <a:txBody>
                    <a:bodyPr/>
                    <a:lstStyle/>
                    <a:p>
                      <a:pPr algn="ctr" rtl="0" fontAlgn="ctr"/>
                      <a:r>
                        <a:rPr lang="en-IN" sz="400" b="1" i="0" u="none" strike="noStrike">
                          <a:solidFill>
                            <a:srgbClr val="0E2841"/>
                          </a:solidFill>
                          <a:effectLst/>
                          <a:latin typeface="Calibri" panose="020F0502020204030204" pitchFamily="34" charset="0"/>
                        </a:rPr>
                        <a:t> inc_beta_ln_brand</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identifies the brand of a device</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966985489"/>
                  </a:ext>
                </a:extLst>
              </a:tr>
              <a:tr h="187841">
                <a:tc rowSpan="7">
                  <a:txBody>
                    <a:bodyPr/>
                    <a:lstStyle/>
                    <a:p>
                      <a:pPr algn="ctr" rtl="0" fontAlgn="ctr"/>
                      <a:r>
                        <a:rPr lang="de-DE" sz="400" b="1" i="0" u="none" strike="noStrike">
                          <a:solidFill>
                            <a:srgbClr val="0E2841"/>
                          </a:solidFill>
                          <a:effectLst/>
                          <a:latin typeface="Calibri" panose="020F0502020204030204" pitchFamily="34" charset="0"/>
                        </a:rPr>
                        <a:t> inc_beta_ln_osversion_bin</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rowSpan="7">
                  <a:txBody>
                    <a:bodyPr/>
                    <a:lstStyle/>
                    <a:p>
                      <a:pPr algn="ctr" rtl="0" fontAlgn="ctr"/>
                      <a:r>
                        <a:rPr lang="en-IN" sz="400" b="0" i="0" u="none" strike="noStrike">
                          <a:solidFill>
                            <a:srgbClr val="000000"/>
                          </a:solidFill>
                          <a:effectLst/>
                          <a:latin typeface="Calibri" panose="020F0502020204030204" pitchFamily="34" charset="0"/>
                        </a:rPr>
                        <a:t>Categorical Feature</a:t>
                      </a:r>
                    </a:p>
                  </a:txBody>
                  <a:tcPr marL="4696" marR="4696" marT="4696" marB="0" anchor="ctr">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1-Nomad: This likely represents users with the oldest OS versions. They might be less tech-savvy or less frequent smartphone users.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a:noFill/>
                    </a:lnB>
                    <a:solidFill>
                      <a:srgbClr val="FFFFCC"/>
                    </a:solidFill>
                  </a:tcPr>
                </a:tc>
                <a:tc rowSpan="7">
                  <a:txBody>
                    <a:bodyPr/>
                    <a:lstStyle/>
                    <a:p>
                      <a:pPr algn="ctr" rtl="0" fontAlgn="ctr"/>
                      <a:r>
                        <a:rPr lang="en-IN" sz="400" b="0" i="0" u="none" strike="noStrike">
                          <a:solidFill>
                            <a:srgbClr val="000000"/>
                          </a:solidFill>
                          <a:effectLst/>
                          <a:latin typeface="Calibri" panose="020F0502020204030204" pitchFamily="34" charset="0"/>
                        </a:rPr>
                        <a:t>Yes</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64188537"/>
                  </a:ext>
                </a:extLst>
              </a:tr>
              <a:tr h="187841">
                <a:tc vMerge="1">
                  <a:txBody>
                    <a:bodyPr/>
                    <a:lstStyle/>
                    <a:p>
                      <a:endParaRPr lang="en-IN"/>
                    </a:p>
                  </a:txBody>
                  <a:tcPr/>
                </a:tc>
                <a:tc vMerge="1">
                  <a:txBody>
                    <a:bodyPr/>
                    <a:lstStyle/>
                    <a:p>
                      <a:endParaRPr lang="en-IN"/>
                    </a:p>
                  </a:txBody>
                  <a:tcPr/>
                </a:tc>
                <a:tc>
                  <a:txBody>
                    <a:bodyPr/>
                    <a:lstStyle/>
                    <a:p>
                      <a:pPr algn="l" rtl="0" fontAlgn="b"/>
                      <a:r>
                        <a:rPr lang="en-US" sz="400" b="0" i="0" u="none" strike="noStrike">
                          <a:solidFill>
                            <a:srgbClr val="000000"/>
                          </a:solidFill>
                          <a:effectLst/>
                          <a:latin typeface="Calibri" panose="020F0502020204030204" pitchFamily="34" charset="0"/>
                        </a:rPr>
                        <a:t>2-Voyager: This category likely represents users with slightly newer OS versions than Nomads. They might be more comfortable exploring new features and apps.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a:noFill/>
                    </a:lnT>
                    <a:lnB>
                      <a:noFill/>
                    </a:lnB>
                    <a:solidFill>
                      <a:srgbClr val="FFFFCC"/>
                    </a:solidFill>
                  </a:tcPr>
                </a:tc>
                <a:tc vMerge="1">
                  <a:txBody>
                    <a:bodyPr/>
                    <a:lstStyle/>
                    <a:p>
                      <a:endParaRPr lang="en-IN"/>
                    </a:p>
                  </a:txBody>
                  <a:tcPr/>
                </a:tc>
                <a:extLst>
                  <a:ext uri="{0D108BD9-81ED-4DB2-BD59-A6C34878D82A}">
                    <a16:rowId xmlns:a16="http://schemas.microsoft.com/office/drawing/2014/main" val="2668759939"/>
                  </a:ext>
                </a:extLst>
              </a:tr>
              <a:tr h="187841">
                <a:tc vMerge="1">
                  <a:txBody>
                    <a:bodyPr/>
                    <a:lstStyle/>
                    <a:p>
                      <a:endParaRPr lang="en-IN"/>
                    </a:p>
                  </a:txBody>
                  <a:tcPr/>
                </a:tc>
                <a:tc vMerge="1">
                  <a:txBody>
                    <a:bodyPr/>
                    <a:lstStyle/>
                    <a:p>
                      <a:endParaRPr lang="en-IN"/>
                    </a:p>
                  </a:txBody>
                  <a:tcPr/>
                </a:tc>
                <a:tc>
                  <a:txBody>
                    <a:bodyPr/>
                    <a:lstStyle/>
                    <a:p>
                      <a:pPr algn="l" rtl="0" fontAlgn="b"/>
                      <a:r>
                        <a:rPr lang="en-US" sz="400" b="0" i="0" u="none" strike="noStrike">
                          <a:solidFill>
                            <a:srgbClr val="000000"/>
                          </a:solidFill>
                          <a:effectLst/>
                          <a:latin typeface="Calibri" panose="020F0502020204030204" pitchFamily="34" charset="0"/>
                        </a:rPr>
                        <a:t>3-ComfortSeeker: These users likely have mid-range OS versions. They value stability and familiarity, sticking to apps and features they know well.</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a:noFill/>
                    </a:lnT>
                    <a:lnB>
                      <a:noFill/>
                    </a:lnB>
                    <a:solidFill>
                      <a:srgbClr val="FFFFCC"/>
                    </a:solidFill>
                  </a:tcPr>
                </a:tc>
                <a:tc vMerge="1">
                  <a:txBody>
                    <a:bodyPr/>
                    <a:lstStyle/>
                    <a:p>
                      <a:endParaRPr lang="en-IN"/>
                    </a:p>
                  </a:txBody>
                  <a:tcPr/>
                </a:tc>
                <a:extLst>
                  <a:ext uri="{0D108BD9-81ED-4DB2-BD59-A6C34878D82A}">
                    <a16:rowId xmlns:a16="http://schemas.microsoft.com/office/drawing/2014/main" val="1090781930"/>
                  </a:ext>
                </a:extLst>
              </a:tr>
              <a:tr h="207564">
                <a:tc vMerge="1">
                  <a:txBody>
                    <a:bodyPr/>
                    <a:lstStyle/>
                    <a:p>
                      <a:endParaRPr lang="en-IN"/>
                    </a:p>
                  </a:txBody>
                  <a:tcPr/>
                </a:tc>
                <a:tc vMerge="1">
                  <a:txBody>
                    <a:bodyPr/>
                    <a:lstStyle/>
                    <a:p>
                      <a:endParaRPr lang="en-IN"/>
                    </a:p>
                  </a:txBody>
                  <a:tcPr/>
                </a:tc>
                <a:tc>
                  <a:txBody>
                    <a:bodyPr/>
                    <a:lstStyle/>
                    <a:p>
                      <a:pPr algn="l" rtl="0" fontAlgn="b"/>
                      <a:r>
                        <a:rPr lang="en-US" sz="400" b="0" i="0" u="none" strike="noStrike">
                          <a:solidFill>
                            <a:srgbClr val="000000"/>
                          </a:solidFill>
                          <a:effectLst/>
                          <a:latin typeface="Calibri" panose="020F0502020204030204" pitchFamily="34" charset="0"/>
                        </a:rPr>
                        <a:t>4-Innovator: This category likely represents users with relatively up-to-date OS versions. They are more likely to be early adopters of new technologies and features.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a:noFill/>
                    </a:lnT>
                    <a:lnB>
                      <a:noFill/>
                    </a:lnB>
                    <a:solidFill>
                      <a:srgbClr val="FFFFCC"/>
                    </a:solidFill>
                  </a:tcPr>
                </a:tc>
                <a:tc vMerge="1">
                  <a:txBody>
                    <a:bodyPr/>
                    <a:lstStyle/>
                    <a:p>
                      <a:endParaRPr lang="en-IN"/>
                    </a:p>
                  </a:txBody>
                  <a:tcPr/>
                </a:tc>
                <a:extLst>
                  <a:ext uri="{0D108BD9-81ED-4DB2-BD59-A6C34878D82A}">
                    <a16:rowId xmlns:a16="http://schemas.microsoft.com/office/drawing/2014/main" val="2494561542"/>
                  </a:ext>
                </a:extLst>
              </a:tr>
              <a:tr h="187841">
                <a:tc vMerge="1">
                  <a:txBody>
                    <a:bodyPr/>
                    <a:lstStyle/>
                    <a:p>
                      <a:endParaRPr lang="en-IN"/>
                    </a:p>
                  </a:txBody>
                  <a:tcPr/>
                </a:tc>
                <a:tc vMerge="1">
                  <a:txBody>
                    <a:bodyPr/>
                    <a:lstStyle/>
                    <a:p>
                      <a:endParaRPr lang="en-IN"/>
                    </a:p>
                  </a:txBody>
                  <a:tcPr/>
                </a:tc>
                <a:tc>
                  <a:txBody>
                    <a:bodyPr/>
                    <a:lstStyle/>
                    <a:p>
                      <a:pPr algn="l" rtl="0" fontAlgn="b"/>
                      <a:r>
                        <a:rPr lang="en-US" sz="400" b="0" i="0" u="none" strike="noStrike">
                          <a:solidFill>
                            <a:srgbClr val="000000"/>
                          </a:solidFill>
                          <a:effectLst/>
                          <a:latin typeface="Calibri" panose="020F0502020204030204" pitchFamily="34" charset="0"/>
                        </a:rPr>
                        <a:t>5-Pioneer: These users likely have the latest OS versions and are at the forefront of technology adoption. They are often the first to try new apps and features.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a:noFill/>
                    </a:lnT>
                    <a:lnB>
                      <a:noFill/>
                    </a:lnB>
                    <a:solidFill>
                      <a:srgbClr val="FFFFCC"/>
                    </a:solidFill>
                  </a:tcPr>
                </a:tc>
                <a:tc vMerge="1">
                  <a:txBody>
                    <a:bodyPr/>
                    <a:lstStyle/>
                    <a:p>
                      <a:endParaRPr lang="en-IN"/>
                    </a:p>
                  </a:txBody>
                  <a:tcPr/>
                </a:tc>
                <a:extLst>
                  <a:ext uri="{0D108BD9-81ED-4DB2-BD59-A6C34878D82A}">
                    <a16:rowId xmlns:a16="http://schemas.microsoft.com/office/drawing/2014/main" val="961128630"/>
                  </a:ext>
                </a:extLst>
              </a:tr>
              <a:tr h="187841">
                <a:tc vMerge="1">
                  <a:txBody>
                    <a:bodyPr/>
                    <a:lstStyle/>
                    <a:p>
                      <a:endParaRPr lang="en-IN"/>
                    </a:p>
                  </a:txBody>
                  <a:tcPr/>
                </a:tc>
                <a:tc vMerge="1">
                  <a:txBody>
                    <a:bodyPr/>
                    <a:lstStyle/>
                    <a:p>
                      <a:endParaRPr lang="en-IN"/>
                    </a:p>
                  </a:txBody>
                  <a:tcPr/>
                </a:tc>
                <a:tc>
                  <a:txBody>
                    <a:bodyPr/>
                    <a:lstStyle/>
                    <a:p>
                      <a:pPr algn="l" rtl="0" fontAlgn="b"/>
                      <a:r>
                        <a:rPr lang="en-IN" sz="400" b="0" i="0" u="none" strike="noStrike">
                          <a:solidFill>
                            <a:srgbClr val="000000"/>
                          </a:solidFill>
                          <a:effectLst/>
                          <a:latin typeface="Calibri" panose="020F0502020204030204" pitchFamily="34" charset="0"/>
                        </a:rPr>
                        <a:t> </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a:noFill/>
                    </a:lnT>
                    <a:lnB>
                      <a:noFill/>
                    </a:lnB>
                    <a:solidFill>
                      <a:srgbClr val="FFFFCC"/>
                    </a:solidFill>
                  </a:tcPr>
                </a:tc>
                <a:tc vMerge="1">
                  <a:txBody>
                    <a:bodyPr/>
                    <a:lstStyle/>
                    <a:p>
                      <a:endParaRPr lang="en-IN"/>
                    </a:p>
                  </a:txBody>
                  <a:tcPr/>
                </a:tc>
                <a:extLst>
                  <a:ext uri="{0D108BD9-81ED-4DB2-BD59-A6C34878D82A}">
                    <a16:rowId xmlns:a16="http://schemas.microsoft.com/office/drawing/2014/main" val="1880603"/>
                  </a:ext>
                </a:extLst>
              </a:tr>
              <a:tr h="207564">
                <a:tc vMerge="1">
                  <a:txBody>
                    <a:bodyPr/>
                    <a:lstStyle/>
                    <a:p>
                      <a:endParaRPr lang="en-IN"/>
                    </a:p>
                  </a:txBody>
                  <a:tcPr/>
                </a:tc>
                <a:tc vMerge="1">
                  <a:txBody>
                    <a:bodyPr/>
                    <a:lstStyle/>
                    <a:p>
                      <a:endParaRPr lang="en-IN"/>
                    </a:p>
                  </a:txBody>
                  <a:tcPr/>
                </a:tc>
                <a:tc>
                  <a:txBody>
                    <a:bodyPr/>
                    <a:lstStyle/>
                    <a:p>
                      <a:pPr algn="l" rtl="0" fontAlgn="b"/>
                      <a:r>
                        <a:rPr lang="en-US" sz="400" b="0" i="0" u="none" strike="noStrike">
                          <a:solidFill>
                            <a:srgbClr val="000000"/>
                          </a:solidFill>
                          <a:effectLst/>
                          <a:latin typeface="Calibri" panose="020F0502020204030204" pitchFamily="34" charset="0"/>
                        </a:rPr>
                        <a:t>This feature was engineered by combining the OS type and version. This combination was driven by an analysis of how first-payment default rates (FSPD30) vary across different OS versions.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a:noFill/>
                    </a:lnT>
                    <a:lnB w="6350" cap="flat" cmpd="sng" algn="ctr">
                      <a:solidFill>
                        <a:srgbClr val="B2B2B2"/>
                      </a:solidFill>
                      <a:prstDash val="solid"/>
                      <a:round/>
                      <a:headEnd type="none" w="med" len="med"/>
                      <a:tailEnd type="none" w="med" len="med"/>
                    </a:lnB>
                    <a:solidFill>
                      <a:srgbClr val="FFFFCC"/>
                    </a:solidFill>
                  </a:tcPr>
                </a:tc>
                <a:tc vMerge="1">
                  <a:txBody>
                    <a:bodyPr/>
                    <a:lstStyle/>
                    <a:p>
                      <a:endParaRPr lang="en-IN"/>
                    </a:p>
                  </a:txBody>
                  <a:tcPr/>
                </a:tc>
                <a:extLst>
                  <a:ext uri="{0D108BD9-81ED-4DB2-BD59-A6C34878D82A}">
                    <a16:rowId xmlns:a16="http://schemas.microsoft.com/office/drawing/2014/main" val="3943576024"/>
                  </a:ext>
                </a:extLst>
              </a:tr>
              <a:tr h="139942">
                <a:tc>
                  <a:txBody>
                    <a:bodyPr/>
                    <a:lstStyle/>
                    <a:p>
                      <a:pPr algn="ctr" rtl="0" fontAlgn="ctr"/>
                      <a:r>
                        <a:rPr lang="en-IN" sz="400" b="1" i="0" u="none" strike="noStrike">
                          <a:solidFill>
                            <a:srgbClr val="0E2841"/>
                          </a:solidFill>
                          <a:effectLst/>
                          <a:latin typeface="Calibri" panose="020F0502020204030204" pitchFamily="34" charset="0"/>
                        </a:rPr>
                        <a:t> inc_beta_ln_purpose</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a categorical feature that describes the intended purpose of the loan</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48914345"/>
                  </a:ext>
                </a:extLst>
              </a:tr>
              <a:tr h="187841">
                <a:tc>
                  <a:txBody>
                    <a:bodyPr/>
                    <a:lstStyle/>
                    <a:p>
                      <a:pPr algn="ctr" rtl="0" fontAlgn="ctr"/>
                      <a:r>
                        <a:rPr lang="it-IT" sz="400" b="1" i="0" u="none" strike="noStrike">
                          <a:solidFill>
                            <a:srgbClr val="0E2841"/>
                          </a:solidFill>
                          <a:effectLst/>
                          <a:latin typeface="Calibri" panose="020F0502020204030204" pitchFamily="34" charset="0"/>
                        </a:rPr>
                        <a:t> inc_beta_ln_postal_code</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The postal code of customer taken during the loan application process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820771342"/>
                  </a:ext>
                </a:extLst>
              </a:tr>
              <a:tr h="187841">
                <a:tc>
                  <a:txBody>
                    <a:bodyPr/>
                    <a:lstStyle/>
                    <a:p>
                      <a:pPr algn="ctr" rtl="0" fontAlgn="ctr"/>
                      <a:r>
                        <a:rPr lang="en-IN" sz="400" b="1" i="0" u="none" strike="noStrike">
                          <a:solidFill>
                            <a:srgbClr val="0E2841"/>
                          </a:solidFill>
                          <a:effectLst/>
                          <a:latin typeface="Calibri" panose="020F0502020204030204" pitchFamily="34" charset="0"/>
                        </a:rPr>
                        <a:t> inc_beta_ln_doc_type_rolled</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A frequency-based rollup was applied to this categorical feature. Categories with a frequency below 50 were consolidated into 'others'.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Yes</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442329047"/>
                  </a:ext>
                </a:extLst>
              </a:tr>
              <a:tr h="187841">
                <a:tc>
                  <a:txBody>
                    <a:bodyPr/>
                    <a:lstStyle/>
                    <a:p>
                      <a:pPr algn="ctr" rtl="0" fontAlgn="ctr"/>
                      <a:r>
                        <a:rPr lang="en-IN" sz="400" b="1" i="0" u="none" strike="noStrike">
                          <a:solidFill>
                            <a:srgbClr val="0E2841"/>
                          </a:solidFill>
                          <a:effectLst/>
                          <a:latin typeface="Calibri" panose="020F0502020204030204" pitchFamily="34" charset="0"/>
                        </a:rPr>
                        <a:t> inc_beta_ln_city</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the city information that customer provided during the loan application process</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302863776"/>
                  </a:ext>
                </a:extLst>
              </a:tr>
              <a:tr h="187841">
                <a:tc>
                  <a:txBody>
                    <a:bodyPr/>
                    <a:lstStyle/>
                    <a:p>
                      <a:pPr algn="ctr" rtl="0" fontAlgn="ctr"/>
                      <a:r>
                        <a:rPr lang="en-IN" sz="400" b="1" i="0" u="none" strike="noStrike">
                          <a:solidFill>
                            <a:srgbClr val="0E2841"/>
                          </a:solidFill>
                          <a:effectLst/>
                          <a:latin typeface="Calibri" panose="020F0502020204030204" pitchFamily="34" charset="0"/>
                        </a:rPr>
                        <a:t> inc_beta_ln_gender</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a categorical feature that describes the gender of customer</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583447399"/>
                  </a:ext>
                </a:extLst>
              </a:tr>
              <a:tr h="187841">
                <a:tc>
                  <a:txBody>
                    <a:bodyPr/>
                    <a:lstStyle/>
                    <a:p>
                      <a:pPr algn="ctr" rtl="0" fontAlgn="ctr"/>
                      <a:r>
                        <a:rPr lang="en-US" sz="400" b="1" i="0" u="none" strike="noStrike">
                          <a:solidFill>
                            <a:srgbClr val="0E2841"/>
                          </a:solidFill>
                          <a:effectLst/>
                          <a:latin typeface="Calibri" panose="020F0502020204030204" pitchFamily="34" charset="0"/>
                        </a:rPr>
                        <a:t> inc_beta_ln_source_of_funds_new</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describes the primary source of income for a loan applicant</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Yes</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116443030"/>
                  </a:ext>
                </a:extLst>
              </a:tr>
              <a:tr h="187841">
                <a:tc>
                  <a:txBody>
                    <a:bodyPr/>
                    <a:lstStyle/>
                    <a:p>
                      <a:pPr algn="ctr" rtl="0" fontAlgn="ctr"/>
                      <a:r>
                        <a:rPr lang="fr-FR" sz="400" b="1" i="0" u="none" strike="noStrike">
                          <a:solidFill>
                            <a:srgbClr val="0E2841"/>
                          </a:solidFill>
                          <a:effectLst/>
                          <a:latin typeface="Calibri" panose="020F0502020204030204" pitchFamily="34" charset="0"/>
                        </a:rPr>
                        <a:t> inc_beta_ln_cnt_dependents</a:t>
                      </a:r>
                    </a:p>
                  </a:txBody>
                  <a:tcPr marL="4696" marR="4696" marT="4696"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a:noFill/>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describe the declared dependents the customer is having at loan application</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a:noFill/>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No</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084469256"/>
                  </a:ext>
                </a:extLst>
              </a:tr>
              <a:tr h="187841">
                <a:tc>
                  <a:txBody>
                    <a:bodyPr/>
                    <a:lstStyle/>
                    <a:p>
                      <a:pPr algn="ctr" rtl="0" fontAlgn="ctr"/>
                      <a:r>
                        <a:rPr lang="en-IN" sz="400" b="1" i="0" u="none" strike="noStrike">
                          <a:solidFill>
                            <a:srgbClr val="0E2841"/>
                          </a:solidFill>
                          <a:effectLst/>
                          <a:latin typeface="Calibri" panose="020F0502020204030204" pitchFamily="34" charset="0"/>
                        </a:rPr>
                        <a:t> inc_beta_ln_marital_status_new</a:t>
                      </a:r>
                    </a:p>
                  </a:txBody>
                  <a:tcPr marL="4696" marR="4696" marT="4696"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l" rtl="0" fontAlgn="b"/>
                      <a:r>
                        <a:rPr lang="en-IN" sz="400" b="0" i="0" u="none" strike="noStrike">
                          <a:solidFill>
                            <a:srgbClr val="000000"/>
                          </a:solidFill>
                          <a:effectLst/>
                          <a:latin typeface="Calibri" panose="020F0502020204030204" pitchFamily="34" charset="0"/>
                        </a:rPr>
                        <a:t>Categorical Feature</a:t>
                      </a:r>
                    </a:p>
                  </a:txBody>
                  <a:tcPr marL="4696" marR="4696" marT="4696" marB="0" anchor="b">
                    <a:lnL>
                      <a:noFill/>
                    </a:lnL>
                    <a:lnR w="6350" cap="flat" cmpd="sng" algn="ctr">
                      <a:solidFill>
                        <a:srgbClr val="B2B2B2"/>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rtl="0" fontAlgn="b"/>
                      <a:r>
                        <a:rPr lang="en-US" sz="400" b="0" i="0" u="none" strike="noStrike">
                          <a:solidFill>
                            <a:srgbClr val="000000"/>
                          </a:solidFill>
                          <a:effectLst/>
                          <a:latin typeface="Calibri" panose="020F0502020204030204" pitchFamily="34" charset="0"/>
                        </a:rPr>
                        <a:t>categorical feature that describe the relationship status of the customer</a:t>
                      </a:r>
                    </a:p>
                  </a:txBody>
                  <a:tcPr marL="4696" marR="4696" marT="4696"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400" b="0" i="0" u="none" strike="noStrike">
                          <a:solidFill>
                            <a:srgbClr val="000000"/>
                          </a:solidFill>
                          <a:effectLst/>
                          <a:latin typeface="Calibri" panose="020F0502020204030204" pitchFamily="34" charset="0"/>
                        </a:rPr>
                        <a:t>Yes</a:t>
                      </a:r>
                    </a:p>
                  </a:txBody>
                  <a:tcPr marL="4696" marR="4696" marT="4696" marB="0" anchor="ctr">
                    <a:lnL w="6350" cap="flat" cmpd="sng" algn="ctr">
                      <a:solidFill>
                        <a:srgbClr val="B2B2B2"/>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416839"/>
                  </a:ext>
                </a:extLst>
              </a:tr>
            </a:tbl>
          </a:graphicData>
        </a:graphic>
      </p:graphicFrame>
    </p:spTree>
    <p:extLst>
      <p:ext uri="{BB962C8B-B14F-4D97-AF65-F5344CB8AC3E}">
        <p14:creationId xmlns:p14="http://schemas.microsoft.com/office/powerpoint/2010/main" val="250128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A43A01-00E9-DFBA-0EA1-882581C7BB40}"/>
              </a:ext>
            </a:extLst>
          </p:cNvPr>
          <p:cNvSpPr txBox="1"/>
          <p:nvPr/>
        </p:nvSpPr>
        <p:spPr>
          <a:xfrm>
            <a:off x="30935" y="4243644"/>
            <a:ext cx="5265019" cy="1200329"/>
          </a:xfrm>
          <a:prstGeom prst="rect">
            <a:avLst/>
          </a:prstGeom>
          <a:noFill/>
        </p:spPr>
        <p:txBody>
          <a:bodyPr wrap="square" rtlCol="0">
            <a:spAutoFit/>
          </a:bodyPr>
          <a:lstStyle/>
          <a:p>
            <a:pPr marL="285750" indent="-285750">
              <a:buFont typeface="Wingdings" panose="05000000000000000000" pitchFamily="2" charset="2"/>
              <a:buChar char="q"/>
            </a:pPr>
            <a:r>
              <a:rPr lang="en-US"/>
              <a:t>The model with 16 features delivers the best overall performance, achieving the highest R² score of 0.6805 and the second-best MAPE of 0.1170</a:t>
            </a:r>
            <a:endParaRPr lang="en-IN">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187915C3-0B8F-93A9-EAD7-EBF8E9692FA7}"/>
              </a:ext>
            </a:extLst>
          </p:cNvPr>
          <p:cNvSpPr/>
          <p:nvPr/>
        </p:nvSpPr>
        <p:spPr>
          <a:xfrm>
            <a:off x="5010393" y="233189"/>
            <a:ext cx="2460930" cy="430887"/>
          </a:xfrm>
          <a:prstGeom prst="rect">
            <a:avLst/>
          </a:prstGeom>
          <a:noFill/>
        </p:spPr>
        <p:txBody>
          <a:bodyPr wrap="none" lIns="91440" tIns="45720" rIns="91440" bIns="45720">
            <a:spAutoFit/>
          </a:bodyPr>
          <a:lstStyle/>
          <a:p>
            <a:pPr algn="ctr"/>
            <a:r>
              <a:rPr lang="en-US" sz="2200" b="1">
                <a:solidFill>
                  <a:srgbClr val="785AFF"/>
                </a:solidFill>
                <a:latin typeface="+mj-lt"/>
                <a:ea typeface="+mj-ea"/>
                <a:cs typeface="+mj-cs"/>
              </a:rPr>
              <a:t>Model Comparison</a:t>
            </a:r>
          </a:p>
        </p:txBody>
      </p:sp>
      <p:sp>
        <p:nvSpPr>
          <p:cNvPr id="3" name="TextBox 2">
            <a:extLst>
              <a:ext uri="{FF2B5EF4-FFF2-40B4-BE49-F238E27FC236}">
                <a16:creationId xmlns:a16="http://schemas.microsoft.com/office/drawing/2014/main" id="{C4279C96-F612-AA21-8E1B-6318D4009CC4}"/>
              </a:ext>
            </a:extLst>
          </p:cNvPr>
          <p:cNvSpPr txBox="1"/>
          <p:nvPr/>
        </p:nvSpPr>
        <p:spPr>
          <a:xfrm>
            <a:off x="5196689" y="770517"/>
            <a:ext cx="6868562" cy="5447645"/>
          </a:xfrm>
          <a:prstGeom prst="rect">
            <a:avLst/>
          </a:prstGeom>
          <a:noFill/>
        </p:spPr>
        <p:txBody>
          <a:bodyPr wrap="square">
            <a:spAutoFit/>
          </a:bodyPr>
          <a:lstStyle/>
          <a:p>
            <a:r>
              <a:rPr lang="en-IN" sz="1200" b="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Mean Absolute Error (MAE):</a:t>
            </a:r>
          </a:p>
          <a:p>
            <a:r>
              <a:rPr lang="en-IN" sz="1200">
                <a:latin typeface="Calibri" panose="020F0502020204030204" pitchFamily="34" charset="0"/>
                <a:cs typeface="Calibri" panose="020F0502020204030204" pitchFamily="34" charset="0"/>
              </a:rPr>
              <a:t>What it measures: The average absolute difference between predicted and actual values.</a:t>
            </a:r>
          </a:p>
          <a:p>
            <a:r>
              <a:rPr lang="en-IN" sz="1200">
                <a:latin typeface="Calibri" panose="020F0502020204030204" pitchFamily="34" charset="0"/>
                <a:cs typeface="Calibri" panose="020F0502020204030204" pitchFamily="34" charset="0"/>
              </a:rPr>
              <a:t>Interpretation: </a:t>
            </a:r>
            <a:r>
              <a:rPr lang="en-IN" sz="1200" b="1" i="1">
                <a:latin typeface="Calibri" panose="020F0502020204030204" pitchFamily="34" charset="0"/>
                <a:cs typeface="Calibri" panose="020F0502020204030204" pitchFamily="34" charset="0"/>
              </a:rPr>
              <a:t>Lower MAE indicates better model performance.</a:t>
            </a:r>
            <a:r>
              <a:rPr lang="en-IN" sz="1200">
                <a:latin typeface="Calibri" panose="020F0502020204030204" pitchFamily="34" charset="0"/>
                <a:cs typeface="Calibri" panose="020F0502020204030204" pitchFamily="34" charset="0"/>
              </a:rPr>
              <a:t> It's easy to understand as it's in the same units as the target variable.</a:t>
            </a:r>
          </a:p>
          <a:p>
            <a:r>
              <a:rPr lang="en-IN" sz="1200">
                <a:latin typeface="Calibri" panose="020F0502020204030204" pitchFamily="34" charset="0"/>
                <a:cs typeface="Calibri" panose="020F0502020204030204" pitchFamily="34" charset="0"/>
              </a:rPr>
              <a:t>Sensitivity to outliers: Less sensitive to outliers than MSE or RMSE.</a:t>
            </a:r>
          </a:p>
          <a:p>
            <a:r>
              <a:rPr lang="en-IN" sz="1200" b="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Mean Squared Error (MSE):</a:t>
            </a:r>
          </a:p>
          <a:p>
            <a:r>
              <a:rPr lang="en-IN" sz="1200">
                <a:latin typeface="Calibri" panose="020F0502020204030204" pitchFamily="34" charset="0"/>
                <a:cs typeface="Calibri" panose="020F0502020204030204" pitchFamily="34" charset="0"/>
              </a:rPr>
              <a:t>What it measures: The average squared difference between predicted and actual values.</a:t>
            </a:r>
          </a:p>
          <a:p>
            <a:r>
              <a:rPr lang="en-IN" sz="1200">
                <a:latin typeface="Calibri" panose="020F0502020204030204" pitchFamily="34" charset="0"/>
                <a:cs typeface="Calibri" panose="020F0502020204030204" pitchFamily="34" charset="0"/>
              </a:rPr>
              <a:t>Interpretation: </a:t>
            </a:r>
            <a:r>
              <a:rPr lang="en-IN" sz="1200" b="1" i="1">
                <a:latin typeface="Calibri" panose="020F0502020204030204" pitchFamily="34" charset="0"/>
                <a:cs typeface="Calibri" panose="020F0502020204030204" pitchFamily="34" charset="0"/>
              </a:rPr>
              <a:t>Lower MSE indicates better model performance. </a:t>
            </a:r>
            <a:r>
              <a:rPr lang="en-IN" sz="1200">
                <a:latin typeface="Calibri" panose="020F0502020204030204" pitchFamily="34" charset="0"/>
                <a:cs typeface="Calibri" panose="020F0502020204030204" pitchFamily="34" charset="0"/>
              </a:rPr>
              <a:t>Squaring the errors penalizes larger errors more heavily.</a:t>
            </a:r>
          </a:p>
          <a:p>
            <a:r>
              <a:rPr lang="en-IN" sz="1200">
                <a:latin typeface="Calibri" panose="020F0502020204030204" pitchFamily="34" charset="0"/>
                <a:cs typeface="Calibri" panose="020F0502020204030204" pitchFamily="34" charset="0"/>
              </a:rPr>
              <a:t>Sensitivity to outliers: Highly sensitive to outliers.</a:t>
            </a:r>
          </a:p>
          <a:p>
            <a:r>
              <a:rPr lang="en-IN" sz="1200" b="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Root Mean Squared Error (RMSE):</a:t>
            </a:r>
          </a:p>
          <a:p>
            <a:r>
              <a:rPr lang="en-IN" sz="1200">
                <a:latin typeface="Calibri" panose="020F0502020204030204" pitchFamily="34" charset="0"/>
                <a:cs typeface="Calibri" panose="020F0502020204030204" pitchFamily="34" charset="0"/>
              </a:rPr>
              <a:t>What it measures: The square root of the MSE.</a:t>
            </a:r>
          </a:p>
          <a:p>
            <a:r>
              <a:rPr lang="en-IN" sz="1200">
                <a:latin typeface="Calibri" panose="020F0502020204030204" pitchFamily="34" charset="0"/>
                <a:cs typeface="Calibri" panose="020F0502020204030204" pitchFamily="34" charset="0"/>
              </a:rPr>
              <a:t>Interpretation: </a:t>
            </a:r>
            <a:r>
              <a:rPr lang="en-IN" sz="1200" b="1" i="1">
                <a:latin typeface="Calibri" panose="020F0502020204030204" pitchFamily="34" charset="0"/>
                <a:cs typeface="Calibri" panose="020F0502020204030204" pitchFamily="34" charset="0"/>
              </a:rPr>
              <a:t>Lower RMSE indicates better model performance. </a:t>
            </a:r>
            <a:r>
              <a:rPr lang="en-IN" sz="1200">
                <a:latin typeface="Calibri" panose="020F0502020204030204" pitchFamily="34" charset="0"/>
                <a:cs typeface="Calibri" panose="020F0502020204030204" pitchFamily="34" charset="0"/>
              </a:rPr>
              <a:t>It's in the same units as the target variable, making it easier to interpret than MSE.</a:t>
            </a:r>
          </a:p>
          <a:p>
            <a:r>
              <a:rPr lang="en-IN" sz="1200">
                <a:latin typeface="Calibri" panose="020F0502020204030204" pitchFamily="34" charset="0"/>
                <a:cs typeface="Calibri" panose="020F0502020204030204" pitchFamily="34" charset="0"/>
              </a:rPr>
              <a:t>Sensitivity to outliers: Sensitive to outliers, like MSE.</a:t>
            </a:r>
          </a:p>
          <a:p>
            <a:r>
              <a:rPr lang="en-IN" sz="1200" b="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R-squared (R²):</a:t>
            </a:r>
          </a:p>
          <a:p>
            <a:r>
              <a:rPr lang="en-IN" sz="1200">
                <a:latin typeface="Calibri" panose="020F0502020204030204" pitchFamily="34" charset="0"/>
                <a:cs typeface="Calibri" panose="020F0502020204030204" pitchFamily="34" charset="0"/>
              </a:rPr>
              <a:t>What it measures: The proportion of the variance in the dependent variable that is predictable from the independent variables.</a:t>
            </a:r>
          </a:p>
          <a:p>
            <a:r>
              <a:rPr lang="en-IN" sz="1200" b="1" i="1">
                <a:latin typeface="Calibri" panose="020F0502020204030204" pitchFamily="34" charset="0"/>
                <a:cs typeface="Calibri" panose="020F0502020204030204" pitchFamily="34" charset="0"/>
              </a:rPr>
              <a:t>Interpretation:1 Ranges from 0 to 1. Higher R² indicates a better fit.</a:t>
            </a:r>
          </a:p>
          <a:p>
            <a:r>
              <a:rPr lang="en-IN" sz="1200" b="1" i="1">
                <a:latin typeface="Calibri" panose="020F0502020204030204" pitchFamily="34" charset="0"/>
                <a:cs typeface="Calibri" panose="020F0502020204030204" pitchFamily="34" charset="0"/>
              </a:rPr>
              <a:t>1: Perfect fit.</a:t>
            </a:r>
          </a:p>
          <a:p>
            <a:r>
              <a:rPr lang="en-IN" sz="1200" b="1" i="1">
                <a:latin typeface="Calibri" panose="020F0502020204030204" pitchFamily="34" charset="0"/>
                <a:cs typeface="Calibri" panose="020F0502020204030204" pitchFamily="34" charset="0"/>
              </a:rPr>
              <a:t>0: The model doesn't explain any variance.</a:t>
            </a:r>
          </a:p>
          <a:p>
            <a:r>
              <a:rPr lang="en-IN" sz="1200">
                <a:latin typeface="Calibri" panose="020F0502020204030204" pitchFamily="34" charset="0"/>
                <a:cs typeface="Calibri" panose="020F0502020204030204" pitchFamily="34" charset="0"/>
              </a:rPr>
              <a:t>Limitations: Can be misleading if used alone, especially with complex models. Doesn't indicate if the model is biased.</a:t>
            </a:r>
          </a:p>
          <a:p>
            <a:r>
              <a:rPr lang="en-IN" sz="1200" b="1" u="sng">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Mean Absolute Percentage Error (MAPE):</a:t>
            </a:r>
          </a:p>
          <a:p>
            <a:r>
              <a:rPr lang="en-IN" sz="1200">
                <a:latin typeface="Calibri" panose="020F0502020204030204" pitchFamily="34" charset="0"/>
                <a:cs typeface="Calibri" panose="020F0502020204030204" pitchFamily="34" charset="0"/>
              </a:rPr>
              <a:t>What it measures: The average absolute percentage difference between predicted and actual values.</a:t>
            </a:r>
          </a:p>
          <a:p>
            <a:r>
              <a:rPr lang="en-IN" sz="1200">
                <a:latin typeface="Calibri" panose="020F0502020204030204" pitchFamily="34" charset="0"/>
                <a:cs typeface="Calibri" panose="020F0502020204030204" pitchFamily="34" charset="0"/>
              </a:rPr>
              <a:t>Interpretation: </a:t>
            </a:r>
            <a:r>
              <a:rPr lang="en-IN" sz="1200" b="1" i="1">
                <a:latin typeface="Calibri" panose="020F0502020204030204" pitchFamily="34" charset="0"/>
                <a:cs typeface="Calibri" panose="020F0502020204030204" pitchFamily="34" charset="0"/>
              </a:rPr>
              <a:t>Lower MAPE indicates better model performance.</a:t>
            </a:r>
            <a:r>
              <a:rPr lang="en-IN" sz="1200">
                <a:latin typeface="Calibri" panose="020F0502020204030204" pitchFamily="34" charset="0"/>
                <a:cs typeface="Calibri" panose="020F0502020204030204" pitchFamily="34" charset="0"/>
              </a:rPr>
              <a:t> Expresses error as a percentage, making it easy to understand and compare across different datasets.</a:t>
            </a:r>
          </a:p>
          <a:p>
            <a:r>
              <a:rPr lang="en-IN" sz="1200">
                <a:latin typeface="Calibri" panose="020F0502020204030204" pitchFamily="34" charset="0"/>
                <a:cs typeface="Calibri" panose="020F0502020204030204" pitchFamily="34" charset="0"/>
              </a:rPr>
              <a:t>Limitations: Can be undefined if actual values are zero. Can be skewed if actual values are very small.</a:t>
            </a:r>
          </a:p>
        </p:txBody>
      </p:sp>
      <p:graphicFrame>
        <p:nvGraphicFramePr>
          <p:cNvPr id="4" name="Table 3">
            <a:extLst>
              <a:ext uri="{FF2B5EF4-FFF2-40B4-BE49-F238E27FC236}">
                <a16:creationId xmlns:a16="http://schemas.microsoft.com/office/drawing/2014/main" id="{7FC9F19B-E8B6-CE6C-614A-ABDEF89CDAC5}"/>
              </a:ext>
            </a:extLst>
          </p:cNvPr>
          <p:cNvGraphicFramePr>
            <a:graphicFrameLocks noGrp="1"/>
          </p:cNvGraphicFramePr>
          <p:nvPr>
            <p:extLst>
              <p:ext uri="{D42A27DB-BD31-4B8C-83A1-F6EECF244321}">
                <p14:modId xmlns:p14="http://schemas.microsoft.com/office/powerpoint/2010/main" val="2196872723"/>
              </p:ext>
            </p:extLst>
          </p:nvPr>
        </p:nvGraphicFramePr>
        <p:xfrm>
          <a:off x="277012" y="965271"/>
          <a:ext cx="4673600" cy="2686050"/>
        </p:xfrm>
        <a:graphic>
          <a:graphicData uri="http://schemas.openxmlformats.org/drawingml/2006/table">
            <a:tbl>
              <a:tblPr/>
              <a:tblGrid>
                <a:gridCol w="609600">
                  <a:extLst>
                    <a:ext uri="{9D8B030D-6E8A-4147-A177-3AD203B41FA5}">
                      <a16:colId xmlns:a16="http://schemas.microsoft.com/office/drawing/2014/main" val="3819587272"/>
                    </a:ext>
                  </a:extLst>
                </a:gridCol>
                <a:gridCol w="1016000">
                  <a:extLst>
                    <a:ext uri="{9D8B030D-6E8A-4147-A177-3AD203B41FA5}">
                      <a16:colId xmlns:a16="http://schemas.microsoft.com/office/drawing/2014/main" val="1807683938"/>
                    </a:ext>
                  </a:extLst>
                </a:gridCol>
                <a:gridCol w="609600">
                  <a:extLst>
                    <a:ext uri="{9D8B030D-6E8A-4147-A177-3AD203B41FA5}">
                      <a16:colId xmlns:a16="http://schemas.microsoft.com/office/drawing/2014/main" val="2011166170"/>
                    </a:ext>
                  </a:extLst>
                </a:gridCol>
                <a:gridCol w="609600">
                  <a:extLst>
                    <a:ext uri="{9D8B030D-6E8A-4147-A177-3AD203B41FA5}">
                      <a16:colId xmlns:a16="http://schemas.microsoft.com/office/drawing/2014/main" val="3115479284"/>
                    </a:ext>
                  </a:extLst>
                </a:gridCol>
                <a:gridCol w="609600">
                  <a:extLst>
                    <a:ext uri="{9D8B030D-6E8A-4147-A177-3AD203B41FA5}">
                      <a16:colId xmlns:a16="http://schemas.microsoft.com/office/drawing/2014/main" val="1736606941"/>
                    </a:ext>
                  </a:extLst>
                </a:gridCol>
                <a:gridCol w="609600">
                  <a:extLst>
                    <a:ext uri="{9D8B030D-6E8A-4147-A177-3AD203B41FA5}">
                      <a16:colId xmlns:a16="http://schemas.microsoft.com/office/drawing/2014/main" val="383424638"/>
                    </a:ext>
                  </a:extLst>
                </a:gridCol>
                <a:gridCol w="609600">
                  <a:extLst>
                    <a:ext uri="{9D8B030D-6E8A-4147-A177-3AD203B41FA5}">
                      <a16:colId xmlns:a16="http://schemas.microsoft.com/office/drawing/2014/main" val="2707810464"/>
                    </a:ext>
                  </a:extLst>
                </a:gridCol>
              </a:tblGrid>
              <a:tr h="200025">
                <a:tc>
                  <a:txBody>
                    <a:bodyPr/>
                    <a:lstStyle/>
                    <a:p>
                      <a:pPr algn="l" fontAlgn="b"/>
                      <a:r>
                        <a:rPr lang="en-IN" sz="1100" b="1" i="0" u="none" strike="noStrike">
                          <a:solidFill>
                            <a:srgbClr val="FFFFFF"/>
                          </a:solidFill>
                          <a:effectLst/>
                          <a:latin typeface="Aptos Narrow" panose="020B0004020202020204" pitchFamily="34" charset="0"/>
                        </a:rPr>
                        <a:t>Model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feature_count</a:t>
                      </a:r>
                    </a:p>
                  </a:txBody>
                  <a:tcPr marL="9525" marR="9525" marT="9525" marB="0" anchor="b">
                    <a:lnL w="6350" cap="flat" cmpd="sng" algn="ctr">
                      <a:solidFill>
                        <a:srgbClr val="156082"/>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mae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mse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rmse</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r2</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mape</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3600795609"/>
                  </a:ext>
                </a:extLst>
              </a:tr>
              <a:tr h="190500">
                <a:tc rowSpan="13">
                  <a:txBody>
                    <a:bodyPr/>
                    <a:lstStyle/>
                    <a:p>
                      <a:pPr algn="ctr" fontAlgn="ctr"/>
                      <a:r>
                        <a:rPr lang="en-IN" sz="1100" b="0" i="0" u="none" strike="noStrike">
                          <a:solidFill>
                            <a:srgbClr val="000000"/>
                          </a:solidFill>
                          <a:effectLst/>
                          <a:latin typeface="Aptos Narrow" panose="020B0004020202020204" pitchFamily="34" charset="0"/>
                        </a:rPr>
                        <a:t>Beta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20</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4503.489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1.93E+08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182"/>
                    </a:solidFill>
                  </a:tcPr>
                </a:tc>
                <a:tc>
                  <a:txBody>
                    <a:bodyPr/>
                    <a:lstStyle/>
                    <a:p>
                      <a:pPr algn="r" fontAlgn="b"/>
                      <a:r>
                        <a:rPr lang="en-IN" sz="1100" b="0" i="0" u="none" strike="noStrike">
                          <a:solidFill>
                            <a:srgbClr val="000000"/>
                          </a:solidFill>
                          <a:effectLst/>
                          <a:latin typeface="Aptos Narrow" panose="020B0004020202020204" pitchFamily="34" charset="0"/>
                        </a:rPr>
                        <a:t>13901.01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182"/>
                    </a:solidFill>
                  </a:tcPr>
                </a:tc>
                <a:tc>
                  <a:txBody>
                    <a:bodyPr/>
                    <a:lstStyle/>
                    <a:p>
                      <a:pPr algn="r" fontAlgn="b"/>
                      <a:r>
                        <a:rPr lang="en-IN" sz="1100" b="0" i="0" u="none" strike="noStrike">
                          <a:solidFill>
                            <a:srgbClr val="000000"/>
                          </a:solidFill>
                          <a:effectLst/>
                          <a:latin typeface="Aptos Narrow" panose="020B0004020202020204" pitchFamily="34" charset="0"/>
                        </a:rPr>
                        <a:t>0.659833</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E081"/>
                    </a:solidFill>
                  </a:tcPr>
                </a:tc>
                <a:tc>
                  <a:txBody>
                    <a:bodyPr/>
                    <a:lstStyle/>
                    <a:p>
                      <a:pPr algn="r" fontAlgn="b"/>
                      <a:r>
                        <a:rPr lang="en-IN" sz="1100" b="0" i="0" u="none" strike="noStrike">
                          <a:solidFill>
                            <a:srgbClr val="000000"/>
                          </a:solidFill>
                          <a:effectLst/>
                          <a:latin typeface="Aptos Narrow" panose="020B0004020202020204" pitchFamily="34" charset="0"/>
                        </a:rPr>
                        <a:t>0.117827</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0DD81"/>
                    </a:solidFill>
                  </a:tcPr>
                </a:tc>
                <a:extLst>
                  <a:ext uri="{0D108BD9-81ED-4DB2-BD59-A6C34878D82A}">
                    <a16:rowId xmlns:a16="http://schemas.microsoft.com/office/drawing/2014/main" val="1694497482"/>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19</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4403.181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1.85E+08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94CC7D"/>
                    </a:solidFill>
                  </a:tcPr>
                </a:tc>
                <a:tc>
                  <a:txBody>
                    <a:bodyPr/>
                    <a:lstStyle/>
                    <a:p>
                      <a:pPr algn="r" fontAlgn="b"/>
                      <a:r>
                        <a:rPr lang="en-IN" sz="1100" b="0" i="0" u="none" strike="noStrike">
                          <a:solidFill>
                            <a:srgbClr val="000000"/>
                          </a:solidFill>
                          <a:effectLst/>
                          <a:latin typeface="Aptos Narrow" panose="020B0004020202020204" pitchFamily="34" charset="0"/>
                        </a:rPr>
                        <a:t>13587.89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94CC7D"/>
                    </a:solidFill>
                  </a:tcPr>
                </a:tc>
                <a:tc>
                  <a:txBody>
                    <a:bodyPr/>
                    <a:lstStyle/>
                    <a:p>
                      <a:pPr algn="r" fontAlgn="b"/>
                      <a:r>
                        <a:rPr lang="en-IN" sz="1100" b="0" i="0" u="none" strike="noStrike">
                          <a:solidFill>
                            <a:srgbClr val="000000"/>
                          </a:solidFill>
                          <a:effectLst/>
                          <a:latin typeface="Aptos Narrow" panose="020B0004020202020204" pitchFamily="34" charset="0"/>
                        </a:rPr>
                        <a:t>0.674985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95CD7E"/>
                    </a:solidFill>
                  </a:tcPr>
                </a:tc>
                <a:tc>
                  <a:txBody>
                    <a:bodyPr/>
                    <a:lstStyle/>
                    <a:p>
                      <a:pPr algn="r" fontAlgn="b"/>
                      <a:r>
                        <a:rPr lang="en-IN" sz="1100" b="0" i="0" u="none" strike="noStrike">
                          <a:solidFill>
                            <a:srgbClr val="000000"/>
                          </a:solidFill>
                          <a:effectLst/>
                          <a:latin typeface="Aptos Narrow" panose="020B0004020202020204" pitchFamily="34" charset="0"/>
                        </a:rPr>
                        <a:t>0.116569</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extLst>
                  <a:ext uri="{0D108BD9-81ED-4DB2-BD59-A6C34878D82A}">
                    <a16:rowId xmlns:a16="http://schemas.microsoft.com/office/drawing/2014/main" val="3110880757"/>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18</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4743.266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2.12E+08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14570.26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0.62629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0.124814</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8696B"/>
                    </a:solidFill>
                  </a:tcPr>
                </a:tc>
                <a:extLst>
                  <a:ext uri="{0D108BD9-81ED-4DB2-BD59-A6C34878D82A}">
                    <a16:rowId xmlns:a16="http://schemas.microsoft.com/office/drawing/2014/main" val="2366546780"/>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17</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4496.534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4E783"/>
                    </a:solidFill>
                  </a:tcPr>
                </a:tc>
                <a:tc>
                  <a:txBody>
                    <a:bodyPr/>
                    <a:lstStyle/>
                    <a:p>
                      <a:pPr algn="r" fontAlgn="b"/>
                      <a:r>
                        <a:rPr lang="en-IN" sz="1100" b="0" i="0" u="none" strike="noStrike">
                          <a:solidFill>
                            <a:srgbClr val="000000"/>
                          </a:solidFill>
                          <a:effectLst/>
                          <a:latin typeface="Aptos Narrow" panose="020B0004020202020204" pitchFamily="34" charset="0"/>
                        </a:rPr>
                        <a:t>1.91E+08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5E883"/>
                    </a:solidFill>
                  </a:tcPr>
                </a:tc>
                <a:tc>
                  <a:txBody>
                    <a:bodyPr/>
                    <a:lstStyle/>
                    <a:p>
                      <a:pPr algn="r" fontAlgn="b"/>
                      <a:r>
                        <a:rPr lang="en-IN" sz="1100" b="0" i="0" u="none" strike="noStrike">
                          <a:solidFill>
                            <a:srgbClr val="000000"/>
                          </a:solidFill>
                          <a:effectLst/>
                          <a:latin typeface="Aptos Narrow" panose="020B0004020202020204" pitchFamily="34" charset="0"/>
                        </a:rPr>
                        <a:t>13818.61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5E883"/>
                    </a:solidFill>
                  </a:tcPr>
                </a:tc>
                <a:tc>
                  <a:txBody>
                    <a:bodyPr/>
                    <a:lstStyle/>
                    <a:p>
                      <a:pPr algn="r" fontAlgn="b"/>
                      <a:r>
                        <a:rPr lang="en-IN" sz="1100" b="0" i="0" u="none" strike="noStrike">
                          <a:solidFill>
                            <a:srgbClr val="000000"/>
                          </a:solidFill>
                          <a:effectLst/>
                          <a:latin typeface="Aptos Narrow" panose="020B0004020202020204" pitchFamily="34" charset="0"/>
                        </a:rPr>
                        <a:t>0.663854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6E984"/>
                    </a:solidFill>
                  </a:tcPr>
                </a:tc>
                <a:tc>
                  <a:txBody>
                    <a:bodyPr/>
                    <a:lstStyle/>
                    <a:p>
                      <a:pPr algn="r" fontAlgn="b"/>
                      <a:r>
                        <a:rPr lang="en-IN" sz="1100" b="0" i="0" u="none" strike="noStrike">
                          <a:solidFill>
                            <a:srgbClr val="000000"/>
                          </a:solidFill>
                          <a:effectLst/>
                          <a:latin typeface="Aptos Narrow" panose="020B0004020202020204" pitchFamily="34" charset="0"/>
                        </a:rPr>
                        <a:t>0.117808</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CEDD81"/>
                    </a:solidFill>
                  </a:tcPr>
                </a:tc>
                <a:extLst>
                  <a:ext uri="{0D108BD9-81ED-4DB2-BD59-A6C34878D82A}">
                    <a16:rowId xmlns:a16="http://schemas.microsoft.com/office/drawing/2014/main" val="1177491345"/>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16</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Aptos Narrow" panose="020B0004020202020204" pitchFamily="34" charset="0"/>
                        </a:rPr>
                        <a:t>4412.797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71C27B"/>
                    </a:solidFill>
                  </a:tcPr>
                </a:tc>
                <a:tc>
                  <a:txBody>
                    <a:bodyPr/>
                    <a:lstStyle/>
                    <a:p>
                      <a:pPr algn="r" fontAlgn="b"/>
                      <a:r>
                        <a:rPr lang="en-IN" sz="1100" b="0" i="0" u="none" strike="noStrike">
                          <a:solidFill>
                            <a:srgbClr val="000000"/>
                          </a:solidFill>
                          <a:effectLst/>
                          <a:latin typeface="Aptos Narrow" panose="020B0004020202020204" pitchFamily="34" charset="0"/>
                        </a:rPr>
                        <a:t>1.81E+08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13470.08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0.680596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0.117094</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90CB7D"/>
                    </a:solidFill>
                  </a:tcPr>
                </a:tc>
                <a:extLst>
                  <a:ext uri="{0D108BD9-81ED-4DB2-BD59-A6C34878D82A}">
                    <a16:rowId xmlns:a16="http://schemas.microsoft.com/office/drawing/2014/main" val="1713156502"/>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4441.154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9ECF7E"/>
                    </a:solidFill>
                  </a:tcPr>
                </a:tc>
                <a:tc>
                  <a:txBody>
                    <a:bodyPr/>
                    <a:lstStyle/>
                    <a:p>
                      <a:pPr algn="r" fontAlgn="b"/>
                      <a:r>
                        <a:rPr lang="en-IN" sz="1100" b="0" i="0" u="none" strike="noStrike">
                          <a:solidFill>
                            <a:srgbClr val="000000"/>
                          </a:solidFill>
                          <a:effectLst/>
                          <a:latin typeface="Aptos Narrow" panose="020B0004020202020204" pitchFamily="34" charset="0"/>
                        </a:rPr>
                        <a:t>1.86E+08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FD47F"/>
                    </a:solidFill>
                  </a:tcPr>
                </a:tc>
                <a:tc>
                  <a:txBody>
                    <a:bodyPr/>
                    <a:lstStyle/>
                    <a:p>
                      <a:pPr algn="r" fontAlgn="b"/>
                      <a:r>
                        <a:rPr lang="en-IN" sz="1100" b="0" i="0" u="none" strike="noStrike">
                          <a:solidFill>
                            <a:srgbClr val="000000"/>
                          </a:solidFill>
                          <a:effectLst/>
                          <a:latin typeface="Aptos Narrow" panose="020B0004020202020204" pitchFamily="34" charset="0"/>
                        </a:rPr>
                        <a:t>13653.12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B0D47F"/>
                    </a:solidFill>
                  </a:tcPr>
                </a:tc>
                <a:tc>
                  <a:txBody>
                    <a:bodyPr/>
                    <a:lstStyle/>
                    <a:p>
                      <a:pPr algn="r" fontAlgn="b"/>
                      <a:r>
                        <a:rPr lang="en-IN" sz="1100" b="0" i="0" u="none" strike="noStrike">
                          <a:solidFill>
                            <a:srgbClr val="000000"/>
                          </a:solidFill>
                          <a:effectLst/>
                          <a:latin typeface="Aptos Narrow" panose="020B0004020202020204" pitchFamily="34" charset="0"/>
                        </a:rPr>
                        <a:t>0.671857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B0D580"/>
                    </a:solidFill>
                  </a:tcPr>
                </a:tc>
                <a:tc>
                  <a:txBody>
                    <a:bodyPr/>
                    <a:lstStyle/>
                    <a:p>
                      <a:pPr algn="r" fontAlgn="b"/>
                      <a:r>
                        <a:rPr lang="en-IN" sz="1100" b="0" i="0" u="none" strike="noStrike">
                          <a:solidFill>
                            <a:srgbClr val="000000"/>
                          </a:solidFill>
                          <a:effectLst/>
                          <a:latin typeface="Aptos Narrow" panose="020B0004020202020204" pitchFamily="34" charset="0"/>
                        </a:rPr>
                        <a:t>0.117463</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B0D47F"/>
                    </a:solidFill>
                  </a:tcPr>
                </a:tc>
                <a:extLst>
                  <a:ext uri="{0D108BD9-81ED-4DB2-BD59-A6C34878D82A}">
                    <a16:rowId xmlns:a16="http://schemas.microsoft.com/office/drawing/2014/main" val="2539885597"/>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14</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4436.14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96CC7D"/>
                    </a:solidFill>
                  </a:tcPr>
                </a:tc>
                <a:tc>
                  <a:txBody>
                    <a:bodyPr/>
                    <a:lstStyle/>
                    <a:p>
                      <a:pPr algn="r" fontAlgn="b"/>
                      <a:r>
                        <a:rPr lang="en-IN" sz="1100" b="0" i="0" u="none" strike="noStrike">
                          <a:solidFill>
                            <a:srgbClr val="000000"/>
                          </a:solidFill>
                          <a:effectLst/>
                          <a:latin typeface="Aptos Narrow" panose="020B0004020202020204" pitchFamily="34" charset="0"/>
                        </a:rPr>
                        <a:t>1.83E+08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7DC57C"/>
                    </a:solidFill>
                  </a:tcPr>
                </a:tc>
                <a:tc>
                  <a:txBody>
                    <a:bodyPr/>
                    <a:lstStyle/>
                    <a:p>
                      <a:pPr algn="r" fontAlgn="b"/>
                      <a:r>
                        <a:rPr lang="en-IN" sz="1100" b="0" i="0" u="none" strike="noStrike">
                          <a:solidFill>
                            <a:srgbClr val="000000"/>
                          </a:solidFill>
                          <a:effectLst/>
                          <a:latin typeface="Aptos Narrow" panose="020B0004020202020204" pitchFamily="34" charset="0"/>
                        </a:rPr>
                        <a:t>13534.61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7EC57C"/>
                    </a:solidFill>
                  </a:tcPr>
                </a:tc>
                <a:tc>
                  <a:txBody>
                    <a:bodyPr/>
                    <a:lstStyle/>
                    <a:p>
                      <a:pPr algn="r" fontAlgn="b"/>
                      <a:r>
                        <a:rPr lang="en-IN" sz="1100" b="0" i="0" u="none" strike="noStrike">
                          <a:solidFill>
                            <a:srgbClr val="000000"/>
                          </a:solidFill>
                          <a:effectLst/>
                          <a:latin typeface="Aptos Narrow" panose="020B0004020202020204" pitchFamily="34" charset="0"/>
                        </a:rPr>
                        <a:t>0.677528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7EC67D"/>
                    </a:solidFill>
                  </a:tcPr>
                </a:tc>
                <a:tc>
                  <a:txBody>
                    <a:bodyPr/>
                    <a:lstStyle/>
                    <a:p>
                      <a:pPr algn="r" fontAlgn="b"/>
                      <a:r>
                        <a:rPr lang="en-IN" sz="1100" b="0" i="0" u="none" strike="noStrike">
                          <a:solidFill>
                            <a:srgbClr val="000000"/>
                          </a:solidFill>
                          <a:effectLst/>
                          <a:latin typeface="Aptos Narrow" panose="020B0004020202020204" pitchFamily="34" charset="0"/>
                        </a:rPr>
                        <a:t>0.117856</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2DE81"/>
                    </a:solidFill>
                  </a:tcPr>
                </a:tc>
                <a:extLst>
                  <a:ext uri="{0D108BD9-81ED-4DB2-BD59-A6C34878D82A}">
                    <a16:rowId xmlns:a16="http://schemas.microsoft.com/office/drawing/2014/main" val="1065598800"/>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13</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4488.731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E8E482"/>
                    </a:solidFill>
                  </a:tcPr>
                </a:tc>
                <a:tc>
                  <a:txBody>
                    <a:bodyPr/>
                    <a:lstStyle/>
                    <a:p>
                      <a:pPr algn="r" fontAlgn="b"/>
                      <a:r>
                        <a:rPr lang="en-IN" sz="1100" b="0" i="0" u="none" strike="noStrike">
                          <a:solidFill>
                            <a:srgbClr val="000000"/>
                          </a:solidFill>
                          <a:effectLst/>
                          <a:latin typeface="Aptos Narrow" panose="020B0004020202020204" pitchFamily="34" charset="0"/>
                        </a:rPr>
                        <a:t>1.89E+08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FE182"/>
                    </a:solidFill>
                  </a:tcPr>
                </a:tc>
                <a:tc>
                  <a:txBody>
                    <a:bodyPr/>
                    <a:lstStyle/>
                    <a:p>
                      <a:pPr algn="r" fontAlgn="b"/>
                      <a:r>
                        <a:rPr lang="en-IN" sz="1100" b="0" i="0" u="none" strike="noStrike">
                          <a:solidFill>
                            <a:srgbClr val="000000"/>
                          </a:solidFill>
                          <a:effectLst/>
                          <a:latin typeface="Aptos Narrow" panose="020B0004020202020204" pitchFamily="34" charset="0"/>
                        </a:rPr>
                        <a:t>13765.75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FE182"/>
                    </a:solidFill>
                  </a:tcPr>
                </a:tc>
                <a:tc>
                  <a:txBody>
                    <a:bodyPr/>
                    <a:lstStyle/>
                    <a:p>
                      <a:pPr algn="r" fontAlgn="b"/>
                      <a:r>
                        <a:rPr lang="en-IN" sz="1100" b="0" i="0" u="none" strike="noStrike">
                          <a:solidFill>
                            <a:srgbClr val="000000"/>
                          </a:solidFill>
                          <a:effectLst/>
                          <a:latin typeface="Aptos Narrow" panose="020B0004020202020204" pitchFamily="34" charset="0"/>
                        </a:rPr>
                        <a:t>0.66642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E0E283"/>
                    </a:solidFill>
                  </a:tcPr>
                </a:tc>
                <a:tc>
                  <a:txBody>
                    <a:bodyPr/>
                    <a:lstStyle/>
                    <a:p>
                      <a:pPr algn="r" fontAlgn="b"/>
                      <a:r>
                        <a:rPr lang="en-IN" sz="1100" b="0" i="0" u="none" strike="noStrike">
                          <a:solidFill>
                            <a:srgbClr val="000000"/>
                          </a:solidFill>
                          <a:effectLst/>
                          <a:latin typeface="Aptos Narrow" panose="020B0004020202020204" pitchFamily="34" charset="0"/>
                        </a:rPr>
                        <a:t>0.118475</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984"/>
                    </a:solidFill>
                  </a:tcPr>
                </a:tc>
                <a:extLst>
                  <a:ext uri="{0D108BD9-81ED-4DB2-BD59-A6C34878D82A}">
                    <a16:rowId xmlns:a16="http://schemas.microsoft.com/office/drawing/2014/main" val="3376450711"/>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12</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4526.191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DF82"/>
                    </a:solidFill>
                  </a:tcPr>
                </a:tc>
                <a:tc>
                  <a:txBody>
                    <a:bodyPr/>
                    <a:lstStyle/>
                    <a:p>
                      <a:pPr algn="r" fontAlgn="b"/>
                      <a:r>
                        <a:rPr lang="en-IN" sz="1100" b="0" i="0" u="none" strike="noStrike">
                          <a:solidFill>
                            <a:srgbClr val="000000"/>
                          </a:solidFill>
                          <a:effectLst/>
                          <a:latin typeface="Aptos Narrow" panose="020B0004020202020204" pitchFamily="34" charset="0"/>
                        </a:rPr>
                        <a:t>1.93E+08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082"/>
                    </a:solidFill>
                  </a:tcPr>
                </a:tc>
                <a:tc>
                  <a:txBody>
                    <a:bodyPr/>
                    <a:lstStyle/>
                    <a:p>
                      <a:pPr algn="r" fontAlgn="b"/>
                      <a:r>
                        <a:rPr lang="en-IN" sz="1100" b="0" i="0" u="none" strike="noStrike">
                          <a:solidFill>
                            <a:srgbClr val="000000"/>
                          </a:solidFill>
                          <a:effectLst/>
                          <a:latin typeface="Aptos Narrow" panose="020B0004020202020204" pitchFamily="34" charset="0"/>
                        </a:rPr>
                        <a:t>13905.2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082"/>
                    </a:solidFill>
                  </a:tcPr>
                </a:tc>
                <a:tc>
                  <a:txBody>
                    <a:bodyPr/>
                    <a:lstStyle/>
                    <a:p>
                      <a:pPr algn="r" fontAlgn="b"/>
                      <a:r>
                        <a:rPr lang="en-IN" sz="1100" b="0" i="0" u="none" strike="noStrike">
                          <a:solidFill>
                            <a:srgbClr val="000000"/>
                          </a:solidFill>
                          <a:effectLst/>
                          <a:latin typeface="Aptos Narrow" panose="020B0004020202020204" pitchFamily="34" charset="0"/>
                        </a:rPr>
                        <a:t>0.659628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F81"/>
                    </a:solidFill>
                  </a:tcPr>
                </a:tc>
                <a:tc>
                  <a:txBody>
                    <a:bodyPr/>
                    <a:lstStyle/>
                    <a:p>
                      <a:pPr algn="r" fontAlgn="b"/>
                      <a:r>
                        <a:rPr lang="en-IN" sz="1100" b="0" i="0" u="none" strike="noStrike">
                          <a:solidFill>
                            <a:srgbClr val="000000"/>
                          </a:solidFill>
                          <a:effectLst/>
                          <a:latin typeface="Aptos Narrow" panose="020B0004020202020204" pitchFamily="34" charset="0"/>
                        </a:rPr>
                        <a:t>0.119669</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17F"/>
                    </a:solidFill>
                  </a:tcPr>
                </a:tc>
                <a:extLst>
                  <a:ext uri="{0D108BD9-81ED-4DB2-BD59-A6C34878D82A}">
                    <a16:rowId xmlns:a16="http://schemas.microsoft.com/office/drawing/2014/main" val="3362517024"/>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11</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4509.777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884"/>
                    </a:solidFill>
                  </a:tcPr>
                </a:tc>
                <a:tc>
                  <a:txBody>
                    <a:bodyPr/>
                    <a:lstStyle/>
                    <a:p>
                      <a:pPr algn="r" fontAlgn="b"/>
                      <a:r>
                        <a:rPr lang="en-IN" sz="1100" b="0" i="0" u="none" strike="noStrike">
                          <a:solidFill>
                            <a:srgbClr val="000000"/>
                          </a:solidFill>
                          <a:effectLst/>
                          <a:latin typeface="Aptos Narrow" panose="020B0004020202020204" pitchFamily="34" charset="0"/>
                        </a:rPr>
                        <a:t>1.94E+08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DD82"/>
                    </a:solidFill>
                  </a:tcPr>
                </a:tc>
                <a:tc>
                  <a:txBody>
                    <a:bodyPr/>
                    <a:lstStyle/>
                    <a:p>
                      <a:pPr algn="r" fontAlgn="b"/>
                      <a:r>
                        <a:rPr lang="en-IN" sz="1100" b="0" i="0" u="none" strike="noStrike">
                          <a:solidFill>
                            <a:srgbClr val="000000"/>
                          </a:solidFill>
                          <a:effectLst/>
                          <a:latin typeface="Aptos Narrow" panose="020B0004020202020204" pitchFamily="34" charset="0"/>
                        </a:rPr>
                        <a:t>13926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DC82"/>
                    </a:solidFill>
                  </a:tcPr>
                </a:tc>
                <a:tc>
                  <a:txBody>
                    <a:bodyPr/>
                    <a:lstStyle/>
                    <a:p>
                      <a:pPr algn="r" fontAlgn="b"/>
                      <a:r>
                        <a:rPr lang="en-IN" sz="1100" b="0" i="0" u="none" strike="noStrike">
                          <a:solidFill>
                            <a:srgbClr val="000000"/>
                          </a:solidFill>
                          <a:effectLst/>
                          <a:latin typeface="Aptos Narrow" panose="020B0004020202020204" pitchFamily="34" charset="0"/>
                        </a:rPr>
                        <a:t>0.658609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C81"/>
                    </a:solidFill>
                  </a:tcPr>
                </a:tc>
                <a:tc>
                  <a:txBody>
                    <a:bodyPr/>
                    <a:lstStyle/>
                    <a:p>
                      <a:pPr algn="r" fontAlgn="b"/>
                      <a:r>
                        <a:rPr lang="en-IN" sz="1100" b="0" i="0" u="none" strike="noStrike">
                          <a:solidFill>
                            <a:srgbClr val="000000"/>
                          </a:solidFill>
                          <a:effectLst/>
                          <a:latin typeface="Aptos Narrow" panose="020B0004020202020204" pitchFamily="34" charset="0"/>
                        </a:rPr>
                        <a:t>0.118367</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extLst>
                  <a:ext uri="{0D108BD9-81ED-4DB2-BD59-A6C34878D82A}">
                    <a16:rowId xmlns:a16="http://schemas.microsoft.com/office/drawing/2014/main" val="267219919"/>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10</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4504.493</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1.92E+08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884"/>
                    </a:solidFill>
                  </a:tcPr>
                </a:tc>
                <a:tc>
                  <a:txBody>
                    <a:bodyPr/>
                    <a:lstStyle/>
                    <a:p>
                      <a:pPr algn="r" fontAlgn="b"/>
                      <a:r>
                        <a:rPr lang="en-IN" sz="1100" b="0" i="0" u="none" strike="noStrike">
                          <a:solidFill>
                            <a:srgbClr val="000000"/>
                          </a:solidFill>
                          <a:effectLst/>
                          <a:latin typeface="Aptos Narrow" panose="020B0004020202020204" pitchFamily="34" charset="0"/>
                        </a:rPr>
                        <a:t>13862.56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884"/>
                    </a:solidFill>
                  </a:tcPr>
                </a:tc>
                <a:tc>
                  <a:txBody>
                    <a:bodyPr/>
                    <a:lstStyle/>
                    <a:p>
                      <a:pPr algn="r" fontAlgn="b"/>
                      <a:r>
                        <a:rPr lang="en-IN" sz="1100" b="0" i="0" u="none" strike="noStrike">
                          <a:solidFill>
                            <a:srgbClr val="000000"/>
                          </a:solidFill>
                          <a:effectLst/>
                          <a:latin typeface="Aptos Narrow" panose="020B0004020202020204" pitchFamily="34" charset="0"/>
                        </a:rPr>
                        <a:t>0.661712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E783"/>
                    </a:solidFill>
                  </a:tcPr>
                </a:tc>
                <a:tc>
                  <a:txBody>
                    <a:bodyPr/>
                    <a:lstStyle/>
                    <a:p>
                      <a:pPr algn="r" fontAlgn="b"/>
                      <a:r>
                        <a:rPr lang="en-IN" sz="1100" b="0" i="0" u="none" strike="noStrike">
                          <a:solidFill>
                            <a:srgbClr val="000000"/>
                          </a:solidFill>
                          <a:effectLst/>
                          <a:latin typeface="Aptos Narrow" panose="020B0004020202020204" pitchFamily="34" charset="0"/>
                        </a:rPr>
                        <a:t>0.118696</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583"/>
                    </a:solidFill>
                  </a:tcPr>
                </a:tc>
                <a:extLst>
                  <a:ext uri="{0D108BD9-81ED-4DB2-BD59-A6C34878D82A}">
                    <a16:rowId xmlns:a16="http://schemas.microsoft.com/office/drawing/2014/main" val="2043012558"/>
                  </a:ext>
                </a:extLst>
              </a:tr>
              <a:tr h="190500">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9</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4518.185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483"/>
                    </a:solidFill>
                  </a:tcPr>
                </a:tc>
                <a:tc>
                  <a:txBody>
                    <a:bodyPr/>
                    <a:lstStyle/>
                    <a:p>
                      <a:pPr algn="r" fontAlgn="b"/>
                      <a:r>
                        <a:rPr lang="en-IN" sz="1100" b="0" i="0" u="none" strike="noStrike">
                          <a:solidFill>
                            <a:srgbClr val="000000"/>
                          </a:solidFill>
                          <a:effectLst/>
                          <a:latin typeface="Aptos Narrow" panose="020B0004020202020204" pitchFamily="34" charset="0"/>
                        </a:rPr>
                        <a:t>1.92E+08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13840.47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0.662789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0.118723</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483"/>
                    </a:solidFill>
                  </a:tcPr>
                </a:tc>
                <a:extLst>
                  <a:ext uri="{0D108BD9-81ED-4DB2-BD59-A6C34878D82A}">
                    <a16:rowId xmlns:a16="http://schemas.microsoft.com/office/drawing/2014/main" val="2865745131"/>
                  </a:ext>
                </a:extLst>
              </a:tr>
              <a:tr h="200025">
                <a:tc vMerge="1">
                  <a:txBody>
                    <a:bodyPr/>
                    <a:lstStyle/>
                    <a:p>
                      <a:endParaRPr lang="en-IN"/>
                    </a:p>
                  </a:txBody>
                  <a:tcPr/>
                </a:tc>
                <a:tc>
                  <a:txBody>
                    <a:bodyPr/>
                    <a:lstStyle/>
                    <a:p>
                      <a:pPr algn="r" fontAlgn="b"/>
                      <a:r>
                        <a:rPr lang="en-IN" sz="1100" b="0" i="0" u="none" strike="noStrike">
                          <a:solidFill>
                            <a:srgbClr val="000000"/>
                          </a:solidFill>
                          <a:effectLst/>
                          <a:latin typeface="Aptos Narrow" panose="020B0004020202020204" pitchFamily="34" charset="0"/>
                        </a:rPr>
                        <a:t>8</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4522.89</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IN" sz="1100" b="0" i="0" u="none" strike="noStrike">
                          <a:solidFill>
                            <a:srgbClr val="000000"/>
                          </a:solidFill>
                          <a:effectLst/>
                          <a:latin typeface="Aptos Narrow" panose="020B0004020202020204" pitchFamily="34" charset="0"/>
                        </a:rPr>
                        <a:t>1.92E+08</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IN" sz="1100" b="0" i="0" u="none" strike="noStrike">
                          <a:solidFill>
                            <a:srgbClr val="000000"/>
                          </a:solidFill>
                          <a:effectLst/>
                          <a:latin typeface="Aptos Narrow" panose="020B0004020202020204" pitchFamily="34" charset="0"/>
                        </a:rPr>
                        <a:t>13863.9</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IN" sz="1100" b="0" i="0" u="none" strike="noStrike">
                          <a:solidFill>
                            <a:srgbClr val="000000"/>
                          </a:solidFill>
                          <a:effectLst/>
                          <a:latin typeface="Aptos Narrow" panose="020B0004020202020204" pitchFamily="34" charset="0"/>
                        </a:rPr>
                        <a:t>0.661646</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E683"/>
                    </a:solidFill>
                  </a:tcPr>
                </a:tc>
                <a:tc>
                  <a:txBody>
                    <a:bodyPr/>
                    <a:lstStyle/>
                    <a:p>
                      <a:pPr algn="r" fontAlgn="b"/>
                      <a:r>
                        <a:rPr lang="en-IN" sz="1100" b="0" i="0" u="none" strike="noStrike">
                          <a:solidFill>
                            <a:srgbClr val="000000"/>
                          </a:solidFill>
                          <a:effectLst/>
                          <a:latin typeface="Aptos Narrow" panose="020B0004020202020204" pitchFamily="34" charset="0"/>
                        </a:rPr>
                        <a:t>0.120236</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67D"/>
                    </a:solidFill>
                  </a:tcPr>
                </a:tc>
                <a:extLst>
                  <a:ext uri="{0D108BD9-81ED-4DB2-BD59-A6C34878D82A}">
                    <a16:rowId xmlns:a16="http://schemas.microsoft.com/office/drawing/2014/main" val="1842797307"/>
                  </a:ext>
                </a:extLst>
              </a:tr>
            </a:tbl>
          </a:graphicData>
        </a:graphic>
      </p:graphicFrame>
    </p:spTree>
    <p:extLst>
      <p:ext uri="{BB962C8B-B14F-4D97-AF65-F5344CB8AC3E}">
        <p14:creationId xmlns:p14="http://schemas.microsoft.com/office/powerpoint/2010/main" val="80665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CB71F-98A0-FDFD-293E-AC03DF6455D8}"/>
            </a:ext>
          </a:extLst>
        </p:cNvPr>
        <p:cNvGrpSpPr/>
        <p:nvPr/>
      </p:nvGrpSpPr>
      <p:grpSpPr>
        <a:xfrm>
          <a:off x="0" y="0"/>
          <a:ext cx="0" cy="0"/>
          <a:chOff x="0" y="0"/>
          <a:chExt cx="0" cy="0"/>
        </a:xfrm>
      </p:grpSpPr>
      <p:sp>
        <p:nvSpPr>
          <p:cNvPr id="16" name="Title 2">
            <a:extLst>
              <a:ext uri="{FF2B5EF4-FFF2-40B4-BE49-F238E27FC236}">
                <a16:creationId xmlns:a16="http://schemas.microsoft.com/office/drawing/2014/main" id="{274EF178-01AD-F3E5-7ADF-4D145EA7C595}"/>
              </a:ext>
            </a:extLst>
          </p:cNvPr>
          <p:cNvSpPr txBox="1">
            <a:spLocks/>
          </p:cNvSpPr>
          <p:nvPr/>
        </p:nvSpPr>
        <p:spPr>
          <a:xfrm>
            <a:off x="507" y="0"/>
            <a:ext cx="8147925" cy="58785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800" b="1">
                <a:solidFill>
                  <a:srgbClr val="785AFF"/>
                </a:solidFill>
              </a:rPr>
              <a:t>Statistical model to estimate income by predicting how much income the customer would declare if s/he were a good customer </a:t>
            </a:r>
          </a:p>
        </p:txBody>
      </p:sp>
      <p:sp>
        <p:nvSpPr>
          <p:cNvPr id="11" name="TextBox 10">
            <a:extLst>
              <a:ext uri="{FF2B5EF4-FFF2-40B4-BE49-F238E27FC236}">
                <a16:creationId xmlns:a16="http://schemas.microsoft.com/office/drawing/2014/main" id="{CF2D7287-5998-7DC6-FAA7-967BED508C28}"/>
              </a:ext>
            </a:extLst>
          </p:cNvPr>
          <p:cNvSpPr txBox="1"/>
          <p:nvPr/>
        </p:nvSpPr>
        <p:spPr>
          <a:xfrm>
            <a:off x="278681" y="5624460"/>
            <a:ext cx="1177996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a:t>The "</a:t>
            </a:r>
            <a:r>
              <a:rPr lang="en-US" sz="1200" err="1"/>
              <a:t>ib_encoded_company_name_grouped</a:t>
            </a:r>
            <a:r>
              <a:rPr lang="en-US" sz="1200"/>
              <a:t>" is by far the most important factor in this prediction. Knowing the company someone is associated with gives us the biggest clue about the customer’s income.</a:t>
            </a:r>
          </a:p>
          <a:p>
            <a:pPr marL="171450" indent="-171450">
              <a:buFont typeface="Wingdings" panose="05000000000000000000" pitchFamily="2" charset="2"/>
              <a:buChar char="q"/>
            </a:pPr>
            <a:r>
              <a:rPr lang="en-US" sz="1200"/>
              <a:t>The type of loan ("</a:t>
            </a:r>
            <a:r>
              <a:rPr lang="en-US" sz="1200" err="1"/>
              <a:t>ib_In_loan_type</a:t>
            </a:r>
            <a:r>
              <a:rPr lang="en-US" sz="1200"/>
              <a:t>") also plays a significant role, though not as much as the company name.</a:t>
            </a:r>
          </a:p>
          <a:p>
            <a:pPr marL="171450" indent="-171450">
              <a:buFont typeface="Wingdings" panose="05000000000000000000" pitchFamily="2" charset="2"/>
              <a:buChar char="q"/>
            </a:pPr>
            <a:r>
              <a:rPr lang="en-US" sz="1200"/>
              <a:t>Many other factors, like age, gender, or education level, have relatively little influence on the prediction compared to company name and loan type.</a:t>
            </a:r>
            <a:endParaRPr lang="en-IN" sz="120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69E46916-8473-FE98-F459-F2FAF12BC626}"/>
              </a:ext>
            </a:extLst>
          </p:cNvPr>
          <p:cNvGraphicFramePr>
            <a:graphicFrameLocks noGrp="1"/>
          </p:cNvGraphicFramePr>
          <p:nvPr>
            <p:extLst>
              <p:ext uri="{D42A27DB-BD31-4B8C-83A1-F6EECF244321}">
                <p14:modId xmlns:p14="http://schemas.microsoft.com/office/powerpoint/2010/main" val="2240473383"/>
              </p:ext>
            </p:extLst>
          </p:nvPr>
        </p:nvGraphicFramePr>
        <p:xfrm>
          <a:off x="412687" y="793286"/>
          <a:ext cx="11239123" cy="779280"/>
        </p:xfrm>
        <a:graphic>
          <a:graphicData uri="http://schemas.openxmlformats.org/drawingml/2006/table">
            <a:tbl>
              <a:tblPr/>
              <a:tblGrid>
                <a:gridCol w="1554951">
                  <a:extLst>
                    <a:ext uri="{9D8B030D-6E8A-4147-A177-3AD203B41FA5}">
                      <a16:colId xmlns:a16="http://schemas.microsoft.com/office/drawing/2014/main" val="3741242497"/>
                    </a:ext>
                  </a:extLst>
                </a:gridCol>
                <a:gridCol w="1859254">
                  <a:extLst>
                    <a:ext uri="{9D8B030D-6E8A-4147-A177-3AD203B41FA5}">
                      <a16:colId xmlns:a16="http://schemas.microsoft.com/office/drawing/2014/main" val="3851289850"/>
                    </a:ext>
                  </a:extLst>
                </a:gridCol>
                <a:gridCol w="1819126">
                  <a:extLst>
                    <a:ext uri="{9D8B030D-6E8A-4147-A177-3AD203B41FA5}">
                      <a16:colId xmlns:a16="http://schemas.microsoft.com/office/drawing/2014/main" val="55666076"/>
                    </a:ext>
                  </a:extLst>
                </a:gridCol>
                <a:gridCol w="2207028">
                  <a:extLst>
                    <a:ext uri="{9D8B030D-6E8A-4147-A177-3AD203B41FA5}">
                      <a16:colId xmlns:a16="http://schemas.microsoft.com/office/drawing/2014/main" val="3423791464"/>
                    </a:ext>
                  </a:extLst>
                </a:gridCol>
                <a:gridCol w="1150330">
                  <a:extLst>
                    <a:ext uri="{9D8B030D-6E8A-4147-A177-3AD203B41FA5}">
                      <a16:colId xmlns:a16="http://schemas.microsoft.com/office/drawing/2014/main" val="3517650206"/>
                    </a:ext>
                  </a:extLst>
                </a:gridCol>
                <a:gridCol w="2648434">
                  <a:extLst>
                    <a:ext uri="{9D8B030D-6E8A-4147-A177-3AD203B41FA5}">
                      <a16:colId xmlns:a16="http://schemas.microsoft.com/office/drawing/2014/main" val="2309885652"/>
                    </a:ext>
                  </a:extLst>
                </a:gridCol>
              </a:tblGrid>
              <a:tr h="187779">
                <a:tc>
                  <a:txBody>
                    <a:bodyPr/>
                    <a:lstStyle/>
                    <a:p>
                      <a:pPr algn="ctr" fontAlgn="ctr"/>
                      <a:r>
                        <a:rPr lang="en-IN" sz="1100" b="1" i="0" u="none" strike="noStrike">
                          <a:solidFill>
                            <a:srgbClr val="FFFFFF"/>
                          </a:solidFill>
                          <a:effectLst/>
                          <a:latin typeface="Aptos Narrow" panose="020B0004020202020204" pitchFamily="34" charset="0"/>
                        </a:rPr>
                        <a:t>Test Results</a:t>
                      </a:r>
                    </a:p>
                  </a:txBody>
                  <a:tcPr marL="9389" marR="9389" marT="9389"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b"/>
                      <a:r>
                        <a:rPr lang="en-IN" sz="1100" b="1" i="0" u="none" strike="noStrike">
                          <a:solidFill>
                            <a:srgbClr val="FFFFFF"/>
                          </a:solidFill>
                          <a:effectLst/>
                          <a:latin typeface="Aptos Narrow" panose="020B0004020202020204" pitchFamily="34" charset="0"/>
                        </a:rPr>
                        <a:t>Mean Absolute Error (MAE)</a:t>
                      </a:r>
                    </a:p>
                  </a:txBody>
                  <a:tcPr marL="9389" marR="9389" marT="9389"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ctr" fontAlgn="b"/>
                      <a:r>
                        <a:rPr lang="en-IN" sz="1100" b="1" i="0" u="none" strike="noStrike">
                          <a:solidFill>
                            <a:srgbClr val="FFFFFF"/>
                          </a:solidFill>
                          <a:effectLst/>
                          <a:latin typeface="Aptos Narrow" panose="020B0004020202020204" pitchFamily="34" charset="0"/>
                        </a:rPr>
                        <a:t>Mean Squared Error (MSE)</a:t>
                      </a:r>
                    </a:p>
                  </a:txBody>
                  <a:tcPr marL="9389" marR="9389" marT="9389"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ctr" fontAlgn="b"/>
                      <a:r>
                        <a:rPr lang="en-US" sz="1100" b="1" i="0" u="none" strike="noStrike">
                          <a:solidFill>
                            <a:srgbClr val="FFFFFF"/>
                          </a:solidFill>
                          <a:effectLst/>
                          <a:latin typeface="Aptos Narrow" panose="020B0004020202020204" pitchFamily="34" charset="0"/>
                        </a:rPr>
                        <a:t>Root Mean Squared Error (RMSE)</a:t>
                      </a:r>
                    </a:p>
                  </a:txBody>
                  <a:tcPr marL="9389" marR="9389" marT="9389"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ctr" fontAlgn="b"/>
                      <a:r>
                        <a:rPr lang="en-IN" sz="1100" b="1" i="0" u="none" strike="noStrike">
                          <a:solidFill>
                            <a:srgbClr val="FFFFFF"/>
                          </a:solidFill>
                          <a:effectLst/>
                          <a:latin typeface="Aptos Narrow" panose="020B0004020202020204" pitchFamily="34" charset="0"/>
                        </a:rPr>
                        <a:t>R-squared (R2)</a:t>
                      </a:r>
                    </a:p>
                  </a:txBody>
                  <a:tcPr marL="9389" marR="9389" marT="9389"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ctr" fontAlgn="b"/>
                      <a:r>
                        <a:rPr lang="en-IN" sz="1100" b="1" i="0" u="none" strike="noStrike">
                          <a:solidFill>
                            <a:srgbClr val="FFFFFF"/>
                          </a:solidFill>
                          <a:effectLst/>
                          <a:latin typeface="Aptos Narrow" panose="020B0004020202020204" pitchFamily="34" charset="0"/>
                        </a:rPr>
                        <a:t>Mean Absolute Percentage Error (MAPE)</a:t>
                      </a:r>
                    </a:p>
                  </a:txBody>
                  <a:tcPr marL="9389" marR="9389" marT="9389"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extLst>
                  <a:ext uri="{0D108BD9-81ED-4DB2-BD59-A6C34878D82A}">
                    <a16:rowId xmlns:a16="http://schemas.microsoft.com/office/drawing/2014/main" val="2064541897"/>
                  </a:ext>
                </a:extLst>
              </a:tr>
              <a:tr h="197167">
                <a:tc>
                  <a:txBody>
                    <a:bodyPr/>
                    <a:lstStyle/>
                    <a:p>
                      <a:pPr algn="l" fontAlgn="ctr"/>
                      <a:r>
                        <a:rPr lang="en-IN" sz="1100" b="1" i="0" u="none" strike="noStrike">
                          <a:solidFill>
                            <a:srgbClr val="0E2841"/>
                          </a:solidFill>
                          <a:effectLst/>
                          <a:latin typeface="Aptos Narrow" panose="020B0004020202020204" pitchFamily="34" charset="0"/>
                        </a:rPr>
                        <a:t>Beta Model</a:t>
                      </a:r>
                    </a:p>
                  </a:txBody>
                  <a:tcPr marL="9389" marR="9389" marT="9389" marB="0" anchor="ctr">
                    <a:lnL w="6350" cap="flat" cmpd="sng" algn="ctr">
                      <a:solidFill>
                        <a:srgbClr val="15608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100" b="1" i="0" u="none" strike="noStrike">
                          <a:solidFill>
                            <a:srgbClr val="3F3F3F"/>
                          </a:solidFill>
                          <a:effectLst/>
                          <a:latin typeface="Aptos Narrow" panose="020B0004020202020204" pitchFamily="34" charset="0"/>
                        </a:rPr>
                        <a:t>4412.8</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181443044.4</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13470.08</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0.6806</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0.1171</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647968840"/>
                  </a:ext>
                </a:extLst>
              </a:tr>
              <a:tr h="197167">
                <a:tc>
                  <a:txBody>
                    <a:bodyPr/>
                    <a:lstStyle/>
                    <a:p>
                      <a:pPr algn="l" fontAlgn="ctr"/>
                      <a:r>
                        <a:rPr lang="en-IN" sz="1100" b="1" i="0" u="none" strike="noStrike">
                          <a:solidFill>
                            <a:srgbClr val="0E2841"/>
                          </a:solidFill>
                          <a:effectLst/>
                          <a:latin typeface="Aptos Narrow" panose="020B0004020202020204" pitchFamily="34" charset="0"/>
                        </a:rPr>
                        <a:t>September 2024 OOT</a:t>
                      </a:r>
                    </a:p>
                  </a:txBody>
                  <a:tcPr marL="9389" marR="9389" marT="9389" marB="0" anchor="ctr">
                    <a:lnL w="6350" cap="flat" cmpd="sng" algn="ctr">
                      <a:solidFill>
                        <a:srgbClr val="15608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100" b="1" i="0" u="none" strike="noStrike">
                          <a:solidFill>
                            <a:srgbClr val="3F3F3F"/>
                          </a:solidFill>
                          <a:effectLst/>
                          <a:latin typeface="Aptos Narrow" panose="020B0004020202020204" pitchFamily="34" charset="0"/>
                        </a:rPr>
                        <a:t>4076.52</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168555251.9</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12982.88</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0.6587</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0.1158</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945401244"/>
                  </a:ext>
                </a:extLst>
              </a:tr>
              <a:tr h="197167">
                <a:tc>
                  <a:txBody>
                    <a:bodyPr/>
                    <a:lstStyle/>
                    <a:p>
                      <a:pPr algn="l" fontAlgn="ctr"/>
                      <a:r>
                        <a:rPr lang="en-IN" sz="1100" b="1" i="0" u="none" strike="noStrike">
                          <a:solidFill>
                            <a:srgbClr val="0E2841"/>
                          </a:solidFill>
                          <a:effectLst/>
                          <a:latin typeface="Aptos Narrow" panose="020B0004020202020204" pitchFamily="34" charset="0"/>
                        </a:rPr>
                        <a:t>October 2024 OOT</a:t>
                      </a:r>
                    </a:p>
                  </a:txBody>
                  <a:tcPr marL="9389" marR="9389" marT="9389" marB="0" anchor="ctr">
                    <a:lnL w="6350" cap="flat" cmpd="sng" algn="ctr">
                      <a:solidFill>
                        <a:srgbClr val="15608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156082"/>
                      </a:solidFill>
                      <a:prstDash val="solid"/>
                      <a:round/>
                      <a:headEnd type="none" w="med" len="med"/>
                      <a:tailEnd type="none" w="med" len="med"/>
                    </a:lnT>
                    <a:lnB w="12700" cap="flat" cmpd="sng" algn="ctr">
                      <a:solidFill>
                        <a:srgbClr val="44B3E1"/>
                      </a:solidFill>
                      <a:prstDash val="solid"/>
                      <a:round/>
                      <a:headEnd type="none" w="med" len="med"/>
                      <a:tailEnd type="none" w="med" len="med"/>
                    </a:lnB>
                    <a:noFill/>
                  </a:tcPr>
                </a:tc>
                <a:tc>
                  <a:txBody>
                    <a:bodyPr/>
                    <a:lstStyle/>
                    <a:p>
                      <a:pPr algn="ctr" fontAlgn="ctr"/>
                      <a:r>
                        <a:rPr lang="en-IN" sz="1100" b="1" i="0" u="none" strike="noStrike">
                          <a:solidFill>
                            <a:srgbClr val="3F3F3F"/>
                          </a:solidFill>
                          <a:effectLst/>
                          <a:latin typeface="Aptos Narrow" panose="020B0004020202020204" pitchFamily="34" charset="0"/>
                        </a:rPr>
                        <a:t>4819.14</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260407536.8</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16137.15</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0.6238</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ctr"/>
                      <a:r>
                        <a:rPr lang="en-IN" sz="1100" b="1" i="0" u="none" strike="noStrike">
                          <a:solidFill>
                            <a:srgbClr val="3F3F3F"/>
                          </a:solidFill>
                          <a:effectLst/>
                          <a:latin typeface="Aptos Narrow" panose="020B0004020202020204" pitchFamily="34" charset="0"/>
                        </a:rPr>
                        <a:t>0.1232</a:t>
                      </a:r>
                    </a:p>
                  </a:txBody>
                  <a:tcPr marL="9389" marR="9389" marT="9389"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570915868"/>
                  </a:ext>
                </a:extLst>
              </a:tr>
            </a:tbl>
          </a:graphicData>
        </a:graphic>
      </p:graphicFrame>
      <p:pic>
        <p:nvPicPr>
          <p:cNvPr id="6" name="Picture 5">
            <a:extLst>
              <a:ext uri="{FF2B5EF4-FFF2-40B4-BE49-F238E27FC236}">
                <a16:creationId xmlns:a16="http://schemas.microsoft.com/office/drawing/2014/main" id="{4D87843B-E73D-C404-388A-A9B37EA1F061}"/>
              </a:ext>
            </a:extLst>
          </p:cNvPr>
          <p:cNvPicPr>
            <a:picLocks noChangeAspect="1"/>
          </p:cNvPicPr>
          <p:nvPr/>
        </p:nvPicPr>
        <p:blipFill>
          <a:blip r:embed="rId2"/>
          <a:stretch>
            <a:fillRect/>
          </a:stretch>
        </p:blipFill>
        <p:spPr>
          <a:xfrm>
            <a:off x="412686" y="1934677"/>
            <a:ext cx="5460981" cy="3484348"/>
          </a:xfrm>
          <a:prstGeom prst="rect">
            <a:avLst/>
          </a:prstGeom>
        </p:spPr>
      </p:pic>
      <p:pic>
        <p:nvPicPr>
          <p:cNvPr id="9" name="Picture 8">
            <a:extLst>
              <a:ext uri="{FF2B5EF4-FFF2-40B4-BE49-F238E27FC236}">
                <a16:creationId xmlns:a16="http://schemas.microsoft.com/office/drawing/2014/main" id="{BE4FCBDC-24FF-9E6F-9628-45487DA751E8}"/>
              </a:ext>
            </a:extLst>
          </p:cNvPr>
          <p:cNvPicPr>
            <a:picLocks noChangeAspect="1"/>
          </p:cNvPicPr>
          <p:nvPr/>
        </p:nvPicPr>
        <p:blipFill>
          <a:blip r:embed="rId3"/>
          <a:stretch>
            <a:fillRect/>
          </a:stretch>
        </p:blipFill>
        <p:spPr>
          <a:xfrm>
            <a:off x="6318335" y="1934678"/>
            <a:ext cx="5333475" cy="3484348"/>
          </a:xfrm>
          <a:prstGeom prst="rect">
            <a:avLst/>
          </a:prstGeom>
        </p:spPr>
      </p:pic>
    </p:spTree>
    <p:extLst>
      <p:ext uri="{BB962C8B-B14F-4D97-AF65-F5344CB8AC3E}">
        <p14:creationId xmlns:p14="http://schemas.microsoft.com/office/powerpoint/2010/main" val="324409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4070063-4E20-05F1-9071-000F6748CAE3}"/>
              </a:ext>
            </a:extLst>
          </p:cNvPr>
          <p:cNvSpPr txBox="1"/>
          <p:nvPr/>
        </p:nvSpPr>
        <p:spPr>
          <a:xfrm>
            <a:off x="6980222" y="3959124"/>
            <a:ext cx="4662534" cy="2123658"/>
          </a:xfrm>
          <a:prstGeom prst="rect">
            <a:avLst/>
          </a:prstGeom>
          <a:noFill/>
        </p:spPr>
        <p:txBody>
          <a:bodyPr wrap="square">
            <a:spAutoFit/>
          </a:bodyPr>
          <a:lstStyle/>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We see a clear upward trend for both the "Predicted" and "Actual" lines, suggesting the model is performing well.</a:t>
            </a:r>
          </a:p>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The "Actual" line is consistently above the "Predicted" line, meaning the model is slightly underestimating the average value in each decile. However, the lines are relatively close, indicating good overall agreement.</a:t>
            </a:r>
          </a:p>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The closer the "Predicted" and "Actual" lines are, the more accurate the model's predictions are. In this chart, the lines are relatively close, indicating good accuracy.</a:t>
            </a:r>
          </a:p>
          <a:p>
            <a:pPr marL="171450" indent="-171450">
              <a:buFont typeface="Wingdings" panose="05000000000000000000" pitchFamily="2" charset="2"/>
              <a:buChar char="q"/>
            </a:pPr>
            <a:endParaRPr lang="en-US" sz="1200">
              <a:latin typeface="Calibri" panose="020F0502020204030204" pitchFamily="34" charset="0"/>
              <a:cs typeface="Calibri" panose="020F0502020204030204" pitchFamily="34" charset="0"/>
            </a:endParaRPr>
          </a:p>
          <a:p>
            <a:pPr marL="171450" indent="-171450">
              <a:buFont typeface="Wingdings" panose="05000000000000000000" pitchFamily="2" charset="2"/>
              <a:buChar char="q"/>
            </a:pPr>
            <a:endParaRPr lang="en-IN" sz="120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879E34B-9DA8-EA89-798E-8610F0F60257}"/>
              </a:ext>
            </a:extLst>
          </p:cNvPr>
          <p:cNvSpPr txBox="1"/>
          <p:nvPr/>
        </p:nvSpPr>
        <p:spPr>
          <a:xfrm>
            <a:off x="330453" y="3959124"/>
            <a:ext cx="5468292" cy="2123658"/>
          </a:xfrm>
          <a:prstGeom prst="rect">
            <a:avLst/>
          </a:prstGeom>
          <a:noFill/>
        </p:spPr>
        <p:txBody>
          <a:bodyPr wrap="square">
            <a:spAutoFit/>
          </a:bodyPr>
          <a:lstStyle/>
          <a:p>
            <a:pPr marL="171450" indent="-171450">
              <a:buFont typeface="Wingdings" panose="05000000000000000000" pitchFamily="2" charset="2"/>
              <a:buChar char="q"/>
            </a:pPr>
            <a:r>
              <a:rPr lang="en-IN" sz="1200">
                <a:latin typeface="Calibri" panose="020F0502020204030204" pitchFamily="34" charset="0"/>
                <a:cs typeface="Calibri" panose="020F0502020204030204" pitchFamily="34" charset="0"/>
              </a:rPr>
              <a:t>There's a clear positive correlation. As the actual values increase, the predicted values generally increase as well.</a:t>
            </a:r>
          </a:p>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Many data points are clustered relatively close to the red line, especially for lower values. This indicates that the model is performing reasonably well in this range.</a:t>
            </a:r>
          </a:p>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As the actual values increase, the spread of data points around the red line also increases. This suggests that the model's predictions become less accurate for higher values.</a:t>
            </a:r>
          </a:p>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Overall, the model shows a decent performance, especially for lower values. The clustering of data points around the red line indicates a good fit in this range.</a:t>
            </a:r>
          </a:p>
          <a:p>
            <a:pPr marL="171450" indent="-171450">
              <a:buFont typeface="Wingdings" panose="05000000000000000000" pitchFamily="2" charset="2"/>
              <a:buChar char="q"/>
            </a:pPr>
            <a:r>
              <a:rPr lang="en-US" sz="1200"/>
              <a:t>The model's performance deteriorates for higher values, as indicated by the increased spread and the presence of outliers.</a:t>
            </a:r>
            <a:endParaRPr lang="en-IN" sz="120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75742392-DA09-BDCA-C649-44094EBB24FF}"/>
              </a:ext>
            </a:extLst>
          </p:cNvPr>
          <p:cNvSpPr/>
          <p:nvPr/>
        </p:nvSpPr>
        <p:spPr>
          <a:xfrm>
            <a:off x="5151875" y="233189"/>
            <a:ext cx="2177969" cy="430887"/>
          </a:xfrm>
          <a:prstGeom prst="rect">
            <a:avLst/>
          </a:prstGeom>
          <a:noFill/>
        </p:spPr>
        <p:txBody>
          <a:bodyPr wrap="none" lIns="91440" tIns="45720" rIns="91440" bIns="45720">
            <a:spAutoFit/>
          </a:bodyPr>
          <a:lstStyle/>
          <a:p>
            <a:pPr algn="ctr"/>
            <a:r>
              <a:rPr lang="en-US" sz="2200" b="1">
                <a:solidFill>
                  <a:srgbClr val="785AFF"/>
                </a:solidFill>
                <a:latin typeface="+mj-lt"/>
                <a:ea typeface="+mj-ea"/>
                <a:cs typeface="+mj-cs"/>
              </a:rPr>
              <a:t>Residual and Lift</a:t>
            </a:r>
          </a:p>
        </p:txBody>
      </p:sp>
      <p:pic>
        <p:nvPicPr>
          <p:cNvPr id="4" name="Picture 3">
            <a:extLst>
              <a:ext uri="{FF2B5EF4-FFF2-40B4-BE49-F238E27FC236}">
                <a16:creationId xmlns:a16="http://schemas.microsoft.com/office/drawing/2014/main" id="{FE36988C-A8FA-7767-A466-24752734B619}"/>
              </a:ext>
            </a:extLst>
          </p:cNvPr>
          <p:cNvPicPr>
            <a:picLocks noChangeAspect="1"/>
          </p:cNvPicPr>
          <p:nvPr/>
        </p:nvPicPr>
        <p:blipFill>
          <a:blip r:embed="rId2"/>
          <a:stretch>
            <a:fillRect/>
          </a:stretch>
        </p:blipFill>
        <p:spPr>
          <a:xfrm>
            <a:off x="330453" y="910508"/>
            <a:ext cx="4821422" cy="2518491"/>
          </a:xfrm>
          <a:prstGeom prst="rect">
            <a:avLst/>
          </a:prstGeom>
        </p:spPr>
      </p:pic>
      <p:pic>
        <p:nvPicPr>
          <p:cNvPr id="7" name="Picture 6">
            <a:extLst>
              <a:ext uri="{FF2B5EF4-FFF2-40B4-BE49-F238E27FC236}">
                <a16:creationId xmlns:a16="http://schemas.microsoft.com/office/drawing/2014/main" id="{F6473DC4-1AAC-56AE-B020-5EE29F63E3A9}"/>
              </a:ext>
            </a:extLst>
          </p:cNvPr>
          <p:cNvPicPr>
            <a:picLocks noChangeAspect="1"/>
          </p:cNvPicPr>
          <p:nvPr/>
        </p:nvPicPr>
        <p:blipFill>
          <a:blip r:embed="rId3"/>
          <a:stretch>
            <a:fillRect/>
          </a:stretch>
        </p:blipFill>
        <p:spPr>
          <a:xfrm>
            <a:off x="6096000" y="910509"/>
            <a:ext cx="4821422" cy="2518490"/>
          </a:xfrm>
          <a:prstGeom prst="rect">
            <a:avLst/>
          </a:prstGeom>
        </p:spPr>
      </p:pic>
    </p:spTree>
    <p:extLst>
      <p:ext uri="{BB962C8B-B14F-4D97-AF65-F5344CB8AC3E}">
        <p14:creationId xmlns:p14="http://schemas.microsoft.com/office/powerpoint/2010/main" val="411519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621693-FFB4-F9CC-F3C1-0BAF90D280C3}"/>
              </a:ext>
            </a:extLst>
          </p:cNvPr>
          <p:cNvSpPr/>
          <p:nvPr/>
        </p:nvSpPr>
        <p:spPr>
          <a:xfrm>
            <a:off x="4148433" y="233189"/>
            <a:ext cx="4184865" cy="430887"/>
          </a:xfrm>
          <a:prstGeom prst="rect">
            <a:avLst/>
          </a:prstGeom>
          <a:noFill/>
        </p:spPr>
        <p:txBody>
          <a:bodyPr wrap="none" lIns="91440" tIns="45720" rIns="91440" bIns="45720">
            <a:spAutoFit/>
          </a:bodyPr>
          <a:lstStyle/>
          <a:p>
            <a:pPr algn="ctr"/>
            <a:r>
              <a:rPr lang="en-US" sz="2200">
                <a:solidFill>
                  <a:srgbClr val="785AFF"/>
                </a:solidFill>
                <a:latin typeface="+mj-lt"/>
                <a:ea typeface="+mj-ea"/>
                <a:cs typeface="+mj-cs"/>
              </a:rPr>
              <a:t>Company Encoder Feature Stability</a:t>
            </a:r>
          </a:p>
        </p:txBody>
      </p:sp>
      <p:sp>
        <p:nvSpPr>
          <p:cNvPr id="15" name="TextBox 14">
            <a:extLst>
              <a:ext uri="{FF2B5EF4-FFF2-40B4-BE49-F238E27FC236}">
                <a16:creationId xmlns:a16="http://schemas.microsoft.com/office/drawing/2014/main" id="{4A334679-E497-ACE6-0B0C-E7AA5DB2DD48}"/>
              </a:ext>
            </a:extLst>
          </p:cNvPr>
          <p:cNvSpPr txBox="1"/>
          <p:nvPr/>
        </p:nvSpPr>
        <p:spPr>
          <a:xfrm>
            <a:off x="406980" y="5744483"/>
            <a:ext cx="11483814" cy="646331"/>
          </a:xfrm>
          <a:prstGeom prst="rect">
            <a:avLst/>
          </a:prstGeom>
          <a:noFill/>
        </p:spPr>
        <p:txBody>
          <a:bodyPr wrap="square">
            <a:spAutoFit/>
          </a:bodyPr>
          <a:lstStyle/>
          <a:p>
            <a:pPr algn="just"/>
            <a:r>
              <a:rPr lang="en-US" sz="1200">
                <a:latin typeface="Calibri" panose="020F0502020204030204" pitchFamily="34" charset="0"/>
                <a:cs typeface="Calibri" panose="020F0502020204030204" pitchFamily="34" charset="0"/>
              </a:rPr>
              <a:t>The cumulative stability analysis of the “</a:t>
            </a:r>
            <a:r>
              <a:rPr lang="en-US" sz="1200" err="1">
                <a:latin typeface="Calibri" panose="020F0502020204030204" pitchFamily="34" charset="0"/>
                <a:cs typeface="Calibri" panose="020F0502020204030204" pitchFamily="34" charset="0"/>
              </a:rPr>
              <a:t>inc_beta_encoded_company_name_grouped</a:t>
            </a:r>
            <a:r>
              <a:rPr lang="en-US" sz="1200">
                <a:latin typeface="Calibri" panose="020F0502020204030204" pitchFamily="34" charset="0"/>
                <a:cs typeface="Calibri" panose="020F0502020204030204" pitchFamily="34" charset="0"/>
              </a:rPr>
              <a:t>” column reveals a more stable trend compared to the monthly fluctuations. The cumulative SHAP importance shows an overall decreasing trend in the initial months followed by an increasing trend in the later months. The lower coefficient of variation suggests higher stability in the cumulative values. This analysis provides a more robust understanding of the feature's importance over time.</a:t>
            </a:r>
            <a:endParaRPr lang="en-IN" sz="120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18E7189-F20A-1A9C-0CB5-377D43FD0D8E}"/>
              </a:ext>
            </a:extLst>
          </p:cNvPr>
          <p:cNvPicPr>
            <a:picLocks noChangeAspect="1"/>
          </p:cNvPicPr>
          <p:nvPr/>
        </p:nvPicPr>
        <p:blipFill>
          <a:blip r:embed="rId2"/>
          <a:stretch>
            <a:fillRect/>
          </a:stretch>
        </p:blipFill>
        <p:spPr>
          <a:xfrm>
            <a:off x="4363066" y="664076"/>
            <a:ext cx="7421953" cy="2315483"/>
          </a:xfrm>
          <a:prstGeom prst="rect">
            <a:avLst/>
          </a:prstGeom>
        </p:spPr>
      </p:pic>
      <p:pic>
        <p:nvPicPr>
          <p:cNvPr id="6" name="Picture 5">
            <a:extLst>
              <a:ext uri="{FF2B5EF4-FFF2-40B4-BE49-F238E27FC236}">
                <a16:creationId xmlns:a16="http://schemas.microsoft.com/office/drawing/2014/main" id="{AB04FE6C-38FA-CDD5-B2AD-18ADDC3DD195}"/>
              </a:ext>
            </a:extLst>
          </p:cNvPr>
          <p:cNvPicPr>
            <a:picLocks noChangeAspect="1"/>
          </p:cNvPicPr>
          <p:nvPr/>
        </p:nvPicPr>
        <p:blipFill>
          <a:blip r:embed="rId3"/>
          <a:stretch>
            <a:fillRect/>
          </a:stretch>
        </p:blipFill>
        <p:spPr>
          <a:xfrm>
            <a:off x="4148432" y="3429000"/>
            <a:ext cx="7636587" cy="2315483"/>
          </a:xfrm>
          <a:prstGeom prst="rect">
            <a:avLst/>
          </a:prstGeom>
        </p:spPr>
      </p:pic>
      <p:graphicFrame>
        <p:nvGraphicFramePr>
          <p:cNvPr id="7" name="Table 6">
            <a:extLst>
              <a:ext uri="{FF2B5EF4-FFF2-40B4-BE49-F238E27FC236}">
                <a16:creationId xmlns:a16="http://schemas.microsoft.com/office/drawing/2014/main" id="{F47AC5BB-0BCF-E34A-504B-DD2573B73720}"/>
              </a:ext>
            </a:extLst>
          </p:cNvPr>
          <p:cNvGraphicFramePr>
            <a:graphicFrameLocks noGrp="1"/>
          </p:cNvGraphicFramePr>
          <p:nvPr>
            <p:extLst>
              <p:ext uri="{D42A27DB-BD31-4B8C-83A1-F6EECF244321}">
                <p14:modId xmlns:p14="http://schemas.microsoft.com/office/powerpoint/2010/main" val="2043136712"/>
              </p:ext>
            </p:extLst>
          </p:nvPr>
        </p:nvGraphicFramePr>
        <p:xfrm>
          <a:off x="406979" y="831097"/>
          <a:ext cx="3248025" cy="1362071"/>
        </p:xfrm>
        <a:graphic>
          <a:graphicData uri="http://schemas.openxmlformats.org/drawingml/2006/table">
            <a:tbl>
              <a:tblPr/>
              <a:tblGrid>
                <a:gridCol w="2170077">
                  <a:extLst>
                    <a:ext uri="{9D8B030D-6E8A-4147-A177-3AD203B41FA5}">
                      <a16:colId xmlns:a16="http://schemas.microsoft.com/office/drawing/2014/main" val="1734663132"/>
                    </a:ext>
                  </a:extLst>
                </a:gridCol>
                <a:gridCol w="1077948">
                  <a:extLst>
                    <a:ext uri="{9D8B030D-6E8A-4147-A177-3AD203B41FA5}">
                      <a16:colId xmlns:a16="http://schemas.microsoft.com/office/drawing/2014/main" val="3500660726"/>
                    </a:ext>
                  </a:extLst>
                </a:gridCol>
              </a:tblGrid>
              <a:tr h="201433">
                <a:tc gridSpan="2">
                  <a:txBody>
                    <a:bodyPr/>
                    <a:lstStyle/>
                    <a:p>
                      <a:pPr algn="ctr" fontAlgn="b"/>
                      <a:r>
                        <a:rPr lang="en-IN" sz="1100" b="0" i="0" u="none" strike="noStrike">
                          <a:solidFill>
                            <a:srgbClr val="000000"/>
                          </a:solidFill>
                          <a:effectLst/>
                          <a:latin typeface="Aptos Narrow" panose="020B0004020202020204" pitchFamily="34" charset="0"/>
                        </a:rPr>
                        <a:t>Stability Metrics Monthly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47622873"/>
                  </a:ext>
                </a:extLst>
              </a:tr>
              <a:tr h="191841">
                <a:tc>
                  <a:txBody>
                    <a:bodyPr/>
                    <a:lstStyle/>
                    <a:p>
                      <a:pPr algn="l" fontAlgn="b"/>
                      <a:r>
                        <a:rPr lang="en-IN" sz="1100" b="1" i="0" u="none" strike="noStrike">
                          <a:solidFill>
                            <a:srgbClr val="3F3F3F"/>
                          </a:solidFill>
                          <a:effectLst/>
                          <a:latin typeface="Aptos Narrow" panose="020B0004020202020204" pitchFamily="34" charset="0"/>
                        </a:rPr>
                        <a:t>mean_importance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5993.7359</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384402925"/>
                  </a:ext>
                </a:extLst>
              </a:tr>
              <a:tr h="191841">
                <a:tc>
                  <a:txBody>
                    <a:bodyPr/>
                    <a:lstStyle/>
                    <a:p>
                      <a:pPr algn="l" fontAlgn="b"/>
                      <a:r>
                        <a:rPr lang="en-IN" sz="1100" b="1" i="0" u="none" strike="noStrike">
                          <a:solidFill>
                            <a:srgbClr val="3F3F3F"/>
                          </a:solidFill>
                          <a:effectLst/>
                          <a:latin typeface="Aptos Narrow" panose="020B0004020202020204" pitchFamily="34" charset="0"/>
                        </a:rPr>
                        <a:t>std_importance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2378.3411</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913440650"/>
                  </a:ext>
                </a:extLst>
              </a:tr>
              <a:tr h="191841">
                <a:tc>
                  <a:txBody>
                    <a:bodyPr/>
                    <a:lstStyle/>
                    <a:p>
                      <a:pPr algn="l" fontAlgn="b"/>
                      <a:r>
                        <a:rPr lang="en-IN" sz="1100" b="1" i="0" u="none" strike="noStrike">
                          <a:solidFill>
                            <a:srgbClr val="3F3F3F"/>
                          </a:solidFill>
                          <a:effectLst/>
                          <a:latin typeface="Aptos Narrow" panose="020B0004020202020204" pitchFamily="34" charset="0"/>
                        </a:rPr>
                        <a:t>coefficient_of_variation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0.3968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226823743"/>
                  </a:ext>
                </a:extLst>
              </a:tr>
              <a:tr h="191841">
                <a:tc>
                  <a:txBody>
                    <a:bodyPr/>
                    <a:lstStyle/>
                    <a:p>
                      <a:pPr algn="l" fontAlgn="b"/>
                      <a:r>
                        <a:rPr lang="en-IN" sz="1100" b="1" i="0" u="none" strike="noStrike">
                          <a:solidFill>
                            <a:srgbClr val="3F3F3F"/>
                          </a:solidFill>
                          <a:effectLst/>
                          <a:latin typeface="Aptos Narrow" panose="020B0004020202020204" pitchFamily="34" charset="0"/>
                        </a:rPr>
                        <a:t>min_importance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3912.8767</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54447988"/>
                  </a:ext>
                </a:extLst>
              </a:tr>
              <a:tr h="191841">
                <a:tc>
                  <a:txBody>
                    <a:bodyPr/>
                    <a:lstStyle/>
                    <a:p>
                      <a:pPr algn="l" fontAlgn="b"/>
                      <a:r>
                        <a:rPr lang="en-IN" sz="1100" b="1" i="0" u="none" strike="noStrike">
                          <a:solidFill>
                            <a:srgbClr val="3F3F3F"/>
                          </a:solidFill>
                          <a:effectLst/>
                          <a:latin typeface="Aptos Narrow" panose="020B0004020202020204" pitchFamily="34" charset="0"/>
                        </a:rPr>
                        <a:t>max_importance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12459.961</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939332777"/>
                  </a:ext>
                </a:extLst>
              </a:tr>
              <a:tr h="201433">
                <a:tc>
                  <a:txBody>
                    <a:bodyPr/>
                    <a:lstStyle/>
                    <a:p>
                      <a:pPr algn="l" fontAlgn="b"/>
                      <a:r>
                        <a:rPr lang="en-IN" sz="1100" b="1" i="0" u="none" strike="noStrike">
                          <a:solidFill>
                            <a:srgbClr val="3F3F3F"/>
                          </a:solidFill>
                          <a:effectLst/>
                          <a:latin typeface="Aptos Narrow" panose="020B0004020202020204" pitchFamily="34" charset="0"/>
                        </a:rPr>
                        <a:t>range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8547.0843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688114546"/>
                  </a:ext>
                </a:extLst>
              </a:tr>
            </a:tbl>
          </a:graphicData>
        </a:graphic>
      </p:graphicFrame>
      <p:graphicFrame>
        <p:nvGraphicFramePr>
          <p:cNvPr id="8" name="Table 7">
            <a:extLst>
              <a:ext uri="{FF2B5EF4-FFF2-40B4-BE49-F238E27FC236}">
                <a16:creationId xmlns:a16="http://schemas.microsoft.com/office/drawing/2014/main" id="{ECC8A9CA-7FC1-CA52-5257-166199CF44A0}"/>
              </a:ext>
            </a:extLst>
          </p:cNvPr>
          <p:cNvGraphicFramePr>
            <a:graphicFrameLocks noGrp="1"/>
          </p:cNvGraphicFramePr>
          <p:nvPr>
            <p:extLst>
              <p:ext uri="{D42A27DB-BD31-4B8C-83A1-F6EECF244321}">
                <p14:modId xmlns:p14="http://schemas.microsoft.com/office/powerpoint/2010/main" val="3188755819"/>
              </p:ext>
            </p:extLst>
          </p:nvPr>
        </p:nvGraphicFramePr>
        <p:xfrm>
          <a:off x="406979" y="3827615"/>
          <a:ext cx="3248024" cy="1362071"/>
        </p:xfrm>
        <a:graphic>
          <a:graphicData uri="http://schemas.openxmlformats.org/drawingml/2006/table">
            <a:tbl>
              <a:tblPr/>
              <a:tblGrid>
                <a:gridCol w="2170077">
                  <a:extLst>
                    <a:ext uri="{9D8B030D-6E8A-4147-A177-3AD203B41FA5}">
                      <a16:colId xmlns:a16="http://schemas.microsoft.com/office/drawing/2014/main" val="200639305"/>
                    </a:ext>
                  </a:extLst>
                </a:gridCol>
                <a:gridCol w="1077947">
                  <a:extLst>
                    <a:ext uri="{9D8B030D-6E8A-4147-A177-3AD203B41FA5}">
                      <a16:colId xmlns:a16="http://schemas.microsoft.com/office/drawing/2014/main" val="362738339"/>
                    </a:ext>
                  </a:extLst>
                </a:gridCol>
              </a:tblGrid>
              <a:tr h="201433">
                <a:tc gridSpan="2">
                  <a:txBody>
                    <a:bodyPr/>
                    <a:lstStyle/>
                    <a:p>
                      <a:pPr algn="ctr" fontAlgn="b"/>
                      <a:r>
                        <a:rPr lang="en-IN" sz="1100" b="0" i="0" u="none" strike="noStrike">
                          <a:solidFill>
                            <a:srgbClr val="000000"/>
                          </a:solidFill>
                          <a:effectLst/>
                          <a:latin typeface="Aptos Narrow" panose="020B0004020202020204" pitchFamily="34" charset="0"/>
                        </a:rPr>
                        <a:t>Cumulative Stability Metrics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779032298"/>
                  </a:ext>
                </a:extLst>
              </a:tr>
              <a:tr h="191841">
                <a:tc>
                  <a:txBody>
                    <a:bodyPr/>
                    <a:lstStyle/>
                    <a:p>
                      <a:pPr algn="l" fontAlgn="b"/>
                      <a:r>
                        <a:rPr lang="en-IN" sz="1100" b="1" i="0" u="none" strike="noStrike">
                          <a:solidFill>
                            <a:srgbClr val="3F3F3F"/>
                          </a:solidFill>
                          <a:effectLst/>
                          <a:latin typeface="Aptos Narrow" panose="020B0004020202020204" pitchFamily="34" charset="0"/>
                        </a:rPr>
                        <a:t>final_importance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6506.2768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58173921"/>
                  </a:ext>
                </a:extLst>
              </a:tr>
              <a:tr h="191841">
                <a:tc>
                  <a:txBody>
                    <a:bodyPr/>
                    <a:lstStyle/>
                    <a:p>
                      <a:pPr algn="l" fontAlgn="b"/>
                      <a:r>
                        <a:rPr lang="en-IN" sz="1100" b="1" i="0" u="none" strike="noStrike">
                          <a:solidFill>
                            <a:srgbClr val="3F3F3F"/>
                          </a:solidFill>
                          <a:effectLst/>
                          <a:latin typeface="Aptos Narrow" panose="020B0004020202020204" pitchFamily="34" charset="0"/>
                        </a:rPr>
                        <a:t>importance_change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1043.7358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639327553"/>
                  </a:ext>
                </a:extLst>
              </a:tr>
              <a:tr h="191841">
                <a:tc>
                  <a:txBody>
                    <a:bodyPr/>
                    <a:lstStyle/>
                    <a:p>
                      <a:pPr algn="l" fontAlgn="b"/>
                      <a:r>
                        <a:rPr lang="en-IN" sz="1100" b="1" i="0" u="none" strike="noStrike">
                          <a:solidFill>
                            <a:srgbClr val="3F3F3F"/>
                          </a:solidFill>
                          <a:effectLst/>
                          <a:latin typeface="Aptos Narrow" panose="020B0004020202020204" pitchFamily="34" charset="0"/>
                        </a:rPr>
                        <a:t>std_importance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618.2246</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126494619"/>
                  </a:ext>
                </a:extLst>
              </a:tr>
              <a:tr h="191841">
                <a:tc>
                  <a:txBody>
                    <a:bodyPr/>
                    <a:lstStyle/>
                    <a:p>
                      <a:pPr algn="l" fontAlgn="b"/>
                      <a:r>
                        <a:rPr lang="en-IN" sz="1100" b="1" i="0" u="none" strike="noStrike">
                          <a:solidFill>
                            <a:srgbClr val="3F3F3F"/>
                          </a:solidFill>
                          <a:effectLst/>
                          <a:latin typeface="Aptos Narrow" panose="020B0004020202020204" pitchFamily="34" charset="0"/>
                        </a:rPr>
                        <a:t>coefficient_of_variation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0.1204</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573562500"/>
                  </a:ext>
                </a:extLst>
              </a:tr>
              <a:tr h="191841">
                <a:tc>
                  <a:txBody>
                    <a:bodyPr/>
                    <a:lstStyle/>
                    <a:p>
                      <a:pPr algn="l" fontAlgn="b"/>
                      <a:r>
                        <a:rPr lang="en-IN" sz="1100" b="1" i="0" u="none" strike="noStrike">
                          <a:solidFill>
                            <a:srgbClr val="3F3F3F"/>
                          </a:solidFill>
                          <a:effectLst/>
                          <a:latin typeface="Aptos Narrow" panose="020B0004020202020204" pitchFamily="34" charset="0"/>
                        </a:rPr>
                        <a:t>max_monthly_change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826.1679</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86816059"/>
                  </a:ext>
                </a:extLst>
              </a:tr>
              <a:tr h="201433">
                <a:tc>
                  <a:txBody>
                    <a:bodyPr/>
                    <a:lstStyle/>
                    <a:p>
                      <a:pPr algn="l" fontAlgn="b"/>
                      <a:r>
                        <a:rPr lang="en-IN" sz="1100" b="1" i="0" u="none" strike="noStrike">
                          <a:solidFill>
                            <a:srgbClr val="3F3F3F"/>
                          </a:solidFill>
                          <a:effectLst/>
                          <a:latin typeface="Aptos Narrow" panose="020B0004020202020204" pitchFamily="34" charset="0"/>
                        </a:rPr>
                        <a:t>total_samples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98063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65580077"/>
                  </a:ext>
                </a:extLst>
              </a:tr>
            </a:tbl>
          </a:graphicData>
        </a:graphic>
      </p:graphicFrame>
    </p:spTree>
    <p:extLst>
      <p:ext uri="{BB962C8B-B14F-4D97-AF65-F5344CB8AC3E}">
        <p14:creationId xmlns:p14="http://schemas.microsoft.com/office/powerpoint/2010/main" val="242681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A08B1E-3C31-82A3-B029-F954AAE58F38}"/>
              </a:ext>
            </a:extLst>
          </p:cNvPr>
          <p:cNvSpPr txBox="1"/>
          <p:nvPr/>
        </p:nvSpPr>
        <p:spPr>
          <a:xfrm>
            <a:off x="635097" y="4520396"/>
            <a:ext cx="1695529" cy="369332"/>
          </a:xfrm>
          <a:prstGeom prst="rect">
            <a:avLst/>
          </a:prstGeom>
          <a:noFill/>
        </p:spPr>
        <p:txBody>
          <a:bodyPr wrap="none" rtlCol="0">
            <a:spAutoFit/>
          </a:bodyPr>
          <a:lstStyle/>
          <a:p>
            <a:r>
              <a:rPr lang="en-US"/>
              <a:t>With Log Scale </a:t>
            </a:r>
            <a:endParaRPr lang="en-IN"/>
          </a:p>
        </p:txBody>
      </p:sp>
      <p:sp>
        <p:nvSpPr>
          <p:cNvPr id="9" name="TextBox 8">
            <a:extLst>
              <a:ext uri="{FF2B5EF4-FFF2-40B4-BE49-F238E27FC236}">
                <a16:creationId xmlns:a16="http://schemas.microsoft.com/office/drawing/2014/main" id="{36EFD90E-9E58-3584-5BFB-164843825E92}"/>
              </a:ext>
            </a:extLst>
          </p:cNvPr>
          <p:cNvSpPr txBox="1"/>
          <p:nvPr/>
        </p:nvSpPr>
        <p:spPr>
          <a:xfrm>
            <a:off x="213470" y="1285974"/>
            <a:ext cx="3145366" cy="1015663"/>
          </a:xfrm>
          <a:prstGeom prst="rect">
            <a:avLst/>
          </a:prstGeom>
          <a:noFill/>
        </p:spPr>
        <p:txBody>
          <a:bodyPr wrap="square" rtlCol="0">
            <a:spAutoFit/>
          </a:bodyPr>
          <a:lstStyle/>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T</a:t>
            </a:r>
            <a:r>
              <a:rPr lang="en-US" sz="1200" i="0">
                <a:effectLst/>
                <a:latin typeface="Calibri" panose="020F0502020204030204" pitchFamily="34" charset="0"/>
                <a:cs typeface="Calibri" panose="020F0502020204030204" pitchFamily="34" charset="0"/>
              </a:rPr>
              <a:t>he graph shows that the predicted values for the number of digital loan accounts are generally close to the actual values, indicating that the model used to predict the number of digital loan accounts is accurate</a:t>
            </a:r>
            <a:r>
              <a:rPr lang="en-US" sz="1200" b="1" i="0">
                <a:effectLst/>
                <a:latin typeface="Calibri" panose="020F0502020204030204" pitchFamily="34" charset="0"/>
                <a:cs typeface="Calibri" panose="020F0502020204030204" pitchFamily="34" charset="0"/>
              </a:rPr>
              <a:t>.</a:t>
            </a:r>
            <a:endParaRPr lang="en-IN" sz="1200" b="1">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63426023-45B6-087F-C710-E0A21830583F}"/>
              </a:ext>
            </a:extLst>
          </p:cNvPr>
          <p:cNvSpPr/>
          <p:nvPr/>
        </p:nvSpPr>
        <p:spPr>
          <a:xfrm>
            <a:off x="3736871" y="233189"/>
            <a:ext cx="5008038" cy="430887"/>
          </a:xfrm>
          <a:prstGeom prst="rect">
            <a:avLst/>
          </a:prstGeom>
          <a:noFill/>
        </p:spPr>
        <p:txBody>
          <a:bodyPr wrap="none" lIns="91440" tIns="45720" rIns="91440" bIns="45720">
            <a:spAutoFit/>
          </a:bodyPr>
          <a:lstStyle/>
          <a:p>
            <a:pPr algn="ctr"/>
            <a:r>
              <a:rPr lang="en-US" sz="2200">
                <a:solidFill>
                  <a:srgbClr val="785AFF"/>
                </a:solidFill>
                <a:latin typeface="+mj-lt"/>
                <a:ea typeface="+mj-ea"/>
                <a:cs typeface="+mj-cs"/>
              </a:rPr>
              <a:t>Distribution of Loans Across Income Types</a:t>
            </a:r>
          </a:p>
        </p:txBody>
      </p:sp>
      <p:pic>
        <p:nvPicPr>
          <p:cNvPr id="4" name="Picture 3">
            <a:extLst>
              <a:ext uri="{FF2B5EF4-FFF2-40B4-BE49-F238E27FC236}">
                <a16:creationId xmlns:a16="http://schemas.microsoft.com/office/drawing/2014/main" id="{FC771E3F-D839-2B75-D65E-C66AC4277059}"/>
              </a:ext>
            </a:extLst>
          </p:cNvPr>
          <p:cNvPicPr>
            <a:picLocks noChangeAspect="1"/>
          </p:cNvPicPr>
          <p:nvPr/>
        </p:nvPicPr>
        <p:blipFill>
          <a:blip r:embed="rId2"/>
          <a:stretch>
            <a:fillRect/>
          </a:stretch>
        </p:blipFill>
        <p:spPr>
          <a:xfrm>
            <a:off x="3736871" y="977773"/>
            <a:ext cx="8241660" cy="2329553"/>
          </a:xfrm>
          <a:prstGeom prst="rect">
            <a:avLst/>
          </a:prstGeom>
        </p:spPr>
      </p:pic>
      <p:pic>
        <p:nvPicPr>
          <p:cNvPr id="8" name="Picture 7">
            <a:extLst>
              <a:ext uri="{FF2B5EF4-FFF2-40B4-BE49-F238E27FC236}">
                <a16:creationId xmlns:a16="http://schemas.microsoft.com/office/drawing/2014/main" id="{F8A1BD7A-1270-AACC-75EF-9EBA1C0CFBC2}"/>
              </a:ext>
            </a:extLst>
          </p:cNvPr>
          <p:cNvPicPr>
            <a:picLocks noChangeAspect="1"/>
          </p:cNvPicPr>
          <p:nvPr/>
        </p:nvPicPr>
        <p:blipFill>
          <a:blip r:embed="rId3"/>
          <a:stretch>
            <a:fillRect/>
          </a:stretch>
        </p:blipFill>
        <p:spPr>
          <a:xfrm>
            <a:off x="3736871" y="3621023"/>
            <a:ext cx="8241660" cy="2329553"/>
          </a:xfrm>
          <a:prstGeom prst="rect">
            <a:avLst/>
          </a:prstGeom>
        </p:spPr>
      </p:pic>
    </p:spTree>
    <p:extLst>
      <p:ext uri="{BB962C8B-B14F-4D97-AF65-F5344CB8AC3E}">
        <p14:creationId xmlns:p14="http://schemas.microsoft.com/office/powerpoint/2010/main" val="269832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B96E96-B7D7-9C10-EAD8-21705CDAFB7E}"/>
              </a:ext>
            </a:extLst>
          </p:cNvPr>
          <p:cNvSpPr txBox="1"/>
          <p:nvPr/>
        </p:nvSpPr>
        <p:spPr>
          <a:xfrm>
            <a:off x="578802" y="766194"/>
            <a:ext cx="10971021" cy="1323439"/>
          </a:xfrm>
          <a:prstGeom prst="rect">
            <a:avLst/>
          </a:prstGeom>
          <a:noFill/>
        </p:spPr>
        <p:txBody>
          <a:bodyPr wrap="square" rtlCol="0">
            <a:spAutoFit/>
          </a:bodyPr>
          <a:lstStyle/>
          <a:p>
            <a:r>
              <a:rPr lang="en-US" sz="1000" b="1"/>
              <a:t>Comparing Model Performance:</a:t>
            </a:r>
            <a:endParaRPr lang="en-US" sz="1000"/>
          </a:p>
          <a:p>
            <a:pPr>
              <a:buFont typeface="+mj-lt"/>
              <a:buAutoNum type="arabicPeriod"/>
            </a:pPr>
            <a:r>
              <a:rPr lang="en-US" sz="1000" b="1"/>
              <a:t>Overall Distribution:</a:t>
            </a:r>
            <a:r>
              <a:rPr lang="en-US" sz="1000"/>
              <a:t> At a high level, both “Salary Scaled" and “Estimated Income" seem to capture the general trend of "loan" income, which is higher density at higher percentiles. However, neither model perfectly overlaps with the "loan" distribution.</a:t>
            </a:r>
          </a:p>
          <a:p>
            <a:pPr>
              <a:buFont typeface="+mj-lt"/>
              <a:buAutoNum type="arabicPeriod"/>
            </a:pPr>
            <a:r>
              <a:rPr lang="en-US" sz="1000" b="1"/>
              <a:t>Lower Percentiles (0-40%):</a:t>
            </a:r>
            <a:r>
              <a:rPr lang="en-US" sz="1000"/>
              <a:t> In this range, Estimated Income appears to be closer to the actual "loan" income distribution. Salary Scaled Income overestimates the income in this segment, showing a peak where the actual loan income is lower.</a:t>
            </a:r>
          </a:p>
          <a:p>
            <a:pPr>
              <a:buFont typeface="+mj-lt"/>
              <a:buAutoNum type="arabicPeriod"/>
            </a:pPr>
            <a:r>
              <a:rPr lang="en-US" sz="1000" b="1"/>
              <a:t>Middle Percentiles (40-80%):</a:t>
            </a:r>
            <a:r>
              <a:rPr lang="en-US" sz="1000"/>
              <a:t> Both models underestimate the "loan" income in this range. However, Salary Scaled Income is slightly closer to the actual distribution than Estimated Income.</a:t>
            </a:r>
          </a:p>
          <a:p>
            <a:pPr>
              <a:buFont typeface="+mj-lt"/>
              <a:buAutoNum type="arabicPeriod"/>
            </a:pPr>
            <a:r>
              <a:rPr lang="en-US" sz="1000" b="1"/>
              <a:t>Higher Percentiles (80-100%):</a:t>
            </a:r>
            <a:r>
              <a:rPr lang="en-US" sz="1000"/>
              <a:t> Here, Salary Scaled Income seems to perform better. It captures the peak of the "loan" income more accurately, while Estimated Income underestimates it.</a:t>
            </a:r>
          </a:p>
          <a:p>
            <a:endParaRPr lang="en-IN" sz="100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83BBAE3-B951-E031-8CAC-D8FB81D17157}"/>
              </a:ext>
            </a:extLst>
          </p:cNvPr>
          <p:cNvPicPr>
            <a:picLocks noChangeAspect="1"/>
          </p:cNvPicPr>
          <p:nvPr/>
        </p:nvPicPr>
        <p:blipFill>
          <a:blip r:embed="rId2"/>
          <a:stretch>
            <a:fillRect/>
          </a:stretch>
        </p:blipFill>
        <p:spPr>
          <a:xfrm>
            <a:off x="578803" y="2424638"/>
            <a:ext cx="10971020" cy="4018592"/>
          </a:xfrm>
          <a:prstGeom prst="rect">
            <a:avLst/>
          </a:prstGeom>
        </p:spPr>
      </p:pic>
    </p:spTree>
    <p:extLst>
      <p:ext uri="{BB962C8B-B14F-4D97-AF65-F5344CB8AC3E}">
        <p14:creationId xmlns:p14="http://schemas.microsoft.com/office/powerpoint/2010/main" val="11530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646E33F-E745-4136-05B0-9FF68FDE01DC}"/>
              </a:ext>
            </a:extLst>
          </p:cNvPr>
          <p:cNvSpPr txBox="1"/>
          <p:nvPr/>
        </p:nvSpPr>
        <p:spPr>
          <a:xfrm>
            <a:off x="205261" y="1504489"/>
            <a:ext cx="5346070" cy="1384995"/>
          </a:xfrm>
          <a:prstGeom prst="rect">
            <a:avLst/>
          </a:prstGeom>
          <a:noFill/>
        </p:spPr>
        <p:txBody>
          <a:bodyPr wrap="square">
            <a:spAutoFit/>
          </a:bodyPr>
          <a:lstStyle/>
          <a:p>
            <a:pPr marL="171450" indent="-171450">
              <a:buFont typeface="Wingdings" panose="05000000000000000000" pitchFamily="2" charset="2"/>
              <a:buChar char="q"/>
            </a:pPr>
            <a:r>
              <a:rPr lang="en-IN" sz="1200">
                <a:latin typeface="Calibri" panose="020F0502020204030204" pitchFamily="34" charset="0"/>
                <a:cs typeface="Calibri" panose="020F0502020204030204" pitchFamily="34" charset="0"/>
              </a:rPr>
              <a:t>As the actual "Monthly Income Bin" increases, both the "Estimated" and "Salary Scaled" income bins tend to increase as well. This indicates that both models capture the overall trend of income.</a:t>
            </a:r>
          </a:p>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The points in the Salary Scale chart are generally located higher on the y-axis for the same x-axis values compared to the Estimated Income chart. This suggest that the Salary Scaled model is overestimating monthly income compared to the Estimated Income model.</a:t>
            </a:r>
            <a:endParaRPr lang="en-IN" sz="120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B27B8863-72BC-92A9-0DBB-D95C794DF744}"/>
              </a:ext>
            </a:extLst>
          </p:cNvPr>
          <p:cNvSpPr/>
          <p:nvPr/>
        </p:nvSpPr>
        <p:spPr>
          <a:xfrm>
            <a:off x="117450" y="0"/>
            <a:ext cx="5897364" cy="1107996"/>
          </a:xfrm>
          <a:prstGeom prst="rect">
            <a:avLst/>
          </a:prstGeom>
          <a:noFill/>
        </p:spPr>
        <p:txBody>
          <a:bodyPr wrap="square" lIns="91440" tIns="45720" rIns="91440" bIns="45720">
            <a:spAutoFit/>
          </a:bodyPr>
          <a:lstStyle/>
          <a:p>
            <a:pPr algn="ctr"/>
            <a:r>
              <a:rPr lang="en-US" sz="2200">
                <a:solidFill>
                  <a:srgbClr val="785AFF"/>
                </a:solidFill>
                <a:latin typeface="+mj-lt"/>
                <a:ea typeface="+mj-ea"/>
                <a:cs typeface="+mj-cs"/>
              </a:rPr>
              <a:t>Prediction difference comparison of Estimated Income Model and Salary Scaled Model Vs Monthly Income</a:t>
            </a:r>
          </a:p>
        </p:txBody>
      </p:sp>
      <p:pic>
        <p:nvPicPr>
          <p:cNvPr id="5" name="Picture 4">
            <a:extLst>
              <a:ext uri="{FF2B5EF4-FFF2-40B4-BE49-F238E27FC236}">
                <a16:creationId xmlns:a16="http://schemas.microsoft.com/office/drawing/2014/main" id="{3AD5F451-867C-03E5-DFDD-F3537E378388}"/>
              </a:ext>
            </a:extLst>
          </p:cNvPr>
          <p:cNvPicPr>
            <a:picLocks noChangeAspect="1"/>
          </p:cNvPicPr>
          <p:nvPr/>
        </p:nvPicPr>
        <p:blipFill>
          <a:blip r:embed="rId2"/>
          <a:stretch>
            <a:fillRect/>
          </a:stretch>
        </p:blipFill>
        <p:spPr>
          <a:xfrm>
            <a:off x="6014814" y="397883"/>
            <a:ext cx="6059736" cy="3202806"/>
          </a:xfrm>
          <a:prstGeom prst="rect">
            <a:avLst/>
          </a:prstGeom>
        </p:spPr>
      </p:pic>
      <p:pic>
        <p:nvPicPr>
          <p:cNvPr id="8" name="Picture 7">
            <a:extLst>
              <a:ext uri="{FF2B5EF4-FFF2-40B4-BE49-F238E27FC236}">
                <a16:creationId xmlns:a16="http://schemas.microsoft.com/office/drawing/2014/main" id="{2B06621C-E112-3CD5-A471-6393D127AA31}"/>
              </a:ext>
            </a:extLst>
          </p:cNvPr>
          <p:cNvPicPr>
            <a:picLocks noChangeAspect="1"/>
          </p:cNvPicPr>
          <p:nvPr/>
        </p:nvPicPr>
        <p:blipFill>
          <a:blip r:embed="rId3"/>
          <a:stretch>
            <a:fillRect/>
          </a:stretch>
        </p:blipFill>
        <p:spPr>
          <a:xfrm>
            <a:off x="6096000" y="3600689"/>
            <a:ext cx="5890739" cy="2859428"/>
          </a:xfrm>
          <a:prstGeom prst="rect">
            <a:avLst/>
          </a:prstGeom>
        </p:spPr>
      </p:pic>
      <p:pic>
        <p:nvPicPr>
          <p:cNvPr id="12" name="Picture 11">
            <a:extLst>
              <a:ext uri="{FF2B5EF4-FFF2-40B4-BE49-F238E27FC236}">
                <a16:creationId xmlns:a16="http://schemas.microsoft.com/office/drawing/2014/main" id="{94038745-D36F-4BD5-0AC8-ECE1542D2C5D}"/>
              </a:ext>
            </a:extLst>
          </p:cNvPr>
          <p:cNvPicPr>
            <a:picLocks noChangeAspect="1"/>
          </p:cNvPicPr>
          <p:nvPr/>
        </p:nvPicPr>
        <p:blipFill>
          <a:blip r:embed="rId4"/>
          <a:stretch>
            <a:fillRect/>
          </a:stretch>
        </p:blipFill>
        <p:spPr>
          <a:xfrm>
            <a:off x="36264" y="3600688"/>
            <a:ext cx="5890739" cy="2859428"/>
          </a:xfrm>
          <a:prstGeom prst="rect">
            <a:avLst/>
          </a:prstGeom>
        </p:spPr>
      </p:pic>
    </p:spTree>
    <p:extLst>
      <p:ext uri="{BB962C8B-B14F-4D97-AF65-F5344CB8AC3E}">
        <p14:creationId xmlns:p14="http://schemas.microsoft.com/office/powerpoint/2010/main" val="39856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Sowndarya</dc:creator>
  <cp:revision>1</cp:revision>
  <dcterms:created xsi:type="dcterms:W3CDTF">2024-12-17T11:13:04Z</dcterms:created>
  <dcterms:modified xsi:type="dcterms:W3CDTF">2025-03-10T05:51:06Z</dcterms:modified>
</cp:coreProperties>
</file>