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98" r:id="rId2"/>
    <p:sldId id="505" r:id="rId3"/>
    <p:sldId id="257" r:id="rId4"/>
    <p:sldId id="501" r:id="rId5"/>
    <p:sldId id="502" r:id="rId6"/>
    <p:sldId id="500" r:id="rId7"/>
    <p:sldId id="503" r:id="rId8"/>
    <p:sldId id="504" r:id="rId9"/>
    <p:sldId id="506" r:id="rId10"/>
    <p:sldId id="507" r:id="rId11"/>
    <p:sldId id="508" r:id="rId12"/>
    <p:sldId id="509" r:id="rId13"/>
    <p:sldId id="510" r:id="rId14"/>
    <p:sldId id="5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5AFF"/>
    <a:srgbClr val="F0F0F0"/>
    <a:srgbClr val="5645F9"/>
    <a:srgbClr val="8146F8"/>
    <a:srgbClr val="AD4AF8"/>
    <a:srgbClr val="8C49F9"/>
    <a:srgbClr val="FFFFFF"/>
    <a:srgbClr val="965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E6239E-F8CD-317D-618E-90393F3261D9}" v="77" dt="2025-02-03T14:00:27.372"/>
    <p1510:client id="{137EC2B6-2CFE-3A1F-6C39-A45AB95F11AE}" v="643" dt="2025-02-03T14:07:10.112"/>
    <p1510:client id="{140F254F-A36A-FF9A-221C-9E3201BCEF25}" v="19" dt="2025-02-04T08:17:01.200"/>
    <p1510:client id="{188A2E14-CB3D-5416-5FBE-9E16CDB41939}" v="538" dt="2025-02-04T05:46:14.927"/>
    <p1510:client id="{20AE19F5-830D-1A51-5965-22A2BFF5A1BB}" v="78" dt="2025-02-03T16:36:57.521"/>
    <p1510:client id="{2E84DF47-87F6-2040-97CC-C1E17A501A6E}" v="2062" dt="2025-02-03T06:29:36.495"/>
    <p1510:client id="{6497C468-59A8-FBC1-ECEF-CD11CB3C4362}" v="13" dt="2025-02-04T09:57:59.186"/>
    <p1510:client id="{C26B748F-BB2D-1389-B0AD-DE331384B4E4}" v="472" dt="2025-02-04T06:47:31.759"/>
    <p1510:client id="{E0DAE466-8557-C119-8DB5-4ACF1EDFEFFC}" v="1" dt="2025-02-05T05:54:24.719"/>
    <p1510:client id="{FE300517-A725-41C5-8ECB-F48970FC29BD}" v="2" dt="2025-02-04T10:59:07.2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 userId="S::bbanik@tonikbank.com::26f52a98-3216-49f8-95c0-92c9bbdc30ba" providerId="AD" clId="Web-{20AE19F5-830D-1A51-5965-22A2BFF5A1BB}"/>
    <pc:docChg chg="modSld">
      <pc:chgData name="Biswa" userId="S::bbanik@tonikbank.com::26f52a98-3216-49f8-95c0-92c9bbdc30ba" providerId="AD" clId="Web-{20AE19F5-830D-1A51-5965-22A2BFF5A1BB}" dt="2025-02-03T16:36:57.521" v="80"/>
      <pc:docMkLst>
        <pc:docMk/>
      </pc:docMkLst>
      <pc:sldChg chg="addSp modSp">
        <pc:chgData name="Biswa" userId="S::bbanik@tonikbank.com::26f52a98-3216-49f8-95c0-92c9bbdc30ba" providerId="AD" clId="Web-{20AE19F5-830D-1A51-5965-22A2BFF5A1BB}" dt="2025-02-03T16:36:57.521" v="80"/>
        <pc:sldMkLst>
          <pc:docMk/>
          <pc:sldMk cId="2478160253" sldId="504"/>
        </pc:sldMkLst>
        <pc:spChg chg="add mod">
          <ac:chgData name="Biswa" userId="S::bbanik@tonikbank.com::26f52a98-3216-49f8-95c0-92c9bbdc30ba" providerId="AD" clId="Web-{20AE19F5-830D-1A51-5965-22A2BFF5A1BB}" dt="2025-02-03T16:34:31.454" v="24"/>
          <ac:spMkLst>
            <pc:docMk/>
            <pc:sldMk cId="2478160253" sldId="504"/>
            <ac:spMk id="3" creationId="{83377BD7-6C73-273C-3A77-360A3B98F262}"/>
          </ac:spMkLst>
        </pc:spChg>
        <pc:spChg chg="mod">
          <ac:chgData name="Biswa" userId="S::bbanik@tonikbank.com::26f52a98-3216-49f8-95c0-92c9bbdc30ba" providerId="AD" clId="Web-{20AE19F5-830D-1A51-5965-22A2BFF5A1BB}" dt="2025-02-03T16:34:31.438" v="18"/>
          <ac:spMkLst>
            <pc:docMk/>
            <pc:sldMk cId="2478160253" sldId="504"/>
            <ac:spMk id="4" creationId="{DD977056-67A5-AB71-BFE1-0DC27484E281}"/>
          </ac:spMkLst>
        </pc:spChg>
        <pc:spChg chg="mod">
          <ac:chgData name="Biswa" userId="S::bbanik@tonikbank.com::26f52a98-3216-49f8-95c0-92c9bbdc30ba" providerId="AD" clId="Web-{20AE19F5-830D-1A51-5965-22A2BFF5A1BB}" dt="2025-02-03T16:34:31.438" v="19"/>
          <ac:spMkLst>
            <pc:docMk/>
            <pc:sldMk cId="2478160253" sldId="504"/>
            <ac:spMk id="5" creationId="{1AAE7729-D4CD-FC96-2C99-C8E59889D57E}"/>
          </ac:spMkLst>
        </pc:spChg>
        <pc:spChg chg="mod">
          <ac:chgData name="Biswa" userId="S::bbanik@tonikbank.com::26f52a98-3216-49f8-95c0-92c9bbdc30ba" providerId="AD" clId="Web-{20AE19F5-830D-1A51-5965-22A2BFF5A1BB}" dt="2025-02-03T16:34:31.438" v="20"/>
          <ac:spMkLst>
            <pc:docMk/>
            <pc:sldMk cId="2478160253" sldId="504"/>
            <ac:spMk id="6" creationId="{C002FBCA-2B4F-5CB3-381D-65640D4379FF}"/>
          </ac:spMkLst>
        </pc:spChg>
        <pc:spChg chg="mod">
          <ac:chgData name="Biswa" userId="S::bbanik@tonikbank.com::26f52a98-3216-49f8-95c0-92c9bbdc30ba" providerId="AD" clId="Web-{20AE19F5-830D-1A51-5965-22A2BFF5A1BB}" dt="2025-02-03T16:34:31.438" v="21"/>
          <ac:spMkLst>
            <pc:docMk/>
            <pc:sldMk cId="2478160253" sldId="504"/>
            <ac:spMk id="7" creationId="{369F9001-5F3D-D514-9FC8-2A8D87E62B0C}"/>
          </ac:spMkLst>
        </pc:spChg>
        <pc:spChg chg="add mod">
          <ac:chgData name="Biswa" userId="S::bbanik@tonikbank.com::26f52a98-3216-49f8-95c0-92c9bbdc30ba" providerId="AD" clId="Web-{20AE19F5-830D-1A51-5965-22A2BFF5A1BB}" dt="2025-02-03T16:34:32.360" v="25"/>
          <ac:spMkLst>
            <pc:docMk/>
            <pc:sldMk cId="2478160253" sldId="504"/>
            <ac:spMk id="9" creationId="{3C3D6ED0-659A-8217-F428-FC73774F0933}"/>
          </ac:spMkLst>
        </pc:spChg>
        <pc:spChg chg="add mod">
          <ac:chgData name="Biswa" userId="S::bbanik@tonikbank.com::26f52a98-3216-49f8-95c0-92c9bbdc30ba" providerId="AD" clId="Web-{20AE19F5-830D-1A51-5965-22A2BFF5A1BB}" dt="2025-02-03T16:34:31.438" v="22"/>
          <ac:spMkLst>
            <pc:docMk/>
            <pc:sldMk cId="2478160253" sldId="504"/>
            <ac:spMk id="11" creationId="{52D7EA68-9011-EAB7-DB15-548B7F487DC3}"/>
          </ac:spMkLst>
        </pc:spChg>
        <pc:spChg chg="add mod">
          <ac:chgData name="Biswa" userId="S::bbanik@tonikbank.com::26f52a98-3216-49f8-95c0-92c9bbdc30ba" providerId="AD" clId="Web-{20AE19F5-830D-1A51-5965-22A2BFF5A1BB}" dt="2025-02-03T16:34:31.438" v="23"/>
          <ac:spMkLst>
            <pc:docMk/>
            <pc:sldMk cId="2478160253" sldId="504"/>
            <ac:spMk id="12" creationId="{D4505458-FCBB-2CFC-130B-338ABA31FC7A}"/>
          </ac:spMkLst>
        </pc:spChg>
        <pc:spChg chg="add mod">
          <ac:chgData name="Biswa" userId="S::bbanik@tonikbank.com::26f52a98-3216-49f8-95c0-92c9bbdc30ba" providerId="AD" clId="Web-{20AE19F5-830D-1A51-5965-22A2BFF5A1BB}" dt="2025-02-03T16:36:57.521" v="80"/>
          <ac:spMkLst>
            <pc:docMk/>
            <pc:sldMk cId="2478160253" sldId="504"/>
            <ac:spMk id="13" creationId="{88FF383A-BEE1-EA51-8040-E62173A33B20}"/>
          </ac:spMkLst>
        </pc:spChg>
      </pc:sldChg>
    </pc:docChg>
  </pc:docChgLst>
  <pc:docChgLst>
    <pc:chgData name="Biswa" userId="S::bbanik@tonikbank.com::26f52a98-3216-49f8-95c0-92c9bbdc30ba" providerId="AD" clId="Web-{C26B748F-BB2D-1389-B0AD-DE331384B4E4}"/>
    <pc:docChg chg="addSld modSld">
      <pc:chgData name="Biswa" userId="S::bbanik@tonikbank.com::26f52a98-3216-49f8-95c0-92c9bbdc30ba" providerId="AD" clId="Web-{C26B748F-BB2D-1389-B0AD-DE331384B4E4}" dt="2025-02-04T06:47:31.759" v="101" actId="1076"/>
      <pc:docMkLst>
        <pc:docMk/>
      </pc:docMkLst>
      <pc:sldChg chg="delSp modSp">
        <pc:chgData name="Biswa" userId="S::bbanik@tonikbank.com::26f52a98-3216-49f8-95c0-92c9bbdc30ba" providerId="AD" clId="Web-{C26B748F-BB2D-1389-B0AD-DE331384B4E4}" dt="2025-02-04T06:47:31.759" v="101" actId="1076"/>
        <pc:sldMkLst>
          <pc:docMk/>
          <pc:sldMk cId="3478160078" sldId="500"/>
        </pc:sldMkLst>
        <pc:graphicFrameChg chg="mod modGraphic">
          <ac:chgData name="Biswa" userId="S::bbanik@tonikbank.com::26f52a98-3216-49f8-95c0-92c9bbdc30ba" providerId="AD" clId="Web-{C26B748F-BB2D-1389-B0AD-DE331384B4E4}" dt="2025-02-04T06:47:31.759" v="101" actId="1076"/>
          <ac:graphicFrameMkLst>
            <pc:docMk/>
            <pc:sldMk cId="3478160078" sldId="500"/>
            <ac:graphicFrameMk id="2" creationId="{84D147B4-2BC7-B426-9F71-F34EF94BEE15}"/>
          </ac:graphicFrameMkLst>
        </pc:graphicFrameChg>
        <pc:graphicFrameChg chg="del">
          <ac:chgData name="Biswa" userId="S::bbanik@tonikbank.com::26f52a98-3216-49f8-95c0-92c9bbdc30ba" providerId="AD" clId="Web-{C26B748F-BB2D-1389-B0AD-DE331384B4E4}" dt="2025-02-04T06:47:19.321" v="98"/>
          <ac:graphicFrameMkLst>
            <pc:docMk/>
            <pc:sldMk cId="3478160078" sldId="500"/>
            <ac:graphicFrameMk id="9" creationId="{691F049B-A7CA-CC9C-5D5D-BC26792466D3}"/>
          </ac:graphicFrameMkLst>
        </pc:graphicFrameChg>
      </pc:sldChg>
      <pc:sldChg chg="modSp">
        <pc:chgData name="Biswa" userId="S::bbanik@tonikbank.com::26f52a98-3216-49f8-95c0-92c9bbdc30ba" providerId="AD" clId="Web-{C26B748F-BB2D-1389-B0AD-DE331384B4E4}" dt="2025-02-04T04:25:59.356" v="53"/>
        <pc:sldMkLst>
          <pc:docMk/>
          <pc:sldMk cId="2478160253" sldId="504"/>
        </pc:sldMkLst>
        <pc:graphicFrameChg chg="mod modGraphic">
          <ac:chgData name="Biswa" userId="S::bbanik@tonikbank.com::26f52a98-3216-49f8-95c0-92c9bbdc30ba" providerId="AD" clId="Web-{C26B748F-BB2D-1389-B0AD-DE331384B4E4}" dt="2025-02-04T04:25:56.012" v="51"/>
          <ac:graphicFrameMkLst>
            <pc:docMk/>
            <pc:sldMk cId="2478160253" sldId="504"/>
            <ac:graphicFrameMk id="2" creationId="{424DCC29-A33B-8027-15AA-2779AB34948A}"/>
          </ac:graphicFrameMkLst>
        </pc:graphicFrameChg>
        <pc:graphicFrameChg chg="mod modGraphic">
          <ac:chgData name="Biswa" userId="S::bbanik@tonikbank.com::26f52a98-3216-49f8-95c0-92c9bbdc30ba" providerId="AD" clId="Web-{C26B748F-BB2D-1389-B0AD-DE331384B4E4}" dt="2025-02-04T04:25:59.356" v="53"/>
          <ac:graphicFrameMkLst>
            <pc:docMk/>
            <pc:sldMk cId="2478160253" sldId="504"/>
            <ac:graphicFrameMk id="8" creationId="{1142AF8D-9C36-B8BB-3F70-B462B7DBBBCF}"/>
          </ac:graphicFrameMkLst>
        </pc:graphicFrameChg>
      </pc:sldChg>
      <pc:sldChg chg="modSp add replId">
        <pc:chgData name="Biswa" userId="S::bbanik@tonikbank.com::26f52a98-3216-49f8-95c0-92c9bbdc30ba" providerId="AD" clId="Web-{C26B748F-BB2D-1389-B0AD-DE331384B4E4}" dt="2025-02-04T04:25:43.559" v="47"/>
        <pc:sldMkLst>
          <pc:docMk/>
          <pc:sldMk cId="3597777334" sldId="506"/>
        </pc:sldMkLst>
        <pc:spChg chg="mod">
          <ac:chgData name="Biswa" userId="S::bbanik@tonikbank.com::26f52a98-3216-49f8-95c0-92c9bbdc30ba" providerId="AD" clId="Web-{C26B748F-BB2D-1389-B0AD-DE331384B4E4}" dt="2025-02-04T04:25:09.542" v="46" actId="20577"/>
          <ac:spMkLst>
            <pc:docMk/>
            <pc:sldMk cId="3597777334" sldId="506"/>
            <ac:spMk id="10" creationId="{4EFF5908-90DF-38E3-C277-98B8CA59D3FB}"/>
          </ac:spMkLst>
        </pc:spChg>
        <pc:graphicFrameChg chg="modGraphic">
          <ac:chgData name="Biswa" userId="S::bbanik@tonikbank.com::26f52a98-3216-49f8-95c0-92c9bbdc30ba" providerId="AD" clId="Web-{C26B748F-BB2D-1389-B0AD-DE331384B4E4}" dt="2025-02-04T04:25:43.559" v="47"/>
          <ac:graphicFrameMkLst>
            <pc:docMk/>
            <pc:sldMk cId="3597777334" sldId="506"/>
            <ac:graphicFrameMk id="2" creationId="{E32D5AB3-D725-5EFA-0339-4FC3682FCEA3}"/>
          </ac:graphicFrameMkLst>
        </pc:graphicFrameChg>
      </pc:sldChg>
      <pc:sldChg chg="addSp delSp modSp add">
        <pc:chgData name="Biswa" userId="S::bbanik@tonikbank.com::26f52a98-3216-49f8-95c0-92c9bbdc30ba" providerId="AD" clId="Web-{C26B748F-BB2D-1389-B0AD-DE331384B4E4}" dt="2025-02-04T05:22:04.389" v="97"/>
        <pc:sldMkLst>
          <pc:docMk/>
          <pc:sldMk cId="3759570271" sldId="507"/>
        </pc:sldMkLst>
        <pc:spChg chg="mod">
          <ac:chgData name="Biswa" userId="S::bbanik@tonikbank.com::26f52a98-3216-49f8-95c0-92c9bbdc30ba" providerId="AD" clId="Web-{C26B748F-BB2D-1389-B0AD-DE331384B4E4}" dt="2025-02-04T05:21:29.481" v="63" actId="1076"/>
          <ac:spMkLst>
            <pc:docMk/>
            <pc:sldMk cId="3759570271" sldId="507"/>
            <ac:spMk id="2" creationId="{CDF45AF8-E51D-9DB1-B1E9-648E9B5ACA30}"/>
          </ac:spMkLst>
        </pc:spChg>
        <pc:spChg chg="add mod">
          <ac:chgData name="Biswa" userId="S::bbanik@tonikbank.com::26f52a98-3216-49f8-95c0-92c9bbdc30ba" providerId="AD" clId="Web-{C26B748F-BB2D-1389-B0AD-DE331384B4E4}" dt="2025-02-04T05:22:04.389" v="97"/>
          <ac:spMkLst>
            <pc:docMk/>
            <pc:sldMk cId="3759570271" sldId="507"/>
            <ac:spMk id="6" creationId="{B8E4FDBA-3491-80B6-9A99-29B68C4D2A21}"/>
          </ac:spMkLst>
        </pc:spChg>
        <pc:picChg chg="del">
          <ac:chgData name="Biswa" userId="S::bbanik@tonikbank.com::26f52a98-3216-49f8-95c0-92c9bbdc30ba" providerId="AD" clId="Web-{C26B748F-BB2D-1389-B0AD-DE331384B4E4}" dt="2025-02-04T05:21:32.919" v="65"/>
          <ac:picMkLst>
            <pc:docMk/>
            <pc:sldMk cId="3759570271" sldId="507"/>
            <ac:picMk id="4" creationId="{B7B13240-3262-E67A-AFE7-3D9795CBD3B5}"/>
          </ac:picMkLst>
        </pc:picChg>
        <pc:picChg chg="del">
          <ac:chgData name="Biswa" userId="S::bbanik@tonikbank.com::26f52a98-3216-49f8-95c0-92c9bbdc30ba" providerId="AD" clId="Web-{C26B748F-BB2D-1389-B0AD-DE331384B4E4}" dt="2025-02-04T05:21:32.903" v="64"/>
          <ac:picMkLst>
            <pc:docMk/>
            <pc:sldMk cId="3759570271" sldId="507"/>
            <ac:picMk id="5" creationId="{9276CA47-5590-5A66-F791-6AA3588B1A3B}"/>
          </ac:picMkLst>
        </pc:picChg>
      </pc:sldChg>
    </pc:docChg>
  </pc:docChgLst>
  <pc:docChgLst>
    <pc:chgData name="Guest User" userId="S::urn:spo:anon#9e2ec4fde3bcdf619b7ef5c5ac624210907099aba03e035b6ce902fea2a407c4::" providerId="AD" clId="Web-{E32C7696-000E-54DD-C6F5-CE479CD0C482}"/>
    <pc:docChg chg="addSld modSld">
      <pc:chgData name="Guest User" userId="S::urn:spo:anon#9e2ec4fde3bcdf619b7ef5c5ac624210907099aba03e035b6ce902fea2a407c4::" providerId="AD" clId="Web-{E32C7696-000E-54DD-C6F5-CE479CD0C482}" dt="2025-02-02T09:59:06.302" v="415" actId="14100"/>
      <pc:docMkLst>
        <pc:docMk/>
      </pc:docMkLst>
      <pc:sldChg chg="addSp delSp modSp">
        <pc:chgData name="Guest User" userId="S::urn:spo:anon#9e2ec4fde3bcdf619b7ef5c5ac624210907099aba03e035b6ce902fea2a407c4::" providerId="AD" clId="Web-{E32C7696-000E-54DD-C6F5-CE479CD0C482}" dt="2025-02-02T01:34:30.946" v="132"/>
        <pc:sldMkLst>
          <pc:docMk/>
          <pc:sldMk cId="3478160078" sldId="500"/>
        </pc:sldMkLst>
        <pc:graphicFrameChg chg="mod">
          <ac:chgData name="Guest User" userId="S::urn:spo:anon#9e2ec4fde3bcdf619b7ef5c5ac624210907099aba03e035b6ce902fea2a407c4::" providerId="AD" clId="Web-{E32C7696-000E-54DD-C6F5-CE479CD0C482}" dt="2025-02-02T01:27:30.190" v="3" actId="1076"/>
          <ac:graphicFrameMkLst>
            <pc:docMk/>
            <pc:sldMk cId="3478160078" sldId="500"/>
            <ac:graphicFrameMk id="2" creationId="{84D147B4-2BC7-B426-9F71-F34EF94BEE15}"/>
          </ac:graphicFrameMkLst>
        </pc:graphicFrameChg>
      </pc:sldChg>
      <pc:sldChg chg="addSp modSp add replId">
        <pc:chgData name="Guest User" userId="S::urn:spo:anon#9e2ec4fde3bcdf619b7ef5c5ac624210907099aba03e035b6ce902fea2a407c4::" providerId="AD" clId="Web-{E32C7696-000E-54DD-C6F5-CE479CD0C482}" dt="2025-02-02T01:35:58.715" v="134" actId="1076"/>
        <pc:sldMkLst>
          <pc:docMk/>
          <pc:sldMk cId="3855502640" sldId="503"/>
        </pc:sldMkLst>
        <pc:spChg chg="add mod">
          <ac:chgData name="Guest User" userId="S::urn:spo:anon#9e2ec4fde3bcdf619b7ef5c5ac624210907099aba03e035b6ce902fea2a407c4::" providerId="AD" clId="Web-{E32C7696-000E-54DD-C6F5-CE479CD0C482}" dt="2025-02-02T01:35:58.715" v="134" actId="1076"/>
          <ac:spMkLst>
            <pc:docMk/>
            <pc:sldMk cId="3855502640" sldId="503"/>
            <ac:spMk id="7" creationId="{9E6BED82-BD73-03CD-2D58-E7DA2F924598}"/>
          </ac:spMkLst>
        </pc:spChg>
      </pc:sldChg>
      <pc:sldChg chg="addSp delSp modSp add replId">
        <pc:chgData name="Guest User" userId="S::urn:spo:anon#9e2ec4fde3bcdf619b7ef5c5ac624210907099aba03e035b6ce902fea2a407c4::" providerId="AD" clId="Web-{E32C7696-000E-54DD-C6F5-CE479CD0C482}" dt="2025-02-02T02:26:22.454" v="413" actId="20577"/>
        <pc:sldMkLst>
          <pc:docMk/>
          <pc:sldMk cId="2478160253" sldId="504"/>
        </pc:sldMkLst>
        <pc:spChg chg="mod">
          <ac:chgData name="Guest User" userId="S::urn:spo:anon#9e2ec4fde3bcdf619b7ef5c5ac624210907099aba03e035b6ce902fea2a407c4::" providerId="AD" clId="Web-{E32C7696-000E-54DD-C6F5-CE479CD0C482}" dt="2025-02-02T01:43:40.393" v="190" actId="1076"/>
          <ac:spMkLst>
            <pc:docMk/>
            <pc:sldMk cId="2478160253" sldId="504"/>
            <ac:spMk id="4" creationId="{DD977056-67A5-AB71-BFE1-0DC27484E281}"/>
          </ac:spMkLst>
        </pc:spChg>
        <pc:spChg chg="mod">
          <ac:chgData name="Guest User" userId="S::urn:spo:anon#9e2ec4fde3bcdf619b7ef5c5ac624210907099aba03e035b6ce902fea2a407c4::" providerId="AD" clId="Web-{E32C7696-000E-54DD-C6F5-CE479CD0C482}" dt="2025-02-02T01:43:40.456" v="191" actId="1076"/>
          <ac:spMkLst>
            <pc:docMk/>
            <pc:sldMk cId="2478160253" sldId="504"/>
            <ac:spMk id="5" creationId="{1AAE7729-D4CD-FC96-2C99-C8E59889D57E}"/>
          </ac:spMkLst>
        </pc:spChg>
        <pc:spChg chg="mod">
          <ac:chgData name="Guest User" userId="S::urn:spo:anon#9e2ec4fde3bcdf619b7ef5c5ac624210907099aba03e035b6ce902fea2a407c4::" providerId="AD" clId="Web-{E32C7696-000E-54DD-C6F5-CE479CD0C482}" dt="2025-02-02T01:43:40.518" v="192" actId="1076"/>
          <ac:spMkLst>
            <pc:docMk/>
            <pc:sldMk cId="2478160253" sldId="504"/>
            <ac:spMk id="6" creationId="{C002FBCA-2B4F-5CB3-381D-65640D4379FF}"/>
          </ac:spMkLst>
        </pc:spChg>
        <pc:spChg chg="mod">
          <ac:chgData name="Guest User" userId="S::urn:spo:anon#9e2ec4fde3bcdf619b7ef5c5ac624210907099aba03e035b6ce902fea2a407c4::" providerId="AD" clId="Web-{E32C7696-000E-54DD-C6F5-CE479CD0C482}" dt="2025-02-02T01:43:40.565" v="193" actId="1076"/>
          <ac:spMkLst>
            <pc:docMk/>
            <pc:sldMk cId="2478160253" sldId="504"/>
            <ac:spMk id="7" creationId="{369F9001-5F3D-D514-9FC8-2A8D87E62B0C}"/>
          </ac:spMkLst>
        </pc:spChg>
        <pc:spChg chg="add mod">
          <ac:chgData name="Guest User" userId="S::urn:spo:anon#9e2ec4fde3bcdf619b7ef5c5ac624210907099aba03e035b6ce902fea2a407c4::" providerId="AD" clId="Web-{E32C7696-000E-54DD-C6F5-CE479CD0C482}" dt="2025-02-02T02:26:22.454" v="413" actId="20577"/>
          <ac:spMkLst>
            <pc:docMk/>
            <pc:sldMk cId="2478160253" sldId="504"/>
            <ac:spMk id="10" creationId="{7DCA505C-35A2-D8F9-791B-014C8F149710}"/>
          </ac:spMkLst>
        </pc:spChg>
        <pc:graphicFrameChg chg="mod">
          <ac:chgData name="Guest User" userId="S::urn:spo:anon#9e2ec4fde3bcdf619b7ef5c5ac624210907099aba03e035b6ce902fea2a407c4::" providerId="AD" clId="Web-{E32C7696-000E-54DD-C6F5-CE479CD0C482}" dt="2025-02-02T01:43:40.346" v="189" actId="1076"/>
          <ac:graphicFrameMkLst>
            <pc:docMk/>
            <pc:sldMk cId="2478160253" sldId="504"/>
            <ac:graphicFrameMk id="2" creationId="{424DCC29-A33B-8027-15AA-2779AB34948A}"/>
          </ac:graphicFrameMkLst>
        </pc:graphicFrameChg>
        <pc:graphicFrameChg chg="add mod modGraphic">
          <ac:chgData name="Guest User" userId="S::urn:spo:anon#9e2ec4fde3bcdf619b7ef5c5ac624210907099aba03e035b6ce902fea2a407c4::" providerId="AD" clId="Web-{E32C7696-000E-54DD-C6F5-CE479CD0C482}" dt="2025-02-02T02:17:12.322" v="302"/>
          <ac:graphicFrameMkLst>
            <pc:docMk/>
            <pc:sldMk cId="2478160253" sldId="504"/>
            <ac:graphicFrameMk id="8" creationId="{1142AF8D-9C36-B8BB-3F70-B462B7DBBBCF}"/>
          </ac:graphicFrameMkLst>
        </pc:graphicFrameChg>
      </pc:sldChg>
      <pc:sldChg chg="modSp add">
        <pc:chgData name="Guest User" userId="S::urn:spo:anon#9e2ec4fde3bcdf619b7ef5c5ac624210907099aba03e035b6ce902fea2a407c4::" providerId="AD" clId="Web-{E32C7696-000E-54DD-C6F5-CE479CD0C482}" dt="2025-02-02T09:59:06.302" v="415" actId="14100"/>
        <pc:sldMkLst>
          <pc:docMk/>
          <pc:sldMk cId="3885943852" sldId="505"/>
        </pc:sldMkLst>
      </pc:sldChg>
    </pc:docChg>
  </pc:docChgLst>
  <pc:docChgLst>
    <pc:chgData name="Biswa" userId="S::bbanik@tonikbank.com::26f52a98-3216-49f8-95c0-92c9bbdc30ba" providerId="AD" clId="Web-{FE300517-A725-41C5-8ECB-F48970FC29BD}"/>
    <pc:docChg chg="modSld">
      <pc:chgData name="Biswa" userId="S::bbanik@tonikbank.com::26f52a98-3216-49f8-95c0-92c9bbdc30ba" providerId="AD" clId="Web-{FE300517-A725-41C5-8ECB-F48970FC29BD}" dt="2025-02-04T10:59:07.252" v="1"/>
      <pc:docMkLst>
        <pc:docMk/>
      </pc:docMkLst>
      <pc:sldChg chg="delSp">
        <pc:chgData name="Biswa" userId="S::bbanik@tonikbank.com::26f52a98-3216-49f8-95c0-92c9bbdc30ba" providerId="AD" clId="Web-{FE300517-A725-41C5-8ECB-F48970FC29BD}" dt="2025-02-04T10:59:07.252" v="1"/>
        <pc:sldMkLst>
          <pc:docMk/>
          <pc:sldMk cId="3855502640" sldId="503"/>
        </pc:sldMkLst>
        <pc:spChg chg="del">
          <ac:chgData name="Biswa" userId="S::bbanik@tonikbank.com::26f52a98-3216-49f8-95c0-92c9bbdc30ba" providerId="AD" clId="Web-{FE300517-A725-41C5-8ECB-F48970FC29BD}" dt="2025-02-04T10:59:07.252" v="1"/>
          <ac:spMkLst>
            <pc:docMk/>
            <pc:sldMk cId="3855502640" sldId="503"/>
            <ac:spMk id="8" creationId="{49E9027E-B948-1112-4F1B-04C5A9BB25DC}"/>
          </ac:spMkLst>
        </pc:spChg>
      </pc:sldChg>
      <pc:sldChg chg="delSp">
        <pc:chgData name="Biswa" userId="S::bbanik@tonikbank.com::26f52a98-3216-49f8-95c0-92c9bbdc30ba" providerId="AD" clId="Web-{FE300517-A725-41C5-8ECB-F48970FC29BD}" dt="2025-02-04T10:59:04.517" v="0"/>
        <pc:sldMkLst>
          <pc:docMk/>
          <pc:sldMk cId="2478160253" sldId="504"/>
        </pc:sldMkLst>
        <pc:spChg chg="del">
          <ac:chgData name="Biswa" userId="S::bbanik@tonikbank.com::26f52a98-3216-49f8-95c0-92c9bbdc30ba" providerId="AD" clId="Web-{FE300517-A725-41C5-8ECB-F48970FC29BD}" dt="2025-02-04T10:59:04.517" v="0"/>
          <ac:spMkLst>
            <pc:docMk/>
            <pc:sldMk cId="2478160253" sldId="504"/>
            <ac:spMk id="15" creationId="{0D5611E7-7C6B-FA0E-DDF9-ABF3253CEA4A}"/>
          </ac:spMkLst>
        </pc:spChg>
      </pc:sldChg>
    </pc:docChg>
  </pc:docChgLst>
  <pc:docChgLst>
    <pc:chgData name="Sowndarya" userId="S::sshanmugam@tonikbank.com::b5d3d34a-c3dd-4f29-8f7c-1fb43d951dc6" providerId="AD" clId="Web-{6497C468-59A8-FBC1-ECEF-CD11CB3C4362}"/>
    <pc:docChg chg="modSld">
      <pc:chgData name="Sowndarya" userId="S::sshanmugam@tonikbank.com::b5d3d34a-c3dd-4f29-8f7c-1fb43d951dc6" providerId="AD" clId="Web-{6497C468-59A8-FBC1-ECEF-CD11CB3C4362}" dt="2025-02-04T09:57:59.186" v="10"/>
      <pc:docMkLst>
        <pc:docMk/>
      </pc:docMkLst>
      <pc:sldChg chg="delSp modSp">
        <pc:chgData name="Sowndarya" userId="S::sshanmugam@tonikbank.com::b5d3d34a-c3dd-4f29-8f7c-1fb43d951dc6" providerId="AD" clId="Web-{6497C468-59A8-FBC1-ECEF-CD11CB3C4362}" dt="2025-02-04T09:57:59.186" v="10"/>
        <pc:sldMkLst>
          <pc:docMk/>
          <pc:sldMk cId="3597777334" sldId="506"/>
        </pc:sldMkLst>
        <pc:spChg chg="del mod">
          <ac:chgData name="Sowndarya" userId="S::sshanmugam@tonikbank.com::b5d3d34a-c3dd-4f29-8f7c-1fb43d951dc6" providerId="AD" clId="Web-{6497C468-59A8-FBC1-ECEF-CD11CB3C4362}" dt="2025-02-04T09:57:59.186" v="10"/>
          <ac:spMkLst>
            <pc:docMk/>
            <pc:sldMk cId="3597777334" sldId="506"/>
            <ac:spMk id="4" creationId="{3FF9EF15-FBCA-5C94-6295-C9AF6E25F915}"/>
          </ac:spMkLst>
        </pc:spChg>
      </pc:sldChg>
      <pc:sldChg chg="addSp delSp modSp">
        <pc:chgData name="Sowndarya" userId="S::sshanmugam@tonikbank.com::b5d3d34a-c3dd-4f29-8f7c-1fb43d951dc6" providerId="AD" clId="Web-{6497C468-59A8-FBC1-ECEF-CD11CB3C4362}" dt="2025-02-04T07:35:15.624" v="8" actId="14100"/>
        <pc:sldMkLst>
          <pc:docMk/>
          <pc:sldMk cId="3759570271" sldId="507"/>
        </pc:sldMkLst>
        <pc:spChg chg="add del mod">
          <ac:chgData name="Sowndarya" userId="S::sshanmugam@tonikbank.com::b5d3d34a-c3dd-4f29-8f7c-1fb43d951dc6" providerId="AD" clId="Web-{6497C468-59A8-FBC1-ECEF-CD11CB3C4362}" dt="2025-02-04T07:21:26.247" v="1"/>
          <ac:spMkLst>
            <pc:docMk/>
            <pc:sldMk cId="3759570271" sldId="507"/>
            <ac:spMk id="4" creationId="{82E9669D-E89D-201C-E7EB-31F4A2620BD9}"/>
          </ac:spMkLst>
        </pc:spChg>
        <pc:spChg chg="del">
          <ac:chgData name="Sowndarya" userId="S::sshanmugam@tonikbank.com::b5d3d34a-c3dd-4f29-8f7c-1fb43d951dc6" providerId="AD" clId="Web-{6497C468-59A8-FBC1-ECEF-CD11CB3C4362}" dt="2025-02-04T07:13:40.322" v="0"/>
          <ac:spMkLst>
            <pc:docMk/>
            <pc:sldMk cId="3759570271" sldId="507"/>
            <ac:spMk id="6" creationId="{B8E4FDBA-3491-80B6-9A99-29B68C4D2A21}"/>
          </ac:spMkLst>
        </pc:spChg>
        <pc:picChg chg="add mod ord">
          <ac:chgData name="Sowndarya" userId="S::sshanmugam@tonikbank.com::b5d3d34a-c3dd-4f29-8f7c-1fb43d951dc6" providerId="AD" clId="Web-{6497C468-59A8-FBC1-ECEF-CD11CB3C4362}" dt="2025-02-04T07:35:13.030" v="7" actId="1076"/>
          <ac:picMkLst>
            <pc:docMk/>
            <pc:sldMk cId="3759570271" sldId="507"/>
            <ac:picMk id="5" creationId="{36C5F7AC-09F1-446D-47DA-2EF784149818}"/>
          </ac:picMkLst>
        </pc:picChg>
        <pc:picChg chg="add mod">
          <ac:chgData name="Sowndarya" userId="S::sshanmugam@tonikbank.com::b5d3d34a-c3dd-4f29-8f7c-1fb43d951dc6" providerId="AD" clId="Web-{6497C468-59A8-FBC1-ECEF-CD11CB3C4362}" dt="2025-02-04T07:35:15.624" v="8" actId="14100"/>
          <ac:picMkLst>
            <pc:docMk/>
            <pc:sldMk cId="3759570271" sldId="507"/>
            <ac:picMk id="7" creationId="{B073B391-1B68-76A2-BD0E-3DE2ECE64889}"/>
          </ac:picMkLst>
        </pc:picChg>
      </pc:sldChg>
    </pc:docChg>
  </pc:docChgLst>
  <pc:docChgLst>
    <pc:chgData name="Sowndarya" userId="S::sshanmugam@tonikbank.com::b5d3d34a-c3dd-4f29-8f7c-1fb43d951dc6" providerId="AD" clId="Web-{188A2E14-CB3D-5416-5FBE-9E16CDB41939}"/>
    <pc:docChg chg="modSld">
      <pc:chgData name="Sowndarya" userId="S::sshanmugam@tonikbank.com::b5d3d34a-c3dd-4f29-8f7c-1fb43d951dc6" providerId="AD" clId="Web-{188A2E14-CB3D-5416-5FBE-9E16CDB41939}" dt="2025-02-04T05:46:06.662" v="403"/>
      <pc:docMkLst>
        <pc:docMk/>
      </pc:docMkLst>
      <pc:sldChg chg="delSp modSp">
        <pc:chgData name="Sowndarya" userId="S::sshanmugam@tonikbank.com::b5d3d34a-c3dd-4f29-8f7c-1fb43d951dc6" providerId="AD" clId="Web-{188A2E14-CB3D-5416-5FBE-9E16CDB41939}" dt="2025-02-04T05:46:06.662" v="403"/>
        <pc:sldMkLst>
          <pc:docMk/>
          <pc:sldMk cId="3597777334" sldId="506"/>
        </pc:sldMkLst>
        <pc:spChg chg="del">
          <ac:chgData name="Sowndarya" userId="S::sshanmugam@tonikbank.com::b5d3d34a-c3dd-4f29-8f7c-1fb43d951dc6" providerId="AD" clId="Web-{188A2E14-CB3D-5416-5FBE-9E16CDB41939}" dt="2025-02-04T05:15:40.017" v="69"/>
          <ac:spMkLst>
            <pc:docMk/>
            <pc:sldMk cId="3597777334" sldId="506"/>
            <ac:spMk id="3" creationId="{57393F9E-8534-C547-E566-8DF279C09B0F}"/>
          </ac:spMkLst>
        </pc:spChg>
        <pc:spChg chg="del">
          <ac:chgData name="Sowndarya" userId="S::sshanmugam@tonikbank.com::b5d3d34a-c3dd-4f29-8f7c-1fb43d951dc6" providerId="AD" clId="Web-{188A2E14-CB3D-5416-5FBE-9E16CDB41939}" dt="2025-02-04T05:17:39.522" v="164"/>
          <ac:spMkLst>
            <pc:docMk/>
            <pc:sldMk cId="3597777334" sldId="506"/>
            <ac:spMk id="4" creationId="{D6171445-F9FE-F7E0-EC00-D34D339C76A7}"/>
          </ac:spMkLst>
        </pc:spChg>
        <pc:spChg chg="del">
          <ac:chgData name="Sowndarya" userId="S::sshanmugam@tonikbank.com::b5d3d34a-c3dd-4f29-8f7c-1fb43d951dc6" providerId="AD" clId="Web-{188A2E14-CB3D-5416-5FBE-9E16CDB41939}" dt="2025-02-04T05:17:36.818" v="163"/>
          <ac:spMkLst>
            <pc:docMk/>
            <pc:sldMk cId="3597777334" sldId="506"/>
            <ac:spMk id="5" creationId="{71BA0456-0BBB-591D-45F1-7FE8C909DED1}"/>
          </ac:spMkLst>
        </pc:spChg>
        <pc:spChg chg="del">
          <ac:chgData name="Sowndarya" userId="S::sshanmugam@tonikbank.com::b5d3d34a-c3dd-4f29-8f7c-1fb43d951dc6" providerId="AD" clId="Web-{188A2E14-CB3D-5416-5FBE-9E16CDB41939}" dt="2025-02-04T05:17:36.209" v="162"/>
          <ac:spMkLst>
            <pc:docMk/>
            <pc:sldMk cId="3597777334" sldId="506"/>
            <ac:spMk id="6" creationId="{5B9A0606-D9C7-3B91-D879-CF31775A0C8C}"/>
          </ac:spMkLst>
        </pc:spChg>
        <pc:spChg chg="del">
          <ac:chgData name="Sowndarya" userId="S::sshanmugam@tonikbank.com::b5d3d34a-c3dd-4f29-8f7c-1fb43d951dc6" providerId="AD" clId="Web-{188A2E14-CB3D-5416-5FBE-9E16CDB41939}" dt="2025-02-04T05:17:35.928" v="161"/>
          <ac:spMkLst>
            <pc:docMk/>
            <pc:sldMk cId="3597777334" sldId="506"/>
            <ac:spMk id="7" creationId="{A6B105E4-A436-297C-BE3C-E2E11476C08B}"/>
          </ac:spMkLst>
        </pc:spChg>
        <pc:spChg chg="del">
          <ac:chgData name="Sowndarya" userId="S::sshanmugam@tonikbank.com::b5d3d34a-c3dd-4f29-8f7c-1fb43d951dc6" providerId="AD" clId="Web-{188A2E14-CB3D-5416-5FBE-9E16CDB41939}" dt="2025-02-04T05:15:39.142" v="68"/>
          <ac:spMkLst>
            <pc:docMk/>
            <pc:sldMk cId="3597777334" sldId="506"/>
            <ac:spMk id="9" creationId="{BE8CA38A-4661-ABA7-7442-15E01F428472}"/>
          </ac:spMkLst>
        </pc:spChg>
        <pc:spChg chg="del">
          <ac:chgData name="Sowndarya" userId="S::sshanmugam@tonikbank.com::b5d3d34a-c3dd-4f29-8f7c-1fb43d951dc6" providerId="AD" clId="Web-{188A2E14-CB3D-5416-5FBE-9E16CDB41939}" dt="2025-02-04T05:15:38.236" v="67"/>
          <ac:spMkLst>
            <pc:docMk/>
            <pc:sldMk cId="3597777334" sldId="506"/>
            <ac:spMk id="11" creationId="{3047B725-5039-EB7D-C291-C3911C0C2AA3}"/>
          </ac:spMkLst>
        </pc:spChg>
        <pc:spChg chg="del">
          <ac:chgData name="Sowndarya" userId="S::sshanmugam@tonikbank.com::b5d3d34a-c3dd-4f29-8f7c-1fb43d951dc6" providerId="AD" clId="Web-{188A2E14-CB3D-5416-5FBE-9E16CDB41939}" dt="2025-02-04T05:15:37.033" v="66"/>
          <ac:spMkLst>
            <pc:docMk/>
            <pc:sldMk cId="3597777334" sldId="506"/>
            <ac:spMk id="12" creationId="{516319E4-D421-2BB6-32A6-E75FE5E55D23}"/>
          </ac:spMkLst>
        </pc:spChg>
        <pc:graphicFrameChg chg="mod modGraphic">
          <ac:chgData name="Sowndarya" userId="S::sshanmugam@tonikbank.com::b5d3d34a-c3dd-4f29-8f7c-1fb43d951dc6" providerId="AD" clId="Web-{188A2E14-CB3D-5416-5FBE-9E16CDB41939}" dt="2025-02-04T05:45:24.519" v="379"/>
          <ac:graphicFrameMkLst>
            <pc:docMk/>
            <pc:sldMk cId="3597777334" sldId="506"/>
            <ac:graphicFrameMk id="2" creationId="{E32D5AB3-D725-5EFA-0339-4FC3682FCEA3}"/>
          </ac:graphicFrameMkLst>
        </pc:graphicFrameChg>
        <pc:graphicFrameChg chg="mod modGraphic">
          <ac:chgData name="Sowndarya" userId="S::sshanmugam@tonikbank.com::b5d3d34a-c3dd-4f29-8f7c-1fb43d951dc6" providerId="AD" clId="Web-{188A2E14-CB3D-5416-5FBE-9E16CDB41939}" dt="2025-02-04T05:46:06.662" v="403"/>
          <ac:graphicFrameMkLst>
            <pc:docMk/>
            <pc:sldMk cId="3597777334" sldId="506"/>
            <ac:graphicFrameMk id="8" creationId="{D70C8682-1F0B-4822-701C-8733D716A899}"/>
          </ac:graphicFrameMkLst>
        </pc:graphicFrameChg>
      </pc:sldChg>
    </pc:docChg>
  </pc:docChgLst>
  <pc:docChgLst>
    <pc:chgData name="Guest User" userId="S::urn:spo:anon#63db9d2a15f5d243c3fd49e5f3367506192c7e9ee33dee9d11c7a33d2ba7299f::" providerId="AD" clId="Web-{9979044B-B572-5D4B-0A58-F92751AB5521}"/>
    <pc:docChg chg="addSld delSld">
      <pc:chgData name="Guest User" userId="S::urn:spo:anon#63db9d2a15f5d243c3fd49e5f3367506192c7e9ee33dee9d11c7a33d2ba7299f::" providerId="AD" clId="Web-{9979044B-B572-5D4B-0A58-F92751AB5521}" dt="2025-01-30T15:25:39.980" v="1"/>
      <pc:docMkLst>
        <pc:docMk/>
      </pc:docMkLst>
      <pc:sldChg chg="new del">
        <pc:chgData name="Guest User" userId="S::urn:spo:anon#63db9d2a15f5d243c3fd49e5f3367506192c7e9ee33dee9d11c7a33d2ba7299f::" providerId="AD" clId="Web-{9979044B-B572-5D4B-0A58-F92751AB5521}" dt="2025-01-30T15:25:39.980" v="1"/>
        <pc:sldMkLst>
          <pc:docMk/>
          <pc:sldMk cId="2748250259" sldId="501"/>
        </pc:sldMkLst>
      </pc:sldChg>
    </pc:docChg>
  </pc:docChgLst>
  <pc:docChgLst>
    <pc:chgData name="Biswa" userId="S::bbanik@tonikbank.com::26f52a98-3216-49f8-95c0-92c9bbdc30ba" providerId="AD" clId="Web-{E0DAE466-8557-C119-8DB5-4ACF1EDFEFFC}"/>
    <pc:docChg chg="modSld">
      <pc:chgData name="Biswa" userId="S::bbanik@tonikbank.com::26f52a98-3216-49f8-95c0-92c9bbdc30ba" providerId="AD" clId="Web-{E0DAE466-8557-C119-8DB5-4ACF1EDFEFFC}" dt="2025-02-05T05:54:24.719" v="0"/>
      <pc:docMkLst>
        <pc:docMk/>
      </pc:docMkLst>
      <pc:sldChg chg="modSp">
        <pc:chgData name="Biswa" userId="S::bbanik@tonikbank.com::26f52a98-3216-49f8-95c0-92c9bbdc30ba" providerId="AD" clId="Web-{E0DAE466-8557-C119-8DB5-4ACF1EDFEFFC}" dt="2025-02-05T05:54:24.719" v="0"/>
        <pc:sldMkLst>
          <pc:docMk/>
          <pc:sldMk cId="2478160253" sldId="504"/>
        </pc:sldMkLst>
        <pc:graphicFrameChg chg="modGraphic">
          <ac:chgData name="Biswa" userId="S::bbanik@tonikbank.com::26f52a98-3216-49f8-95c0-92c9bbdc30ba" providerId="AD" clId="Web-{E0DAE466-8557-C119-8DB5-4ACF1EDFEFFC}" dt="2025-02-05T05:54:24.719" v="0"/>
          <ac:graphicFrameMkLst>
            <pc:docMk/>
            <pc:sldMk cId="2478160253" sldId="504"/>
            <ac:graphicFrameMk id="8" creationId="{1142AF8D-9C36-B8BB-3F70-B462B7DBBBCF}"/>
          </ac:graphicFrameMkLst>
        </pc:graphicFrameChg>
      </pc:sldChg>
    </pc:docChg>
  </pc:docChgLst>
  <pc:docChgLst>
    <pc:chgData name="Guest User" userId="S::urn:spo:anon#9e2ec4fde3bcdf619b7ef5c5ac624210907099aba03e035b6ce902fea2a407c4::" providerId="AD" clId="Web-{8BC6AD6B-0F7B-2340-5C20-5A2E2177CF7F}"/>
    <pc:docChg chg="modSld">
      <pc:chgData name="Guest User" userId="S::urn:spo:anon#9e2ec4fde3bcdf619b7ef5c5ac624210907099aba03e035b6ce902fea2a407c4::" providerId="AD" clId="Web-{8BC6AD6B-0F7B-2340-5C20-5A2E2177CF7F}" dt="2025-01-28T13:03:07.764" v="3"/>
      <pc:docMkLst>
        <pc:docMk/>
      </pc:docMkLst>
      <pc:sldChg chg="modSp">
        <pc:chgData name="Guest User" userId="S::urn:spo:anon#9e2ec4fde3bcdf619b7ef5c5ac624210907099aba03e035b6ce902fea2a407c4::" providerId="AD" clId="Web-{8BC6AD6B-0F7B-2340-5C20-5A2E2177CF7F}" dt="2025-01-28T13:03:07.764" v="3"/>
        <pc:sldMkLst>
          <pc:docMk/>
          <pc:sldMk cId="3478160078" sldId="500"/>
        </pc:sldMkLst>
      </pc:sldChg>
    </pc:docChg>
  </pc:docChgLst>
  <pc:docChgLst>
    <pc:chgData name="Sowndarya" userId="S::sshanmugam@tonikbank.com::b5d3d34a-c3dd-4f29-8f7c-1fb43d951dc6" providerId="AD" clId="Web-{2E84DF47-87F6-2040-97CC-C1E17A501A6E}"/>
    <pc:docChg chg="addSld delSld modSld">
      <pc:chgData name="Sowndarya" userId="S::sshanmugam@tonikbank.com::b5d3d34a-c3dd-4f29-8f7c-1fb43d951dc6" providerId="AD" clId="Web-{2E84DF47-87F6-2040-97CC-C1E17A501A6E}" dt="2025-02-03T06:29:31.307" v="1563"/>
      <pc:docMkLst>
        <pc:docMk/>
      </pc:docMkLst>
      <pc:sldChg chg="addSp delSp modSp">
        <pc:chgData name="Sowndarya" userId="S::sshanmugam@tonikbank.com::b5d3d34a-c3dd-4f29-8f7c-1fb43d951dc6" providerId="AD" clId="Web-{2E84DF47-87F6-2040-97CC-C1E17A501A6E}" dt="2025-02-03T06:29:31.307" v="1563"/>
        <pc:sldMkLst>
          <pc:docMk/>
          <pc:sldMk cId="3478160078" sldId="500"/>
        </pc:sldMkLst>
        <pc:graphicFrameChg chg="mod modGraphic">
          <ac:chgData name="Sowndarya" userId="S::sshanmugam@tonikbank.com::b5d3d34a-c3dd-4f29-8f7c-1fb43d951dc6" providerId="AD" clId="Web-{2E84DF47-87F6-2040-97CC-C1E17A501A6E}" dt="2025-02-03T06:14:42.998" v="1412"/>
          <ac:graphicFrameMkLst>
            <pc:docMk/>
            <pc:sldMk cId="3478160078" sldId="500"/>
            <ac:graphicFrameMk id="2" creationId="{84D147B4-2BC7-B426-9F71-F34EF94BEE15}"/>
          </ac:graphicFrameMkLst>
        </pc:graphicFrameChg>
      </pc:sldChg>
      <pc:sldChg chg="delSp modSp">
        <pc:chgData name="Sowndarya" userId="S::sshanmugam@tonikbank.com::b5d3d34a-c3dd-4f29-8f7c-1fb43d951dc6" providerId="AD" clId="Web-{2E84DF47-87F6-2040-97CC-C1E17A501A6E}" dt="2025-02-03T05:20:47.462" v="389"/>
        <pc:sldMkLst>
          <pc:docMk/>
          <pc:sldMk cId="2478160253" sldId="504"/>
        </pc:sldMkLst>
        <pc:graphicFrameChg chg="mod modGraphic">
          <ac:chgData name="Sowndarya" userId="S::sshanmugam@tonikbank.com::b5d3d34a-c3dd-4f29-8f7c-1fb43d951dc6" providerId="AD" clId="Web-{2E84DF47-87F6-2040-97CC-C1E17A501A6E}" dt="2025-02-03T05:20:47.462" v="389"/>
          <ac:graphicFrameMkLst>
            <pc:docMk/>
            <pc:sldMk cId="2478160253" sldId="504"/>
            <ac:graphicFrameMk id="8" creationId="{1142AF8D-9C36-B8BB-3F70-B462B7DBBBCF}"/>
          </ac:graphicFrameMkLst>
        </pc:graphicFrameChg>
      </pc:sldChg>
      <pc:sldChg chg="addSp delSp modSp">
        <pc:chgData name="Sowndarya" userId="S::sshanmugam@tonikbank.com::b5d3d34a-c3dd-4f29-8f7c-1fb43d951dc6" providerId="AD" clId="Web-{2E84DF47-87F6-2040-97CC-C1E17A501A6E}" dt="2025-02-03T05:49:28.436" v="1006" actId="1076"/>
        <pc:sldMkLst>
          <pc:docMk/>
          <pc:sldMk cId="3885943852" sldId="505"/>
        </pc:sldMkLst>
        <pc:graphicFrameChg chg="mod modGraphic">
          <ac:chgData name="Sowndarya" userId="S::sshanmugam@tonikbank.com::b5d3d34a-c3dd-4f29-8f7c-1fb43d951dc6" providerId="AD" clId="Web-{2E84DF47-87F6-2040-97CC-C1E17A501A6E}" dt="2025-02-03T05:49:22.217" v="1005"/>
          <ac:graphicFrameMkLst>
            <pc:docMk/>
            <pc:sldMk cId="3885943852" sldId="505"/>
            <ac:graphicFrameMk id="8" creationId="{C726F162-D69B-808D-A9E5-5BD78E7BFF56}"/>
          </ac:graphicFrameMkLst>
        </pc:graphicFrameChg>
        <pc:picChg chg="mod">
          <ac:chgData name="Sowndarya" userId="S::sshanmugam@tonikbank.com::b5d3d34a-c3dd-4f29-8f7c-1fb43d951dc6" providerId="AD" clId="Web-{2E84DF47-87F6-2040-97CC-C1E17A501A6E}" dt="2025-02-03T05:49:28.436" v="1006" actId="1076"/>
          <ac:picMkLst>
            <pc:docMk/>
            <pc:sldMk cId="3885943852" sldId="505"/>
            <ac:picMk id="3074" creationId="{C0DFE904-C734-4F42-04AE-211D50BE8B4C}"/>
          </ac:picMkLst>
        </pc:picChg>
      </pc:sldChg>
      <pc:sldChg chg="new del">
        <pc:chgData name="Sowndarya" userId="S::sshanmugam@tonikbank.com::b5d3d34a-c3dd-4f29-8f7c-1fb43d951dc6" providerId="AD" clId="Web-{2E84DF47-87F6-2040-97CC-C1E17A501A6E}" dt="2025-02-03T06:16:38.299" v="1415"/>
        <pc:sldMkLst>
          <pc:docMk/>
          <pc:sldMk cId="660886473" sldId="506"/>
        </pc:sldMkLst>
      </pc:sldChg>
      <pc:sldChg chg="new del">
        <pc:chgData name="Sowndarya" userId="S::sshanmugam@tonikbank.com::b5d3d34a-c3dd-4f29-8f7c-1fb43d951dc6" providerId="AD" clId="Web-{2E84DF47-87F6-2040-97CC-C1E17A501A6E}" dt="2025-02-03T06:19:05.569" v="1418"/>
        <pc:sldMkLst>
          <pc:docMk/>
          <pc:sldMk cId="890513519" sldId="506"/>
        </pc:sldMkLst>
      </pc:sldChg>
      <pc:sldChg chg="new del">
        <pc:chgData name="Sowndarya" userId="S::sshanmugam@tonikbank.com::b5d3d34a-c3dd-4f29-8f7c-1fb43d951dc6" providerId="AD" clId="Web-{2E84DF47-87F6-2040-97CC-C1E17A501A6E}" dt="2025-02-03T06:16:38.736" v="1416"/>
        <pc:sldMkLst>
          <pc:docMk/>
          <pc:sldMk cId="420540160" sldId="507"/>
        </pc:sldMkLst>
      </pc:sldChg>
    </pc:docChg>
  </pc:docChgLst>
  <pc:docChgLst>
    <pc:chgData name="Sowndarya" userId="S::sshanmugam@tonikbank.com::b5d3d34a-c3dd-4f29-8f7c-1fb43d951dc6" providerId="AD" clId="Web-{137EC2B6-2CFE-3A1F-6C39-A45AB95F11AE}"/>
    <pc:docChg chg="modSld">
      <pc:chgData name="Sowndarya" userId="S::sshanmugam@tonikbank.com::b5d3d34a-c3dd-4f29-8f7c-1fb43d951dc6" providerId="AD" clId="Web-{137EC2B6-2CFE-3A1F-6C39-A45AB95F11AE}" dt="2025-02-03T14:07:10.112" v="269" actId="1076"/>
      <pc:docMkLst>
        <pc:docMk/>
      </pc:docMkLst>
      <pc:sldChg chg="addSp delSp modSp">
        <pc:chgData name="Sowndarya" userId="S::sshanmugam@tonikbank.com::b5d3d34a-c3dd-4f29-8f7c-1fb43d951dc6" providerId="AD" clId="Web-{137EC2B6-2CFE-3A1F-6C39-A45AB95F11AE}" dt="2025-02-03T09:19:47.217" v="268"/>
        <pc:sldMkLst>
          <pc:docMk/>
          <pc:sldMk cId="3478160078" sldId="500"/>
        </pc:sldMkLst>
      </pc:sldChg>
      <pc:sldChg chg="modSp">
        <pc:chgData name="Sowndarya" userId="S::sshanmugam@tonikbank.com::b5d3d34a-c3dd-4f29-8f7c-1fb43d951dc6" providerId="AD" clId="Web-{137EC2B6-2CFE-3A1F-6C39-A45AB95F11AE}" dt="2025-02-03T08:48:31.292" v="0"/>
        <pc:sldMkLst>
          <pc:docMk/>
          <pc:sldMk cId="3855502640" sldId="503"/>
        </pc:sldMkLst>
        <pc:graphicFrameChg chg="modGraphic">
          <ac:chgData name="Sowndarya" userId="S::sshanmugam@tonikbank.com::b5d3d34a-c3dd-4f29-8f7c-1fb43d951dc6" providerId="AD" clId="Web-{137EC2B6-2CFE-3A1F-6C39-A45AB95F11AE}" dt="2025-02-03T08:48:31.292" v="0"/>
          <ac:graphicFrameMkLst>
            <pc:docMk/>
            <pc:sldMk cId="3855502640" sldId="503"/>
            <ac:graphicFrameMk id="9" creationId="{9D33D20A-6211-226C-2D1E-88D8FBA92BDF}"/>
          </ac:graphicFrameMkLst>
        </pc:graphicFrameChg>
      </pc:sldChg>
      <pc:sldChg chg="modSp">
        <pc:chgData name="Sowndarya" userId="S::sshanmugam@tonikbank.com::b5d3d34a-c3dd-4f29-8f7c-1fb43d951dc6" providerId="AD" clId="Web-{137EC2B6-2CFE-3A1F-6C39-A45AB95F11AE}" dt="2025-02-03T14:07:10.112" v="269" actId="1076"/>
        <pc:sldMkLst>
          <pc:docMk/>
          <pc:sldMk cId="2478160253" sldId="504"/>
        </pc:sldMkLst>
        <pc:spChg chg="mod">
          <ac:chgData name="Sowndarya" userId="S::sshanmugam@tonikbank.com::b5d3d34a-c3dd-4f29-8f7c-1fb43d951dc6" providerId="AD" clId="Web-{137EC2B6-2CFE-3A1F-6C39-A45AB95F11AE}" dt="2025-02-03T14:07:10.112" v="269" actId="1076"/>
          <ac:spMkLst>
            <pc:docMk/>
            <pc:sldMk cId="2478160253" sldId="504"/>
            <ac:spMk id="7" creationId="{369F9001-5F3D-D514-9FC8-2A8D87E62B0C}"/>
          </ac:spMkLst>
        </pc:spChg>
      </pc:sldChg>
    </pc:docChg>
  </pc:docChgLst>
  <pc:docChgLst>
    <pc:chgData name="Guest User" userId="S::urn:spo:anon#63db9d2a15f5d243c3fd49e5f3367506192c7e9ee33dee9d11c7a33d2ba7299f::" providerId="AD" clId="Web-{16027972-7B1C-1C53-7798-4278CFF788A2}"/>
    <pc:docChg chg="addSld modSld">
      <pc:chgData name="Guest User" userId="S::urn:spo:anon#63db9d2a15f5d243c3fd49e5f3367506192c7e9ee33dee9d11c7a33d2ba7299f::" providerId="AD" clId="Web-{16027972-7B1C-1C53-7798-4278CFF788A2}" dt="2025-01-31T00:13:46.873" v="2946"/>
      <pc:docMkLst>
        <pc:docMk/>
      </pc:docMkLst>
      <pc:sldChg chg="addSp delSp modSp add replId">
        <pc:chgData name="Guest User" userId="S::urn:spo:anon#63db9d2a15f5d243c3fd49e5f3367506192c7e9ee33dee9d11c7a33d2ba7299f::" providerId="AD" clId="Web-{16027972-7B1C-1C53-7798-4278CFF788A2}" dt="2025-01-30T23:56:52.002" v="1653" actId="14100"/>
        <pc:sldMkLst>
          <pc:docMk/>
          <pc:sldMk cId="4027489916" sldId="501"/>
        </pc:sldMkLst>
        <pc:spChg chg="mod">
          <ac:chgData name="Guest User" userId="S::urn:spo:anon#63db9d2a15f5d243c3fd49e5f3367506192c7e9ee33dee9d11c7a33d2ba7299f::" providerId="AD" clId="Web-{16027972-7B1C-1C53-7798-4278CFF788A2}" dt="2025-01-30T23:56:52.002" v="1653" actId="14100"/>
          <ac:spMkLst>
            <pc:docMk/>
            <pc:sldMk cId="4027489916" sldId="501"/>
            <ac:spMk id="7" creationId="{44FCED53-FFE7-0329-88A7-E7B7736BB960}"/>
          </ac:spMkLst>
        </pc:spChg>
        <pc:graphicFrameChg chg="add mod modGraphic">
          <ac:chgData name="Guest User" userId="S::urn:spo:anon#63db9d2a15f5d243c3fd49e5f3367506192c7e9ee33dee9d11c7a33d2ba7299f::" providerId="AD" clId="Web-{16027972-7B1C-1C53-7798-4278CFF788A2}" dt="2025-01-30T23:56:23.110" v="1646"/>
          <ac:graphicFrameMkLst>
            <pc:docMk/>
            <pc:sldMk cId="4027489916" sldId="501"/>
            <ac:graphicFrameMk id="2" creationId="{BE165683-042C-03BE-32CE-110287969242}"/>
          </ac:graphicFrameMkLst>
        </pc:graphicFrameChg>
      </pc:sldChg>
      <pc:sldChg chg="modSp add replId">
        <pc:chgData name="Guest User" userId="S::urn:spo:anon#63db9d2a15f5d243c3fd49e5f3367506192c7e9ee33dee9d11c7a33d2ba7299f::" providerId="AD" clId="Web-{16027972-7B1C-1C53-7798-4278CFF788A2}" dt="2025-01-31T00:13:46.873" v="2946"/>
        <pc:sldMkLst>
          <pc:docMk/>
          <pc:sldMk cId="3872162484" sldId="502"/>
        </pc:sldMkLst>
        <pc:spChg chg="mod">
          <ac:chgData name="Guest User" userId="S::urn:spo:anon#63db9d2a15f5d243c3fd49e5f3367506192c7e9ee33dee9d11c7a33d2ba7299f::" providerId="AD" clId="Web-{16027972-7B1C-1C53-7798-4278CFF788A2}" dt="2025-01-30T23:57:01.049" v="1655" actId="20577"/>
          <ac:spMkLst>
            <pc:docMk/>
            <pc:sldMk cId="3872162484" sldId="502"/>
            <ac:spMk id="7" creationId="{755DD539-4E3D-DDB3-D3EB-2452D204AED8}"/>
          </ac:spMkLst>
        </pc:spChg>
        <pc:graphicFrameChg chg="mod modGraphic">
          <ac:chgData name="Guest User" userId="S::urn:spo:anon#63db9d2a15f5d243c3fd49e5f3367506192c7e9ee33dee9d11c7a33d2ba7299f::" providerId="AD" clId="Web-{16027972-7B1C-1C53-7798-4278CFF788A2}" dt="2025-01-31T00:13:46.873" v="2946"/>
          <ac:graphicFrameMkLst>
            <pc:docMk/>
            <pc:sldMk cId="3872162484" sldId="502"/>
            <ac:graphicFrameMk id="2" creationId="{12E07A9C-4DBC-CA46-E1A1-460A4A0C6B91}"/>
          </ac:graphicFrameMkLst>
        </pc:graphicFrameChg>
      </pc:sldChg>
    </pc:docChg>
  </pc:docChgLst>
  <pc:docChgLst>
    <pc:chgData name="Guest User" userId="S::urn:spo:anon#bf34b46d9750d8742d7e191e42ceb7ba00d956873b92671f7cece2aba8917eef::" providerId="AD" clId="Web-{11E6239E-F8CD-317D-618E-90393F3261D9}"/>
    <pc:docChg chg="modSld">
      <pc:chgData name="Guest User" userId="S::urn:spo:anon#bf34b46d9750d8742d7e191e42ceb7ba00d956873b92671f7cece2aba8917eef::" providerId="AD" clId="Web-{11E6239E-F8CD-317D-618E-90393F3261D9}" dt="2025-02-03T14:00:27.372" v="78" actId="1076"/>
      <pc:docMkLst>
        <pc:docMk/>
      </pc:docMkLst>
      <pc:sldChg chg="addSp delSp modSp">
        <pc:chgData name="Guest User" userId="S::urn:spo:anon#bf34b46d9750d8742d7e191e42ceb7ba00d956873b92671f7cece2aba8917eef::" providerId="AD" clId="Web-{11E6239E-F8CD-317D-618E-90393F3261D9}" dt="2025-02-03T13:59:26.230" v="50" actId="1076"/>
        <pc:sldMkLst>
          <pc:docMk/>
          <pc:sldMk cId="3478160078" sldId="500"/>
        </pc:sldMkLst>
        <pc:spChg chg="add mod">
          <ac:chgData name="Guest User" userId="S::urn:spo:anon#bf34b46d9750d8742d7e191e42ceb7ba00d956873b92671f7cece2aba8917eef::" providerId="AD" clId="Web-{11E6239E-F8CD-317D-618E-90393F3261D9}" dt="2025-02-03T13:59:06.776" v="48" actId="14100"/>
          <ac:spMkLst>
            <pc:docMk/>
            <pc:sldMk cId="3478160078" sldId="500"/>
            <ac:spMk id="5" creationId="{FC010AFA-730F-2573-162B-C22F9803AB00}"/>
          </ac:spMkLst>
        </pc:spChg>
        <pc:graphicFrameChg chg="mod">
          <ac:chgData name="Guest User" userId="S::urn:spo:anon#bf34b46d9750d8742d7e191e42ceb7ba00d956873b92671f7cece2aba8917eef::" providerId="AD" clId="Web-{11E6239E-F8CD-317D-618E-90393F3261D9}" dt="2025-02-03T13:59:26.230" v="50" actId="1076"/>
          <ac:graphicFrameMkLst>
            <pc:docMk/>
            <pc:sldMk cId="3478160078" sldId="500"/>
            <ac:graphicFrameMk id="2" creationId="{84D147B4-2BC7-B426-9F71-F34EF94BEE15}"/>
          </ac:graphicFrameMkLst>
        </pc:graphicFrameChg>
      </pc:sldChg>
      <pc:sldChg chg="modSp">
        <pc:chgData name="Guest User" userId="S::urn:spo:anon#bf34b46d9750d8742d7e191e42ceb7ba00d956873b92671f7cece2aba8917eef::" providerId="AD" clId="Web-{11E6239E-F8CD-317D-618E-90393F3261D9}" dt="2025-02-03T14:00:27.372" v="78" actId="1076"/>
        <pc:sldMkLst>
          <pc:docMk/>
          <pc:sldMk cId="2478160253" sldId="504"/>
        </pc:sldMkLst>
        <pc:spChg chg="mod">
          <ac:chgData name="Guest User" userId="S::urn:spo:anon#bf34b46d9750d8742d7e191e42ceb7ba00d956873b92671f7cece2aba8917eef::" providerId="AD" clId="Web-{11E6239E-F8CD-317D-618E-90393F3261D9}" dt="2025-02-03T14:00:27.372" v="78" actId="1076"/>
          <ac:spMkLst>
            <pc:docMk/>
            <pc:sldMk cId="2478160253" sldId="504"/>
            <ac:spMk id="4" creationId="{DD977056-67A5-AB71-BFE1-0DC27484E281}"/>
          </ac:spMkLst>
        </pc:spChg>
        <pc:spChg chg="mod">
          <ac:chgData name="Guest User" userId="S::urn:spo:anon#bf34b46d9750d8742d7e191e42ceb7ba00d956873b92671f7cece2aba8917eef::" providerId="AD" clId="Web-{11E6239E-F8CD-317D-618E-90393F3261D9}" dt="2025-02-03T14:00:19.684" v="77" actId="1076"/>
          <ac:spMkLst>
            <pc:docMk/>
            <pc:sldMk cId="2478160253" sldId="504"/>
            <ac:spMk id="5" creationId="{1AAE7729-D4CD-FC96-2C99-C8E59889D57E}"/>
          </ac:spMkLst>
        </pc:spChg>
        <pc:spChg chg="mod">
          <ac:chgData name="Guest User" userId="S::urn:spo:anon#bf34b46d9750d8742d7e191e42ceb7ba00d956873b92671f7cece2aba8917eef::" providerId="AD" clId="Web-{11E6239E-F8CD-317D-618E-90393F3261D9}" dt="2025-02-03T14:00:12.747" v="76" actId="1076"/>
          <ac:spMkLst>
            <pc:docMk/>
            <pc:sldMk cId="2478160253" sldId="504"/>
            <ac:spMk id="6" creationId="{C002FBCA-2B4F-5CB3-381D-65640D4379FF}"/>
          </ac:spMkLst>
        </pc:spChg>
        <pc:spChg chg="mod">
          <ac:chgData name="Guest User" userId="S::urn:spo:anon#bf34b46d9750d8742d7e191e42ceb7ba00d956873b92671f7cece2aba8917eef::" providerId="AD" clId="Web-{11E6239E-F8CD-317D-618E-90393F3261D9}" dt="2025-02-03T13:59:50.840" v="51" actId="1076"/>
          <ac:spMkLst>
            <pc:docMk/>
            <pc:sldMk cId="2478160253" sldId="504"/>
            <ac:spMk id="7" creationId="{369F9001-5F3D-D514-9FC8-2A8D87E62B0C}"/>
          </ac:spMkLst>
        </pc:spChg>
        <pc:graphicFrameChg chg="mod modGraphic">
          <ac:chgData name="Guest User" userId="S::urn:spo:anon#bf34b46d9750d8742d7e191e42ceb7ba00d956873b92671f7cece2aba8917eef::" providerId="AD" clId="Web-{11E6239E-F8CD-317D-618E-90393F3261D9}" dt="2025-02-03T14:00:06.434" v="74"/>
          <ac:graphicFrameMkLst>
            <pc:docMk/>
            <pc:sldMk cId="2478160253" sldId="504"/>
            <ac:graphicFrameMk id="8" creationId="{1142AF8D-9C36-B8BB-3F70-B462B7DBBBCF}"/>
          </ac:graphicFrameMkLst>
        </pc:graphicFrameChg>
      </pc:sldChg>
    </pc:docChg>
  </pc:docChgLst>
  <pc:docChgLst>
    <pc:chgData name="Biswa" userId="S::bbanik@tonikbank.com::26f52a98-3216-49f8-95c0-92c9bbdc30ba" providerId="AD" clId="Web-{140F254F-A36A-FF9A-221C-9E3201BCEF25}"/>
    <pc:docChg chg="addSld modSld sldOrd">
      <pc:chgData name="Biswa" userId="S::bbanik@tonikbank.com::26f52a98-3216-49f8-95c0-92c9bbdc30ba" providerId="AD" clId="Web-{140F254F-A36A-FF9A-221C-9E3201BCEF25}" dt="2025-02-04T08:17:01.200" v="18"/>
      <pc:docMkLst>
        <pc:docMk/>
      </pc:docMkLst>
      <pc:sldChg chg="addSp modSp">
        <pc:chgData name="Biswa" userId="S::bbanik@tonikbank.com::26f52a98-3216-49f8-95c0-92c9bbdc30ba" providerId="AD" clId="Web-{140F254F-A36A-FF9A-221C-9E3201BCEF25}" dt="2025-02-04T08:15:47.544" v="10" actId="14100"/>
        <pc:sldMkLst>
          <pc:docMk/>
          <pc:sldMk cId="3855502640" sldId="503"/>
        </pc:sldMkLst>
        <pc:spChg chg="add mod">
          <ac:chgData name="Biswa" userId="S::bbanik@tonikbank.com::26f52a98-3216-49f8-95c0-92c9bbdc30ba" providerId="AD" clId="Web-{140F254F-A36A-FF9A-221C-9E3201BCEF25}" dt="2025-02-04T08:15:47.544" v="10" actId="14100"/>
          <ac:spMkLst>
            <pc:docMk/>
            <pc:sldMk cId="3855502640" sldId="503"/>
            <ac:spMk id="8" creationId="{49E9027E-B948-1112-4F1B-04C5A9BB25DC}"/>
          </ac:spMkLst>
        </pc:spChg>
      </pc:sldChg>
      <pc:sldChg chg="addSp modSp">
        <pc:chgData name="Biswa" userId="S::bbanik@tonikbank.com::26f52a98-3216-49f8-95c0-92c9bbdc30ba" providerId="AD" clId="Web-{140F254F-A36A-FF9A-221C-9E3201BCEF25}" dt="2025-02-04T08:16:12.935" v="14" actId="14100"/>
        <pc:sldMkLst>
          <pc:docMk/>
          <pc:sldMk cId="2478160253" sldId="504"/>
        </pc:sldMkLst>
        <pc:spChg chg="add mod">
          <ac:chgData name="Biswa" userId="S::bbanik@tonikbank.com::26f52a98-3216-49f8-95c0-92c9bbdc30ba" providerId="AD" clId="Web-{140F254F-A36A-FF9A-221C-9E3201BCEF25}" dt="2025-02-04T08:16:12.935" v="14" actId="14100"/>
          <ac:spMkLst>
            <pc:docMk/>
            <pc:sldMk cId="2478160253" sldId="504"/>
            <ac:spMk id="15" creationId="{0D5611E7-7C6B-FA0E-DDF9-ABF3253CEA4A}"/>
          </ac:spMkLst>
        </pc:spChg>
      </pc:sldChg>
      <pc:sldChg chg="addSp">
        <pc:chgData name="Biswa" userId="S::bbanik@tonikbank.com::26f52a98-3216-49f8-95c0-92c9bbdc30ba" providerId="AD" clId="Web-{140F254F-A36A-FF9A-221C-9E3201BCEF25}" dt="2025-02-04T08:16:30.669" v="15"/>
        <pc:sldMkLst>
          <pc:docMk/>
          <pc:sldMk cId="3597777334" sldId="506"/>
        </pc:sldMkLst>
        <pc:spChg chg="add">
          <ac:chgData name="Biswa" userId="S::bbanik@tonikbank.com::26f52a98-3216-49f8-95c0-92c9bbdc30ba" providerId="AD" clId="Web-{140F254F-A36A-FF9A-221C-9E3201BCEF25}" dt="2025-02-04T08:16:30.669" v="15"/>
          <ac:spMkLst>
            <pc:docMk/>
            <pc:sldMk cId="3597777334" sldId="506"/>
            <ac:spMk id="4" creationId="{3FF9EF15-FBCA-5C94-6295-C9AF6E25F915}"/>
          </ac:spMkLst>
        </pc:spChg>
      </pc:sldChg>
      <pc:sldChg chg="add">
        <pc:chgData name="Biswa" userId="S::bbanik@tonikbank.com::26f52a98-3216-49f8-95c0-92c9bbdc30ba" providerId="AD" clId="Web-{140F254F-A36A-FF9A-221C-9E3201BCEF25}" dt="2025-02-04T08:14:36.748" v="0"/>
        <pc:sldMkLst>
          <pc:docMk/>
          <pc:sldMk cId="2977016041" sldId="508"/>
        </pc:sldMkLst>
      </pc:sldChg>
      <pc:sldChg chg="addSp add ord replId">
        <pc:chgData name="Biswa" userId="S::bbanik@tonikbank.com::26f52a98-3216-49f8-95c0-92c9bbdc30ba" providerId="AD" clId="Web-{140F254F-A36A-FF9A-221C-9E3201BCEF25}" dt="2025-02-04T08:16:55.669" v="16"/>
        <pc:sldMkLst>
          <pc:docMk/>
          <pc:sldMk cId="3522658479" sldId="509"/>
        </pc:sldMkLst>
        <pc:spChg chg="add">
          <ac:chgData name="Biswa" userId="S::bbanik@tonikbank.com::26f52a98-3216-49f8-95c0-92c9bbdc30ba" providerId="AD" clId="Web-{140F254F-A36A-FF9A-221C-9E3201BCEF25}" dt="2025-02-04T08:16:55.669" v="16"/>
          <ac:spMkLst>
            <pc:docMk/>
            <pc:sldMk cId="3522658479" sldId="509"/>
            <ac:spMk id="8" creationId="{C51A6783-2049-ECAA-79BC-461BB93F32DF}"/>
          </ac:spMkLst>
        </pc:spChg>
      </pc:sldChg>
      <pc:sldChg chg="addSp add ord replId">
        <pc:chgData name="Biswa" userId="S::bbanik@tonikbank.com::26f52a98-3216-49f8-95c0-92c9bbdc30ba" providerId="AD" clId="Web-{140F254F-A36A-FF9A-221C-9E3201BCEF25}" dt="2025-02-04T08:16:58.669" v="17"/>
        <pc:sldMkLst>
          <pc:docMk/>
          <pc:sldMk cId="703758807" sldId="510"/>
        </pc:sldMkLst>
        <pc:spChg chg="add">
          <ac:chgData name="Biswa" userId="S::bbanik@tonikbank.com::26f52a98-3216-49f8-95c0-92c9bbdc30ba" providerId="AD" clId="Web-{140F254F-A36A-FF9A-221C-9E3201BCEF25}" dt="2025-02-04T08:16:58.669" v="17"/>
          <ac:spMkLst>
            <pc:docMk/>
            <pc:sldMk cId="703758807" sldId="510"/>
            <ac:spMk id="14" creationId="{149B2C8C-12D7-5DBE-82F9-64141A239E4A}"/>
          </ac:spMkLst>
        </pc:spChg>
      </pc:sldChg>
      <pc:sldChg chg="addSp add ord replId">
        <pc:chgData name="Biswa" userId="S::bbanik@tonikbank.com::26f52a98-3216-49f8-95c0-92c9bbdc30ba" providerId="AD" clId="Web-{140F254F-A36A-FF9A-221C-9E3201BCEF25}" dt="2025-02-04T08:17:01.200" v="18"/>
        <pc:sldMkLst>
          <pc:docMk/>
          <pc:sldMk cId="4039959589" sldId="511"/>
        </pc:sldMkLst>
        <pc:spChg chg="add">
          <ac:chgData name="Biswa" userId="S::bbanik@tonikbank.com::26f52a98-3216-49f8-95c0-92c9bbdc30ba" providerId="AD" clId="Web-{140F254F-A36A-FF9A-221C-9E3201BCEF25}" dt="2025-02-04T08:17:01.200" v="18"/>
          <ac:spMkLst>
            <pc:docMk/>
            <pc:sldMk cId="4039959589" sldId="511"/>
            <ac:spMk id="3" creationId="{4C92BE41-DA4B-6550-BA5C-EF6F8D6F2327}"/>
          </ac:spMkLst>
        </pc:spChg>
      </pc:sldChg>
    </pc:docChg>
  </pc:docChgLst>
  <pc:docChgLst>
    <pc:chgData name="Sowndarya" userId="S::sshanmugam@tonikbank.com::b5d3d34a-c3dd-4f29-8f7c-1fb43d951dc6" providerId="AD" clId="Web-{8D219B01-E64D-4A38-1572-F0460BE4011C}"/>
    <pc:docChg chg="modSld">
      <pc:chgData name="Sowndarya" userId="S::sshanmugam@tonikbank.com::b5d3d34a-c3dd-4f29-8f7c-1fb43d951dc6" providerId="AD" clId="Web-{8D219B01-E64D-4A38-1572-F0460BE4011C}" dt="2025-01-31T03:52:32.743" v="3"/>
      <pc:docMkLst>
        <pc:docMk/>
      </pc:docMkLst>
      <pc:sldChg chg="modSp">
        <pc:chgData name="Sowndarya" userId="S::sshanmugam@tonikbank.com::b5d3d34a-c3dd-4f29-8f7c-1fb43d951dc6" providerId="AD" clId="Web-{8D219B01-E64D-4A38-1572-F0460BE4011C}" dt="2025-01-31T03:52:32.743" v="3"/>
        <pc:sldMkLst>
          <pc:docMk/>
          <pc:sldMk cId="4027489916" sldId="501"/>
        </pc:sldMkLst>
        <pc:graphicFrameChg chg="mod modGraphic">
          <ac:chgData name="Sowndarya" userId="S::sshanmugam@tonikbank.com::b5d3d34a-c3dd-4f29-8f7c-1fb43d951dc6" providerId="AD" clId="Web-{8D219B01-E64D-4A38-1572-F0460BE4011C}" dt="2025-01-31T03:52:32.743" v="3"/>
          <ac:graphicFrameMkLst>
            <pc:docMk/>
            <pc:sldMk cId="4027489916" sldId="501"/>
            <ac:graphicFrameMk id="2" creationId="{BE165683-042C-03BE-32CE-11028796924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AF60A-46C5-4C68-94FF-C5B554CB6AFB}" type="datetimeFigureOut">
              <a:rPr lang="en-IN" smtClean="0"/>
              <a:t>04-02-2025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F4B54-0CA4-410D-9761-A92C3ECC30EA}" type="slidenum">
              <a:rPr lang="en-IN" smtClean="0"/>
              <a:t>‹#›</a:t>
            </a:fld>
            <a:endParaRPr lang="en-IN"/>
          </a:p>
        </p:txBody>
      </p:sp>
    </p:spTree>
    <p:extLst>
      <p:ext uri="{BB962C8B-B14F-4D97-AF65-F5344CB8AC3E}">
        <p14:creationId xmlns:p14="http://schemas.microsoft.com/office/powerpoint/2010/main" val="418929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70F4B54-0CA4-410D-9761-A92C3ECC30EA}" type="slidenum">
              <a:rPr lang="en-IN" smtClean="0"/>
              <a:t>6</a:t>
            </a:fld>
            <a:endParaRPr lang="en-IN"/>
          </a:p>
        </p:txBody>
      </p:sp>
    </p:spTree>
    <p:extLst>
      <p:ext uri="{BB962C8B-B14F-4D97-AF65-F5344CB8AC3E}">
        <p14:creationId xmlns:p14="http://schemas.microsoft.com/office/powerpoint/2010/main" val="2379034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11C70-EBE6-9D5C-5BBF-0865C3C66C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4D73E3-1EF4-5177-8835-EABF4400B1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BD14CA-4046-FC27-163C-0BE0F4CDBC9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598AC5E-6BEA-0570-E706-650976AD8675}"/>
              </a:ext>
            </a:extLst>
          </p:cNvPr>
          <p:cNvSpPr>
            <a:spLocks noGrp="1"/>
          </p:cNvSpPr>
          <p:nvPr>
            <p:ph type="sldNum" sz="quarter" idx="5"/>
          </p:nvPr>
        </p:nvSpPr>
        <p:spPr/>
        <p:txBody>
          <a:bodyPr/>
          <a:lstStyle/>
          <a:p>
            <a:fld id="{770F4B54-0CA4-410D-9761-A92C3ECC30EA}" type="slidenum">
              <a:rPr lang="en-IN" smtClean="0"/>
              <a:t>7</a:t>
            </a:fld>
            <a:endParaRPr lang="en-IN"/>
          </a:p>
        </p:txBody>
      </p:sp>
    </p:spTree>
    <p:extLst>
      <p:ext uri="{BB962C8B-B14F-4D97-AF65-F5344CB8AC3E}">
        <p14:creationId xmlns:p14="http://schemas.microsoft.com/office/powerpoint/2010/main" val="2880262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2B538-5AB5-7C52-9F32-93D60E7EA4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7BDF20-F226-2530-1565-849F184652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C034F4-73B3-9E27-A4F8-DCEA67D22B2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E582E99-F267-62F7-C9C6-1DC369E88642}"/>
              </a:ext>
            </a:extLst>
          </p:cNvPr>
          <p:cNvSpPr>
            <a:spLocks noGrp="1"/>
          </p:cNvSpPr>
          <p:nvPr>
            <p:ph type="sldNum" sz="quarter" idx="5"/>
          </p:nvPr>
        </p:nvSpPr>
        <p:spPr/>
        <p:txBody>
          <a:bodyPr/>
          <a:lstStyle/>
          <a:p>
            <a:fld id="{770F4B54-0CA4-410D-9761-A92C3ECC30EA}" type="slidenum">
              <a:rPr lang="en-IN" smtClean="0"/>
              <a:t>8</a:t>
            </a:fld>
            <a:endParaRPr lang="en-IN"/>
          </a:p>
        </p:txBody>
      </p:sp>
    </p:spTree>
    <p:extLst>
      <p:ext uri="{BB962C8B-B14F-4D97-AF65-F5344CB8AC3E}">
        <p14:creationId xmlns:p14="http://schemas.microsoft.com/office/powerpoint/2010/main" val="2699937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8736B-7C71-DBDA-33D5-504C64A64F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154AA-1387-CE44-5DE5-14B48FA7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BAB4D0-3B02-71C2-CAC6-BEB20B82306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EC0B384-8E1E-B9AA-7769-9E23C2E67E86}"/>
              </a:ext>
            </a:extLst>
          </p:cNvPr>
          <p:cNvSpPr>
            <a:spLocks noGrp="1"/>
          </p:cNvSpPr>
          <p:nvPr>
            <p:ph type="sldNum" sz="quarter" idx="5"/>
          </p:nvPr>
        </p:nvSpPr>
        <p:spPr/>
        <p:txBody>
          <a:bodyPr/>
          <a:lstStyle/>
          <a:p>
            <a:fld id="{770F4B54-0CA4-410D-9761-A92C3ECC30EA}" type="slidenum">
              <a:rPr lang="en-IN" smtClean="0"/>
              <a:t>9</a:t>
            </a:fld>
            <a:endParaRPr lang="en-IN"/>
          </a:p>
        </p:txBody>
      </p:sp>
    </p:spTree>
    <p:extLst>
      <p:ext uri="{BB962C8B-B14F-4D97-AF65-F5344CB8AC3E}">
        <p14:creationId xmlns:p14="http://schemas.microsoft.com/office/powerpoint/2010/main" val="661377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7D76C-C3A4-6D8B-623E-A86AB8C89C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88679-FB05-15B7-51B4-777C4DB0E0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821DBA-FB2F-C44A-49CA-0F490C33D70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6B81AE7E-51C4-1605-311F-EFB20F905D4F}"/>
              </a:ext>
            </a:extLst>
          </p:cNvPr>
          <p:cNvSpPr>
            <a:spLocks noGrp="1"/>
          </p:cNvSpPr>
          <p:nvPr>
            <p:ph type="sldNum" sz="quarter" idx="5"/>
          </p:nvPr>
        </p:nvSpPr>
        <p:spPr/>
        <p:txBody>
          <a:bodyPr/>
          <a:lstStyle/>
          <a:p>
            <a:fld id="{770F4B54-0CA4-410D-9761-A92C3ECC30EA}" type="slidenum">
              <a:rPr lang="en-IN" smtClean="0"/>
              <a:t>12</a:t>
            </a:fld>
            <a:endParaRPr lang="en-IN"/>
          </a:p>
        </p:txBody>
      </p:sp>
    </p:spTree>
    <p:extLst>
      <p:ext uri="{BB962C8B-B14F-4D97-AF65-F5344CB8AC3E}">
        <p14:creationId xmlns:p14="http://schemas.microsoft.com/office/powerpoint/2010/main" val="338499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56EAC-458F-A837-E25B-918DA0067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0B7E70-5DC9-0E79-5680-D3A7266818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4C7A60-3EBF-4819-11A6-DD804AB95C4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6EFDA5E-9A74-F7F0-477D-45B19D22065C}"/>
              </a:ext>
            </a:extLst>
          </p:cNvPr>
          <p:cNvSpPr>
            <a:spLocks noGrp="1"/>
          </p:cNvSpPr>
          <p:nvPr>
            <p:ph type="sldNum" sz="quarter" idx="5"/>
          </p:nvPr>
        </p:nvSpPr>
        <p:spPr/>
        <p:txBody>
          <a:bodyPr/>
          <a:lstStyle/>
          <a:p>
            <a:fld id="{770F4B54-0CA4-410D-9761-A92C3ECC30EA}" type="slidenum">
              <a:rPr lang="en-IN" smtClean="0"/>
              <a:t>13</a:t>
            </a:fld>
            <a:endParaRPr lang="en-IN"/>
          </a:p>
        </p:txBody>
      </p:sp>
    </p:spTree>
    <p:extLst>
      <p:ext uri="{BB962C8B-B14F-4D97-AF65-F5344CB8AC3E}">
        <p14:creationId xmlns:p14="http://schemas.microsoft.com/office/powerpoint/2010/main" val="457949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766F8-0DB3-AF08-061E-0A0743BB32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578D38-B2F8-4D64-2F68-BEFF4FED1E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DE2BB3-FBC0-F9D6-5915-C5797BA93D3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423CB23-0C24-766B-F020-8E254A67B973}"/>
              </a:ext>
            </a:extLst>
          </p:cNvPr>
          <p:cNvSpPr>
            <a:spLocks noGrp="1"/>
          </p:cNvSpPr>
          <p:nvPr>
            <p:ph type="sldNum" sz="quarter" idx="5"/>
          </p:nvPr>
        </p:nvSpPr>
        <p:spPr/>
        <p:txBody>
          <a:bodyPr/>
          <a:lstStyle/>
          <a:p>
            <a:fld id="{770F4B54-0CA4-410D-9761-A92C3ECC30EA}" type="slidenum">
              <a:rPr lang="en-IN" smtClean="0"/>
              <a:t>14</a:t>
            </a:fld>
            <a:endParaRPr lang="en-IN"/>
          </a:p>
        </p:txBody>
      </p:sp>
    </p:spTree>
    <p:extLst>
      <p:ext uri="{BB962C8B-B14F-4D97-AF65-F5344CB8AC3E}">
        <p14:creationId xmlns:p14="http://schemas.microsoft.com/office/powerpoint/2010/main" val="139768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3615-5580-0E26-865E-AFF8807CB8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7D661B-1B30-87E0-0029-E2823E4E9B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F06045-12C0-3381-1114-4A8479BAD248}"/>
              </a:ext>
            </a:extLst>
          </p:cNvPr>
          <p:cNvSpPr>
            <a:spLocks noGrp="1"/>
          </p:cNvSpPr>
          <p:nvPr>
            <p:ph type="dt" sz="half" idx="10"/>
          </p:nvPr>
        </p:nvSpPr>
        <p:spPr/>
        <p:txBody>
          <a:bodyPr/>
          <a:lstStyle/>
          <a:p>
            <a:fld id="{6C59F5F3-2F24-4491-805C-A6126D7BCD40}" type="datetimeFigureOut">
              <a:rPr lang="en-IN" smtClean="0"/>
              <a:t>04-02-2025</a:t>
            </a:fld>
            <a:endParaRPr lang="en-IN"/>
          </a:p>
        </p:txBody>
      </p:sp>
      <p:sp>
        <p:nvSpPr>
          <p:cNvPr id="5" name="Footer Placeholder 4">
            <a:extLst>
              <a:ext uri="{FF2B5EF4-FFF2-40B4-BE49-F238E27FC236}">
                <a16:creationId xmlns:a16="http://schemas.microsoft.com/office/drawing/2014/main" id="{79CC236B-DA39-F3D5-9B03-C56413059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AAD217-CDB0-C8BC-4157-2D2B6E6B43EA}"/>
              </a:ext>
            </a:extLst>
          </p:cNvPr>
          <p:cNvSpPr>
            <a:spLocks noGrp="1"/>
          </p:cNvSpPr>
          <p:nvPr>
            <p:ph type="sldNum" sz="quarter" idx="12"/>
          </p:nvPr>
        </p:nvSpPr>
        <p:spPr/>
        <p:txBody>
          <a:bodyPr/>
          <a:lstStyle/>
          <a:p>
            <a:fld id="{E2888F9F-E4AF-493E-9FE0-1B2236E85D2A}" type="slidenum">
              <a:rPr lang="en-IN" smtClean="0"/>
              <a:t>‹#›</a:t>
            </a:fld>
            <a:endParaRPr lang="en-IN"/>
          </a:p>
        </p:txBody>
      </p:sp>
    </p:spTree>
    <p:extLst>
      <p:ext uri="{BB962C8B-B14F-4D97-AF65-F5344CB8AC3E}">
        <p14:creationId xmlns:p14="http://schemas.microsoft.com/office/powerpoint/2010/main" val="162602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5A9D-AE59-564C-530A-47D0BC2444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9D5C98-3799-AF34-ACC6-6A4F23CCDB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098DA2-73A0-6766-A723-76661A24A709}"/>
              </a:ext>
            </a:extLst>
          </p:cNvPr>
          <p:cNvSpPr>
            <a:spLocks noGrp="1"/>
          </p:cNvSpPr>
          <p:nvPr>
            <p:ph type="dt" sz="half" idx="10"/>
          </p:nvPr>
        </p:nvSpPr>
        <p:spPr/>
        <p:txBody>
          <a:bodyPr/>
          <a:lstStyle/>
          <a:p>
            <a:fld id="{6C59F5F3-2F24-4491-805C-A6126D7BCD40}" type="datetimeFigureOut">
              <a:rPr lang="en-IN" smtClean="0"/>
              <a:t>04-02-2025</a:t>
            </a:fld>
            <a:endParaRPr lang="en-IN"/>
          </a:p>
        </p:txBody>
      </p:sp>
      <p:sp>
        <p:nvSpPr>
          <p:cNvPr id="5" name="Footer Placeholder 4">
            <a:extLst>
              <a:ext uri="{FF2B5EF4-FFF2-40B4-BE49-F238E27FC236}">
                <a16:creationId xmlns:a16="http://schemas.microsoft.com/office/drawing/2014/main" id="{ED1667B5-AB4A-8D4C-93FD-F88FF89A2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021265-A7C2-B007-7AA8-396D3BF91BC6}"/>
              </a:ext>
            </a:extLst>
          </p:cNvPr>
          <p:cNvSpPr>
            <a:spLocks noGrp="1"/>
          </p:cNvSpPr>
          <p:nvPr>
            <p:ph type="sldNum" sz="quarter" idx="12"/>
          </p:nvPr>
        </p:nvSpPr>
        <p:spPr/>
        <p:txBody>
          <a:bodyPr/>
          <a:lstStyle/>
          <a:p>
            <a:fld id="{E2888F9F-E4AF-493E-9FE0-1B2236E85D2A}" type="slidenum">
              <a:rPr lang="en-IN" smtClean="0"/>
              <a:t>‹#›</a:t>
            </a:fld>
            <a:endParaRPr lang="en-IN"/>
          </a:p>
        </p:txBody>
      </p:sp>
    </p:spTree>
    <p:extLst>
      <p:ext uri="{BB962C8B-B14F-4D97-AF65-F5344CB8AC3E}">
        <p14:creationId xmlns:p14="http://schemas.microsoft.com/office/powerpoint/2010/main" val="164879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58B8A-70F1-FDED-9496-6E9922C9F7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1221FF-4E01-6104-8179-3CE0162E14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C7A78-9399-DD3B-F589-9BDE35D320A2}"/>
              </a:ext>
            </a:extLst>
          </p:cNvPr>
          <p:cNvSpPr>
            <a:spLocks noGrp="1"/>
          </p:cNvSpPr>
          <p:nvPr>
            <p:ph type="dt" sz="half" idx="10"/>
          </p:nvPr>
        </p:nvSpPr>
        <p:spPr/>
        <p:txBody>
          <a:bodyPr/>
          <a:lstStyle/>
          <a:p>
            <a:fld id="{6C59F5F3-2F24-4491-805C-A6126D7BCD40}" type="datetimeFigureOut">
              <a:rPr lang="en-IN" smtClean="0"/>
              <a:t>04-02-2025</a:t>
            </a:fld>
            <a:endParaRPr lang="en-IN"/>
          </a:p>
        </p:txBody>
      </p:sp>
      <p:sp>
        <p:nvSpPr>
          <p:cNvPr id="5" name="Footer Placeholder 4">
            <a:extLst>
              <a:ext uri="{FF2B5EF4-FFF2-40B4-BE49-F238E27FC236}">
                <a16:creationId xmlns:a16="http://schemas.microsoft.com/office/drawing/2014/main" id="{F5E96116-9778-404B-5C12-E8E5C76A7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2029A-150C-0C92-470C-184E95229559}"/>
              </a:ext>
            </a:extLst>
          </p:cNvPr>
          <p:cNvSpPr>
            <a:spLocks noGrp="1"/>
          </p:cNvSpPr>
          <p:nvPr>
            <p:ph type="sldNum" sz="quarter" idx="12"/>
          </p:nvPr>
        </p:nvSpPr>
        <p:spPr/>
        <p:txBody>
          <a:bodyPr/>
          <a:lstStyle/>
          <a:p>
            <a:fld id="{E2888F9F-E4AF-493E-9FE0-1B2236E85D2A}" type="slidenum">
              <a:rPr lang="en-IN" smtClean="0"/>
              <a:t>‹#›</a:t>
            </a:fld>
            <a:endParaRPr lang="en-IN"/>
          </a:p>
        </p:txBody>
      </p:sp>
    </p:spTree>
    <p:extLst>
      <p:ext uri="{BB962C8B-B14F-4D97-AF65-F5344CB8AC3E}">
        <p14:creationId xmlns:p14="http://schemas.microsoft.com/office/powerpoint/2010/main" val="2498321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363223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77A8-3E87-D1C9-7EA4-593421AD89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93F0C8-4C89-82F7-3000-F083601E9D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2C82E9-AE08-D80E-74C3-A98C597B7D10}"/>
              </a:ext>
            </a:extLst>
          </p:cNvPr>
          <p:cNvSpPr>
            <a:spLocks noGrp="1"/>
          </p:cNvSpPr>
          <p:nvPr>
            <p:ph type="dt" sz="half" idx="10"/>
          </p:nvPr>
        </p:nvSpPr>
        <p:spPr/>
        <p:txBody>
          <a:bodyPr/>
          <a:lstStyle/>
          <a:p>
            <a:fld id="{6C59F5F3-2F24-4491-805C-A6126D7BCD40}" type="datetimeFigureOut">
              <a:rPr lang="en-IN" smtClean="0"/>
              <a:t>04-02-2025</a:t>
            </a:fld>
            <a:endParaRPr lang="en-IN"/>
          </a:p>
        </p:txBody>
      </p:sp>
      <p:sp>
        <p:nvSpPr>
          <p:cNvPr id="5" name="Footer Placeholder 4">
            <a:extLst>
              <a:ext uri="{FF2B5EF4-FFF2-40B4-BE49-F238E27FC236}">
                <a16:creationId xmlns:a16="http://schemas.microsoft.com/office/drawing/2014/main" id="{521338EA-C97E-00DD-AB13-5CD75D7C8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ABDF6-7171-171E-E83B-AA8590320834}"/>
              </a:ext>
            </a:extLst>
          </p:cNvPr>
          <p:cNvSpPr>
            <a:spLocks noGrp="1"/>
          </p:cNvSpPr>
          <p:nvPr>
            <p:ph type="sldNum" sz="quarter" idx="12"/>
          </p:nvPr>
        </p:nvSpPr>
        <p:spPr/>
        <p:txBody>
          <a:bodyPr/>
          <a:lstStyle/>
          <a:p>
            <a:fld id="{E2888F9F-E4AF-493E-9FE0-1B2236E85D2A}" type="slidenum">
              <a:rPr lang="en-IN" smtClean="0"/>
              <a:t>‹#›</a:t>
            </a:fld>
            <a:endParaRPr lang="en-IN"/>
          </a:p>
        </p:txBody>
      </p:sp>
    </p:spTree>
    <p:extLst>
      <p:ext uri="{BB962C8B-B14F-4D97-AF65-F5344CB8AC3E}">
        <p14:creationId xmlns:p14="http://schemas.microsoft.com/office/powerpoint/2010/main" val="264543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D258-6798-488D-3F7C-E7F2BCD9AC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8E439B-99D2-F387-015A-142BAF1253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A5F896-644E-D594-ED07-753474F4AED0}"/>
              </a:ext>
            </a:extLst>
          </p:cNvPr>
          <p:cNvSpPr>
            <a:spLocks noGrp="1"/>
          </p:cNvSpPr>
          <p:nvPr>
            <p:ph type="dt" sz="half" idx="10"/>
          </p:nvPr>
        </p:nvSpPr>
        <p:spPr/>
        <p:txBody>
          <a:bodyPr/>
          <a:lstStyle/>
          <a:p>
            <a:fld id="{6C59F5F3-2F24-4491-805C-A6126D7BCD40}" type="datetimeFigureOut">
              <a:rPr lang="en-IN" smtClean="0"/>
              <a:t>04-02-2025</a:t>
            </a:fld>
            <a:endParaRPr lang="en-IN"/>
          </a:p>
        </p:txBody>
      </p:sp>
      <p:sp>
        <p:nvSpPr>
          <p:cNvPr id="5" name="Footer Placeholder 4">
            <a:extLst>
              <a:ext uri="{FF2B5EF4-FFF2-40B4-BE49-F238E27FC236}">
                <a16:creationId xmlns:a16="http://schemas.microsoft.com/office/drawing/2014/main" id="{077A4036-836B-128C-0CF2-E89C505017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BC393-F004-E8D5-C15C-5BBB24BD5F33}"/>
              </a:ext>
            </a:extLst>
          </p:cNvPr>
          <p:cNvSpPr>
            <a:spLocks noGrp="1"/>
          </p:cNvSpPr>
          <p:nvPr>
            <p:ph type="sldNum" sz="quarter" idx="12"/>
          </p:nvPr>
        </p:nvSpPr>
        <p:spPr/>
        <p:txBody>
          <a:bodyPr/>
          <a:lstStyle/>
          <a:p>
            <a:fld id="{E2888F9F-E4AF-493E-9FE0-1B2236E85D2A}" type="slidenum">
              <a:rPr lang="en-IN" smtClean="0"/>
              <a:t>‹#›</a:t>
            </a:fld>
            <a:endParaRPr lang="en-IN"/>
          </a:p>
        </p:txBody>
      </p:sp>
    </p:spTree>
    <p:extLst>
      <p:ext uri="{BB962C8B-B14F-4D97-AF65-F5344CB8AC3E}">
        <p14:creationId xmlns:p14="http://schemas.microsoft.com/office/powerpoint/2010/main" val="312822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72F6-73F8-F6A2-3E33-512E121A42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124C0-46FD-1871-9743-5EF2506E4D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D7528C-E440-4971-BEC3-5C672F29C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03EC7F-E35B-9F2B-D5B0-3288992DCC5F}"/>
              </a:ext>
            </a:extLst>
          </p:cNvPr>
          <p:cNvSpPr>
            <a:spLocks noGrp="1"/>
          </p:cNvSpPr>
          <p:nvPr>
            <p:ph type="dt" sz="half" idx="10"/>
          </p:nvPr>
        </p:nvSpPr>
        <p:spPr/>
        <p:txBody>
          <a:bodyPr/>
          <a:lstStyle/>
          <a:p>
            <a:fld id="{6C59F5F3-2F24-4491-805C-A6126D7BCD40}" type="datetimeFigureOut">
              <a:rPr lang="en-IN" smtClean="0"/>
              <a:t>04-02-2025</a:t>
            </a:fld>
            <a:endParaRPr lang="en-IN"/>
          </a:p>
        </p:txBody>
      </p:sp>
      <p:sp>
        <p:nvSpPr>
          <p:cNvPr id="6" name="Footer Placeholder 5">
            <a:extLst>
              <a:ext uri="{FF2B5EF4-FFF2-40B4-BE49-F238E27FC236}">
                <a16:creationId xmlns:a16="http://schemas.microsoft.com/office/drawing/2014/main" id="{1E389150-5A5D-36EA-F7B1-074A6CCEE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9A490-401C-E262-27BA-BD056EBA8659}"/>
              </a:ext>
            </a:extLst>
          </p:cNvPr>
          <p:cNvSpPr>
            <a:spLocks noGrp="1"/>
          </p:cNvSpPr>
          <p:nvPr>
            <p:ph type="sldNum" sz="quarter" idx="12"/>
          </p:nvPr>
        </p:nvSpPr>
        <p:spPr/>
        <p:txBody>
          <a:bodyPr/>
          <a:lstStyle/>
          <a:p>
            <a:fld id="{E2888F9F-E4AF-493E-9FE0-1B2236E85D2A}" type="slidenum">
              <a:rPr lang="en-IN" smtClean="0"/>
              <a:t>‹#›</a:t>
            </a:fld>
            <a:endParaRPr lang="en-IN"/>
          </a:p>
        </p:txBody>
      </p:sp>
    </p:spTree>
    <p:extLst>
      <p:ext uri="{BB962C8B-B14F-4D97-AF65-F5344CB8AC3E}">
        <p14:creationId xmlns:p14="http://schemas.microsoft.com/office/powerpoint/2010/main" val="280530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685D-AA7F-E58A-D1AA-C9F374713A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E9F858-0DD6-AEEA-F7F5-FAA1E7701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D79B36-4CBD-89C2-964F-9DF156F102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152AE4-EE26-2BE7-DBD9-A99E3218E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31E4A5-A999-0A3C-53D9-A45FB1D6E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9DEC0D-F9C8-2677-5707-64552F8D7CAD}"/>
              </a:ext>
            </a:extLst>
          </p:cNvPr>
          <p:cNvSpPr>
            <a:spLocks noGrp="1"/>
          </p:cNvSpPr>
          <p:nvPr>
            <p:ph type="dt" sz="half" idx="10"/>
          </p:nvPr>
        </p:nvSpPr>
        <p:spPr/>
        <p:txBody>
          <a:bodyPr/>
          <a:lstStyle/>
          <a:p>
            <a:fld id="{6C59F5F3-2F24-4491-805C-A6126D7BCD40}" type="datetimeFigureOut">
              <a:rPr lang="en-IN" smtClean="0"/>
              <a:t>04-02-2025</a:t>
            </a:fld>
            <a:endParaRPr lang="en-IN"/>
          </a:p>
        </p:txBody>
      </p:sp>
      <p:sp>
        <p:nvSpPr>
          <p:cNvPr id="8" name="Footer Placeholder 7">
            <a:extLst>
              <a:ext uri="{FF2B5EF4-FFF2-40B4-BE49-F238E27FC236}">
                <a16:creationId xmlns:a16="http://schemas.microsoft.com/office/drawing/2014/main" id="{CC3FD412-A2EA-CAF4-FED0-3DADFEF0C2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C79F1F-FDC0-1693-C9CE-DC7013D8F9D8}"/>
              </a:ext>
            </a:extLst>
          </p:cNvPr>
          <p:cNvSpPr>
            <a:spLocks noGrp="1"/>
          </p:cNvSpPr>
          <p:nvPr>
            <p:ph type="sldNum" sz="quarter" idx="12"/>
          </p:nvPr>
        </p:nvSpPr>
        <p:spPr/>
        <p:txBody>
          <a:bodyPr/>
          <a:lstStyle/>
          <a:p>
            <a:fld id="{E2888F9F-E4AF-493E-9FE0-1B2236E85D2A}" type="slidenum">
              <a:rPr lang="en-IN" smtClean="0"/>
              <a:t>‹#›</a:t>
            </a:fld>
            <a:endParaRPr lang="en-IN"/>
          </a:p>
        </p:txBody>
      </p:sp>
    </p:spTree>
    <p:extLst>
      <p:ext uri="{BB962C8B-B14F-4D97-AF65-F5344CB8AC3E}">
        <p14:creationId xmlns:p14="http://schemas.microsoft.com/office/powerpoint/2010/main" val="411844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C936-2D1E-14BE-189E-D9E03483A8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AF36AB-3B88-FCDE-1849-5657E83356E7}"/>
              </a:ext>
            </a:extLst>
          </p:cNvPr>
          <p:cNvSpPr>
            <a:spLocks noGrp="1"/>
          </p:cNvSpPr>
          <p:nvPr>
            <p:ph type="dt" sz="half" idx="10"/>
          </p:nvPr>
        </p:nvSpPr>
        <p:spPr/>
        <p:txBody>
          <a:bodyPr/>
          <a:lstStyle/>
          <a:p>
            <a:fld id="{6C59F5F3-2F24-4491-805C-A6126D7BCD40}" type="datetimeFigureOut">
              <a:rPr lang="en-IN" smtClean="0"/>
              <a:t>04-02-2025</a:t>
            </a:fld>
            <a:endParaRPr lang="en-IN"/>
          </a:p>
        </p:txBody>
      </p:sp>
      <p:sp>
        <p:nvSpPr>
          <p:cNvPr id="4" name="Footer Placeholder 3">
            <a:extLst>
              <a:ext uri="{FF2B5EF4-FFF2-40B4-BE49-F238E27FC236}">
                <a16:creationId xmlns:a16="http://schemas.microsoft.com/office/drawing/2014/main" id="{944094DA-E80A-32F0-54DC-6A0DBECEE8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75F6D7-F280-3016-B0FA-29784281C261}"/>
              </a:ext>
            </a:extLst>
          </p:cNvPr>
          <p:cNvSpPr>
            <a:spLocks noGrp="1"/>
          </p:cNvSpPr>
          <p:nvPr>
            <p:ph type="sldNum" sz="quarter" idx="12"/>
          </p:nvPr>
        </p:nvSpPr>
        <p:spPr/>
        <p:txBody>
          <a:bodyPr/>
          <a:lstStyle/>
          <a:p>
            <a:fld id="{E2888F9F-E4AF-493E-9FE0-1B2236E85D2A}" type="slidenum">
              <a:rPr lang="en-IN" smtClean="0"/>
              <a:t>‹#›</a:t>
            </a:fld>
            <a:endParaRPr lang="en-IN"/>
          </a:p>
        </p:txBody>
      </p:sp>
    </p:spTree>
    <p:extLst>
      <p:ext uri="{BB962C8B-B14F-4D97-AF65-F5344CB8AC3E}">
        <p14:creationId xmlns:p14="http://schemas.microsoft.com/office/powerpoint/2010/main" val="149837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71EEC3-9CD0-6CF7-A54E-C7071D19FEAC}"/>
              </a:ext>
            </a:extLst>
          </p:cNvPr>
          <p:cNvSpPr>
            <a:spLocks noGrp="1"/>
          </p:cNvSpPr>
          <p:nvPr>
            <p:ph type="dt" sz="half" idx="10"/>
          </p:nvPr>
        </p:nvSpPr>
        <p:spPr/>
        <p:txBody>
          <a:bodyPr/>
          <a:lstStyle/>
          <a:p>
            <a:fld id="{6C59F5F3-2F24-4491-805C-A6126D7BCD40}" type="datetimeFigureOut">
              <a:rPr lang="en-IN" smtClean="0"/>
              <a:t>04-02-2025</a:t>
            </a:fld>
            <a:endParaRPr lang="en-IN"/>
          </a:p>
        </p:txBody>
      </p:sp>
      <p:sp>
        <p:nvSpPr>
          <p:cNvPr id="3" name="Footer Placeholder 2">
            <a:extLst>
              <a:ext uri="{FF2B5EF4-FFF2-40B4-BE49-F238E27FC236}">
                <a16:creationId xmlns:a16="http://schemas.microsoft.com/office/drawing/2014/main" id="{3E96DE62-4312-0BF9-4F43-1346D057AE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7DA184-5286-85E6-AC43-98FE230369A4}"/>
              </a:ext>
            </a:extLst>
          </p:cNvPr>
          <p:cNvSpPr>
            <a:spLocks noGrp="1"/>
          </p:cNvSpPr>
          <p:nvPr>
            <p:ph type="sldNum" sz="quarter" idx="12"/>
          </p:nvPr>
        </p:nvSpPr>
        <p:spPr/>
        <p:txBody>
          <a:bodyPr/>
          <a:lstStyle/>
          <a:p>
            <a:fld id="{E2888F9F-E4AF-493E-9FE0-1B2236E85D2A}" type="slidenum">
              <a:rPr lang="en-IN" smtClean="0"/>
              <a:t>‹#›</a:t>
            </a:fld>
            <a:endParaRPr lang="en-IN"/>
          </a:p>
        </p:txBody>
      </p:sp>
    </p:spTree>
    <p:extLst>
      <p:ext uri="{BB962C8B-B14F-4D97-AF65-F5344CB8AC3E}">
        <p14:creationId xmlns:p14="http://schemas.microsoft.com/office/powerpoint/2010/main" val="123759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C328-684F-E4DE-360D-8E810D5AB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54E412-8081-F2A1-44CE-4CC76F2CEB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9BC117-A810-975D-D5D4-48FF720C0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902E7-DB8F-602B-EDAE-B927F9B9F69E}"/>
              </a:ext>
            </a:extLst>
          </p:cNvPr>
          <p:cNvSpPr>
            <a:spLocks noGrp="1"/>
          </p:cNvSpPr>
          <p:nvPr>
            <p:ph type="dt" sz="half" idx="10"/>
          </p:nvPr>
        </p:nvSpPr>
        <p:spPr/>
        <p:txBody>
          <a:bodyPr/>
          <a:lstStyle/>
          <a:p>
            <a:fld id="{6C59F5F3-2F24-4491-805C-A6126D7BCD40}" type="datetimeFigureOut">
              <a:rPr lang="en-IN" smtClean="0"/>
              <a:t>04-02-2025</a:t>
            </a:fld>
            <a:endParaRPr lang="en-IN"/>
          </a:p>
        </p:txBody>
      </p:sp>
      <p:sp>
        <p:nvSpPr>
          <p:cNvPr id="6" name="Footer Placeholder 5">
            <a:extLst>
              <a:ext uri="{FF2B5EF4-FFF2-40B4-BE49-F238E27FC236}">
                <a16:creationId xmlns:a16="http://schemas.microsoft.com/office/drawing/2014/main" id="{D43880A4-30F8-FDEE-1AA8-65580D5618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0CAB69-2447-6B2D-9206-5F01E3506ED3}"/>
              </a:ext>
            </a:extLst>
          </p:cNvPr>
          <p:cNvSpPr>
            <a:spLocks noGrp="1"/>
          </p:cNvSpPr>
          <p:nvPr>
            <p:ph type="sldNum" sz="quarter" idx="12"/>
          </p:nvPr>
        </p:nvSpPr>
        <p:spPr/>
        <p:txBody>
          <a:bodyPr/>
          <a:lstStyle/>
          <a:p>
            <a:fld id="{E2888F9F-E4AF-493E-9FE0-1B2236E85D2A}" type="slidenum">
              <a:rPr lang="en-IN" smtClean="0"/>
              <a:t>‹#›</a:t>
            </a:fld>
            <a:endParaRPr lang="en-IN"/>
          </a:p>
        </p:txBody>
      </p:sp>
    </p:spTree>
    <p:extLst>
      <p:ext uri="{BB962C8B-B14F-4D97-AF65-F5344CB8AC3E}">
        <p14:creationId xmlns:p14="http://schemas.microsoft.com/office/powerpoint/2010/main" val="357529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DAE8-8DED-3CFE-1E4D-BB9BD3B19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2FF989-A8AF-409B-86B2-1A10DEA61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4BB823-E64B-0180-2E31-3FF8735E9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2ADBE-EEFB-4C43-4BEA-6C63EFA66CC1}"/>
              </a:ext>
            </a:extLst>
          </p:cNvPr>
          <p:cNvSpPr>
            <a:spLocks noGrp="1"/>
          </p:cNvSpPr>
          <p:nvPr>
            <p:ph type="dt" sz="half" idx="10"/>
          </p:nvPr>
        </p:nvSpPr>
        <p:spPr/>
        <p:txBody>
          <a:bodyPr/>
          <a:lstStyle/>
          <a:p>
            <a:fld id="{6C59F5F3-2F24-4491-805C-A6126D7BCD40}" type="datetimeFigureOut">
              <a:rPr lang="en-IN" smtClean="0"/>
              <a:t>04-02-2025</a:t>
            </a:fld>
            <a:endParaRPr lang="en-IN"/>
          </a:p>
        </p:txBody>
      </p:sp>
      <p:sp>
        <p:nvSpPr>
          <p:cNvPr id="6" name="Footer Placeholder 5">
            <a:extLst>
              <a:ext uri="{FF2B5EF4-FFF2-40B4-BE49-F238E27FC236}">
                <a16:creationId xmlns:a16="http://schemas.microsoft.com/office/drawing/2014/main" id="{FE385AD0-6702-958F-9E2F-EB00CCC039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983B07-B70F-9BA1-320C-76413606E3C8}"/>
              </a:ext>
            </a:extLst>
          </p:cNvPr>
          <p:cNvSpPr>
            <a:spLocks noGrp="1"/>
          </p:cNvSpPr>
          <p:nvPr>
            <p:ph type="sldNum" sz="quarter" idx="12"/>
          </p:nvPr>
        </p:nvSpPr>
        <p:spPr/>
        <p:txBody>
          <a:bodyPr/>
          <a:lstStyle/>
          <a:p>
            <a:fld id="{E2888F9F-E4AF-493E-9FE0-1B2236E85D2A}" type="slidenum">
              <a:rPr lang="en-IN" smtClean="0"/>
              <a:t>‹#›</a:t>
            </a:fld>
            <a:endParaRPr lang="en-IN"/>
          </a:p>
        </p:txBody>
      </p:sp>
    </p:spTree>
    <p:extLst>
      <p:ext uri="{BB962C8B-B14F-4D97-AF65-F5344CB8AC3E}">
        <p14:creationId xmlns:p14="http://schemas.microsoft.com/office/powerpoint/2010/main" val="100160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D301D7-54C8-F819-7501-C23B4CF4FA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2EDD9E-DF22-0228-F4D4-AA1692EFC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5A16C-C1BA-9094-B470-8073B34BB8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59F5F3-2F24-4491-805C-A6126D7BCD40}" type="datetimeFigureOut">
              <a:rPr lang="en-IN" smtClean="0"/>
              <a:t>04-02-2025</a:t>
            </a:fld>
            <a:endParaRPr lang="en-IN"/>
          </a:p>
        </p:txBody>
      </p:sp>
      <p:sp>
        <p:nvSpPr>
          <p:cNvPr id="5" name="Footer Placeholder 4">
            <a:extLst>
              <a:ext uri="{FF2B5EF4-FFF2-40B4-BE49-F238E27FC236}">
                <a16:creationId xmlns:a16="http://schemas.microsoft.com/office/drawing/2014/main" id="{47F3BB6F-A43E-BE0A-F68C-AFC7CE77FA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4DB1040-6514-ADC5-3B7A-95EB21D5B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888F9F-E4AF-493E-9FE0-1B2236E85D2A}" type="slidenum">
              <a:rPr lang="en-IN" smtClean="0"/>
              <a:t>‹#›</a:t>
            </a:fld>
            <a:endParaRPr lang="en-IN"/>
          </a:p>
        </p:txBody>
      </p:sp>
    </p:spTree>
    <p:extLst>
      <p:ext uri="{BB962C8B-B14F-4D97-AF65-F5344CB8AC3E}">
        <p14:creationId xmlns:p14="http://schemas.microsoft.com/office/powerpoint/2010/main" val="57202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
            <a:ext cx="12192000" cy="6858000"/>
          </a:xfrm>
        </p:spPr>
      </p:pic>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
        <p:nvSpPr>
          <p:cNvPr id="7" name="Title 2">
            <a:extLst>
              <a:ext uri="{FF2B5EF4-FFF2-40B4-BE49-F238E27FC236}">
                <a16:creationId xmlns:a16="http://schemas.microsoft.com/office/drawing/2014/main" id="{E9BF3232-B9BC-4886-8893-52E1AAE82E7B}"/>
              </a:ext>
            </a:extLst>
          </p:cNvPr>
          <p:cNvSpPr>
            <a:spLocks noGrp="1"/>
          </p:cNvSpPr>
          <p:nvPr>
            <p:ph type="ctrTitle"/>
          </p:nvPr>
        </p:nvSpPr>
        <p:spPr>
          <a:xfrm>
            <a:off x="911225" y="3946650"/>
            <a:ext cx="6446015" cy="573792"/>
          </a:xfrm>
        </p:spPr>
        <p:txBody>
          <a:bodyPr>
            <a:normAutofit fontScale="90000"/>
          </a:bodyPr>
          <a:lstStyle/>
          <a:p>
            <a:r>
              <a:rPr lang="en-US" b="1">
                <a:solidFill>
                  <a:srgbClr val="785AFF"/>
                </a:solidFill>
              </a:rPr>
              <a:t>CIC Scorecard Refresh for SIL</a:t>
            </a:r>
          </a:p>
        </p:txBody>
      </p:sp>
      <p:sp>
        <p:nvSpPr>
          <p:cNvPr id="9" name="Subtitle 3">
            <a:extLst>
              <a:ext uri="{FF2B5EF4-FFF2-40B4-BE49-F238E27FC236}">
                <a16:creationId xmlns:a16="http://schemas.microsoft.com/office/drawing/2014/main" id="{B2327766-4E3E-40CF-8FF1-E0AE92D6BE04}"/>
              </a:ext>
            </a:extLst>
          </p:cNvPr>
          <p:cNvSpPr>
            <a:spLocks noGrp="1"/>
          </p:cNvSpPr>
          <p:nvPr>
            <p:ph type="subTitle" idx="1"/>
          </p:nvPr>
        </p:nvSpPr>
        <p:spPr>
          <a:xfrm>
            <a:off x="911225" y="5167221"/>
            <a:ext cx="4390474" cy="720110"/>
          </a:xfrm>
        </p:spPr>
        <p:txBody>
          <a:bodyPr vert="horz" lIns="0" tIns="0" rIns="0" bIns="0" rtlCol="0" anchor="t">
            <a:normAutofit/>
          </a:bodyPr>
          <a:lstStyle/>
          <a:p>
            <a:pPr>
              <a:lnSpc>
                <a:spcPct val="114000"/>
              </a:lnSpc>
            </a:pPr>
            <a:r>
              <a:rPr lang="en-PH">
                <a:solidFill>
                  <a:srgbClr val="785AFF"/>
                </a:solidFill>
              </a:rPr>
              <a:t>Presented by:</a:t>
            </a:r>
          </a:p>
          <a:p>
            <a:r>
              <a:rPr lang="en-PH" b="1">
                <a:solidFill>
                  <a:srgbClr val="785AFF"/>
                </a:solidFill>
              </a:rPr>
              <a:t>Data Science</a:t>
            </a:r>
            <a:endParaRPr lang="en-PH" sz="1800" b="1" spc="20">
              <a:solidFill>
                <a:srgbClr val="785AFF"/>
              </a:solidFill>
            </a:endParaRPr>
          </a:p>
          <a:p>
            <a:endParaRPr lang="en-PH" b="1">
              <a:solidFill>
                <a:srgbClr val="785AFF"/>
              </a:solidFill>
            </a:endParaRPr>
          </a:p>
          <a:p>
            <a:endParaRPr lang="en-PH" sz="2000" b="1">
              <a:solidFill>
                <a:srgbClr val="785AFF"/>
              </a:solidFill>
            </a:endParaRPr>
          </a:p>
        </p:txBody>
      </p:sp>
      <p:sp>
        <p:nvSpPr>
          <p:cNvPr id="3" name="Subtitle 3">
            <a:extLst>
              <a:ext uri="{FF2B5EF4-FFF2-40B4-BE49-F238E27FC236}">
                <a16:creationId xmlns:a16="http://schemas.microsoft.com/office/drawing/2014/main" id="{4F7E8F7E-6D89-74CB-11C3-C84321CCA4F1}"/>
              </a:ext>
            </a:extLst>
          </p:cNvPr>
          <p:cNvSpPr txBox="1">
            <a:spLocks/>
          </p:cNvSpPr>
          <p:nvPr/>
        </p:nvSpPr>
        <p:spPr>
          <a:xfrm>
            <a:off x="912539" y="5884552"/>
            <a:ext cx="4390474" cy="496766"/>
          </a:xfrm>
          <a:prstGeom prst="rect">
            <a:avLst/>
          </a:prstGeom>
        </p:spPr>
        <p:txBody>
          <a:bodyPr vert="horz" lIns="0" tIns="0" rIns="0" bIns="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rgbClr val="785AFF"/>
                </a:solidFill>
              </a:rPr>
              <a:t>January 2025</a:t>
            </a:r>
            <a:endParaRPr lang="en-US">
              <a:solidFill>
                <a:srgbClr val="785AFF"/>
              </a:solidFill>
            </a:endParaRPr>
          </a:p>
        </p:txBody>
      </p:sp>
    </p:spTree>
    <p:extLst>
      <p:ext uri="{BB962C8B-B14F-4D97-AF65-F5344CB8AC3E}">
        <p14:creationId xmlns:p14="http://schemas.microsoft.com/office/powerpoint/2010/main" val="412994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5AF8-E51D-9DB1-B1E9-648E9B5ACA30}"/>
              </a:ext>
            </a:extLst>
          </p:cNvPr>
          <p:cNvSpPr>
            <a:spLocks noGrp="1"/>
          </p:cNvSpPr>
          <p:nvPr>
            <p:ph type="title"/>
          </p:nvPr>
        </p:nvSpPr>
        <p:spPr>
          <a:xfrm>
            <a:off x="597970" y="268533"/>
            <a:ext cx="11142196" cy="1354015"/>
          </a:xfrm>
        </p:spPr>
        <p:txBody>
          <a:bodyPr>
            <a:noAutofit/>
          </a:bodyPr>
          <a:lstStyle/>
          <a:p>
            <a:r>
              <a:rPr lang="en-US" sz="3200" b="1">
                <a:solidFill>
                  <a:srgbClr val="785AFF"/>
                </a:solidFill>
              </a:rPr>
              <a:t>For your Reference: </a:t>
            </a:r>
            <a:r>
              <a:rPr lang="en-IN" sz="3200" b="1">
                <a:solidFill>
                  <a:srgbClr val="785AFF"/>
                </a:solidFill>
                <a:latin typeface="Aptos Display"/>
              </a:rPr>
              <a:t>7 feature </a:t>
            </a:r>
            <a:r>
              <a:rPr lang="en-IN" sz="3200" b="1" err="1">
                <a:solidFill>
                  <a:srgbClr val="785AFF"/>
                </a:solidFill>
                <a:latin typeface="Aptos Display"/>
              </a:rPr>
              <a:t>LogReg</a:t>
            </a:r>
            <a:r>
              <a:rPr lang="en-IN" sz="3200" b="1">
                <a:solidFill>
                  <a:srgbClr val="785AFF"/>
                </a:solidFill>
                <a:latin typeface="Aptos Display"/>
              </a:rPr>
              <a:t> WOE Model in </a:t>
            </a:r>
            <a:r>
              <a:rPr lang="en-US" sz="3200" b="1">
                <a:solidFill>
                  <a:srgbClr val="785AFF"/>
                </a:solidFill>
                <a:latin typeface="Aptos Display"/>
              </a:rPr>
              <a:t>Production (December) </a:t>
            </a:r>
            <a:r>
              <a:rPr lang="en-IN" sz="3200" b="1">
                <a:solidFill>
                  <a:srgbClr val="785AFF"/>
                </a:solidFill>
                <a:latin typeface="Aptos Display"/>
              </a:rPr>
              <a:t>–v1</a:t>
            </a:r>
            <a:r>
              <a:rPr lang="en-US" sz="3200" b="1">
                <a:solidFill>
                  <a:srgbClr val="785AFF"/>
                </a:solidFill>
                <a:latin typeface="Aptos Display"/>
              </a:rPr>
              <a:t> </a:t>
            </a:r>
            <a:r>
              <a:rPr lang="en-US" sz="3200" b="1">
                <a:solidFill>
                  <a:srgbClr val="785AFF"/>
                </a:solidFill>
              </a:rPr>
              <a:t>(In production since December 2024)</a:t>
            </a:r>
            <a:endParaRPr lang="en-US" sz="3200"/>
          </a:p>
        </p:txBody>
      </p:sp>
      <p:pic>
        <p:nvPicPr>
          <p:cNvPr id="5" name="Content Placeholder 4" descr="A screenshot of a computer screen&#10;&#10;AI-generated content may be incorrect.">
            <a:extLst>
              <a:ext uri="{FF2B5EF4-FFF2-40B4-BE49-F238E27FC236}">
                <a16:creationId xmlns:a16="http://schemas.microsoft.com/office/drawing/2014/main" id="{36C5F7AC-09F1-446D-47DA-2EF784149818}"/>
              </a:ext>
            </a:extLst>
          </p:cNvPr>
          <p:cNvPicPr>
            <a:picLocks noGrp="1" noChangeAspect="1"/>
          </p:cNvPicPr>
          <p:nvPr>
            <p:ph idx="1"/>
          </p:nvPr>
        </p:nvPicPr>
        <p:blipFill>
          <a:blip r:embed="rId2"/>
          <a:stretch>
            <a:fillRect/>
          </a:stretch>
        </p:blipFill>
        <p:spPr>
          <a:xfrm>
            <a:off x="6798454" y="1710803"/>
            <a:ext cx="4774600" cy="4351338"/>
          </a:xfrm>
        </p:spPr>
      </p:pic>
      <p:pic>
        <p:nvPicPr>
          <p:cNvPr id="7" name="Picture 6">
            <a:extLst>
              <a:ext uri="{FF2B5EF4-FFF2-40B4-BE49-F238E27FC236}">
                <a16:creationId xmlns:a16="http://schemas.microsoft.com/office/drawing/2014/main" id="{B073B391-1B68-76A2-BD0E-3DE2ECE64889}"/>
              </a:ext>
            </a:extLst>
          </p:cNvPr>
          <p:cNvPicPr>
            <a:picLocks noChangeAspect="1"/>
          </p:cNvPicPr>
          <p:nvPr/>
        </p:nvPicPr>
        <p:blipFill>
          <a:blip r:embed="rId3"/>
          <a:stretch>
            <a:fillRect/>
          </a:stretch>
        </p:blipFill>
        <p:spPr>
          <a:xfrm>
            <a:off x="599750" y="2148997"/>
            <a:ext cx="6190858" cy="3259377"/>
          </a:xfrm>
          <a:prstGeom prst="rect">
            <a:avLst/>
          </a:prstGeom>
        </p:spPr>
      </p:pic>
    </p:spTree>
    <p:extLst>
      <p:ext uri="{BB962C8B-B14F-4D97-AF65-F5344CB8AC3E}">
        <p14:creationId xmlns:p14="http://schemas.microsoft.com/office/powerpoint/2010/main" val="375957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80E4D-356F-B556-AB61-E2D7A2E306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D6551-187C-4F85-8D35-D21185A67F89}"/>
              </a:ext>
            </a:extLst>
          </p:cNvPr>
          <p:cNvSpPr>
            <a:spLocks noGrp="1"/>
          </p:cNvSpPr>
          <p:nvPr>
            <p:ph type="title"/>
          </p:nvPr>
        </p:nvSpPr>
        <p:spPr>
          <a:xfrm>
            <a:off x="673097" y="2618928"/>
            <a:ext cx="10648506" cy="1343283"/>
          </a:xfrm>
          <a:solidFill>
            <a:srgbClr val="785AFF"/>
          </a:solidFill>
        </p:spPr>
        <p:txBody>
          <a:bodyPr>
            <a:noAutofit/>
          </a:bodyPr>
          <a:lstStyle/>
          <a:p>
            <a:r>
              <a:rPr lang="en-US" sz="3200" b="1">
                <a:solidFill>
                  <a:schemeClr val="bg1"/>
                </a:solidFill>
              </a:rPr>
              <a:t>Appendix</a:t>
            </a:r>
          </a:p>
        </p:txBody>
      </p:sp>
    </p:spTree>
    <p:extLst>
      <p:ext uri="{BB962C8B-B14F-4D97-AF65-F5344CB8AC3E}">
        <p14:creationId xmlns:p14="http://schemas.microsoft.com/office/powerpoint/2010/main" val="2977016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E0ACE-FB88-7D06-E29E-565A16A6B426}"/>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F205442-1E88-1CE5-16F6-DB7601094280}"/>
              </a:ext>
            </a:extLst>
          </p:cNvPr>
          <p:cNvGraphicFramePr>
            <a:graphicFrameLocks noGrp="1"/>
          </p:cNvGraphicFramePr>
          <p:nvPr/>
        </p:nvGraphicFramePr>
        <p:xfrm>
          <a:off x="102130" y="2195197"/>
          <a:ext cx="12011314" cy="2182704"/>
        </p:xfrm>
        <a:graphic>
          <a:graphicData uri="http://schemas.openxmlformats.org/drawingml/2006/table">
            <a:tbl>
              <a:tblPr firstRow="1" bandRow="1">
                <a:tableStyleId>{5C22544A-7EE6-4342-B048-85BDC9FD1C3A}</a:tableStyleId>
              </a:tblPr>
              <a:tblGrid>
                <a:gridCol w="4801322">
                  <a:extLst>
                    <a:ext uri="{9D8B030D-6E8A-4147-A177-3AD203B41FA5}">
                      <a16:colId xmlns:a16="http://schemas.microsoft.com/office/drawing/2014/main" val="2014738782"/>
                    </a:ext>
                  </a:extLst>
                </a:gridCol>
                <a:gridCol w="538347">
                  <a:extLst>
                    <a:ext uri="{9D8B030D-6E8A-4147-A177-3AD203B41FA5}">
                      <a16:colId xmlns:a16="http://schemas.microsoft.com/office/drawing/2014/main" val="4036534477"/>
                    </a:ext>
                  </a:extLst>
                </a:gridCol>
                <a:gridCol w="499894">
                  <a:extLst>
                    <a:ext uri="{9D8B030D-6E8A-4147-A177-3AD203B41FA5}">
                      <a16:colId xmlns:a16="http://schemas.microsoft.com/office/drawing/2014/main" val="1336389269"/>
                    </a:ext>
                  </a:extLst>
                </a:gridCol>
                <a:gridCol w="634479">
                  <a:extLst>
                    <a:ext uri="{9D8B030D-6E8A-4147-A177-3AD203B41FA5}">
                      <a16:colId xmlns:a16="http://schemas.microsoft.com/office/drawing/2014/main" val="906604726"/>
                    </a:ext>
                  </a:extLst>
                </a:gridCol>
                <a:gridCol w="553132">
                  <a:extLst>
                    <a:ext uri="{9D8B030D-6E8A-4147-A177-3AD203B41FA5}">
                      <a16:colId xmlns:a16="http://schemas.microsoft.com/office/drawing/2014/main" val="2674394347"/>
                    </a:ext>
                  </a:extLst>
                </a:gridCol>
                <a:gridCol w="479046">
                  <a:extLst>
                    <a:ext uri="{9D8B030D-6E8A-4147-A177-3AD203B41FA5}">
                      <a16:colId xmlns:a16="http://schemas.microsoft.com/office/drawing/2014/main" val="1903318529"/>
                    </a:ext>
                  </a:extLst>
                </a:gridCol>
                <a:gridCol w="499433">
                  <a:extLst>
                    <a:ext uri="{9D8B030D-6E8A-4147-A177-3AD203B41FA5}">
                      <a16:colId xmlns:a16="http://schemas.microsoft.com/office/drawing/2014/main" val="3900200502"/>
                    </a:ext>
                  </a:extLst>
                </a:gridCol>
                <a:gridCol w="530010">
                  <a:extLst>
                    <a:ext uri="{9D8B030D-6E8A-4147-A177-3AD203B41FA5}">
                      <a16:colId xmlns:a16="http://schemas.microsoft.com/office/drawing/2014/main" val="2567555724"/>
                    </a:ext>
                  </a:extLst>
                </a:gridCol>
                <a:gridCol w="530009">
                  <a:extLst>
                    <a:ext uri="{9D8B030D-6E8A-4147-A177-3AD203B41FA5}">
                      <a16:colId xmlns:a16="http://schemas.microsoft.com/office/drawing/2014/main" val="3752098266"/>
                    </a:ext>
                  </a:extLst>
                </a:gridCol>
                <a:gridCol w="479048">
                  <a:extLst>
                    <a:ext uri="{9D8B030D-6E8A-4147-A177-3AD203B41FA5}">
                      <a16:colId xmlns:a16="http://schemas.microsoft.com/office/drawing/2014/main" val="3162282243"/>
                    </a:ext>
                  </a:extLst>
                </a:gridCol>
                <a:gridCol w="479048">
                  <a:extLst>
                    <a:ext uri="{9D8B030D-6E8A-4147-A177-3AD203B41FA5}">
                      <a16:colId xmlns:a16="http://schemas.microsoft.com/office/drawing/2014/main" val="1633313045"/>
                    </a:ext>
                  </a:extLst>
                </a:gridCol>
                <a:gridCol w="499432">
                  <a:extLst>
                    <a:ext uri="{9D8B030D-6E8A-4147-A177-3AD203B41FA5}">
                      <a16:colId xmlns:a16="http://schemas.microsoft.com/office/drawing/2014/main" val="560734652"/>
                    </a:ext>
                  </a:extLst>
                </a:gridCol>
                <a:gridCol w="540204">
                  <a:extLst>
                    <a:ext uri="{9D8B030D-6E8A-4147-A177-3AD203B41FA5}">
                      <a16:colId xmlns:a16="http://schemas.microsoft.com/office/drawing/2014/main" val="2675255649"/>
                    </a:ext>
                  </a:extLst>
                </a:gridCol>
                <a:gridCol w="448471">
                  <a:extLst>
                    <a:ext uri="{9D8B030D-6E8A-4147-A177-3AD203B41FA5}">
                      <a16:colId xmlns:a16="http://schemas.microsoft.com/office/drawing/2014/main" val="3510705172"/>
                    </a:ext>
                  </a:extLst>
                </a:gridCol>
                <a:gridCol w="499439">
                  <a:extLst>
                    <a:ext uri="{9D8B030D-6E8A-4147-A177-3AD203B41FA5}">
                      <a16:colId xmlns:a16="http://schemas.microsoft.com/office/drawing/2014/main" val="110323810"/>
                    </a:ext>
                  </a:extLst>
                </a:gridCol>
              </a:tblGrid>
              <a:tr h="192505">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305921">
                <a:tc>
                  <a:txBody>
                    <a:bodyPr/>
                    <a:lstStyle/>
                    <a:p>
                      <a:pPr algn="ctr" fontAlgn="b"/>
                      <a:r>
                        <a:rPr lang="en-IN" sz="1400" b="1" i="0" u="none" strike="noStrike">
                          <a:solidFill>
                            <a:schemeClr val="bg1"/>
                          </a:solidFill>
                          <a:effectLst/>
                          <a:latin typeface="Aptos Narrow"/>
                        </a:rPr>
                        <a:t>7 feature Refreshed </a:t>
                      </a:r>
                      <a:r>
                        <a:rPr lang="en-IN" sz="1400" b="1" i="0" u="none" strike="noStrike" err="1">
                          <a:solidFill>
                            <a:schemeClr val="bg1"/>
                          </a:solidFill>
                          <a:effectLst/>
                          <a:latin typeface="Aptos Narrow"/>
                        </a:rPr>
                        <a:t>Catboost</a:t>
                      </a:r>
                      <a:r>
                        <a:rPr lang="en-IN" sz="1400" b="1" i="0" u="none" strike="noStrike">
                          <a:solidFill>
                            <a:schemeClr val="bg1"/>
                          </a:solidFill>
                          <a:effectLst/>
                          <a:latin typeface="Aptos Narrow"/>
                        </a:rPr>
                        <a:t> - v1.1</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305921">
                <a:tc>
                  <a:txBody>
                    <a:bodyPr/>
                    <a:lstStyle/>
                    <a:p>
                      <a:pPr algn="l" fontAlgn="ctr"/>
                      <a:r>
                        <a:rPr lang="en-US" sz="1100" b="0" i="0" u="none" strike="noStrike">
                          <a:solidFill>
                            <a:srgbClr val="000000"/>
                          </a:solidFill>
                          <a:effectLst/>
                          <a:latin typeface="Aptos Narrow"/>
                        </a:rPr>
                        <a:t>Model Trained on All the following Segments combined. Tested also on the 3 Segments Combined</a:t>
                      </a:r>
                    </a:p>
                  </a:txBody>
                  <a:tcPr marL="6350" marR="6350" marT="6350" marB="0" anchor="ctr">
                    <a:solidFill>
                      <a:srgbClr val="F0F0F0"/>
                    </a:solidFill>
                  </a:tcPr>
                </a:tc>
                <a:tc>
                  <a:txBody>
                    <a:bodyPr/>
                    <a:lstStyle/>
                    <a:p>
                      <a:pPr algn="r" fontAlgn="b"/>
                      <a:r>
                        <a:rPr lang="en-IN" sz="1100" b="0" i="0" u="none" strike="noStrike">
                          <a:solidFill>
                            <a:srgbClr val="000000"/>
                          </a:solidFill>
                          <a:effectLst/>
                          <a:latin typeface="Aptos Narrow"/>
                        </a:rPr>
                        <a:t>0.3247</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0.2461</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0.238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0.1618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0.2775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0.2356</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0.1767</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0.2619</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0.2652</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0.1931</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0.3072</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0.2906</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0.2438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0.2961</a:t>
                      </a:r>
                    </a:p>
                  </a:txBody>
                  <a:tcPr marL="6350" marR="6350" marT="6350" marB="0" anchor="b">
                    <a:solidFill>
                      <a:srgbClr val="F0F0F0"/>
                    </a:solidFill>
                  </a:tcPr>
                </a:tc>
                <a:extLst>
                  <a:ext uri="{0D108BD9-81ED-4DB2-BD59-A6C34878D82A}">
                    <a16:rowId xmlns:a16="http://schemas.microsoft.com/office/drawing/2014/main" val="1754815548"/>
                  </a:ext>
                </a:extLst>
              </a:tr>
              <a:tr h="456039">
                <a:tc>
                  <a:txBody>
                    <a:bodyPr/>
                    <a:lstStyle/>
                    <a:p>
                      <a:pPr algn="l" fontAlgn="ctr"/>
                      <a:r>
                        <a:rPr lang="en-US" sz="1100" b="0" i="0" u="none" strike="noStrike">
                          <a:solidFill>
                            <a:srgbClr val="000000"/>
                          </a:solidFill>
                          <a:effectLst/>
                          <a:latin typeface="Aptos Narrow"/>
                        </a:rPr>
                        <a:t>Segment 1: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r" fontAlgn="b"/>
                      <a:r>
                        <a:rPr lang="en-IN" sz="1100" b="1" i="0" u="none" strike="noStrike">
                          <a:solidFill>
                            <a:srgbClr val="000000"/>
                          </a:solidFill>
                          <a:effectLst/>
                          <a:latin typeface="Aptos Narrow"/>
                        </a:rPr>
                        <a:t>0.2436</a:t>
                      </a:r>
                    </a:p>
                  </a:txBody>
                  <a:tcPr marL="6350" marR="6350" marT="6350" marB="0" anchor="b"/>
                </a:tc>
                <a:tc>
                  <a:txBody>
                    <a:bodyPr/>
                    <a:lstStyle/>
                    <a:p>
                      <a:pPr algn="r" fontAlgn="b"/>
                      <a:r>
                        <a:rPr lang="en-IN" sz="1100" b="0" i="0" u="none" strike="noStrike">
                          <a:solidFill>
                            <a:srgbClr val="000000"/>
                          </a:solidFill>
                          <a:effectLst/>
                          <a:latin typeface="Aptos Narrow"/>
                        </a:rPr>
                        <a:t>0.1635</a:t>
                      </a:r>
                    </a:p>
                  </a:txBody>
                  <a:tcPr marL="6350" marR="6350" marT="6350" marB="0" anchor="b"/>
                </a:tc>
                <a:tc>
                  <a:txBody>
                    <a:bodyPr/>
                    <a:lstStyle/>
                    <a:p>
                      <a:pPr algn="r" fontAlgn="b"/>
                      <a:r>
                        <a:rPr lang="en-IN" sz="1100" b="0" i="0" u="none" strike="noStrike">
                          <a:solidFill>
                            <a:srgbClr val="000000"/>
                          </a:solidFill>
                          <a:effectLst/>
                          <a:latin typeface="Aptos Narrow"/>
                        </a:rPr>
                        <a:t>0.2857</a:t>
                      </a:r>
                    </a:p>
                  </a:txBody>
                  <a:tcPr marL="6350" marR="6350" marT="6350" marB="0" anchor="b"/>
                </a:tc>
                <a:tc>
                  <a:txBody>
                    <a:bodyPr/>
                    <a:lstStyle/>
                    <a:p>
                      <a:pPr algn="r" fontAlgn="b"/>
                      <a:r>
                        <a:rPr lang="en-IN" sz="1100" b="1" i="0" u="none" strike="noStrike">
                          <a:solidFill>
                            <a:srgbClr val="000000"/>
                          </a:solidFill>
                          <a:effectLst/>
                          <a:latin typeface="Aptos Narrow"/>
                        </a:rPr>
                        <a:t>0.2451</a:t>
                      </a:r>
                    </a:p>
                  </a:txBody>
                  <a:tcPr marL="6350" marR="6350" marT="6350" marB="0" anchor="b"/>
                </a:tc>
                <a:tc>
                  <a:txBody>
                    <a:bodyPr/>
                    <a:lstStyle/>
                    <a:p>
                      <a:pPr algn="r" fontAlgn="b"/>
                      <a:r>
                        <a:rPr lang="en-IN" sz="1100" b="0" i="0" u="none" strike="noStrike">
                          <a:solidFill>
                            <a:srgbClr val="000000"/>
                          </a:solidFill>
                          <a:effectLst/>
                          <a:latin typeface="Aptos Narrow"/>
                        </a:rPr>
                        <a:t>0.1849</a:t>
                      </a:r>
                    </a:p>
                  </a:txBody>
                  <a:tcPr marL="6350" marR="6350" marT="6350" marB="0" anchor="b"/>
                </a:tc>
                <a:tc>
                  <a:txBody>
                    <a:bodyPr/>
                    <a:lstStyle/>
                    <a:p>
                      <a:pPr algn="r" fontAlgn="b"/>
                      <a:r>
                        <a:rPr lang="en-IN" sz="1100" b="0" i="0" u="none" strike="noStrike">
                          <a:solidFill>
                            <a:srgbClr val="000000"/>
                          </a:solidFill>
                          <a:effectLst/>
                          <a:latin typeface="Aptos Narrow"/>
                        </a:rPr>
                        <a:t>0.272</a:t>
                      </a:r>
                    </a:p>
                  </a:txBody>
                  <a:tcPr marL="6350" marR="6350" marT="6350" marB="0" anchor="b"/>
                </a:tc>
                <a:tc>
                  <a:txBody>
                    <a:bodyPr/>
                    <a:lstStyle/>
                    <a:p>
                      <a:pPr algn="r" fontAlgn="b"/>
                      <a:r>
                        <a:rPr lang="en-IN" sz="1100" b="1" i="0" u="none" strike="noStrike">
                          <a:solidFill>
                            <a:srgbClr val="000000"/>
                          </a:solidFill>
                          <a:effectLst/>
                          <a:latin typeface="Aptos Narrow"/>
                        </a:rPr>
                        <a:t>0.2753</a:t>
                      </a:r>
                    </a:p>
                  </a:txBody>
                  <a:tcPr marL="6350" marR="6350" marT="6350" marB="0" anchor="b"/>
                </a:tc>
                <a:tc>
                  <a:txBody>
                    <a:bodyPr/>
                    <a:lstStyle/>
                    <a:p>
                      <a:pPr algn="r" fontAlgn="b"/>
                      <a:r>
                        <a:rPr lang="en-IN" sz="1100" b="0" i="0" u="none" strike="noStrike">
                          <a:solidFill>
                            <a:srgbClr val="000000"/>
                          </a:solidFill>
                          <a:effectLst/>
                          <a:latin typeface="Aptos Narrow"/>
                        </a:rPr>
                        <a:t>0.2015</a:t>
                      </a:r>
                    </a:p>
                  </a:txBody>
                  <a:tcPr marL="6350" marR="6350" marT="6350" marB="0" anchor="b"/>
                </a:tc>
                <a:tc>
                  <a:txBody>
                    <a:bodyPr/>
                    <a:lstStyle/>
                    <a:p>
                      <a:pPr algn="r" fontAlgn="b"/>
                      <a:r>
                        <a:rPr lang="en-IN" sz="1100" b="0" i="0" u="none" strike="noStrike">
                          <a:solidFill>
                            <a:srgbClr val="000000"/>
                          </a:solidFill>
                          <a:effectLst/>
                          <a:latin typeface="Aptos Narrow"/>
                        </a:rPr>
                        <a:t>0.317</a:t>
                      </a:r>
                    </a:p>
                  </a:txBody>
                  <a:tcPr marL="6350" marR="6350" marT="6350" marB="0" anchor="b"/>
                </a:tc>
                <a:tc>
                  <a:txBody>
                    <a:bodyPr/>
                    <a:lstStyle/>
                    <a:p>
                      <a:pPr algn="r" fontAlgn="b"/>
                      <a:r>
                        <a:rPr lang="en-IN" sz="1100" b="1" i="0" u="none" strike="noStrike">
                          <a:solidFill>
                            <a:srgbClr val="000000"/>
                          </a:solidFill>
                          <a:effectLst/>
                          <a:latin typeface="Aptos Narrow"/>
                        </a:rPr>
                        <a:t>0.2984</a:t>
                      </a:r>
                    </a:p>
                  </a:txBody>
                  <a:tcPr marL="6350" marR="6350" marT="6350" marB="0" anchor="b"/>
                </a:tc>
                <a:tc>
                  <a:txBody>
                    <a:bodyPr/>
                    <a:lstStyle/>
                    <a:p>
                      <a:pPr algn="r" fontAlgn="b"/>
                      <a:r>
                        <a:rPr lang="en-IN" sz="1100" b="0" i="0" u="none" strike="noStrike">
                          <a:solidFill>
                            <a:srgbClr val="000000"/>
                          </a:solidFill>
                          <a:effectLst/>
                          <a:latin typeface="Aptos Narrow"/>
                        </a:rPr>
                        <a:t>0.2495</a:t>
                      </a:r>
                    </a:p>
                  </a:txBody>
                  <a:tcPr marL="6350" marR="6350" marT="6350" marB="0" anchor="b"/>
                </a:tc>
                <a:tc>
                  <a:txBody>
                    <a:bodyPr/>
                    <a:lstStyle/>
                    <a:p>
                      <a:pPr algn="r" fontAlgn="b"/>
                      <a:r>
                        <a:rPr lang="en-IN" sz="1100" b="0" i="0" u="none" strike="noStrike">
                          <a:solidFill>
                            <a:srgbClr val="000000"/>
                          </a:solidFill>
                          <a:effectLst/>
                          <a:latin typeface="Aptos Narrow"/>
                        </a:rPr>
                        <a:t>0.305</a:t>
                      </a:r>
                    </a:p>
                  </a:txBody>
                  <a:tcPr marL="6350" marR="6350" marT="6350" marB="0" anchor="b"/>
                </a:tc>
                <a:extLst>
                  <a:ext uri="{0D108BD9-81ED-4DB2-BD59-A6C34878D82A}">
                    <a16:rowId xmlns:a16="http://schemas.microsoft.com/office/drawing/2014/main" val="367896946"/>
                  </a:ext>
                </a:extLst>
              </a:tr>
              <a:tr h="456039">
                <a:tc>
                  <a:txBody>
                    <a:bodyPr/>
                    <a:lstStyle/>
                    <a:p>
                      <a:pPr algn="l" fontAlgn="ctr"/>
                      <a:r>
                        <a:rPr lang="en-US" sz="1100" b="0" i="0" u="none" strike="noStrike">
                          <a:solidFill>
                            <a:srgbClr val="000000"/>
                          </a:solidFill>
                          <a:effectLst/>
                          <a:latin typeface="Aptos Narrow"/>
                        </a:rPr>
                        <a:t>Segment 2: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0.0456</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0.2228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-0.0312</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-0.2321</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-0.3213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-0.2505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0.0795</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0.1922</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0.1922</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-0.0371</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-0.0535</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-0.2403</a:t>
                      </a:r>
                    </a:p>
                  </a:txBody>
                  <a:tcPr marL="6350" marR="6350" marT="6350" marB="0" anchor="b">
                    <a:solidFill>
                      <a:srgbClr val="F0F0F0"/>
                    </a:solidFill>
                  </a:tcPr>
                </a:tc>
                <a:extLst>
                  <a:ext uri="{0D108BD9-81ED-4DB2-BD59-A6C34878D82A}">
                    <a16:rowId xmlns:a16="http://schemas.microsoft.com/office/drawing/2014/main" val="2462036248"/>
                  </a:ext>
                </a:extLst>
              </a:tr>
              <a:tr h="305921">
                <a:tc>
                  <a:txBody>
                    <a:bodyPr/>
                    <a:lstStyle/>
                    <a:p>
                      <a:pPr algn="l" fontAlgn="ctr"/>
                      <a:r>
                        <a:rPr lang="en-US" sz="1100" b="0" i="0" u="none" strike="noStrike">
                          <a:solidFill>
                            <a:srgbClr val="000000"/>
                          </a:solidFill>
                          <a:effectLst/>
                          <a:latin typeface="Aptos Narrow"/>
                        </a:rPr>
                        <a:t>Segment 3: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NONE of Granted or Non Granted contracts are available</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1"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1"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extLst>
                  <a:ext uri="{0D108BD9-81ED-4DB2-BD59-A6C34878D82A}">
                    <a16:rowId xmlns:a16="http://schemas.microsoft.com/office/drawing/2014/main" val="561289710"/>
                  </a:ext>
                </a:extLst>
              </a:tr>
            </a:tbl>
          </a:graphicData>
        </a:graphic>
      </p:graphicFrame>
      <p:graphicFrame>
        <p:nvGraphicFramePr>
          <p:cNvPr id="2" name="Table 1">
            <a:extLst>
              <a:ext uri="{FF2B5EF4-FFF2-40B4-BE49-F238E27FC236}">
                <a16:creationId xmlns:a16="http://schemas.microsoft.com/office/drawing/2014/main" id="{851086FA-CB20-FFEF-FCD4-446942045141}"/>
              </a:ext>
            </a:extLst>
          </p:cNvPr>
          <p:cNvGraphicFramePr>
            <a:graphicFrameLocks noGrp="1"/>
          </p:cNvGraphicFramePr>
          <p:nvPr/>
        </p:nvGraphicFramePr>
        <p:xfrm>
          <a:off x="86412" y="4440537"/>
          <a:ext cx="12019175" cy="2344533"/>
        </p:xfrm>
        <a:graphic>
          <a:graphicData uri="http://schemas.openxmlformats.org/drawingml/2006/table">
            <a:tbl>
              <a:tblPr firstRow="1" bandRow="1">
                <a:tableStyleId>{5C22544A-7EE6-4342-B048-85BDC9FD1C3A}</a:tableStyleId>
              </a:tblPr>
              <a:tblGrid>
                <a:gridCol w="4804462">
                  <a:extLst>
                    <a:ext uri="{9D8B030D-6E8A-4147-A177-3AD203B41FA5}">
                      <a16:colId xmlns:a16="http://schemas.microsoft.com/office/drawing/2014/main" val="2014738782"/>
                    </a:ext>
                  </a:extLst>
                </a:gridCol>
                <a:gridCol w="538699">
                  <a:extLst>
                    <a:ext uri="{9D8B030D-6E8A-4147-A177-3AD203B41FA5}">
                      <a16:colId xmlns:a16="http://schemas.microsoft.com/office/drawing/2014/main" val="4036534477"/>
                    </a:ext>
                  </a:extLst>
                </a:gridCol>
                <a:gridCol w="500220">
                  <a:extLst>
                    <a:ext uri="{9D8B030D-6E8A-4147-A177-3AD203B41FA5}">
                      <a16:colId xmlns:a16="http://schemas.microsoft.com/office/drawing/2014/main" val="1336389269"/>
                    </a:ext>
                  </a:extLst>
                </a:gridCol>
                <a:gridCol w="634895">
                  <a:extLst>
                    <a:ext uri="{9D8B030D-6E8A-4147-A177-3AD203B41FA5}">
                      <a16:colId xmlns:a16="http://schemas.microsoft.com/office/drawing/2014/main" val="906604726"/>
                    </a:ext>
                  </a:extLst>
                </a:gridCol>
                <a:gridCol w="553493">
                  <a:extLst>
                    <a:ext uri="{9D8B030D-6E8A-4147-A177-3AD203B41FA5}">
                      <a16:colId xmlns:a16="http://schemas.microsoft.com/office/drawing/2014/main" val="2674394347"/>
                    </a:ext>
                  </a:extLst>
                </a:gridCol>
                <a:gridCol w="479361">
                  <a:extLst>
                    <a:ext uri="{9D8B030D-6E8A-4147-A177-3AD203B41FA5}">
                      <a16:colId xmlns:a16="http://schemas.microsoft.com/office/drawing/2014/main" val="1903318529"/>
                    </a:ext>
                  </a:extLst>
                </a:gridCol>
                <a:gridCol w="499759">
                  <a:extLst>
                    <a:ext uri="{9D8B030D-6E8A-4147-A177-3AD203B41FA5}">
                      <a16:colId xmlns:a16="http://schemas.microsoft.com/office/drawing/2014/main" val="3900200502"/>
                    </a:ext>
                  </a:extLst>
                </a:gridCol>
                <a:gridCol w="530359">
                  <a:extLst>
                    <a:ext uri="{9D8B030D-6E8A-4147-A177-3AD203B41FA5}">
                      <a16:colId xmlns:a16="http://schemas.microsoft.com/office/drawing/2014/main" val="2567555724"/>
                    </a:ext>
                  </a:extLst>
                </a:gridCol>
                <a:gridCol w="530359">
                  <a:extLst>
                    <a:ext uri="{9D8B030D-6E8A-4147-A177-3AD203B41FA5}">
                      <a16:colId xmlns:a16="http://schemas.microsoft.com/office/drawing/2014/main" val="3752098266"/>
                    </a:ext>
                  </a:extLst>
                </a:gridCol>
                <a:gridCol w="479362">
                  <a:extLst>
                    <a:ext uri="{9D8B030D-6E8A-4147-A177-3AD203B41FA5}">
                      <a16:colId xmlns:a16="http://schemas.microsoft.com/office/drawing/2014/main" val="3162282243"/>
                    </a:ext>
                  </a:extLst>
                </a:gridCol>
                <a:gridCol w="479362">
                  <a:extLst>
                    <a:ext uri="{9D8B030D-6E8A-4147-A177-3AD203B41FA5}">
                      <a16:colId xmlns:a16="http://schemas.microsoft.com/office/drawing/2014/main" val="1633313045"/>
                    </a:ext>
                  </a:extLst>
                </a:gridCol>
                <a:gridCol w="499757">
                  <a:extLst>
                    <a:ext uri="{9D8B030D-6E8A-4147-A177-3AD203B41FA5}">
                      <a16:colId xmlns:a16="http://schemas.microsoft.com/office/drawing/2014/main" val="560734652"/>
                    </a:ext>
                  </a:extLst>
                </a:gridCol>
                <a:gridCol w="540559">
                  <a:extLst>
                    <a:ext uri="{9D8B030D-6E8A-4147-A177-3AD203B41FA5}">
                      <a16:colId xmlns:a16="http://schemas.microsoft.com/office/drawing/2014/main" val="2675255649"/>
                    </a:ext>
                  </a:extLst>
                </a:gridCol>
                <a:gridCol w="448763">
                  <a:extLst>
                    <a:ext uri="{9D8B030D-6E8A-4147-A177-3AD203B41FA5}">
                      <a16:colId xmlns:a16="http://schemas.microsoft.com/office/drawing/2014/main" val="3510705172"/>
                    </a:ext>
                  </a:extLst>
                </a:gridCol>
                <a:gridCol w="499765">
                  <a:extLst>
                    <a:ext uri="{9D8B030D-6E8A-4147-A177-3AD203B41FA5}">
                      <a16:colId xmlns:a16="http://schemas.microsoft.com/office/drawing/2014/main" val="110323810"/>
                    </a:ext>
                  </a:extLst>
                </a:gridCol>
              </a:tblGrid>
              <a:tr h="166149">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panose="020B0004020202020204" pitchFamily="34" charset="0"/>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299961">
                <a:tc>
                  <a:txBody>
                    <a:bodyPr/>
                    <a:lstStyle/>
                    <a:p>
                      <a:pPr algn="ctr" fontAlgn="b"/>
                      <a:r>
                        <a:rPr lang="en-IN" sz="1400" b="1" i="0" u="none" strike="noStrike">
                          <a:solidFill>
                            <a:schemeClr val="bg1"/>
                          </a:solidFill>
                          <a:effectLst/>
                          <a:latin typeface="Aptos Narrow" panose="020B0004020202020204" pitchFamily="34" charset="0"/>
                        </a:rPr>
                        <a:t>15 feature </a:t>
                      </a:r>
                      <a:r>
                        <a:rPr lang="en-IN" sz="1400" b="1" i="0" u="none" strike="noStrike" err="1">
                          <a:solidFill>
                            <a:schemeClr val="bg1"/>
                          </a:solidFill>
                          <a:effectLst/>
                          <a:latin typeface="Aptos Narrow" panose="020B0004020202020204" pitchFamily="34" charset="0"/>
                        </a:rPr>
                        <a:t>Catboost</a:t>
                      </a:r>
                      <a:r>
                        <a:rPr lang="en-IN" sz="1400" b="1" i="0" u="none" strike="noStrike">
                          <a:solidFill>
                            <a:schemeClr val="bg1"/>
                          </a:solidFill>
                          <a:effectLst/>
                          <a:latin typeface="Aptos Narrow" panose="020B0004020202020204" pitchFamily="34" charset="0"/>
                        </a:rPr>
                        <a:t> Model -v2</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299961">
                <a:tc>
                  <a:txBody>
                    <a:bodyPr/>
                    <a:lstStyle/>
                    <a:p>
                      <a:pPr algn="l" fontAlgn="ctr"/>
                      <a:r>
                        <a:rPr lang="en-US" sz="1100" b="0" i="0" u="none" strike="noStrike">
                          <a:solidFill>
                            <a:srgbClr val="000000"/>
                          </a:solidFill>
                          <a:effectLst/>
                          <a:latin typeface="Aptos Narrow" panose="020B0004020202020204" pitchFamily="34" charset="0"/>
                        </a:rPr>
                        <a:t>Model Trained on All the following Segments combined. Tested also on the 3 Segments Combined</a:t>
                      </a:r>
                    </a:p>
                  </a:txBody>
                  <a:tcPr marL="6350" marR="6350" marT="6350" marB="0" anchor="ctr">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0.264</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0.245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0.2793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0.1677</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0.2339</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0.2778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0.1839</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0.2655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0.3048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0.1969</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0.2777</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0.3144</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0.228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0.2701</a:t>
                      </a:r>
                    </a:p>
                  </a:txBody>
                  <a:tcPr marL="6350" marR="6350" marT="6350" marB="0" anchor="b">
                    <a:solidFill>
                      <a:srgbClr val="F0F0F0"/>
                    </a:solidFill>
                  </a:tcPr>
                </a:tc>
                <a:extLst>
                  <a:ext uri="{0D108BD9-81ED-4DB2-BD59-A6C34878D82A}">
                    <a16:rowId xmlns:a16="http://schemas.microsoft.com/office/drawing/2014/main" val="1754815548"/>
                  </a:ext>
                </a:extLst>
              </a:tr>
              <a:tr h="447153">
                <a:tc>
                  <a:txBody>
                    <a:bodyPr/>
                    <a:lstStyle/>
                    <a:p>
                      <a:pPr algn="l" fontAlgn="ctr"/>
                      <a:r>
                        <a:rPr lang="en-US" sz="1100" b="0" i="0" u="none" strike="noStrike">
                          <a:solidFill>
                            <a:srgbClr val="000000"/>
                          </a:solidFill>
                          <a:effectLst/>
                          <a:latin typeface="Aptos Narrow" panose="020B0004020202020204" pitchFamily="34" charset="0"/>
                        </a:rPr>
                        <a:t>Segment 1: </a:t>
                      </a:r>
                      <a:r>
                        <a:rPr lang="en-US" sz="1100" b="0" i="0" u="none" strike="noStrike" err="1">
                          <a:solidFill>
                            <a:srgbClr val="000000"/>
                          </a:solidFill>
                          <a:effectLst/>
                          <a:latin typeface="Aptos Narrow" panose="020B0004020202020204" pitchFamily="34" charset="0"/>
                        </a:rPr>
                        <a:t>flag_matched</a:t>
                      </a:r>
                      <a:r>
                        <a:rPr lang="en-US" sz="1100" b="0" i="0" u="none" strike="noStrike">
                          <a:solidFill>
                            <a:srgbClr val="000000"/>
                          </a:solidFill>
                          <a:effectLst/>
                          <a:latin typeface="Aptos Narrow" panose="020B0004020202020204" pitchFamily="34" charset="0"/>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0.3112</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0.1959</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0.2981</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0.3134</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0.2065</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0.314</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0.3462</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0.2222</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0.3393</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0.3653</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0.2576</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0.339</a:t>
                      </a:r>
                    </a:p>
                  </a:txBody>
                  <a:tcPr marL="6350" marR="6350" marT="6350" marB="0" anchor="b"/>
                </a:tc>
                <a:extLst>
                  <a:ext uri="{0D108BD9-81ED-4DB2-BD59-A6C34878D82A}">
                    <a16:rowId xmlns:a16="http://schemas.microsoft.com/office/drawing/2014/main" val="367896946"/>
                  </a:ext>
                </a:extLst>
              </a:tr>
              <a:tr h="447153">
                <a:tc>
                  <a:txBody>
                    <a:bodyPr/>
                    <a:lstStyle/>
                    <a:p>
                      <a:pPr algn="l" fontAlgn="ctr"/>
                      <a:r>
                        <a:rPr lang="en-US" sz="1100" b="0" i="0" u="none" strike="noStrike">
                          <a:solidFill>
                            <a:srgbClr val="000000"/>
                          </a:solidFill>
                          <a:effectLst/>
                          <a:latin typeface="Aptos Narrow" panose="020B0004020202020204" pitchFamily="34" charset="0"/>
                        </a:rPr>
                        <a:t>Segment 2: </a:t>
                      </a:r>
                      <a:r>
                        <a:rPr lang="en-US" sz="1100" b="0" i="0" u="none" strike="noStrike" err="1">
                          <a:solidFill>
                            <a:srgbClr val="000000"/>
                          </a:solidFill>
                          <a:effectLst/>
                          <a:latin typeface="Aptos Narrow" panose="020B0004020202020204" pitchFamily="34" charset="0"/>
                        </a:rPr>
                        <a:t>flag_matched</a:t>
                      </a:r>
                      <a:r>
                        <a:rPr lang="en-US" sz="1100" b="0" i="0" u="none" strike="noStrike">
                          <a:solidFill>
                            <a:srgbClr val="000000"/>
                          </a:solidFill>
                          <a:effectLst/>
                          <a:latin typeface="Aptos Narrow" panose="020B0004020202020204" pitchFamily="34" charset="0"/>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solidFill>
                      <a:srgbClr val="F0F0F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0.2381</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0.1196</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0.2563</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0.1863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-0.3273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0.3634</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0.179</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0.2925</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0.1895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0.2133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0.0947</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-0.0775</a:t>
                      </a:r>
                    </a:p>
                  </a:txBody>
                  <a:tcPr marL="6350" marR="6350" marT="6350" marB="0" anchor="b">
                    <a:solidFill>
                      <a:srgbClr val="F0F0F0"/>
                    </a:solidFill>
                  </a:tcPr>
                </a:tc>
                <a:extLst>
                  <a:ext uri="{0D108BD9-81ED-4DB2-BD59-A6C34878D82A}">
                    <a16:rowId xmlns:a16="http://schemas.microsoft.com/office/drawing/2014/main" val="2462036248"/>
                  </a:ext>
                </a:extLst>
              </a:tr>
              <a:tr h="299961">
                <a:tc>
                  <a:txBody>
                    <a:bodyPr/>
                    <a:lstStyle/>
                    <a:p>
                      <a:pPr algn="l" fontAlgn="ctr"/>
                      <a:r>
                        <a:rPr lang="en-US" sz="1100" b="0" i="0" u="none" strike="noStrike">
                          <a:solidFill>
                            <a:srgbClr val="000000"/>
                          </a:solidFill>
                          <a:effectLst/>
                          <a:latin typeface="Aptos Narrow" panose="020B0004020202020204" pitchFamily="34" charset="0"/>
                        </a:rPr>
                        <a:t>Segment 3: </a:t>
                      </a:r>
                      <a:r>
                        <a:rPr lang="en-US" sz="1100" b="0" i="0" u="none" strike="noStrike" err="1">
                          <a:solidFill>
                            <a:srgbClr val="000000"/>
                          </a:solidFill>
                          <a:effectLst/>
                          <a:latin typeface="Aptos Narrow" panose="020B0004020202020204" pitchFamily="34" charset="0"/>
                        </a:rPr>
                        <a:t>flag_matched</a:t>
                      </a:r>
                      <a:r>
                        <a:rPr lang="en-US" sz="1100" b="0" i="0" u="none" strike="noStrike">
                          <a:solidFill>
                            <a:srgbClr val="000000"/>
                          </a:solidFill>
                          <a:effectLst/>
                          <a:latin typeface="Aptos Narrow" panose="020B0004020202020204" pitchFamily="34" charset="0"/>
                        </a:rPr>
                        <a:t> = 1 AND NONE of Granted or Non Granted contracts are available</a:t>
                      </a:r>
                    </a:p>
                  </a:txBody>
                  <a:tcPr marL="6350" marR="6350" marT="6350" marB="0" anchor="ctr"/>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0.1509</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0.0942</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0.0728</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extLst>
                  <a:ext uri="{0D108BD9-81ED-4DB2-BD59-A6C34878D82A}">
                    <a16:rowId xmlns:a16="http://schemas.microsoft.com/office/drawing/2014/main" val="561289710"/>
                  </a:ext>
                </a:extLst>
              </a:tr>
              <a:tr h="152768">
                <a:tc>
                  <a:txBody>
                    <a:bodyPr/>
                    <a:lstStyle/>
                    <a:p>
                      <a:pPr algn="l" fontAlgn="ctr"/>
                      <a:r>
                        <a:rPr lang="en-US" sz="1100" b="0" i="0" u="none" strike="noStrike">
                          <a:solidFill>
                            <a:srgbClr val="000000"/>
                          </a:solidFill>
                          <a:effectLst/>
                          <a:latin typeface="Aptos Narrow" panose="020B0004020202020204" pitchFamily="34" charset="0"/>
                        </a:rPr>
                        <a:t>Segment 4: </a:t>
                      </a:r>
                      <a:r>
                        <a:rPr lang="en-US" sz="1100" b="0" i="0" u="none" strike="noStrike" err="1">
                          <a:solidFill>
                            <a:srgbClr val="000000"/>
                          </a:solidFill>
                          <a:effectLst/>
                          <a:latin typeface="Aptos Narrow" panose="020B0004020202020204" pitchFamily="34" charset="0"/>
                        </a:rPr>
                        <a:t>flag_matched</a:t>
                      </a:r>
                      <a:r>
                        <a:rPr lang="en-US" sz="1100" b="0" i="0" u="none" strike="noStrike">
                          <a:solidFill>
                            <a:srgbClr val="000000"/>
                          </a:solidFill>
                          <a:effectLst/>
                          <a:latin typeface="Aptos Narrow" panose="020B0004020202020204" pitchFamily="34" charset="0"/>
                        </a:rPr>
                        <a:t> = 0</a:t>
                      </a:r>
                    </a:p>
                  </a:txBody>
                  <a:tcPr marL="6350" marR="6350" marT="6350" marB="0" anchor="ctr"/>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0.1358</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0.041</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-0.0634</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0.1041</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0.016</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0.018</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0.1751</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0.0602</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0.0707</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0.1198</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0.0156</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0.0162</a:t>
                      </a:r>
                    </a:p>
                  </a:txBody>
                  <a:tcPr marL="6350" marR="6350" marT="6350" marB="0" anchor="b"/>
                </a:tc>
                <a:extLst>
                  <a:ext uri="{0D108BD9-81ED-4DB2-BD59-A6C34878D82A}">
                    <a16:rowId xmlns:a16="http://schemas.microsoft.com/office/drawing/2014/main" val="3652886067"/>
                  </a:ext>
                </a:extLst>
              </a:tr>
            </a:tbl>
          </a:graphicData>
        </a:graphic>
      </p:graphicFrame>
      <p:graphicFrame>
        <p:nvGraphicFramePr>
          <p:cNvPr id="3" name="Table 2">
            <a:extLst>
              <a:ext uri="{FF2B5EF4-FFF2-40B4-BE49-F238E27FC236}">
                <a16:creationId xmlns:a16="http://schemas.microsoft.com/office/drawing/2014/main" id="{8157C5B6-3D85-4A1E-5375-6BC9EC142680}"/>
              </a:ext>
            </a:extLst>
          </p:cNvPr>
          <p:cNvGraphicFramePr>
            <a:graphicFrameLocks noGrp="1"/>
          </p:cNvGraphicFramePr>
          <p:nvPr/>
        </p:nvGraphicFramePr>
        <p:xfrm>
          <a:off x="94269" y="14182"/>
          <a:ext cx="12019175" cy="2107164"/>
        </p:xfrm>
        <a:graphic>
          <a:graphicData uri="http://schemas.openxmlformats.org/drawingml/2006/table">
            <a:tbl>
              <a:tblPr firstRow="1" bandRow="1">
                <a:tableStyleId>{5C22544A-7EE6-4342-B048-85BDC9FD1C3A}</a:tableStyleId>
              </a:tblPr>
              <a:tblGrid>
                <a:gridCol w="4804465">
                  <a:extLst>
                    <a:ext uri="{9D8B030D-6E8A-4147-A177-3AD203B41FA5}">
                      <a16:colId xmlns:a16="http://schemas.microsoft.com/office/drawing/2014/main" val="2014738782"/>
                    </a:ext>
                  </a:extLst>
                </a:gridCol>
                <a:gridCol w="538700">
                  <a:extLst>
                    <a:ext uri="{9D8B030D-6E8A-4147-A177-3AD203B41FA5}">
                      <a16:colId xmlns:a16="http://schemas.microsoft.com/office/drawing/2014/main" val="4036534477"/>
                    </a:ext>
                  </a:extLst>
                </a:gridCol>
                <a:gridCol w="500219">
                  <a:extLst>
                    <a:ext uri="{9D8B030D-6E8A-4147-A177-3AD203B41FA5}">
                      <a16:colId xmlns:a16="http://schemas.microsoft.com/office/drawing/2014/main" val="1336389269"/>
                    </a:ext>
                  </a:extLst>
                </a:gridCol>
                <a:gridCol w="634895">
                  <a:extLst>
                    <a:ext uri="{9D8B030D-6E8A-4147-A177-3AD203B41FA5}">
                      <a16:colId xmlns:a16="http://schemas.microsoft.com/office/drawing/2014/main" val="906604726"/>
                    </a:ext>
                  </a:extLst>
                </a:gridCol>
                <a:gridCol w="553492">
                  <a:extLst>
                    <a:ext uri="{9D8B030D-6E8A-4147-A177-3AD203B41FA5}">
                      <a16:colId xmlns:a16="http://schemas.microsoft.com/office/drawing/2014/main" val="2674394347"/>
                    </a:ext>
                  </a:extLst>
                </a:gridCol>
                <a:gridCol w="479361">
                  <a:extLst>
                    <a:ext uri="{9D8B030D-6E8A-4147-A177-3AD203B41FA5}">
                      <a16:colId xmlns:a16="http://schemas.microsoft.com/office/drawing/2014/main" val="1903318529"/>
                    </a:ext>
                  </a:extLst>
                </a:gridCol>
                <a:gridCol w="499759">
                  <a:extLst>
                    <a:ext uri="{9D8B030D-6E8A-4147-A177-3AD203B41FA5}">
                      <a16:colId xmlns:a16="http://schemas.microsoft.com/office/drawing/2014/main" val="3900200502"/>
                    </a:ext>
                  </a:extLst>
                </a:gridCol>
                <a:gridCol w="530358">
                  <a:extLst>
                    <a:ext uri="{9D8B030D-6E8A-4147-A177-3AD203B41FA5}">
                      <a16:colId xmlns:a16="http://schemas.microsoft.com/office/drawing/2014/main" val="2567555724"/>
                    </a:ext>
                  </a:extLst>
                </a:gridCol>
                <a:gridCol w="530358">
                  <a:extLst>
                    <a:ext uri="{9D8B030D-6E8A-4147-A177-3AD203B41FA5}">
                      <a16:colId xmlns:a16="http://schemas.microsoft.com/office/drawing/2014/main" val="3752098266"/>
                    </a:ext>
                  </a:extLst>
                </a:gridCol>
                <a:gridCol w="479362">
                  <a:extLst>
                    <a:ext uri="{9D8B030D-6E8A-4147-A177-3AD203B41FA5}">
                      <a16:colId xmlns:a16="http://schemas.microsoft.com/office/drawing/2014/main" val="3162282243"/>
                    </a:ext>
                  </a:extLst>
                </a:gridCol>
                <a:gridCol w="479362">
                  <a:extLst>
                    <a:ext uri="{9D8B030D-6E8A-4147-A177-3AD203B41FA5}">
                      <a16:colId xmlns:a16="http://schemas.microsoft.com/office/drawing/2014/main" val="1633313045"/>
                    </a:ext>
                  </a:extLst>
                </a:gridCol>
                <a:gridCol w="499757">
                  <a:extLst>
                    <a:ext uri="{9D8B030D-6E8A-4147-A177-3AD203B41FA5}">
                      <a16:colId xmlns:a16="http://schemas.microsoft.com/office/drawing/2014/main" val="560734652"/>
                    </a:ext>
                  </a:extLst>
                </a:gridCol>
                <a:gridCol w="540558">
                  <a:extLst>
                    <a:ext uri="{9D8B030D-6E8A-4147-A177-3AD203B41FA5}">
                      <a16:colId xmlns:a16="http://schemas.microsoft.com/office/drawing/2014/main" val="2675255649"/>
                    </a:ext>
                  </a:extLst>
                </a:gridCol>
                <a:gridCol w="448764">
                  <a:extLst>
                    <a:ext uri="{9D8B030D-6E8A-4147-A177-3AD203B41FA5}">
                      <a16:colId xmlns:a16="http://schemas.microsoft.com/office/drawing/2014/main" val="3510705172"/>
                    </a:ext>
                  </a:extLst>
                </a:gridCol>
                <a:gridCol w="499765">
                  <a:extLst>
                    <a:ext uri="{9D8B030D-6E8A-4147-A177-3AD203B41FA5}">
                      <a16:colId xmlns:a16="http://schemas.microsoft.com/office/drawing/2014/main" val="110323810"/>
                    </a:ext>
                  </a:extLst>
                </a:gridCol>
              </a:tblGrid>
              <a:tr h="185569">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panose="020B0004020202020204" pitchFamily="34" charset="0"/>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335020">
                <a:tc>
                  <a:txBody>
                    <a:bodyPr/>
                    <a:lstStyle/>
                    <a:p>
                      <a:pPr algn="ctr" fontAlgn="b"/>
                      <a:r>
                        <a:rPr lang="en-IN" sz="1400" b="1" i="0" u="none" strike="noStrike">
                          <a:solidFill>
                            <a:schemeClr val="bg1"/>
                          </a:solidFill>
                          <a:effectLst/>
                          <a:latin typeface="Aptos Narrow"/>
                        </a:rPr>
                        <a:t>7 feature LogReg WOE Model in </a:t>
                      </a:r>
                      <a:r>
                        <a:rPr lang="en-US" sz="1400" b="1" i="0" u="none" strike="noStrike">
                          <a:solidFill>
                            <a:schemeClr val="bg1"/>
                          </a:solidFill>
                          <a:effectLst/>
                          <a:latin typeface="Aptos Narrow"/>
                        </a:rPr>
                        <a:t>Production (December) </a:t>
                      </a:r>
                      <a:r>
                        <a:rPr lang="en-IN" sz="1400" b="1" i="0" u="none" strike="noStrike">
                          <a:solidFill>
                            <a:schemeClr val="bg1"/>
                          </a:solidFill>
                          <a:effectLst/>
                          <a:latin typeface="Aptos Narrow"/>
                        </a:rPr>
                        <a:t>–v1 </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335020">
                <a:tc>
                  <a:txBody>
                    <a:bodyPr/>
                    <a:lstStyle/>
                    <a:p>
                      <a:pPr algn="l" fontAlgn="ctr"/>
                      <a:r>
                        <a:rPr lang="en-US" sz="1100" b="0" i="0" u="none" strike="noStrike">
                          <a:solidFill>
                            <a:srgbClr val="000000"/>
                          </a:solidFill>
                          <a:effectLst/>
                          <a:latin typeface="Aptos Narrow" panose="020B0004020202020204" pitchFamily="34" charset="0"/>
                        </a:rPr>
                        <a:t>Model Trained on All the following Segments combined. Tested also on the 3 Segments Combined</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panose="020B0004020202020204" pitchFamily="34" charset="0"/>
                        </a:rPr>
                        <a:t>0.2555</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panose="020B0004020202020204" pitchFamily="34" charset="0"/>
                        </a:rPr>
                        <a:t>0.2481</a:t>
                      </a:r>
                    </a:p>
                  </a:txBody>
                  <a:tcPr marL="6350" marR="6350" marT="6350" marB="0" anchor="ctr">
                    <a:solidFill>
                      <a:srgbClr val="F0F0F0"/>
                    </a:solidFill>
                  </a:tcPr>
                </a:tc>
                <a:tc>
                  <a:txBody>
                    <a:bodyPr/>
                    <a:lstStyle/>
                    <a:p>
                      <a:pPr algn="r" fontAlgn="ctr"/>
                      <a:r>
                        <a:rPr lang="en-IN" sz="1100" b="1" i="0" u="none" strike="noStrike">
                          <a:solidFill>
                            <a:srgbClr val="000000"/>
                          </a:solidFill>
                          <a:effectLst/>
                          <a:latin typeface="Aptos Narrow" panose="020B0004020202020204" pitchFamily="34" charset="0"/>
                        </a:rPr>
                        <a:t>0.2202</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0.1457</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0.2602</a:t>
                      </a:r>
                    </a:p>
                  </a:txBody>
                  <a:tcPr marL="6350" marR="6350" marT="6350" marB="0" anchor="ctr">
                    <a:solidFill>
                      <a:srgbClr val="F0F0F0"/>
                    </a:solidFill>
                  </a:tcPr>
                </a:tc>
                <a:tc>
                  <a:txBody>
                    <a:bodyPr/>
                    <a:lstStyle/>
                    <a:p>
                      <a:pPr algn="r" fontAlgn="ctr"/>
                      <a:r>
                        <a:rPr lang="en-IN" sz="1100" b="1" i="0" u="none" strike="noStrike">
                          <a:solidFill>
                            <a:srgbClr val="000000"/>
                          </a:solidFill>
                          <a:effectLst/>
                          <a:latin typeface="Aptos Narrow"/>
                        </a:rPr>
                        <a:t>0.2241</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0.1681</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0.2525</a:t>
                      </a:r>
                    </a:p>
                  </a:txBody>
                  <a:tcPr marL="6350" marR="6350" marT="6350" marB="0" anchor="ctr">
                    <a:solidFill>
                      <a:srgbClr val="F0F0F0"/>
                    </a:solidFill>
                  </a:tcPr>
                </a:tc>
                <a:tc>
                  <a:txBody>
                    <a:bodyPr/>
                    <a:lstStyle/>
                    <a:p>
                      <a:pPr algn="r" fontAlgn="ctr"/>
                      <a:r>
                        <a:rPr lang="en-IN" sz="1100" b="1" i="0" u="none" strike="noStrike">
                          <a:solidFill>
                            <a:srgbClr val="000000"/>
                          </a:solidFill>
                          <a:effectLst/>
                          <a:latin typeface="Aptos Narrow"/>
                        </a:rPr>
                        <a:t>0.2542</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0.2007</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0.2767</a:t>
                      </a:r>
                    </a:p>
                  </a:txBody>
                  <a:tcPr marL="6350" marR="6350" marT="6350" marB="0" anchor="ctr">
                    <a:solidFill>
                      <a:srgbClr val="F0F0F0"/>
                    </a:solidFill>
                  </a:tcPr>
                </a:tc>
                <a:tc>
                  <a:txBody>
                    <a:bodyPr/>
                    <a:lstStyle/>
                    <a:p>
                      <a:pPr algn="r" fontAlgn="ctr"/>
                      <a:r>
                        <a:rPr lang="en-IN" sz="1100" b="1" i="0" u="none" strike="noStrike">
                          <a:solidFill>
                            <a:srgbClr val="000000"/>
                          </a:solidFill>
                          <a:effectLst/>
                          <a:latin typeface="Aptos Narrow"/>
                        </a:rPr>
                        <a:t>0.2624</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0.2294</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0.2579</a:t>
                      </a:r>
                    </a:p>
                  </a:txBody>
                  <a:tcPr marL="6350" marR="6350" marT="6350" marB="0" anchor="ctr">
                    <a:solidFill>
                      <a:srgbClr val="F0F0F0"/>
                    </a:solidFill>
                  </a:tcPr>
                </a:tc>
                <a:extLst>
                  <a:ext uri="{0D108BD9-81ED-4DB2-BD59-A6C34878D82A}">
                    <a16:rowId xmlns:a16="http://schemas.microsoft.com/office/drawing/2014/main" val="1754815548"/>
                  </a:ext>
                </a:extLst>
              </a:tr>
              <a:tr h="499416">
                <a:tc>
                  <a:txBody>
                    <a:bodyPr/>
                    <a:lstStyle/>
                    <a:p>
                      <a:pPr algn="l" fontAlgn="ctr"/>
                      <a:r>
                        <a:rPr lang="en-US" sz="1100" b="0" i="0" u="none" strike="noStrike">
                          <a:solidFill>
                            <a:srgbClr val="000000"/>
                          </a:solidFill>
                          <a:effectLst/>
                          <a:latin typeface="Aptos Narrow"/>
                        </a:rPr>
                        <a:t>Segment 1: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r" fontAlgn="ctr"/>
                      <a:r>
                        <a:rPr lang="en-IN" sz="1100" b="0" i="0" u="none" strike="noStrike">
                          <a:solidFill>
                            <a:srgbClr val="000000"/>
                          </a:solidFill>
                          <a:effectLst/>
                          <a:latin typeface="Aptos Narrow"/>
                        </a:rPr>
                        <a:t>0.227</a:t>
                      </a:r>
                    </a:p>
                  </a:txBody>
                  <a:tcPr marL="6350" marR="6350" marT="6350" marB="0" anchor="ctr"/>
                </a:tc>
                <a:tc>
                  <a:txBody>
                    <a:bodyPr/>
                    <a:lstStyle/>
                    <a:p>
                      <a:pPr algn="r" fontAlgn="ctr"/>
                      <a:r>
                        <a:rPr lang="en-IN" sz="1100" b="0" i="0" u="none" strike="noStrike">
                          <a:solidFill>
                            <a:srgbClr val="000000"/>
                          </a:solidFill>
                          <a:effectLst/>
                          <a:latin typeface="Aptos Narrow"/>
                        </a:rPr>
                        <a:t>0.1452</a:t>
                      </a:r>
                    </a:p>
                  </a:txBody>
                  <a:tcPr marL="6350" marR="6350" marT="6350" marB="0" anchor="ctr"/>
                </a:tc>
                <a:tc>
                  <a:txBody>
                    <a:bodyPr/>
                    <a:lstStyle/>
                    <a:p>
                      <a:pPr algn="r" fontAlgn="ctr"/>
                      <a:r>
                        <a:rPr lang="en-IN" sz="1100" b="0" i="0" u="none" strike="noStrike">
                          <a:solidFill>
                            <a:srgbClr val="000000"/>
                          </a:solidFill>
                          <a:effectLst/>
                          <a:latin typeface="Aptos Narrow"/>
                        </a:rPr>
                        <a:t>0.2705</a:t>
                      </a:r>
                    </a:p>
                  </a:txBody>
                  <a:tcPr marL="6350" marR="6350" marT="6350" marB="0" anchor="ctr"/>
                </a:tc>
                <a:tc>
                  <a:txBody>
                    <a:bodyPr/>
                    <a:lstStyle/>
                    <a:p>
                      <a:pPr algn="r" fontAlgn="ctr"/>
                      <a:r>
                        <a:rPr lang="en-IN" sz="1100" b="0" i="0" u="none" strike="noStrike">
                          <a:solidFill>
                            <a:srgbClr val="000000"/>
                          </a:solidFill>
                          <a:effectLst/>
                          <a:latin typeface="Aptos Narrow"/>
                        </a:rPr>
                        <a:t>0.2337</a:t>
                      </a:r>
                    </a:p>
                  </a:txBody>
                  <a:tcPr marL="6350" marR="6350" marT="6350" marB="0" anchor="ctr"/>
                </a:tc>
                <a:tc>
                  <a:txBody>
                    <a:bodyPr/>
                    <a:lstStyle/>
                    <a:p>
                      <a:pPr algn="r" fontAlgn="ctr"/>
                      <a:r>
                        <a:rPr lang="en-IN" sz="1100" b="0" i="0" u="none" strike="noStrike">
                          <a:solidFill>
                            <a:srgbClr val="000000"/>
                          </a:solidFill>
                          <a:effectLst/>
                          <a:latin typeface="Aptos Narrow"/>
                        </a:rPr>
                        <a:t>0.1745</a:t>
                      </a:r>
                    </a:p>
                  </a:txBody>
                  <a:tcPr marL="6350" marR="6350" marT="6350" marB="0" anchor="ctr"/>
                </a:tc>
                <a:tc>
                  <a:txBody>
                    <a:bodyPr/>
                    <a:lstStyle/>
                    <a:p>
                      <a:pPr algn="r" fontAlgn="ctr"/>
                      <a:r>
                        <a:rPr lang="en-IN" sz="1100" b="0" i="0" u="none" strike="noStrike">
                          <a:solidFill>
                            <a:srgbClr val="000000"/>
                          </a:solidFill>
                          <a:effectLst/>
                          <a:latin typeface="Aptos Narrow"/>
                        </a:rPr>
                        <a:t>0.2622</a:t>
                      </a:r>
                    </a:p>
                  </a:txBody>
                  <a:tcPr marL="6350" marR="6350" marT="6350" marB="0" anchor="ctr"/>
                </a:tc>
                <a:tc>
                  <a:txBody>
                    <a:bodyPr/>
                    <a:lstStyle/>
                    <a:p>
                      <a:pPr algn="r" fontAlgn="ctr"/>
                      <a:r>
                        <a:rPr lang="en-IN" sz="1100" b="1" i="0" u="none" strike="noStrike">
                          <a:solidFill>
                            <a:srgbClr val="000000"/>
                          </a:solidFill>
                          <a:effectLst/>
                          <a:latin typeface="Aptos Narrow"/>
                        </a:rPr>
                        <a:t>0.2654</a:t>
                      </a:r>
                    </a:p>
                  </a:txBody>
                  <a:tcPr marL="6350" marR="6350" marT="6350" marB="0" anchor="ctr"/>
                </a:tc>
                <a:tc>
                  <a:txBody>
                    <a:bodyPr/>
                    <a:lstStyle/>
                    <a:p>
                      <a:pPr algn="r" fontAlgn="ctr"/>
                      <a:r>
                        <a:rPr lang="en-IN" sz="1100" b="0" i="0" u="none" strike="noStrike">
                          <a:solidFill>
                            <a:srgbClr val="000000"/>
                          </a:solidFill>
                          <a:effectLst/>
                          <a:latin typeface="Aptos Narrow"/>
                        </a:rPr>
                        <a:t>0.2092</a:t>
                      </a:r>
                    </a:p>
                  </a:txBody>
                  <a:tcPr marL="6350" marR="6350" marT="6350" marB="0" anchor="ctr"/>
                </a:tc>
                <a:tc>
                  <a:txBody>
                    <a:bodyPr/>
                    <a:lstStyle/>
                    <a:p>
                      <a:pPr algn="r" fontAlgn="ctr"/>
                      <a:r>
                        <a:rPr lang="en-IN" sz="1100" b="0" i="0" u="none" strike="noStrike">
                          <a:solidFill>
                            <a:srgbClr val="000000"/>
                          </a:solidFill>
                          <a:effectLst/>
                          <a:latin typeface="Aptos Narrow"/>
                        </a:rPr>
                        <a:t>0.2884</a:t>
                      </a:r>
                    </a:p>
                  </a:txBody>
                  <a:tcPr marL="6350" marR="6350" marT="6350" marB="0" anchor="ctr"/>
                </a:tc>
                <a:tc>
                  <a:txBody>
                    <a:bodyPr/>
                    <a:lstStyle/>
                    <a:p>
                      <a:pPr algn="r" fontAlgn="ctr"/>
                      <a:r>
                        <a:rPr lang="en-IN" sz="1100" b="1" i="0" u="none" strike="noStrike">
                          <a:solidFill>
                            <a:srgbClr val="000000"/>
                          </a:solidFill>
                          <a:effectLst/>
                          <a:latin typeface="Aptos Narrow"/>
                        </a:rPr>
                        <a:t>0.2705</a:t>
                      </a:r>
                    </a:p>
                  </a:txBody>
                  <a:tcPr marL="6350" marR="6350" marT="6350" marB="0" anchor="ctr"/>
                </a:tc>
                <a:tc>
                  <a:txBody>
                    <a:bodyPr/>
                    <a:lstStyle/>
                    <a:p>
                      <a:pPr algn="r" fontAlgn="ctr"/>
                      <a:r>
                        <a:rPr lang="en-IN" sz="1100" b="0" i="0" u="none" strike="noStrike">
                          <a:solidFill>
                            <a:srgbClr val="000000"/>
                          </a:solidFill>
                          <a:effectLst/>
                          <a:latin typeface="Aptos Narrow"/>
                        </a:rPr>
                        <a:t>0.2355</a:t>
                      </a:r>
                    </a:p>
                  </a:txBody>
                  <a:tcPr marL="6350" marR="6350" marT="6350" marB="0" anchor="ctr"/>
                </a:tc>
                <a:tc>
                  <a:txBody>
                    <a:bodyPr/>
                    <a:lstStyle/>
                    <a:p>
                      <a:pPr algn="r" fontAlgn="ctr"/>
                      <a:r>
                        <a:rPr lang="en-IN" sz="1100" b="0" i="0" u="none" strike="noStrike">
                          <a:solidFill>
                            <a:srgbClr val="000000"/>
                          </a:solidFill>
                          <a:effectLst/>
                          <a:latin typeface="Aptos Narrow"/>
                        </a:rPr>
                        <a:t>0.2668</a:t>
                      </a:r>
                    </a:p>
                  </a:txBody>
                  <a:tcPr marL="6350" marR="6350" marT="6350" marB="0" anchor="ctr"/>
                </a:tc>
                <a:extLst>
                  <a:ext uri="{0D108BD9-81ED-4DB2-BD59-A6C34878D82A}">
                    <a16:rowId xmlns:a16="http://schemas.microsoft.com/office/drawing/2014/main" val="367896946"/>
                  </a:ext>
                </a:extLst>
              </a:tr>
              <a:tr h="383774">
                <a:tc>
                  <a:txBody>
                    <a:bodyPr/>
                    <a:lstStyle/>
                    <a:p>
                      <a:pPr algn="l" fontAlgn="ctr"/>
                      <a:r>
                        <a:rPr lang="en-US" sz="1100" b="0" i="0" u="none" strike="noStrike">
                          <a:solidFill>
                            <a:srgbClr val="000000"/>
                          </a:solidFill>
                          <a:effectLst/>
                          <a:latin typeface="Aptos Narrow"/>
                        </a:rPr>
                        <a:t>Segment 2: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6350" marR="6350" marT="6350" marB="0" anchor="b">
                    <a:solidFill>
                      <a:srgbClr val="F0F0F0"/>
                    </a:solid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6350" marR="6350" marT="6350" marB="0" anchor="b">
                    <a:solidFill>
                      <a:srgbClr val="F0F0F0"/>
                    </a:solidFill>
                  </a:tcPr>
                </a:tc>
                <a:tc>
                  <a:txBody>
                    <a:bodyPr/>
                    <a:lstStyle/>
                    <a:p>
                      <a:pPr algn="r" fontAlgn="ctr"/>
                      <a:r>
                        <a:rPr lang="en-IN" sz="1100" b="0" i="0" u="none" strike="noStrike">
                          <a:solidFill>
                            <a:srgbClr val="000000"/>
                          </a:solidFill>
                          <a:effectLst/>
                          <a:latin typeface="Aptos Narrow"/>
                        </a:rPr>
                        <a:t>-0.0238</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0.0652</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-0.0718</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-0.1806</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-0.1523</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-0.2881</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0.0457</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0.2193</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-0.1328</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-0.0276</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0.004</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-0.2441</a:t>
                      </a:r>
                    </a:p>
                  </a:txBody>
                  <a:tcPr marL="6350" marR="6350" marT="6350" marB="0" anchor="ctr">
                    <a:solidFill>
                      <a:srgbClr val="F0F0F0"/>
                    </a:solidFill>
                  </a:tcPr>
                </a:tc>
                <a:extLst>
                  <a:ext uri="{0D108BD9-81ED-4DB2-BD59-A6C34878D82A}">
                    <a16:rowId xmlns:a16="http://schemas.microsoft.com/office/drawing/2014/main" val="2462036248"/>
                  </a:ext>
                </a:extLst>
              </a:tr>
              <a:tr h="335020">
                <a:tc>
                  <a:txBody>
                    <a:bodyPr/>
                    <a:lstStyle/>
                    <a:p>
                      <a:pPr algn="l" fontAlgn="ctr"/>
                      <a:r>
                        <a:rPr lang="en-US" sz="1100" b="0" i="0" u="none" strike="noStrike">
                          <a:solidFill>
                            <a:srgbClr val="000000"/>
                          </a:solidFill>
                          <a:effectLst/>
                          <a:latin typeface="Aptos Narrow"/>
                        </a:rPr>
                        <a:t>Segment 3: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NONE of Granted or Non Granted contracts are available</a:t>
                      </a:r>
                    </a:p>
                  </a:txBody>
                  <a:tcPr marL="6350" marR="6350" marT="6350" marB="0" anchor="ctr"/>
                </a:tc>
                <a:tc>
                  <a:txBody>
                    <a:bodyPr/>
                    <a:lstStyle/>
                    <a:p>
                      <a:pPr algn="l" fontAlgn="b"/>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panose="020B0004020202020204" pitchFamily="34" charset="0"/>
                        </a:rPr>
                        <a:t>0</a:t>
                      </a:r>
                    </a:p>
                  </a:txBody>
                  <a:tcPr marL="6350" marR="6350" marT="6350" marB="0" anchor="ctr"/>
                </a:tc>
                <a:extLst>
                  <a:ext uri="{0D108BD9-81ED-4DB2-BD59-A6C34878D82A}">
                    <a16:rowId xmlns:a16="http://schemas.microsoft.com/office/drawing/2014/main" val="561289710"/>
                  </a:ext>
                </a:extLst>
              </a:tr>
            </a:tbl>
          </a:graphicData>
        </a:graphic>
      </p:graphicFrame>
      <p:sp>
        <p:nvSpPr>
          <p:cNvPr id="4" name="Rectangle 3">
            <a:extLst>
              <a:ext uri="{FF2B5EF4-FFF2-40B4-BE49-F238E27FC236}">
                <a16:creationId xmlns:a16="http://schemas.microsoft.com/office/drawing/2014/main" id="{BDF50610-8714-B456-2512-835DEFC70DBB}"/>
              </a:ext>
            </a:extLst>
          </p:cNvPr>
          <p:cNvSpPr/>
          <p:nvPr/>
        </p:nvSpPr>
        <p:spPr>
          <a:xfrm>
            <a:off x="10655924" y="6636773"/>
            <a:ext cx="503041" cy="2022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7EBE0EAC-7327-D427-8C8D-D27AA5294C5A}"/>
              </a:ext>
            </a:extLst>
          </p:cNvPr>
          <p:cNvSpPr/>
          <p:nvPr/>
        </p:nvSpPr>
        <p:spPr>
          <a:xfrm>
            <a:off x="9172029" y="6636773"/>
            <a:ext cx="503041" cy="2022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0A1CC16-CC7D-A709-4BE5-F528619F9C26}"/>
              </a:ext>
            </a:extLst>
          </p:cNvPr>
          <p:cNvSpPr/>
          <p:nvPr/>
        </p:nvSpPr>
        <p:spPr>
          <a:xfrm>
            <a:off x="7614607" y="6643457"/>
            <a:ext cx="503041" cy="2022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34E44C72-4865-A429-0E8C-9A8E45828322}"/>
              </a:ext>
            </a:extLst>
          </p:cNvPr>
          <p:cNvSpPr/>
          <p:nvPr/>
        </p:nvSpPr>
        <p:spPr>
          <a:xfrm>
            <a:off x="6057186" y="6650141"/>
            <a:ext cx="503041" cy="2022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51A6783-2049-ECAA-79BC-461BB93F32DF}"/>
              </a:ext>
            </a:extLst>
          </p:cNvPr>
          <p:cNvSpPr/>
          <p:nvPr/>
        </p:nvSpPr>
        <p:spPr>
          <a:xfrm>
            <a:off x="8210282" y="75126"/>
            <a:ext cx="3831464" cy="665408"/>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solidFill>
                  <a:srgbClr val="FF0000"/>
                </a:solidFill>
              </a:rPr>
              <a:t>Old Calculation, for reference purpose only</a:t>
            </a:r>
          </a:p>
        </p:txBody>
      </p:sp>
    </p:spTree>
    <p:extLst>
      <p:ext uri="{BB962C8B-B14F-4D97-AF65-F5344CB8AC3E}">
        <p14:creationId xmlns:p14="http://schemas.microsoft.com/office/powerpoint/2010/main" val="352265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D776D-AA88-61D1-0DDE-14F9E250E023}"/>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5AE0EC6-84B5-04FB-DAB0-D54F0EF23533}"/>
              </a:ext>
            </a:extLst>
          </p:cNvPr>
          <p:cNvGraphicFramePr>
            <a:graphicFrameLocks noGrp="1"/>
          </p:cNvGraphicFramePr>
          <p:nvPr/>
        </p:nvGraphicFramePr>
        <p:xfrm>
          <a:off x="86412" y="697379"/>
          <a:ext cx="12019175" cy="2344533"/>
        </p:xfrm>
        <a:graphic>
          <a:graphicData uri="http://schemas.openxmlformats.org/drawingml/2006/table">
            <a:tbl>
              <a:tblPr firstRow="1" bandRow="1">
                <a:tableStyleId>{5C22544A-7EE6-4342-B048-85BDC9FD1C3A}</a:tableStyleId>
              </a:tblPr>
              <a:tblGrid>
                <a:gridCol w="4804462">
                  <a:extLst>
                    <a:ext uri="{9D8B030D-6E8A-4147-A177-3AD203B41FA5}">
                      <a16:colId xmlns:a16="http://schemas.microsoft.com/office/drawing/2014/main" val="2014738782"/>
                    </a:ext>
                  </a:extLst>
                </a:gridCol>
                <a:gridCol w="538699">
                  <a:extLst>
                    <a:ext uri="{9D8B030D-6E8A-4147-A177-3AD203B41FA5}">
                      <a16:colId xmlns:a16="http://schemas.microsoft.com/office/drawing/2014/main" val="4036534477"/>
                    </a:ext>
                  </a:extLst>
                </a:gridCol>
                <a:gridCol w="500220">
                  <a:extLst>
                    <a:ext uri="{9D8B030D-6E8A-4147-A177-3AD203B41FA5}">
                      <a16:colId xmlns:a16="http://schemas.microsoft.com/office/drawing/2014/main" val="1336389269"/>
                    </a:ext>
                  </a:extLst>
                </a:gridCol>
                <a:gridCol w="634895">
                  <a:extLst>
                    <a:ext uri="{9D8B030D-6E8A-4147-A177-3AD203B41FA5}">
                      <a16:colId xmlns:a16="http://schemas.microsoft.com/office/drawing/2014/main" val="906604726"/>
                    </a:ext>
                  </a:extLst>
                </a:gridCol>
                <a:gridCol w="553493">
                  <a:extLst>
                    <a:ext uri="{9D8B030D-6E8A-4147-A177-3AD203B41FA5}">
                      <a16:colId xmlns:a16="http://schemas.microsoft.com/office/drawing/2014/main" val="2674394347"/>
                    </a:ext>
                  </a:extLst>
                </a:gridCol>
                <a:gridCol w="479361">
                  <a:extLst>
                    <a:ext uri="{9D8B030D-6E8A-4147-A177-3AD203B41FA5}">
                      <a16:colId xmlns:a16="http://schemas.microsoft.com/office/drawing/2014/main" val="1903318529"/>
                    </a:ext>
                  </a:extLst>
                </a:gridCol>
                <a:gridCol w="499759">
                  <a:extLst>
                    <a:ext uri="{9D8B030D-6E8A-4147-A177-3AD203B41FA5}">
                      <a16:colId xmlns:a16="http://schemas.microsoft.com/office/drawing/2014/main" val="3900200502"/>
                    </a:ext>
                  </a:extLst>
                </a:gridCol>
                <a:gridCol w="530359">
                  <a:extLst>
                    <a:ext uri="{9D8B030D-6E8A-4147-A177-3AD203B41FA5}">
                      <a16:colId xmlns:a16="http://schemas.microsoft.com/office/drawing/2014/main" val="2567555724"/>
                    </a:ext>
                  </a:extLst>
                </a:gridCol>
                <a:gridCol w="530359">
                  <a:extLst>
                    <a:ext uri="{9D8B030D-6E8A-4147-A177-3AD203B41FA5}">
                      <a16:colId xmlns:a16="http://schemas.microsoft.com/office/drawing/2014/main" val="3752098266"/>
                    </a:ext>
                  </a:extLst>
                </a:gridCol>
                <a:gridCol w="479362">
                  <a:extLst>
                    <a:ext uri="{9D8B030D-6E8A-4147-A177-3AD203B41FA5}">
                      <a16:colId xmlns:a16="http://schemas.microsoft.com/office/drawing/2014/main" val="3162282243"/>
                    </a:ext>
                  </a:extLst>
                </a:gridCol>
                <a:gridCol w="479362">
                  <a:extLst>
                    <a:ext uri="{9D8B030D-6E8A-4147-A177-3AD203B41FA5}">
                      <a16:colId xmlns:a16="http://schemas.microsoft.com/office/drawing/2014/main" val="1633313045"/>
                    </a:ext>
                  </a:extLst>
                </a:gridCol>
                <a:gridCol w="499757">
                  <a:extLst>
                    <a:ext uri="{9D8B030D-6E8A-4147-A177-3AD203B41FA5}">
                      <a16:colId xmlns:a16="http://schemas.microsoft.com/office/drawing/2014/main" val="560734652"/>
                    </a:ext>
                  </a:extLst>
                </a:gridCol>
                <a:gridCol w="540559">
                  <a:extLst>
                    <a:ext uri="{9D8B030D-6E8A-4147-A177-3AD203B41FA5}">
                      <a16:colId xmlns:a16="http://schemas.microsoft.com/office/drawing/2014/main" val="2675255649"/>
                    </a:ext>
                  </a:extLst>
                </a:gridCol>
                <a:gridCol w="448763">
                  <a:extLst>
                    <a:ext uri="{9D8B030D-6E8A-4147-A177-3AD203B41FA5}">
                      <a16:colId xmlns:a16="http://schemas.microsoft.com/office/drawing/2014/main" val="3510705172"/>
                    </a:ext>
                  </a:extLst>
                </a:gridCol>
                <a:gridCol w="499765">
                  <a:extLst>
                    <a:ext uri="{9D8B030D-6E8A-4147-A177-3AD203B41FA5}">
                      <a16:colId xmlns:a16="http://schemas.microsoft.com/office/drawing/2014/main" val="110323810"/>
                    </a:ext>
                  </a:extLst>
                </a:gridCol>
              </a:tblGrid>
              <a:tr h="166149">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299961">
                <a:tc>
                  <a:txBody>
                    <a:bodyPr/>
                    <a:lstStyle/>
                    <a:p>
                      <a:pPr algn="ctr" fontAlgn="b"/>
                      <a:r>
                        <a:rPr lang="en-IN" sz="1400" b="1" i="0" u="none" strike="noStrike">
                          <a:solidFill>
                            <a:schemeClr val="bg1"/>
                          </a:solidFill>
                          <a:effectLst/>
                          <a:latin typeface="Aptos Narrow"/>
                        </a:rPr>
                        <a:t>15 feature </a:t>
                      </a:r>
                      <a:r>
                        <a:rPr lang="en-IN" sz="1400" b="1" i="0" u="none" strike="noStrike" err="1">
                          <a:solidFill>
                            <a:schemeClr val="bg1"/>
                          </a:solidFill>
                          <a:effectLst/>
                          <a:latin typeface="Aptos Narrow"/>
                        </a:rPr>
                        <a:t>Catboost</a:t>
                      </a:r>
                      <a:r>
                        <a:rPr lang="en-IN" sz="1400" b="1" i="0" u="none" strike="noStrike">
                          <a:solidFill>
                            <a:schemeClr val="bg1"/>
                          </a:solidFill>
                          <a:effectLst/>
                          <a:latin typeface="Aptos Narrow"/>
                        </a:rPr>
                        <a:t> Model -v2</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299961">
                <a:tc>
                  <a:txBody>
                    <a:bodyPr/>
                    <a:lstStyle/>
                    <a:p>
                      <a:pPr algn="l" fontAlgn="ctr"/>
                      <a:r>
                        <a:rPr lang="en-US" sz="1100" b="0" i="0" u="none" strike="noStrike">
                          <a:solidFill>
                            <a:srgbClr val="000000"/>
                          </a:solidFill>
                          <a:effectLst/>
                          <a:latin typeface="Aptos Narrow"/>
                        </a:rPr>
                        <a:t>Model Trained on All the following Segments combined. Tested also on the 4 Segments Combined</a:t>
                      </a:r>
                    </a:p>
                  </a:txBody>
                  <a:tcPr marL="6350" marR="6350" marT="6350" marB="0" anchor="ctr">
                    <a:solidFill>
                      <a:srgbClr val="F0F0F0"/>
                    </a:solidFill>
                  </a:tcPr>
                </a:tc>
                <a:tc>
                  <a:txBody>
                    <a:bodyPr/>
                    <a:lstStyle/>
                    <a:p>
                      <a:pPr algn="r" fontAlgn="b"/>
                      <a:r>
                        <a:rPr lang="en-IN" sz="1100" b="0" i="0" u="none" strike="noStrike">
                          <a:solidFill>
                            <a:srgbClr val="000000"/>
                          </a:solidFill>
                          <a:effectLst/>
                          <a:latin typeface="Aptos Narrow"/>
                        </a:rPr>
                        <a:t>0.264</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0.245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0.2793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0.1677</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0.2339</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0.2778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0.1839</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0.2655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0.3048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0.1969</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0.2777</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0.3144</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0.228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0.2701</a:t>
                      </a:r>
                    </a:p>
                  </a:txBody>
                  <a:tcPr marL="6350" marR="6350" marT="6350" marB="0" anchor="b">
                    <a:solidFill>
                      <a:srgbClr val="F0F0F0"/>
                    </a:solidFill>
                  </a:tcPr>
                </a:tc>
                <a:extLst>
                  <a:ext uri="{0D108BD9-81ED-4DB2-BD59-A6C34878D82A}">
                    <a16:rowId xmlns:a16="http://schemas.microsoft.com/office/drawing/2014/main" val="1754815548"/>
                  </a:ext>
                </a:extLst>
              </a:tr>
              <a:tr h="447153">
                <a:tc>
                  <a:txBody>
                    <a:bodyPr/>
                    <a:lstStyle/>
                    <a:p>
                      <a:pPr algn="l" fontAlgn="ctr"/>
                      <a:r>
                        <a:rPr lang="en-US" sz="1100" b="0" i="0" u="none" strike="noStrike">
                          <a:solidFill>
                            <a:srgbClr val="000000"/>
                          </a:solidFill>
                          <a:effectLst/>
                          <a:latin typeface="Aptos Narrow"/>
                        </a:rPr>
                        <a:t>Segment 1: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r" fontAlgn="b"/>
                      <a:r>
                        <a:rPr lang="en-IN" sz="1100" b="1" i="0" u="none" strike="noStrike">
                          <a:solidFill>
                            <a:srgbClr val="000000"/>
                          </a:solidFill>
                          <a:effectLst/>
                          <a:latin typeface="Aptos Narrow"/>
                        </a:rPr>
                        <a:t>0.3112</a:t>
                      </a:r>
                    </a:p>
                  </a:txBody>
                  <a:tcPr marL="6350" marR="6350" marT="6350" marB="0" anchor="b"/>
                </a:tc>
                <a:tc>
                  <a:txBody>
                    <a:bodyPr/>
                    <a:lstStyle/>
                    <a:p>
                      <a:pPr algn="r" fontAlgn="b"/>
                      <a:r>
                        <a:rPr lang="en-IN" sz="1100" b="0" i="0" u="none" strike="noStrike">
                          <a:solidFill>
                            <a:srgbClr val="000000"/>
                          </a:solidFill>
                          <a:effectLst/>
                          <a:latin typeface="Aptos Narrow"/>
                        </a:rPr>
                        <a:t>0.1959</a:t>
                      </a:r>
                    </a:p>
                  </a:txBody>
                  <a:tcPr marL="6350" marR="6350" marT="6350" marB="0" anchor="b"/>
                </a:tc>
                <a:tc>
                  <a:txBody>
                    <a:bodyPr/>
                    <a:lstStyle/>
                    <a:p>
                      <a:pPr algn="r" fontAlgn="b"/>
                      <a:r>
                        <a:rPr lang="en-IN" sz="1100" b="0" i="0" u="none" strike="noStrike">
                          <a:solidFill>
                            <a:srgbClr val="000000"/>
                          </a:solidFill>
                          <a:effectLst/>
                          <a:latin typeface="Aptos Narrow"/>
                        </a:rPr>
                        <a:t>0.2981</a:t>
                      </a:r>
                    </a:p>
                  </a:txBody>
                  <a:tcPr marL="6350" marR="6350" marT="6350" marB="0" anchor="b"/>
                </a:tc>
                <a:tc>
                  <a:txBody>
                    <a:bodyPr/>
                    <a:lstStyle/>
                    <a:p>
                      <a:pPr algn="r" fontAlgn="b"/>
                      <a:r>
                        <a:rPr lang="en-IN" sz="1100" b="1" i="0" u="none" strike="noStrike">
                          <a:solidFill>
                            <a:srgbClr val="000000"/>
                          </a:solidFill>
                          <a:effectLst/>
                          <a:latin typeface="Aptos Narrow"/>
                        </a:rPr>
                        <a:t>0.3134</a:t>
                      </a:r>
                    </a:p>
                  </a:txBody>
                  <a:tcPr marL="6350" marR="6350" marT="6350" marB="0" anchor="b"/>
                </a:tc>
                <a:tc>
                  <a:txBody>
                    <a:bodyPr/>
                    <a:lstStyle/>
                    <a:p>
                      <a:pPr algn="r" fontAlgn="b"/>
                      <a:r>
                        <a:rPr lang="en-IN" sz="1100" b="0" i="0" u="none" strike="noStrike">
                          <a:solidFill>
                            <a:srgbClr val="000000"/>
                          </a:solidFill>
                          <a:effectLst/>
                          <a:latin typeface="Aptos Narrow"/>
                        </a:rPr>
                        <a:t>0.2065</a:t>
                      </a:r>
                    </a:p>
                  </a:txBody>
                  <a:tcPr marL="6350" marR="6350" marT="6350" marB="0" anchor="b"/>
                </a:tc>
                <a:tc>
                  <a:txBody>
                    <a:bodyPr/>
                    <a:lstStyle/>
                    <a:p>
                      <a:pPr algn="r" fontAlgn="b"/>
                      <a:r>
                        <a:rPr lang="en-IN" sz="1100" b="0" i="0" u="none" strike="noStrike">
                          <a:solidFill>
                            <a:srgbClr val="000000"/>
                          </a:solidFill>
                          <a:effectLst/>
                          <a:latin typeface="Aptos Narrow"/>
                        </a:rPr>
                        <a:t>0.314</a:t>
                      </a:r>
                    </a:p>
                  </a:txBody>
                  <a:tcPr marL="6350" marR="6350" marT="6350" marB="0" anchor="b"/>
                </a:tc>
                <a:tc>
                  <a:txBody>
                    <a:bodyPr/>
                    <a:lstStyle/>
                    <a:p>
                      <a:pPr algn="r" fontAlgn="b"/>
                      <a:r>
                        <a:rPr lang="en-IN" sz="1100" b="1" i="0" u="none" strike="noStrike">
                          <a:solidFill>
                            <a:srgbClr val="000000"/>
                          </a:solidFill>
                          <a:effectLst/>
                          <a:latin typeface="Aptos Narrow"/>
                        </a:rPr>
                        <a:t>0.3462</a:t>
                      </a:r>
                    </a:p>
                  </a:txBody>
                  <a:tcPr marL="6350" marR="6350" marT="6350" marB="0" anchor="b"/>
                </a:tc>
                <a:tc>
                  <a:txBody>
                    <a:bodyPr/>
                    <a:lstStyle/>
                    <a:p>
                      <a:pPr algn="r" fontAlgn="b"/>
                      <a:r>
                        <a:rPr lang="en-IN" sz="1100" b="0" i="0" u="none" strike="noStrike">
                          <a:solidFill>
                            <a:srgbClr val="000000"/>
                          </a:solidFill>
                          <a:effectLst/>
                          <a:latin typeface="Aptos Narrow"/>
                        </a:rPr>
                        <a:t>0.2222</a:t>
                      </a:r>
                    </a:p>
                  </a:txBody>
                  <a:tcPr marL="6350" marR="6350" marT="6350" marB="0" anchor="b"/>
                </a:tc>
                <a:tc>
                  <a:txBody>
                    <a:bodyPr/>
                    <a:lstStyle/>
                    <a:p>
                      <a:pPr algn="r" fontAlgn="b"/>
                      <a:r>
                        <a:rPr lang="en-IN" sz="1100" b="0" i="0" u="none" strike="noStrike">
                          <a:solidFill>
                            <a:srgbClr val="000000"/>
                          </a:solidFill>
                          <a:effectLst/>
                          <a:latin typeface="Aptos Narrow"/>
                        </a:rPr>
                        <a:t>0.3393</a:t>
                      </a:r>
                    </a:p>
                  </a:txBody>
                  <a:tcPr marL="6350" marR="6350" marT="6350" marB="0" anchor="b"/>
                </a:tc>
                <a:tc>
                  <a:txBody>
                    <a:bodyPr/>
                    <a:lstStyle/>
                    <a:p>
                      <a:pPr algn="r" fontAlgn="b"/>
                      <a:r>
                        <a:rPr lang="en-IN" sz="1100" b="1" i="0" u="none" strike="noStrike">
                          <a:solidFill>
                            <a:srgbClr val="000000"/>
                          </a:solidFill>
                          <a:effectLst/>
                          <a:latin typeface="Aptos Narrow"/>
                        </a:rPr>
                        <a:t>0.3653</a:t>
                      </a:r>
                    </a:p>
                  </a:txBody>
                  <a:tcPr marL="6350" marR="6350" marT="6350" marB="0" anchor="b"/>
                </a:tc>
                <a:tc>
                  <a:txBody>
                    <a:bodyPr/>
                    <a:lstStyle/>
                    <a:p>
                      <a:pPr algn="r" fontAlgn="b"/>
                      <a:r>
                        <a:rPr lang="en-IN" sz="1100" b="0" i="0" u="none" strike="noStrike">
                          <a:solidFill>
                            <a:srgbClr val="000000"/>
                          </a:solidFill>
                          <a:effectLst/>
                          <a:latin typeface="Aptos Narrow"/>
                        </a:rPr>
                        <a:t>0.2576</a:t>
                      </a:r>
                    </a:p>
                  </a:txBody>
                  <a:tcPr marL="6350" marR="6350" marT="6350" marB="0" anchor="b"/>
                </a:tc>
                <a:tc>
                  <a:txBody>
                    <a:bodyPr/>
                    <a:lstStyle/>
                    <a:p>
                      <a:pPr algn="r" fontAlgn="b"/>
                      <a:r>
                        <a:rPr lang="en-IN" sz="1100" b="0" i="0" u="none" strike="noStrike">
                          <a:solidFill>
                            <a:srgbClr val="000000"/>
                          </a:solidFill>
                          <a:effectLst/>
                          <a:latin typeface="Aptos Narrow"/>
                        </a:rPr>
                        <a:t>0.339</a:t>
                      </a:r>
                    </a:p>
                  </a:txBody>
                  <a:tcPr marL="6350" marR="6350" marT="6350" marB="0" anchor="b"/>
                </a:tc>
                <a:extLst>
                  <a:ext uri="{0D108BD9-81ED-4DB2-BD59-A6C34878D82A}">
                    <a16:rowId xmlns:a16="http://schemas.microsoft.com/office/drawing/2014/main" val="367896946"/>
                  </a:ext>
                </a:extLst>
              </a:tr>
              <a:tr h="447153">
                <a:tc>
                  <a:txBody>
                    <a:bodyPr/>
                    <a:lstStyle/>
                    <a:p>
                      <a:pPr algn="l" fontAlgn="ctr"/>
                      <a:r>
                        <a:rPr lang="en-US" sz="1100" b="0" i="0" u="none" strike="noStrike">
                          <a:solidFill>
                            <a:srgbClr val="000000"/>
                          </a:solidFill>
                          <a:effectLst/>
                          <a:latin typeface="Aptos Narrow"/>
                        </a:rPr>
                        <a:t>Segment 2: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0.2381</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0.1196</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0.2563</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0.1863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-0.3273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0.3634</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0.179</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0.2925</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0.1895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0.2133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0.0947</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-0.0775</a:t>
                      </a:r>
                    </a:p>
                  </a:txBody>
                  <a:tcPr marL="6350" marR="6350" marT="6350" marB="0" anchor="b">
                    <a:solidFill>
                      <a:srgbClr val="F0F0F0"/>
                    </a:solidFill>
                  </a:tcPr>
                </a:tc>
                <a:extLst>
                  <a:ext uri="{0D108BD9-81ED-4DB2-BD59-A6C34878D82A}">
                    <a16:rowId xmlns:a16="http://schemas.microsoft.com/office/drawing/2014/main" val="2462036248"/>
                  </a:ext>
                </a:extLst>
              </a:tr>
              <a:tr h="299961">
                <a:tc>
                  <a:txBody>
                    <a:bodyPr/>
                    <a:lstStyle/>
                    <a:p>
                      <a:pPr algn="l" fontAlgn="ctr"/>
                      <a:r>
                        <a:rPr lang="en-US" sz="1100" b="0" i="0" u="none" strike="noStrike">
                          <a:solidFill>
                            <a:srgbClr val="000000"/>
                          </a:solidFill>
                          <a:effectLst/>
                          <a:latin typeface="Aptos Narrow"/>
                        </a:rPr>
                        <a:t>Segment 3: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NONE of Granted or Non Granted contracts are available</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r" fontAlgn="b"/>
                      <a:r>
                        <a:rPr lang="en-IN" sz="1100" b="1" i="0" u="none" strike="noStrike">
                          <a:solidFill>
                            <a:srgbClr val="000000"/>
                          </a:solidFill>
                          <a:effectLst/>
                          <a:latin typeface="Aptos Narrow"/>
                        </a:rPr>
                        <a:t>0.1509</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1" i="0" u="none" strike="noStrike">
                          <a:solidFill>
                            <a:srgbClr val="000000"/>
                          </a:solidFill>
                          <a:effectLst/>
                          <a:latin typeface="Aptos Narrow"/>
                        </a:rPr>
                        <a:t>0.0942</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1" i="0" u="none" strike="noStrike">
                          <a:solidFill>
                            <a:srgbClr val="000000"/>
                          </a:solidFill>
                          <a:effectLst/>
                          <a:latin typeface="Aptos Narrow"/>
                        </a:rPr>
                        <a:t>0.0728</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extLst>
                  <a:ext uri="{0D108BD9-81ED-4DB2-BD59-A6C34878D82A}">
                    <a16:rowId xmlns:a16="http://schemas.microsoft.com/office/drawing/2014/main" val="561289710"/>
                  </a:ext>
                </a:extLst>
              </a:tr>
              <a:tr h="152768">
                <a:tc>
                  <a:txBody>
                    <a:bodyPr/>
                    <a:lstStyle/>
                    <a:p>
                      <a:pPr algn="l" fontAlgn="ctr"/>
                      <a:r>
                        <a:rPr lang="en-US" sz="1100" b="0" i="0" u="none" strike="noStrike">
                          <a:solidFill>
                            <a:srgbClr val="000000"/>
                          </a:solidFill>
                          <a:effectLst/>
                          <a:latin typeface="Aptos Narrow"/>
                        </a:rPr>
                        <a:t>Segment 4: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0</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r" fontAlgn="b"/>
                      <a:r>
                        <a:rPr lang="en-IN" sz="1100" b="0" i="0" u="none" strike="noStrike">
                          <a:solidFill>
                            <a:srgbClr val="000000"/>
                          </a:solidFill>
                          <a:effectLst/>
                          <a:latin typeface="Aptos Narrow"/>
                        </a:rPr>
                        <a:t>0.1358</a:t>
                      </a:r>
                    </a:p>
                  </a:txBody>
                  <a:tcPr marL="6350" marR="6350" marT="6350" marB="0" anchor="b"/>
                </a:tc>
                <a:tc>
                  <a:txBody>
                    <a:bodyPr/>
                    <a:lstStyle/>
                    <a:p>
                      <a:pPr algn="r" fontAlgn="b"/>
                      <a:r>
                        <a:rPr lang="en-IN" sz="1100" b="0" i="0" u="none" strike="noStrike">
                          <a:solidFill>
                            <a:srgbClr val="000000"/>
                          </a:solidFill>
                          <a:effectLst/>
                          <a:latin typeface="Aptos Narrow"/>
                        </a:rPr>
                        <a:t>0.041</a:t>
                      </a:r>
                    </a:p>
                  </a:txBody>
                  <a:tcPr marL="6350" marR="6350" marT="6350" marB="0" anchor="b"/>
                </a:tc>
                <a:tc>
                  <a:txBody>
                    <a:bodyPr/>
                    <a:lstStyle/>
                    <a:p>
                      <a:pPr algn="r" fontAlgn="b"/>
                      <a:r>
                        <a:rPr lang="en-IN" sz="1100" b="0" i="0" u="none" strike="noStrike">
                          <a:solidFill>
                            <a:srgbClr val="000000"/>
                          </a:solidFill>
                          <a:effectLst/>
                          <a:latin typeface="Aptos Narrow"/>
                        </a:rPr>
                        <a:t>-0.0634</a:t>
                      </a:r>
                    </a:p>
                  </a:txBody>
                  <a:tcPr marL="6350" marR="6350" marT="6350" marB="0" anchor="b"/>
                </a:tc>
                <a:tc>
                  <a:txBody>
                    <a:bodyPr/>
                    <a:lstStyle/>
                    <a:p>
                      <a:pPr algn="r" fontAlgn="b"/>
                      <a:r>
                        <a:rPr lang="en-IN" sz="1100" b="0" i="0" u="none" strike="noStrike">
                          <a:solidFill>
                            <a:srgbClr val="000000"/>
                          </a:solidFill>
                          <a:effectLst/>
                          <a:latin typeface="Aptos Narrow"/>
                        </a:rPr>
                        <a:t>0.1041</a:t>
                      </a:r>
                    </a:p>
                  </a:txBody>
                  <a:tcPr marL="6350" marR="6350" marT="6350" marB="0" anchor="b"/>
                </a:tc>
                <a:tc>
                  <a:txBody>
                    <a:bodyPr/>
                    <a:lstStyle/>
                    <a:p>
                      <a:pPr algn="r" fontAlgn="b"/>
                      <a:r>
                        <a:rPr lang="en-IN" sz="1100" b="0" i="0" u="none" strike="noStrike">
                          <a:solidFill>
                            <a:srgbClr val="000000"/>
                          </a:solidFill>
                          <a:effectLst/>
                          <a:latin typeface="Aptos Narrow"/>
                        </a:rPr>
                        <a:t>0.016</a:t>
                      </a:r>
                    </a:p>
                  </a:txBody>
                  <a:tcPr marL="6350" marR="6350" marT="6350" marB="0" anchor="b"/>
                </a:tc>
                <a:tc>
                  <a:txBody>
                    <a:bodyPr/>
                    <a:lstStyle/>
                    <a:p>
                      <a:pPr algn="r" fontAlgn="b"/>
                      <a:r>
                        <a:rPr lang="en-IN" sz="1100" b="0" i="0" u="none" strike="noStrike">
                          <a:solidFill>
                            <a:srgbClr val="000000"/>
                          </a:solidFill>
                          <a:effectLst/>
                          <a:latin typeface="Aptos Narrow"/>
                        </a:rPr>
                        <a:t>0.018</a:t>
                      </a:r>
                    </a:p>
                  </a:txBody>
                  <a:tcPr marL="6350" marR="6350" marT="6350" marB="0" anchor="b"/>
                </a:tc>
                <a:tc>
                  <a:txBody>
                    <a:bodyPr/>
                    <a:lstStyle/>
                    <a:p>
                      <a:pPr algn="r" fontAlgn="b"/>
                      <a:r>
                        <a:rPr lang="en-IN" sz="1100" b="0" i="0" u="none" strike="noStrike">
                          <a:solidFill>
                            <a:srgbClr val="000000"/>
                          </a:solidFill>
                          <a:effectLst/>
                          <a:latin typeface="Aptos Narrow"/>
                        </a:rPr>
                        <a:t>0.1751</a:t>
                      </a:r>
                    </a:p>
                  </a:txBody>
                  <a:tcPr marL="6350" marR="6350" marT="6350" marB="0" anchor="b"/>
                </a:tc>
                <a:tc>
                  <a:txBody>
                    <a:bodyPr/>
                    <a:lstStyle/>
                    <a:p>
                      <a:pPr algn="r" fontAlgn="b"/>
                      <a:r>
                        <a:rPr lang="en-IN" sz="1100" b="0" i="0" u="none" strike="noStrike">
                          <a:solidFill>
                            <a:srgbClr val="000000"/>
                          </a:solidFill>
                          <a:effectLst/>
                          <a:latin typeface="Aptos Narrow"/>
                        </a:rPr>
                        <a:t>0.0602</a:t>
                      </a:r>
                    </a:p>
                  </a:txBody>
                  <a:tcPr marL="6350" marR="6350" marT="6350" marB="0" anchor="b"/>
                </a:tc>
                <a:tc>
                  <a:txBody>
                    <a:bodyPr/>
                    <a:lstStyle/>
                    <a:p>
                      <a:pPr algn="r" fontAlgn="b"/>
                      <a:r>
                        <a:rPr lang="en-IN" sz="1100" b="0" i="0" u="none" strike="noStrike">
                          <a:solidFill>
                            <a:srgbClr val="000000"/>
                          </a:solidFill>
                          <a:effectLst/>
                          <a:latin typeface="Aptos Narrow"/>
                        </a:rPr>
                        <a:t>0.0707</a:t>
                      </a:r>
                    </a:p>
                  </a:txBody>
                  <a:tcPr marL="6350" marR="6350" marT="6350" marB="0" anchor="b"/>
                </a:tc>
                <a:tc>
                  <a:txBody>
                    <a:bodyPr/>
                    <a:lstStyle/>
                    <a:p>
                      <a:pPr algn="r" fontAlgn="b"/>
                      <a:r>
                        <a:rPr lang="en-IN" sz="1100" b="0" i="0" u="none" strike="noStrike">
                          <a:solidFill>
                            <a:srgbClr val="000000"/>
                          </a:solidFill>
                          <a:effectLst/>
                          <a:latin typeface="Aptos Narrow"/>
                        </a:rPr>
                        <a:t>0.1198</a:t>
                      </a:r>
                    </a:p>
                  </a:txBody>
                  <a:tcPr marL="6350" marR="6350" marT="6350" marB="0" anchor="b"/>
                </a:tc>
                <a:tc>
                  <a:txBody>
                    <a:bodyPr/>
                    <a:lstStyle/>
                    <a:p>
                      <a:pPr algn="r" fontAlgn="b"/>
                      <a:r>
                        <a:rPr lang="en-IN" sz="1100" b="0" i="0" u="none" strike="noStrike">
                          <a:solidFill>
                            <a:srgbClr val="000000"/>
                          </a:solidFill>
                          <a:effectLst/>
                          <a:latin typeface="Aptos Narrow"/>
                        </a:rPr>
                        <a:t>0.0156</a:t>
                      </a:r>
                    </a:p>
                  </a:txBody>
                  <a:tcPr marL="6350" marR="6350" marT="6350" marB="0" anchor="b"/>
                </a:tc>
                <a:tc>
                  <a:txBody>
                    <a:bodyPr/>
                    <a:lstStyle/>
                    <a:p>
                      <a:pPr algn="r" fontAlgn="b"/>
                      <a:r>
                        <a:rPr lang="en-IN" sz="1100" b="0" i="0" u="none" strike="noStrike">
                          <a:solidFill>
                            <a:srgbClr val="000000"/>
                          </a:solidFill>
                          <a:effectLst/>
                          <a:latin typeface="Aptos Narrow"/>
                        </a:rPr>
                        <a:t>0.0162</a:t>
                      </a:r>
                    </a:p>
                  </a:txBody>
                  <a:tcPr marL="6350" marR="6350" marT="6350" marB="0" anchor="b"/>
                </a:tc>
                <a:extLst>
                  <a:ext uri="{0D108BD9-81ED-4DB2-BD59-A6C34878D82A}">
                    <a16:rowId xmlns:a16="http://schemas.microsoft.com/office/drawing/2014/main" val="3652886067"/>
                  </a:ext>
                </a:extLst>
              </a:tr>
            </a:tbl>
          </a:graphicData>
        </a:graphic>
      </p:graphicFrame>
      <p:sp>
        <p:nvSpPr>
          <p:cNvPr id="4" name="Rectangle 3">
            <a:extLst>
              <a:ext uri="{FF2B5EF4-FFF2-40B4-BE49-F238E27FC236}">
                <a16:creationId xmlns:a16="http://schemas.microsoft.com/office/drawing/2014/main" id="{043CF4AA-7256-0C8D-88C8-CEE1E58F46BE}"/>
              </a:ext>
            </a:extLst>
          </p:cNvPr>
          <p:cNvSpPr/>
          <p:nvPr/>
        </p:nvSpPr>
        <p:spPr>
          <a:xfrm>
            <a:off x="11605082" y="1382983"/>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426A019-BA44-E398-15E9-9B638DF32904}"/>
              </a:ext>
            </a:extLst>
          </p:cNvPr>
          <p:cNvSpPr/>
          <p:nvPr/>
        </p:nvSpPr>
        <p:spPr>
          <a:xfrm>
            <a:off x="10154608" y="1382983"/>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B47E2A1-17A4-FC17-B633-2D0D4021648D}"/>
              </a:ext>
            </a:extLst>
          </p:cNvPr>
          <p:cNvSpPr/>
          <p:nvPr/>
        </p:nvSpPr>
        <p:spPr>
          <a:xfrm>
            <a:off x="8670712" y="1382983"/>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CBEBF43F-7B0D-5BF2-51B3-EC78E4D3FE2F}"/>
              </a:ext>
            </a:extLst>
          </p:cNvPr>
          <p:cNvSpPr/>
          <p:nvPr/>
        </p:nvSpPr>
        <p:spPr>
          <a:xfrm>
            <a:off x="7113291" y="1382983"/>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E74D7509-4598-8760-CF93-992915D50A21}"/>
              </a:ext>
            </a:extLst>
          </p:cNvPr>
          <p:cNvSpPr txBox="1">
            <a:spLocks/>
          </p:cNvSpPr>
          <p:nvPr/>
        </p:nvSpPr>
        <p:spPr>
          <a:xfrm>
            <a:off x="85728" y="135252"/>
            <a:ext cx="12011647" cy="540746"/>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Comparison of model performance with and w/o Product Type feat</a:t>
            </a:r>
          </a:p>
        </p:txBody>
      </p:sp>
      <p:graphicFrame>
        <p:nvGraphicFramePr>
          <p:cNvPr id="8" name="Table 7">
            <a:extLst>
              <a:ext uri="{FF2B5EF4-FFF2-40B4-BE49-F238E27FC236}">
                <a16:creationId xmlns:a16="http://schemas.microsoft.com/office/drawing/2014/main" id="{9482AF5C-5561-69E3-3E49-2C4215B27E01}"/>
              </a:ext>
            </a:extLst>
          </p:cNvPr>
          <p:cNvGraphicFramePr>
            <a:graphicFrameLocks noGrp="1"/>
          </p:cNvGraphicFramePr>
          <p:nvPr/>
        </p:nvGraphicFramePr>
        <p:xfrm>
          <a:off x="73690" y="3766294"/>
          <a:ext cx="12128985" cy="2669439"/>
        </p:xfrm>
        <a:graphic>
          <a:graphicData uri="http://schemas.openxmlformats.org/drawingml/2006/table">
            <a:tbl>
              <a:tblPr firstRow="1" bandRow="1">
                <a:tableStyleId>{5C22544A-7EE6-4342-B048-85BDC9FD1C3A}</a:tableStyleId>
              </a:tblPr>
              <a:tblGrid>
                <a:gridCol w="4804460">
                  <a:extLst>
                    <a:ext uri="{9D8B030D-6E8A-4147-A177-3AD203B41FA5}">
                      <a16:colId xmlns:a16="http://schemas.microsoft.com/office/drawing/2014/main" val="2014738782"/>
                    </a:ext>
                  </a:extLst>
                </a:gridCol>
                <a:gridCol w="538698">
                  <a:extLst>
                    <a:ext uri="{9D8B030D-6E8A-4147-A177-3AD203B41FA5}">
                      <a16:colId xmlns:a16="http://schemas.microsoft.com/office/drawing/2014/main" val="4036534477"/>
                    </a:ext>
                  </a:extLst>
                </a:gridCol>
                <a:gridCol w="500220">
                  <a:extLst>
                    <a:ext uri="{9D8B030D-6E8A-4147-A177-3AD203B41FA5}">
                      <a16:colId xmlns:a16="http://schemas.microsoft.com/office/drawing/2014/main" val="1336389269"/>
                    </a:ext>
                  </a:extLst>
                </a:gridCol>
                <a:gridCol w="556125">
                  <a:extLst>
                    <a:ext uri="{9D8B030D-6E8A-4147-A177-3AD203B41FA5}">
                      <a16:colId xmlns:a16="http://schemas.microsoft.com/office/drawing/2014/main" val="906604726"/>
                    </a:ext>
                  </a:extLst>
                </a:gridCol>
                <a:gridCol w="524042">
                  <a:extLst>
                    <a:ext uri="{9D8B030D-6E8A-4147-A177-3AD203B41FA5}">
                      <a16:colId xmlns:a16="http://schemas.microsoft.com/office/drawing/2014/main" val="2674394347"/>
                    </a:ext>
                  </a:extLst>
                </a:gridCol>
                <a:gridCol w="513346">
                  <a:extLst>
                    <a:ext uri="{9D8B030D-6E8A-4147-A177-3AD203B41FA5}">
                      <a16:colId xmlns:a16="http://schemas.microsoft.com/office/drawing/2014/main" val="1903318529"/>
                    </a:ext>
                  </a:extLst>
                </a:gridCol>
                <a:gridCol w="534736">
                  <a:extLst>
                    <a:ext uri="{9D8B030D-6E8A-4147-A177-3AD203B41FA5}">
                      <a16:colId xmlns:a16="http://schemas.microsoft.com/office/drawing/2014/main" val="3900200502"/>
                    </a:ext>
                  </a:extLst>
                </a:gridCol>
                <a:gridCol w="534736">
                  <a:extLst>
                    <a:ext uri="{9D8B030D-6E8A-4147-A177-3AD203B41FA5}">
                      <a16:colId xmlns:a16="http://schemas.microsoft.com/office/drawing/2014/main" val="2567555724"/>
                    </a:ext>
                  </a:extLst>
                </a:gridCol>
                <a:gridCol w="491956">
                  <a:extLst>
                    <a:ext uri="{9D8B030D-6E8A-4147-A177-3AD203B41FA5}">
                      <a16:colId xmlns:a16="http://schemas.microsoft.com/office/drawing/2014/main" val="3752098266"/>
                    </a:ext>
                  </a:extLst>
                </a:gridCol>
                <a:gridCol w="513346">
                  <a:extLst>
                    <a:ext uri="{9D8B030D-6E8A-4147-A177-3AD203B41FA5}">
                      <a16:colId xmlns:a16="http://schemas.microsoft.com/office/drawing/2014/main" val="3162282243"/>
                    </a:ext>
                  </a:extLst>
                </a:gridCol>
                <a:gridCol w="513346">
                  <a:extLst>
                    <a:ext uri="{9D8B030D-6E8A-4147-A177-3AD203B41FA5}">
                      <a16:colId xmlns:a16="http://schemas.microsoft.com/office/drawing/2014/main" val="1633313045"/>
                    </a:ext>
                  </a:extLst>
                </a:gridCol>
                <a:gridCol w="545431">
                  <a:extLst>
                    <a:ext uri="{9D8B030D-6E8A-4147-A177-3AD203B41FA5}">
                      <a16:colId xmlns:a16="http://schemas.microsoft.com/office/drawing/2014/main" val="560734652"/>
                    </a:ext>
                  </a:extLst>
                </a:gridCol>
                <a:gridCol w="502652">
                  <a:extLst>
                    <a:ext uri="{9D8B030D-6E8A-4147-A177-3AD203B41FA5}">
                      <a16:colId xmlns:a16="http://schemas.microsoft.com/office/drawing/2014/main" val="2675255649"/>
                    </a:ext>
                  </a:extLst>
                </a:gridCol>
                <a:gridCol w="534736">
                  <a:extLst>
                    <a:ext uri="{9D8B030D-6E8A-4147-A177-3AD203B41FA5}">
                      <a16:colId xmlns:a16="http://schemas.microsoft.com/office/drawing/2014/main" val="3510705172"/>
                    </a:ext>
                  </a:extLst>
                </a:gridCol>
                <a:gridCol w="521155">
                  <a:extLst>
                    <a:ext uri="{9D8B030D-6E8A-4147-A177-3AD203B41FA5}">
                      <a16:colId xmlns:a16="http://schemas.microsoft.com/office/drawing/2014/main" val="110323810"/>
                    </a:ext>
                  </a:extLst>
                </a:gridCol>
              </a:tblGrid>
              <a:tr h="213106">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392565">
                <a:tc>
                  <a:txBody>
                    <a:bodyPr/>
                    <a:lstStyle/>
                    <a:p>
                      <a:pPr algn="ctr" fontAlgn="b"/>
                      <a:r>
                        <a:rPr lang="en-IN" sz="1400" b="1" i="0" u="none" strike="noStrike">
                          <a:solidFill>
                            <a:schemeClr val="bg1"/>
                          </a:solidFill>
                          <a:effectLst/>
                          <a:latin typeface="Aptos Narrow"/>
                        </a:rPr>
                        <a:t>14 feature </a:t>
                      </a:r>
                      <a:r>
                        <a:rPr lang="en-IN" sz="1400" b="1" i="0" u="none" strike="noStrike" err="1">
                          <a:solidFill>
                            <a:schemeClr val="bg1"/>
                          </a:solidFill>
                          <a:effectLst/>
                          <a:latin typeface="Aptos Narrow"/>
                        </a:rPr>
                        <a:t>Catboost</a:t>
                      </a:r>
                      <a:r>
                        <a:rPr lang="en-IN" sz="1400" b="1" i="0" u="none" strike="noStrike">
                          <a:solidFill>
                            <a:schemeClr val="bg1"/>
                          </a:solidFill>
                          <a:effectLst/>
                          <a:latin typeface="Aptos Narrow"/>
                        </a:rPr>
                        <a:t> Model –v2 (removed product type feat)</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392565">
                <a:tc>
                  <a:txBody>
                    <a:bodyPr/>
                    <a:lstStyle/>
                    <a:p>
                      <a:pPr algn="l" fontAlgn="ctr"/>
                      <a:r>
                        <a:rPr lang="en-US" sz="1100" b="0" i="0" u="none" strike="noStrike">
                          <a:solidFill>
                            <a:srgbClr val="000000"/>
                          </a:solidFill>
                          <a:effectLst/>
                          <a:latin typeface="Aptos Narrow"/>
                        </a:rPr>
                        <a:t>Model Trained on All the following Segments combined. Tested also on the 4 Segments Combined</a:t>
                      </a:r>
                    </a:p>
                  </a:txBody>
                  <a:tcPr marL="6350" marR="6350" marT="6350" marB="0" anchor="ctr">
                    <a:solidFill>
                      <a:srgbClr val="F0F0F0"/>
                    </a:solidFill>
                  </a:tcPr>
                </a:tc>
                <a:tc>
                  <a:txBody>
                    <a:bodyPr/>
                    <a:lstStyle/>
                    <a:p>
                      <a:pPr lvl="0" algn="r">
                        <a:buNone/>
                      </a:pPr>
                      <a:r>
                        <a:rPr lang="en-IN" sz="1100" b="0" i="0" u="none" strike="noStrike" noProof="0">
                          <a:solidFill>
                            <a:srgbClr val="000000"/>
                          </a:solidFill>
                          <a:effectLst/>
                          <a:latin typeface="Aptos Narrow"/>
                        </a:rPr>
                        <a:t>0.2221</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0.1848</a:t>
                      </a:r>
                      <a:endParaRPr lang="en-US" sz="1100">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0.2198</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0.1789</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0.2304</a:t>
                      </a:r>
                      <a:endParaRPr lang="en-US" sz="1100">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0.2332</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0.1783</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0.2585</a:t>
                      </a:r>
                      <a:endParaRPr lang="en-US" sz="1100">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0.2504</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0.1993</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0.2735</a:t>
                      </a:r>
                      <a:endParaRPr lang="en-US" sz="1100">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0.2689</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0.236</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0.2694</a:t>
                      </a:r>
                      <a:endParaRPr lang="en-US" sz="1100">
                        <a:latin typeface="Aptos Narrow"/>
                      </a:endParaRPr>
                    </a:p>
                  </a:txBody>
                  <a:tcPr marL="6350" marR="6350" marT="6350" marB="0" anchor="b">
                    <a:solidFill>
                      <a:srgbClr val="F0F0F0"/>
                    </a:solidFill>
                  </a:tcPr>
                </a:tc>
                <a:extLst>
                  <a:ext uri="{0D108BD9-81ED-4DB2-BD59-A6C34878D82A}">
                    <a16:rowId xmlns:a16="http://schemas.microsoft.com/office/drawing/2014/main" val="1754815548"/>
                  </a:ext>
                </a:extLst>
              </a:tr>
              <a:tr h="583239">
                <a:tc>
                  <a:txBody>
                    <a:bodyPr/>
                    <a:lstStyle/>
                    <a:p>
                      <a:pPr algn="l" fontAlgn="ctr"/>
                      <a:r>
                        <a:rPr lang="en-US" sz="1100" b="0" i="0" u="none" strike="noStrike">
                          <a:solidFill>
                            <a:srgbClr val="000000"/>
                          </a:solidFill>
                          <a:effectLst/>
                          <a:latin typeface="Aptos Narrow"/>
                        </a:rPr>
                        <a:t>Segment 1: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0.2689</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0.2072</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0.2952</a:t>
                      </a:r>
                      <a:endParaRPr lang="en-US" sz="1100">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0.2739</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0.2002</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0.3125</a:t>
                      </a:r>
                      <a:endParaRPr lang="en-US" sz="1100">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0.2998</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0.2286</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0.3401</a:t>
                      </a:r>
                      <a:endParaRPr lang="en-US" sz="1100">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0.3233</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0.2739</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0.3363</a:t>
                      </a:r>
                      <a:endParaRPr lang="en-US" sz="1100">
                        <a:latin typeface="Aptos Narrow"/>
                      </a:endParaRPr>
                    </a:p>
                  </a:txBody>
                  <a:tcPr marL="6350" marR="6350" marT="6350" marB="0" anchor="b"/>
                </a:tc>
                <a:extLst>
                  <a:ext uri="{0D108BD9-81ED-4DB2-BD59-A6C34878D82A}">
                    <a16:rowId xmlns:a16="http://schemas.microsoft.com/office/drawing/2014/main" val="367896946"/>
                  </a:ext>
                </a:extLst>
              </a:tr>
              <a:tr h="493509">
                <a:tc>
                  <a:txBody>
                    <a:bodyPr/>
                    <a:lstStyle/>
                    <a:p>
                      <a:pPr algn="l" fontAlgn="ctr"/>
                      <a:r>
                        <a:rPr lang="en-US" sz="1100" b="0" i="0" u="none" strike="noStrike">
                          <a:solidFill>
                            <a:srgbClr val="000000"/>
                          </a:solidFill>
                          <a:effectLst/>
                          <a:latin typeface="Aptos Narrow"/>
                        </a:rPr>
                        <a:t>Segment 2: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0.1786</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0.1087</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0.2375</a:t>
                      </a:r>
                      <a:endParaRPr lang="en-US" sz="1100">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0.0656</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-0.267</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0.3462</a:t>
                      </a:r>
                      <a:endParaRPr lang="en-US" sz="1100">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0.1438</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0.1973</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0.0588</a:t>
                      </a:r>
                      <a:endParaRPr lang="en-US" sz="1100">
                        <a:latin typeface="Aptos Narrow"/>
                      </a:endParaRPr>
                    </a:p>
                  </a:txBody>
                  <a:tcPr marL="6350" marR="6350" marT="6350" marB="0" anchor="b">
                    <a:solidFill>
                      <a:srgbClr val="F0F0F0"/>
                    </a:solidFill>
                  </a:tcPr>
                </a:tc>
                <a:tc>
                  <a:txBody>
                    <a:bodyPr/>
                    <a:lstStyle/>
                    <a:p>
                      <a:pPr lvl="0" algn="l">
                        <a:lnSpc>
                          <a:spcPct val="100000"/>
                        </a:lnSpc>
                        <a:spcBef>
                          <a:spcPts val="0"/>
                        </a:spcBef>
                        <a:spcAft>
                          <a:spcPts val="0"/>
                        </a:spcAft>
                        <a:buNone/>
                      </a:pPr>
                      <a:r>
                        <a:rPr lang="en-IN" sz="1100" b="1" i="0" u="none" strike="noStrike" noProof="0">
                          <a:solidFill>
                            <a:srgbClr val="000000"/>
                          </a:solidFill>
                          <a:effectLst/>
                          <a:latin typeface="Aptos Narrow"/>
                        </a:rPr>
                        <a:t>-0.024</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-0.037</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-0.124</a:t>
                      </a:r>
                      <a:endParaRPr lang="en-US" sz="1100">
                        <a:latin typeface="Aptos Narrow"/>
                      </a:endParaRPr>
                    </a:p>
                  </a:txBody>
                  <a:tcPr marL="6350" marR="6350" marT="6350" marB="0" anchor="b">
                    <a:solidFill>
                      <a:srgbClr val="F0F0F0"/>
                    </a:solidFill>
                  </a:tcPr>
                </a:tc>
                <a:extLst>
                  <a:ext uri="{0D108BD9-81ED-4DB2-BD59-A6C34878D82A}">
                    <a16:rowId xmlns:a16="http://schemas.microsoft.com/office/drawing/2014/main" val="2462036248"/>
                  </a:ext>
                </a:extLst>
              </a:tr>
              <a:tr h="392565">
                <a:tc>
                  <a:txBody>
                    <a:bodyPr/>
                    <a:lstStyle/>
                    <a:p>
                      <a:pPr algn="l" fontAlgn="ctr"/>
                      <a:r>
                        <a:rPr lang="en-US" sz="1100" b="0" i="0" u="none" strike="noStrike">
                          <a:solidFill>
                            <a:srgbClr val="000000"/>
                          </a:solidFill>
                          <a:effectLst/>
                          <a:latin typeface="Aptos Narrow"/>
                        </a:rPr>
                        <a:t>Segment 3: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NONE of Granted or Non Granted contracts are available</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r" fontAlgn="b"/>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lvl="0" algn="r">
                        <a:buNone/>
                      </a:pPr>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extLst>
                  <a:ext uri="{0D108BD9-81ED-4DB2-BD59-A6C34878D82A}">
                    <a16:rowId xmlns:a16="http://schemas.microsoft.com/office/drawing/2014/main" val="561289710"/>
                  </a:ext>
                </a:extLst>
              </a:tr>
              <a:tr h="201890">
                <a:tc>
                  <a:txBody>
                    <a:bodyPr/>
                    <a:lstStyle/>
                    <a:p>
                      <a:pPr algn="l" fontAlgn="ctr"/>
                      <a:r>
                        <a:rPr lang="en-US" sz="1100" b="0" i="0" u="none" strike="noStrike">
                          <a:solidFill>
                            <a:srgbClr val="000000"/>
                          </a:solidFill>
                          <a:effectLst/>
                          <a:latin typeface="Aptos Narrow"/>
                        </a:rPr>
                        <a:t>Segment 4: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0</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-0.011</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0.0410</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-0.064</a:t>
                      </a:r>
                      <a:endParaRPr lang="en-US" sz="1100">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0.0143</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0.0160</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0.0180</a:t>
                      </a:r>
                      <a:endParaRPr lang="en-US" sz="1100">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0.0666</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0.0602</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0.0707</a:t>
                      </a:r>
                      <a:endParaRPr lang="en-US" sz="1100">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0.0122</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0.0156</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0.0162</a:t>
                      </a:r>
                      <a:endParaRPr lang="en-US" sz="1100">
                        <a:latin typeface="Aptos Narrow"/>
                      </a:endParaRPr>
                    </a:p>
                  </a:txBody>
                  <a:tcPr marL="6350" marR="6350" marT="6350" marB="0" anchor="b"/>
                </a:tc>
                <a:extLst>
                  <a:ext uri="{0D108BD9-81ED-4DB2-BD59-A6C34878D82A}">
                    <a16:rowId xmlns:a16="http://schemas.microsoft.com/office/drawing/2014/main" val="3652886067"/>
                  </a:ext>
                </a:extLst>
              </a:tr>
            </a:tbl>
          </a:graphicData>
        </a:graphic>
      </p:graphicFrame>
      <p:sp>
        <p:nvSpPr>
          <p:cNvPr id="3" name="Rectangle 2">
            <a:extLst>
              <a:ext uri="{FF2B5EF4-FFF2-40B4-BE49-F238E27FC236}">
                <a16:creationId xmlns:a16="http://schemas.microsoft.com/office/drawing/2014/main" id="{C27FADC5-1C6E-7052-6E73-581596F33F6E}"/>
              </a:ext>
            </a:extLst>
          </p:cNvPr>
          <p:cNvSpPr/>
          <p:nvPr/>
        </p:nvSpPr>
        <p:spPr>
          <a:xfrm>
            <a:off x="11705345" y="4544614"/>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506EF31-FB2A-CC4D-C301-1EFE10C0D94C}"/>
              </a:ext>
            </a:extLst>
          </p:cNvPr>
          <p:cNvSpPr/>
          <p:nvPr/>
        </p:nvSpPr>
        <p:spPr>
          <a:xfrm>
            <a:off x="10154608" y="4544614"/>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78FBE031-AA01-47CF-CD2F-F1D2FEC8EC77}"/>
              </a:ext>
            </a:extLst>
          </p:cNvPr>
          <p:cNvSpPr/>
          <p:nvPr/>
        </p:nvSpPr>
        <p:spPr>
          <a:xfrm>
            <a:off x="8610554" y="4544614"/>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CA0BC629-9557-2B92-B8F2-8865192C368B}"/>
              </a:ext>
            </a:extLst>
          </p:cNvPr>
          <p:cNvSpPr/>
          <p:nvPr/>
        </p:nvSpPr>
        <p:spPr>
          <a:xfrm>
            <a:off x="7053133" y="4544614"/>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1">
            <a:extLst>
              <a:ext uri="{FF2B5EF4-FFF2-40B4-BE49-F238E27FC236}">
                <a16:creationId xmlns:a16="http://schemas.microsoft.com/office/drawing/2014/main" id="{B5437B60-E992-A454-108B-087005B2AA3D}"/>
              </a:ext>
            </a:extLst>
          </p:cNvPr>
          <p:cNvSpPr txBox="1">
            <a:spLocks/>
          </p:cNvSpPr>
          <p:nvPr/>
        </p:nvSpPr>
        <p:spPr>
          <a:xfrm>
            <a:off x="105780" y="3176567"/>
            <a:ext cx="12011647" cy="540746"/>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000000"/>
                </a:solidFill>
              </a:rPr>
              <a:t>SIL Non-Mobile performance is nearly unchanged but overall Gini drops significantly</a:t>
            </a:r>
          </a:p>
        </p:txBody>
      </p:sp>
      <p:sp>
        <p:nvSpPr>
          <p:cNvPr id="14" name="Rectangle 13">
            <a:extLst>
              <a:ext uri="{FF2B5EF4-FFF2-40B4-BE49-F238E27FC236}">
                <a16:creationId xmlns:a16="http://schemas.microsoft.com/office/drawing/2014/main" id="{149B2C8C-12D7-5DBE-82F9-64141A239E4A}"/>
              </a:ext>
            </a:extLst>
          </p:cNvPr>
          <p:cNvSpPr/>
          <p:nvPr/>
        </p:nvSpPr>
        <p:spPr>
          <a:xfrm>
            <a:off x="8210282" y="75126"/>
            <a:ext cx="3831464" cy="665408"/>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solidFill>
                  <a:srgbClr val="FF0000"/>
                </a:solidFill>
              </a:rPr>
              <a:t>Old Calculation, for reference purpose only</a:t>
            </a:r>
          </a:p>
        </p:txBody>
      </p:sp>
    </p:spTree>
    <p:extLst>
      <p:ext uri="{BB962C8B-B14F-4D97-AF65-F5344CB8AC3E}">
        <p14:creationId xmlns:p14="http://schemas.microsoft.com/office/powerpoint/2010/main" val="703758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5687F-EA17-F87C-5DDD-BDD529703F0E}"/>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6725F31-CEC0-6C47-670C-54A75AB7E538}"/>
              </a:ext>
            </a:extLst>
          </p:cNvPr>
          <p:cNvGraphicFramePr>
            <a:graphicFrameLocks noGrp="1"/>
          </p:cNvGraphicFramePr>
          <p:nvPr/>
        </p:nvGraphicFramePr>
        <p:xfrm>
          <a:off x="86412" y="697379"/>
          <a:ext cx="12019175" cy="2170543"/>
        </p:xfrm>
        <a:graphic>
          <a:graphicData uri="http://schemas.openxmlformats.org/drawingml/2006/table">
            <a:tbl>
              <a:tblPr firstRow="1" bandRow="1">
                <a:tableStyleId>{5C22544A-7EE6-4342-B048-85BDC9FD1C3A}</a:tableStyleId>
              </a:tblPr>
              <a:tblGrid>
                <a:gridCol w="4804462">
                  <a:extLst>
                    <a:ext uri="{9D8B030D-6E8A-4147-A177-3AD203B41FA5}">
                      <a16:colId xmlns:a16="http://schemas.microsoft.com/office/drawing/2014/main" val="2014738782"/>
                    </a:ext>
                  </a:extLst>
                </a:gridCol>
                <a:gridCol w="538699">
                  <a:extLst>
                    <a:ext uri="{9D8B030D-6E8A-4147-A177-3AD203B41FA5}">
                      <a16:colId xmlns:a16="http://schemas.microsoft.com/office/drawing/2014/main" val="4036534477"/>
                    </a:ext>
                  </a:extLst>
                </a:gridCol>
                <a:gridCol w="500220">
                  <a:extLst>
                    <a:ext uri="{9D8B030D-6E8A-4147-A177-3AD203B41FA5}">
                      <a16:colId xmlns:a16="http://schemas.microsoft.com/office/drawing/2014/main" val="1336389269"/>
                    </a:ext>
                  </a:extLst>
                </a:gridCol>
                <a:gridCol w="634895">
                  <a:extLst>
                    <a:ext uri="{9D8B030D-6E8A-4147-A177-3AD203B41FA5}">
                      <a16:colId xmlns:a16="http://schemas.microsoft.com/office/drawing/2014/main" val="906604726"/>
                    </a:ext>
                  </a:extLst>
                </a:gridCol>
                <a:gridCol w="553493">
                  <a:extLst>
                    <a:ext uri="{9D8B030D-6E8A-4147-A177-3AD203B41FA5}">
                      <a16:colId xmlns:a16="http://schemas.microsoft.com/office/drawing/2014/main" val="2674394347"/>
                    </a:ext>
                  </a:extLst>
                </a:gridCol>
                <a:gridCol w="479361">
                  <a:extLst>
                    <a:ext uri="{9D8B030D-6E8A-4147-A177-3AD203B41FA5}">
                      <a16:colId xmlns:a16="http://schemas.microsoft.com/office/drawing/2014/main" val="1903318529"/>
                    </a:ext>
                  </a:extLst>
                </a:gridCol>
                <a:gridCol w="499759">
                  <a:extLst>
                    <a:ext uri="{9D8B030D-6E8A-4147-A177-3AD203B41FA5}">
                      <a16:colId xmlns:a16="http://schemas.microsoft.com/office/drawing/2014/main" val="3900200502"/>
                    </a:ext>
                  </a:extLst>
                </a:gridCol>
                <a:gridCol w="530359">
                  <a:extLst>
                    <a:ext uri="{9D8B030D-6E8A-4147-A177-3AD203B41FA5}">
                      <a16:colId xmlns:a16="http://schemas.microsoft.com/office/drawing/2014/main" val="2567555724"/>
                    </a:ext>
                  </a:extLst>
                </a:gridCol>
                <a:gridCol w="530359">
                  <a:extLst>
                    <a:ext uri="{9D8B030D-6E8A-4147-A177-3AD203B41FA5}">
                      <a16:colId xmlns:a16="http://schemas.microsoft.com/office/drawing/2014/main" val="3752098266"/>
                    </a:ext>
                  </a:extLst>
                </a:gridCol>
                <a:gridCol w="479362">
                  <a:extLst>
                    <a:ext uri="{9D8B030D-6E8A-4147-A177-3AD203B41FA5}">
                      <a16:colId xmlns:a16="http://schemas.microsoft.com/office/drawing/2014/main" val="3162282243"/>
                    </a:ext>
                  </a:extLst>
                </a:gridCol>
                <a:gridCol w="479362">
                  <a:extLst>
                    <a:ext uri="{9D8B030D-6E8A-4147-A177-3AD203B41FA5}">
                      <a16:colId xmlns:a16="http://schemas.microsoft.com/office/drawing/2014/main" val="1633313045"/>
                    </a:ext>
                  </a:extLst>
                </a:gridCol>
                <a:gridCol w="499757">
                  <a:extLst>
                    <a:ext uri="{9D8B030D-6E8A-4147-A177-3AD203B41FA5}">
                      <a16:colId xmlns:a16="http://schemas.microsoft.com/office/drawing/2014/main" val="560734652"/>
                    </a:ext>
                  </a:extLst>
                </a:gridCol>
                <a:gridCol w="540559">
                  <a:extLst>
                    <a:ext uri="{9D8B030D-6E8A-4147-A177-3AD203B41FA5}">
                      <a16:colId xmlns:a16="http://schemas.microsoft.com/office/drawing/2014/main" val="2675255649"/>
                    </a:ext>
                  </a:extLst>
                </a:gridCol>
                <a:gridCol w="448763">
                  <a:extLst>
                    <a:ext uri="{9D8B030D-6E8A-4147-A177-3AD203B41FA5}">
                      <a16:colId xmlns:a16="http://schemas.microsoft.com/office/drawing/2014/main" val="3510705172"/>
                    </a:ext>
                  </a:extLst>
                </a:gridCol>
                <a:gridCol w="499765">
                  <a:extLst>
                    <a:ext uri="{9D8B030D-6E8A-4147-A177-3AD203B41FA5}">
                      <a16:colId xmlns:a16="http://schemas.microsoft.com/office/drawing/2014/main" val="110323810"/>
                    </a:ext>
                  </a:extLst>
                </a:gridCol>
              </a:tblGrid>
              <a:tr h="166149">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299961">
                <a:tc>
                  <a:txBody>
                    <a:bodyPr/>
                    <a:lstStyle/>
                    <a:p>
                      <a:pPr algn="ctr" fontAlgn="b"/>
                      <a:r>
                        <a:rPr lang="en-IN" sz="1400" b="1" i="0" u="none" strike="noStrike">
                          <a:solidFill>
                            <a:schemeClr val="bg1"/>
                          </a:solidFill>
                          <a:effectLst/>
                          <a:latin typeface="Aptos Narrow"/>
                        </a:rPr>
                        <a:t>15 feature </a:t>
                      </a:r>
                      <a:r>
                        <a:rPr lang="en-IN" sz="1400" b="1" i="0" u="none" strike="noStrike" err="1">
                          <a:solidFill>
                            <a:schemeClr val="bg1"/>
                          </a:solidFill>
                          <a:effectLst/>
                          <a:latin typeface="Aptos Narrow"/>
                        </a:rPr>
                        <a:t>Catboost</a:t>
                      </a:r>
                      <a:r>
                        <a:rPr lang="en-IN" sz="1400" b="1" i="0" u="none" strike="noStrike">
                          <a:solidFill>
                            <a:schemeClr val="bg1"/>
                          </a:solidFill>
                          <a:effectLst/>
                          <a:latin typeface="Aptos Narrow"/>
                        </a:rPr>
                        <a:t> Model -v2</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299961">
                <a:tc>
                  <a:txBody>
                    <a:bodyPr/>
                    <a:lstStyle/>
                    <a:p>
                      <a:pPr algn="l" fontAlgn="ctr"/>
                      <a:r>
                        <a:rPr lang="en-US" sz="1100" b="0" i="0" u="none" strike="noStrike">
                          <a:solidFill>
                            <a:srgbClr val="000000"/>
                          </a:solidFill>
                          <a:effectLst/>
                          <a:latin typeface="Aptos Narrow"/>
                        </a:rPr>
                        <a:t>Model Trained on All the following Segments combined. Tested also on the 3 Segments Combined</a:t>
                      </a:r>
                    </a:p>
                  </a:txBody>
                  <a:tcPr marL="6350" marR="6350" marT="6350" marB="0" anchor="ctr">
                    <a:solidFill>
                      <a:srgbClr val="F0F0F0"/>
                    </a:solidFill>
                  </a:tcPr>
                </a:tc>
                <a:tc>
                  <a:txBody>
                    <a:bodyPr/>
                    <a:lstStyle/>
                    <a:p>
                      <a:pPr lvl="0" algn="r">
                        <a:buNone/>
                      </a:pPr>
                      <a:r>
                        <a:rPr lang="en-IN" sz="1100" b="0" i="0" u="none" strike="noStrike" noProof="0">
                          <a:solidFill>
                            <a:srgbClr val="000000"/>
                          </a:solidFill>
                          <a:effectLst/>
                          <a:latin typeface="Consolas"/>
                        </a:rPr>
                        <a:t>0.3647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0.2977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0.3075</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0.1996</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0.2880</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0.3029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0.1889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0.3020</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0.3362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0.2114</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0.3318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0.3559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0.256</a:t>
                      </a: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0.3263</a:t>
                      </a:r>
                      <a:endParaRPr lang="en-US"/>
                    </a:p>
                  </a:txBody>
                  <a:tcPr marL="6350" marR="6350" marT="6350" marB="0" anchor="b">
                    <a:solidFill>
                      <a:srgbClr val="F0F0F0"/>
                    </a:solidFill>
                  </a:tcPr>
                </a:tc>
                <a:extLst>
                  <a:ext uri="{0D108BD9-81ED-4DB2-BD59-A6C34878D82A}">
                    <a16:rowId xmlns:a16="http://schemas.microsoft.com/office/drawing/2014/main" val="1754815548"/>
                  </a:ext>
                </a:extLst>
              </a:tr>
              <a:tr h="447153">
                <a:tc>
                  <a:txBody>
                    <a:bodyPr/>
                    <a:lstStyle/>
                    <a:p>
                      <a:pPr algn="l" fontAlgn="ctr"/>
                      <a:r>
                        <a:rPr lang="en-US" sz="1100" b="0" i="0" u="none" strike="noStrike">
                          <a:solidFill>
                            <a:srgbClr val="000000"/>
                          </a:solidFill>
                          <a:effectLst/>
                          <a:latin typeface="Aptos Narrow"/>
                        </a:rPr>
                        <a:t>Segment 1: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Consolas"/>
                        </a:rPr>
                        <a:t>0.3109</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0.2007</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0.2945</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0.3063</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0.1946</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0.3036</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0.3456</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0.2169</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0.3396</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0.3631</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0.262</a:t>
                      </a:r>
                    </a:p>
                  </a:txBody>
                  <a:tcPr marL="6350" marR="6350" marT="6350" marB="0" anchor="b"/>
                </a:tc>
                <a:tc>
                  <a:txBody>
                    <a:bodyPr/>
                    <a:lstStyle/>
                    <a:p>
                      <a:pPr lvl="0" algn="r">
                        <a:buNone/>
                      </a:pPr>
                      <a:r>
                        <a:rPr lang="en-IN" sz="1100" b="0" i="0" u="none" strike="noStrike" noProof="0">
                          <a:solidFill>
                            <a:srgbClr val="000000"/>
                          </a:solidFill>
                          <a:effectLst/>
                          <a:latin typeface="Consolas"/>
                        </a:rPr>
                        <a:t>0.3333</a:t>
                      </a:r>
                      <a:endParaRPr lang="en-US"/>
                    </a:p>
                  </a:txBody>
                  <a:tcPr marL="6350" marR="6350" marT="6350" marB="0" anchor="b"/>
                </a:tc>
                <a:extLst>
                  <a:ext uri="{0D108BD9-81ED-4DB2-BD59-A6C34878D82A}">
                    <a16:rowId xmlns:a16="http://schemas.microsoft.com/office/drawing/2014/main" val="367896946"/>
                  </a:ext>
                </a:extLst>
              </a:tr>
              <a:tr h="447153">
                <a:tc>
                  <a:txBody>
                    <a:bodyPr/>
                    <a:lstStyle/>
                    <a:p>
                      <a:pPr algn="l" fontAlgn="ctr"/>
                      <a:r>
                        <a:rPr lang="en-US" sz="1100" b="0" i="0" u="none" strike="noStrike">
                          <a:solidFill>
                            <a:srgbClr val="000000"/>
                          </a:solidFill>
                          <a:effectLst/>
                          <a:latin typeface="Aptos Narrow"/>
                        </a:rPr>
                        <a:t>Segment 2: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0.1726</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0.1957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0.0813</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0.2017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-0.161</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0.3484</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0.1648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0.2653</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0.1329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0.1752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-0.05</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-0.093</a:t>
                      </a:r>
                      <a:endParaRPr lang="en-US"/>
                    </a:p>
                  </a:txBody>
                  <a:tcPr marL="6350" marR="6350" marT="6350" marB="0" anchor="b">
                    <a:solidFill>
                      <a:srgbClr val="F0F0F0"/>
                    </a:solidFill>
                  </a:tcPr>
                </a:tc>
                <a:extLst>
                  <a:ext uri="{0D108BD9-81ED-4DB2-BD59-A6C34878D82A}">
                    <a16:rowId xmlns:a16="http://schemas.microsoft.com/office/drawing/2014/main" val="2462036248"/>
                  </a:ext>
                </a:extLst>
              </a:tr>
              <a:tr h="299961">
                <a:tc>
                  <a:txBody>
                    <a:bodyPr/>
                    <a:lstStyle/>
                    <a:p>
                      <a:pPr algn="l" fontAlgn="ctr"/>
                      <a:r>
                        <a:rPr lang="en-US" sz="1100" b="0" i="0" u="none" strike="noStrike">
                          <a:solidFill>
                            <a:srgbClr val="000000"/>
                          </a:solidFill>
                          <a:effectLst/>
                          <a:latin typeface="Aptos Narrow"/>
                        </a:rPr>
                        <a:t>Segment 3: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NONE of Granted or Non Granted contracts are available</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Consolas"/>
                        </a:rPr>
                        <a:t>0.1509</a:t>
                      </a:r>
                      <a:endParaRPr lang="en-US"/>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lvl="0" algn="r">
                        <a:buNone/>
                      </a:pPr>
                      <a:r>
                        <a:rPr lang="en-IN" sz="1100" b="0" i="0" u="none" strike="noStrike" noProof="0">
                          <a:solidFill>
                            <a:srgbClr val="000000"/>
                          </a:solidFill>
                          <a:effectLst/>
                          <a:latin typeface="Consolas"/>
                        </a:rPr>
                        <a:t>0.0942</a:t>
                      </a:r>
                      <a:endParaRPr lang="en-US"/>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lvl="0" algn="r">
                        <a:buNone/>
                      </a:pPr>
                      <a:r>
                        <a:rPr lang="en-IN" sz="1100" b="0" i="0" u="none" strike="noStrike" noProof="0">
                          <a:solidFill>
                            <a:srgbClr val="000000"/>
                          </a:solidFill>
                          <a:effectLst/>
                          <a:latin typeface="Consolas"/>
                        </a:rPr>
                        <a:t>0.0000</a:t>
                      </a:r>
                      <a:endParaRPr lang="en-US"/>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lvl="0" algn="r">
                        <a:buNone/>
                      </a:pPr>
                      <a:r>
                        <a:rPr lang="en-IN" sz="1100" b="0" i="0" u="none" strike="noStrike" noProof="0">
                          <a:solidFill>
                            <a:srgbClr val="000000"/>
                          </a:solidFill>
                          <a:effectLst/>
                          <a:latin typeface="Consolas"/>
                        </a:rPr>
                        <a:t>0.0728</a:t>
                      </a:r>
                      <a:endParaRPr lang="en-US"/>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extLst>
                  <a:ext uri="{0D108BD9-81ED-4DB2-BD59-A6C34878D82A}">
                    <a16:rowId xmlns:a16="http://schemas.microsoft.com/office/drawing/2014/main" val="561289710"/>
                  </a:ext>
                </a:extLst>
              </a:tr>
            </a:tbl>
          </a:graphicData>
        </a:graphic>
      </p:graphicFrame>
      <p:sp>
        <p:nvSpPr>
          <p:cNvPr id="10" name="Title 1">
            <a:extLst>
              <a:ext uri="{FF2B5EF4-FFF2-40B4-BE49-F238E27FC236}">
                <a16:creationId xmlns:a16="http://schemas.microsoft.com/office/drawing/2014/main" id="{1BD11E81-E76B-AC3A-25B2-65F1CCE2A233}"/>
              </a:ext>
            </a:extLst>
          </p:cNvPr>
          <p:cNvSpPr txBox="1">
            <a:spLocks/>
          </p:cNvSpPr>
          <p:nvPr/>
        </p:nvSpPr>
        <p:spPr>
          <a:xfrm>
            <a:off x="85728" y="135252"/>
            <a:ext cx="12011647"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Removed Segment 4 and with and w/o Product Type feat</a:t>
            </a:r>
          </a:p>
        </p:txBody>
      </p:sp>
      <p:graphicFrame>
        <p:nvGraphicFramePr>
          <p:cNvPr id="8" name="Table 7">
            <a:extLst>
              <a:ext uri="{FF2B5EF4-FFF2-40B4-BE49-F238E27FC236}">
                <a16:creationId xmlns:a16="http://schemas.microsoft.com/office/drawing/2014/main" id="{59E4C335-66E7-21E0-7169-A37733298FAF}"/>
              </a:ext>
            </a:extLst>
          </p:cNvPr>
          <p:cNvGraphicFramePr>
            <a:graphicFrameLocks noGrp="1"/>
          </p:cNvGraphicFramePr>
          <p:nvPr/>
        </p:nvGraphicFramePr>
        <p:xfrm>
          <a:off x="73690" y="3766294"/>
          <a:ext cx="12128985" cy="2467549"/>
        </p:xfrm>
        <a:graphic>
          <a:graphicData uri="http://schemas.openxmlformats.org/drawingml/2006/table">
            <a:tbl>
              <a:tblPr firstRow="1" bandRow="1">
                <a:tableStyleId>{5C22544A-7EE6-4342-B048-85BDC9FD1C3A}</a:tableStyleId>
              </a:tblPr>
              <a:tblGrid>
                <a:gridCol w="4804460">
                  <a:extLst>
                    <a:ext uri="{9D8B030D-6E8A-4147-A177-3AD203B41FA5}">
                      <a16:colId xmlns:a16="http://schemas.microsoft.com/office/drawing/2014/main" val="2014738782"/>
                    </a:ext>
                  </a:extLst>
                </a:gridCol>
                <a:gridCol w="538698">
                  <a:extLst>
                    <a:ext uri="{9D8B030D-6E8A-4147-A177-3AD203B41FA5}">
                      <a16:colId xmlns:a16="http://schemas.microsoft.com/office/drawing/2014/main" val="4036534477"/>
                    </a:ext>
                  </a:extLst>
                </a:gridCol>
                <a:gridCol w="500220">
                  <a:extLst>
                    <a:ext uri="{9D8B030D-6E8A-4147-A177-3AD203B41FA5}">
                      <a16:colId xmlns:a16="http://schemas.microsoft.com/office/drawing/2014/main" val="1336389269"/>
                    </a:ext>
                  </a:extLst>
                </a:gridCol>
                <a:gridCol w="556125">
                  <a:extLst>
                    <a:ext uri="{9D8B030D-6E8A-4147-A177-3AD203B41FA5}">
                      <a16:colId xmlns:a16="http://schemas.microsoft.com/office/drawing/2014/main" val="906604726"/>
                    </a:ext>
                  </a:extLst>
                </a:gridCol>
                <a:gridCol w="524042">
                  <a:extLst>
                    <a:ext uri="{9D8B030D-6E8A-4147-A177-3AD203B41FA5}">
                      <a16:colId xmlns:a16="http://schemas.microsoft.com/office/drawing/2014/main" val="2674394347"/>
                    </a:ext>
                  </a:extLst>
                </a:gridCol>
                <a:gridCol w="513346">
                  <a:extLst>
                    <a:ext uri="{9D8B030D-6E8A-4147-A177-3AD203B41FA5}">
                      <a16:colId xmlns:a16="http://schemas.microsoft.com/office/drawing/2014/main" val="1903318529"/>
                    </a:ext>
                  </a:extLst>
                </a:gridCol>
                <a:gridCol w="534736">
                  <a:extLst>
                    <a:ext uri="{9D8B030D-6E8A-4147-A177-3AD203B41FA5}">
                      <a16:colId xmlns:a16="http://schemas.microsoft.com/office/drawing/2014/main" val="3900200502"/>
                    </a:ext>
                  </a:extLst>
                </a:gridCol>
                <a:gridCol w="534736">
                  <a:extLst>
                    <a:ext uri="{9D8B030D-6E8A-4147-A177-3AD203B41FA5}">
                      <a16:colId xmlns:a16="http://schemas.microsoft.com/office/drawing/2014/main" val="2567555724"/>
                    </a:ext>
                  </a:extLst>
                </a:gridCol>
                <a:gridCol w="491956">
                  <a:extLst>
                    <a:ext uri="{9D8B030D-6E8A-4147-A177-3AD203B41FA5}">
                      <a16:colId xmlns:a16="http://schemas.microsoft.com/office/drawing/2014/main" val="3752098266"/>
                    </a:ext>
                  </a:extLst>
                </a:gridCol>
                <a:gridCol w="513346">
                  <a:extLst>
                    <a:ext uri="{9D8B030D-6E8A-4147-A177-3AD203B41FA5}">
                      <a16:colId xmlns:a16="http://schemas.microsoft.com/office/drawing/2014/main" val="3162282243"/>
                    </a:ext>
                  </a:extLst>
                </a:gridCol>
                <a:gridCol w="513346">
                  <a:extLst>
                    <a:ext uri="{9D8B030D-6E8A-4147-A177-3AD203B41FA5}">
                      <a16:colId xmlns:a16="http://schemas.microsoft.com/office/drawing/2014/main" val="1633313045"/>
                    </a:ext>
                  </a:extLst>
                </a:gridCol>
                <a:gridCol w="545431">
                  <a:extLst>
                    <a:ext uri="{9D8B030D-6E8A-4147-A177-3AD203B41FA5}">
                      <a16:colId xmlns:a16="http://schemas.microsoft.com/office/drawing/2014/main" val="560734652"/>
                    </a:ext>
                  </a:extLst>
                </a:gridCol>
                <a:gridCol w="502652">
                  <a:extLst>
                    <a:ext uri="{9D8B030D-6E8A-4147-A177-3AD203B41FA5}">
                      <a16:colId xmlns:a16="http://schemas.microsoft.com/office/drawing/2014/main" val="2675255649"/>
                    </a:ext>
                  </a:extLst>
                </a:gridCol>
                <a:gridCol w="534736">
                  <a:extLst>
                    <a:ext uri="{9D8B030D-6E8A-4147-A177-3AD203B41FA5}">
                      <a16:colId xmlns:a16="http://schemas.microsoft.com/office/drawing/2014/main" val="3510705172"/>
                    </a:ext>
                  </a:extLst>
                </a:gridCol>
                <a:gridCol w="521155">
                  <a:extLst>
                    <a:ext uri="{9D8B030D-6E8A-4147-A177-3AD203B41FA5}">
                      <a16:colId xmlns:a16="http://schemas.microsoft.com/office/drawing/2014/main" val="110323810"/>
                    </a:ext>
                  </a:extLst>
                </a:gridCol>
              </a:tblGrid>
              <a:tr h="213106">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392565">
                <a:tc>
                  <a:txBody>
                    <a:bodyPr/>
                    <a:lstStyle/>
                    <a:p>
                      <a:pPr algn="ctr" fontAlgn="b"/>
                      <a:r>
                        <a:rPr lang="en-IN" sz="1400" b="1" i="0" u="none" strike="noStrike">
                          <a:solidFill>
                            <a:schemeClr val="bg1"/>
                          </a:solidFill>
                          <a:effectLst/>
                          <a:latin typeface="Aptos Narrow"/>
                        </a:rPr>
                        <a:t>14 feature </a:t>
                      </a:r>
                      <a:r>
                        <a:rPr lang="en-IN" sz="1400" b="1" i="0" u="none" strike="noStrike" err="1">
                          <a:solidFill>
                            <a:schemeClr val="bg1"/>
                          </a:solidFill>
                          <a:effectLst/>
                          <a:latin typeface="Aptos Narrow"/>
                        </a:rPr>
                        <a:t>Catboost</a:t>
                      </a:r>
                      <a:r>
                        <a:rPr lang="en-IN" sz="1400" b="1" i="0" u="none" strike="noStrike">
                          <a:solidFill>
                            <a:schemeClr val="bg1"/>
                          </a:solidFill>
                          <a:effectLst/>
                          <a:latin typeface="Aptos Narrow"/>
                        </a:rPr>
                        <a:t> Model –v2 (removed product type feat)</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392565">
                <a:tc>
                  <a:txBody>
                    <a:bodyPr/>
                    <a:lstStyle/>
                    <a:p>
                      <a:pPr algn="l" fontAlgn="ctr"/>
                      <a:r>
                        <a:rPr lang="en-US" sz="1100" b="0" i="0" u="none" strike="noStrike">
                          <a:solidFill>
                            <a:srgbClr val="000000"/>
                          </a:solidFill>
                          <a:effectLst/>
                          <a:latin typeface="Aptos Narrow"/>
                        </a:rPr>
                        <a:t>Model Trained on All the following Segments combined. Tested also on the 3 Segments Combined</a:t>
                      </a:r>
                    </a:p>
                  </a:txBody>
                  <a:tcPr marL="6350" marR="6350" marT="6350" marB="0" anchor="ctr">
                    <a:solidFill>
                      <a:srgbClr val="F0F0F0"/>
                    </a:solidFill>
                  </a:tcPr>
                </a:tc>
                <a:tc>
                  <a:txBody>
                    <a:bodyPr/>
                    <a:lstStyle/>
                    <a:p>
                      <a:pPr lvl="0" algn="r">
                        <a:buNone/>
                      </a:pPr>
                      <a:r>
                        <a:rPr lang="en-IN" sz="1100" b="0" i="0" u="none" strike="noStrike" noProof="0">
                          <a:solidFill>
                            <a:srgbClr val="000000"/>
                          </a:solidFill>
                          <a:effectLst/>
                          <a:latin typeface="Consolas"/>
                        </a:rPr>
                        <a:t>0.3492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0.2625</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0.2644</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0.2012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0.2929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0.2672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0.1942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0.3057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0.2918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0.2203</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0.3339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0.3125</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0.2621</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0.3266</a:t>
                      </a:r>
                      <a:endParaRPr lang="en-US"/>
                    </a:p>
                  </a:txBody>
                  <a:tcPr marL="6350" marR="6350" marT="6350" marB="0" anchor="b">
                    <a:solidFill>
                      <a:srgbClr val="F0F0F0"/>
                    </a:solidFill>
                  </a:tcPr>
                </a:tc>
                <a:extLst>
                  <a:ext uri="{0D108BD9-81ED-4DB2-BD59-A6C34878D82A}">
                    <a16:rowId xmlns:a16="http://schemas.microsoft.com/office/drawing/2014/main" val="1754815548"/>
                  </a:ext>
                </a:extLst>
              </a:tr>
              <a:tr h="583239">
                <a:tc>
                  <a:txBody>
                    <a:bodyPr/>
                    <a:lstStyle/>
                    <a:p>
                      <a:pPr algn="l" fontAlgn="ctr"/>
                      <a:r>
                        <a:rPr lang="en-US" sz="1100" b="0" i="0" u="none" strike="noStrike">
                          <a:solidFill>
                            <a:srgbClr val="000000"/>
                          </a:solidFill>
                          <a:effectLst/>
                          <a:latin typeface="Aptos Narrow"/>
                        </a:rPr>
                        <a:t>Segment 1: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Consolas"/>
                        </a:rPr>
                        <a:t>0.2680</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0.2027</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0.2969</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0.2713</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0.2001</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0.3072</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0.2984</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0.2248</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0.3406</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0.3201</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0.2687</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0.3339</a:t>
                      </a:r>
                      <a:endParaRPr lang="en-US"/>
                    </a:p>
                  </a:txBody>
                  <a:tcPr marL="6350" marR="6350" marT="6350" marB="0" anchor="b"/>
                </a:tc>
                <a:extLst>
                  <a:ext uri="{0D108BD9-81ED-4DB2-BD59-A6C34878D82A}">
                    <a16:rowId xmlns:a16="http://schemas.microsoft.com/office/drawing/2014/main" val="367896946"/>
                  </a:ext>
                </a:extLst>
              </a:tr>
              <a:tr h="493509">
                <a:tc>
                  <a:txBody>
                    <a:bodyPr/>
                    <a:lstStyle/>
                    <a:p>
                      <a:pPr algn="l" fontAlgn="ctr"/>
                      <a:r>
                        <a:rPr lang="en-US" sz="1100" b="0" i="0" u="none" strike="noStrike">
                          <a:solidFill>
                            <a:srgbClr val="000000"/>
                          </a:solidFill>
                          <a:effectLst/>
                          <a:latin typeface="Aptos Narrow"/>
                        </a:rPr>
                        <a:t>Segment 2: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0.1706</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0.2065</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0.1438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0.0644</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-0.309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0.3548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0.1705</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0.2211</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0.0850</a:t>
                      </a:r>
                      <a:endParaRPr lang="en-US"/>
                    </a:p>
                  </a:txBody>
                  <a:tcPr marL="6350" marR="6350" marT="6350" marB="0" anchor="b">
                    <a:solidFill>
                      <a:srgbClr val="F0F0F0"/>
                    </a:solidFill>
                  </a:tcPr>
                </a:tc>
                <a:tc>
                  <a:txBody>
                    <a:bodyPr/>
                    <a:lstStyle/>
                    <a:p>
                      <a:pPr lvl="0" algn="l">
                        <a:lnSpc>
                          <a:spcPct val="100000"/>
                        </a:lnSpc>
                        <a:spcBef>
                          <a:spcPts val="0"/>
                        </a:spcBef>
                        <a:spcAft>
                          <a:spcPts val="0"/>
                        </a:spcAft>
                        <a:buNone/>
                      </a:pPr>
                      <a:r>
                        <a:rPr lang="en-IN" sz="1100" b="0" i="0" u="none" strike="noStrike" noProof="0">
                          <a:solidFill>
                            <a:srgbClr val="000000"/>
                          </a:solidFill>
                          <a:effectLst/>
                          <a:latin typeface="Consolas"/>
                        </a:rPr>
                        <a:t>-0.081</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-0.078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-0.147</a:t>
                      </a:r>
                      <a:endParaRPr lang="en-US"/>
                    </a:p>
                  </a:txBody>
                  <a:tcPr marL="6350" marR="6350" marT="6350" marB="0" anchor="b">
                    <a:solidFill>
                      <a:srgbClr val="F0F0F0"/>
                    </a:solidFill>
                  </a:tcPr>
                </a:tc>
                <a:extLst>
                  <a:ext uri="{0D108BD9-81ED-4DB2-BD59-A6C34878D82A}">
                    <a16:rowId xmlns:a16="http://schemas.microsoft.com/office/drawing/2014/main" val="2462036248"/>
                  </a:ext>
                </a:extLst>
              </a:tr>
              <a:tr h="392565">
                <a:tc>
                  <a:txBody>
                    <a:bodyPr/>
                    <a:lstStyle/>
                    <a:p>
                      <a:pPr algn="l" fontAlgn="ctr"/>
                      <a:r>
                        <a:rPr lang="en-US" sz="1100" b="0" i="0" u="none" strike="noStrike">
                          <a:solidFill>
                            <a:srgbClr val="000000"/>
                          </a:solidFill>
                          <a:effectLst/>
                          <a:latin typeface="Aptos Narrow"/>
                        </a:rPr>
                        <a:t>Segment 3: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NONE of Granted or Non Granted contracts are available</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r" fontAlgn="b"/>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lvl="0" algn="r">
                        <a:buNone/>
                      </a:pPr>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extLst>
                  <a:ext uri="{0D108BD9-81ED-4DB2-BD59-A6C34878D82A}">
                    <a16:rowId xmlns:a16="http://schemas.microsoft.com/office/drawing/2014/main" val="561289710"/>
                  </a:ext>
                </a:extLst>
              </a:tr>
            </a:tbl>
          </a:graphicData>
        </a:graphic>
      </p:graphicFrame>
      <p:sp>
        <p:nvSpPr>
          <p:cNvPr id="13" name="Title 1">
            <a:extLst>
              <a:ext uri="{FF2B5EF4-FFF2-40B4-BE49-F238E27FC236}">
                <a16:creationId xmlns:a16="http://schemas.microsoft.com/office/drawing/2014/main" id="{EB383234-5F70-922A-42B2-EDDFA374D9E8}"/>
              </a:ext>
            </a:extLst>
          </p:cNvPr>
          <p:cNvSpPr txBox="1">
            <a:spLocks/>
          </p:cNvSpPr>
          <p:nvPr/>
        </p:nvSpPr>
        <p:spPr>
          <a:xfrm>
            <a:off x="105780" y="3176567"/>
            <a:ext cx="12011647" cy="540746"/>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000000"/>
                </a:solidFill>
              </a:rPr>
              <a:t>SIL Non-Mobile performance is nearly unchanged but overall Gini drops significantly</a:t>
            </a:r>
          </a:p>
        </p:txBody>
      </p:sp>
      <p:sp>
        <p:nvSpPr>
          <p:cNvPr id="3" name="Rectangle 2">
            <a:extLst>
              <a:ext uri="{FF2B5EF4-FFF2-40B4-BE49-F238E27FC236}">
                <a16:creationId xmlns:a16="http://schemas.microsoft.com/office/drawing/2014/main" id="{4C92BE41-DA4B-6550-BA5C-EF6F8D6F2327}"/>
              </a:ext>
            </a:extLst>
          </p:cNvPr>
          <p:cNvSpPr/>
          <p:nvPr/>
        </p:nvSpPr>
        <p:spPr>
          <a:xfrm>
            <a:off x="8210282" y="75126"/>
            <a:ext cx="3831464" cy="665408"/>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solidFill>
                  <a:srgbClr val="FF0000"/>
                </a:solidFill>
              </a:rPr>
              <a:t>Old Calculation, for reference purpose only</a:t>
            </a:r>
          </a:p>
        </p:txBody>
      </p:sp>
    </p:spTree>
    <p:extLst>
      <p:ext uri="{BB962C8B-B14F-4D97-AF65-F5344CB8AC3E}">
        <p14:creationId xmlns:p14="http://schemas.microsoft.com/office/powerpoint/2010/main" val="403995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726F162-D69B-808D-A9E5-5BD78E7BFF56}"/>
              </a:ext>
            </a:extLst>
          </p:cNvPr>
          <p:cNvGraphicFramePr>
            <a:graphicFrameLocks noGrp="1"/>
          </p:cNvGraphicFramePr>
          <p:nvPr>
            <p:extLst>
              <p:ext uri="{D42A27DB-BD31-4B8C-83A1-F6EECF244321}">
                <p14:modId xmlns:p14="http://schemas.microsoft.com/office/powerpoint/2010/main" val="1788010546"/>
              </p:ext>
            </p:extLst>
          </p:nvPr>
        </p:nvGraphicFramePr>
        <p:xfrm>
          <a:off x="494270" y="195648"/>
          <a:ext cx="11272006" cy="2595541"/>
        </p:xfrm>
        <a:graphic>
          <a:graphicData uri="http://schemas.openxmlformats.org/drawingml/2006/table">
            <a:tbl>
              <a:tblPr firstRow="1" bandRow="1">
                <a:tableStyleId>{5C22544A-7EE6-4342-B048-85BDC9FD1C3A}</a:tableStyleId>
              </a:tblPr>
              <a:tblGrid>
                <a:gridCol w="1582821">
                  <a:extLst>
                    <a:ext uri="{9D8B030D-6E8A-4147-A177-3AD203B41FA5}">
                      <a16:colId xmlns:a16="http://schemas.microsoft.com/office/drawing/2014/main" val="1440330779"/>
                    </a:ext>
                  </a:extLst>
                </a:gridCol>
                <a:gridCol w="1651048">
                  <a:extLst>
                    <a:ext uri="{9D8B030D-6E8A-4147-A177-3AD203B41FA5}">
                      <a16:colId xmlns:a16="http://schemas.microsoft.com/office/drawing/2014/main" val="3778991957"/>
                    </a:ext>
                  </a:extLst>
                </a:gridCol>
                <a:gridCol w="801937">
                  <a:extLst>
                    <a:ext uri="{9D8B030D-6E8A-4147-A177-3AD203B41FA5}">
                      <a16:colId xmlns:a16="http://schemas.microsoft.com/office/drawing/2014/main" val="3413834952"/>
                    </a:ext>
                  </a:extLst>
                </a:gridCol>
                <a:gridCol w="783299">
                  <a:extLst>
                    <a:ext uri="{9D8B030D-6E8A-4147-A177-3AD203B41FA5}">
                      <a16:colId xmlns:a16="http://schemas.microsoft.com/office/drawing/2014/main" val="198285283"/>
                    </a:ext>
                  </a:extLst>
                </a:gridCol>
                <a:gridCol w="957367">
                  <a:extLst>
                    <a:ext uri="{9D8B030D-6E8A-4147-A177-3AD203B41FA5}">
                      <a16:colId xmlns:a16="http://schemas.microsoft.com/office/drawing/2014/main" val="429513707"/>
                    </a:ext>
                  </a:extLst>
                </a:gridCol>
                <a:gridCol w="845467">
                  <a:extLst>
                    <a:ext uri="{9D8B030D-6E8A-4147-A177-3AD203B41FA5}">
                      <a16:colId xmlns:a16="http://schemas.microsoft.com/office/drawing/2014/main" val="3625903504"/>
                    </a:ext>
                  </a:extLst>
                </a:gridCol>
                <a:gridCol w="795734">
                  <a:extLst>
                    <a:ext uri="{9D8B030D-6E8A-4147-A177-3AD203B41FA5}">
                      <a16:colId xmlns:a16="http://schemas.microsoft.com/office/drawing/2014/main" val="1743246998"/>
                    </a:ext>
                  </a:extLst>
                </a:gridCol>
                <a:gridCol w="994667">
                  <a:extLst>
                    <a:ext uri="{9D8B030D-6E8A-4147-A177-3AD203B41FA5}">
                      <a16:colId xmlns:a16="http://schemas.microsoft.com/office/drawing/2014/main" val="4191689321"/>
                    </a:ext>
                  </a:extLst>
                </a:gridCol>
                <a:gridCol w="982234">
                  <a:extLst>
                    <a:ext uri="{9D8B030D-6E8A-4147-A177-3AD203B41FA5}">
                      <a16:colId xmlns:a16="http://schemas.microsoft.com/office/drawing/2014/main" val="1771666878"/>
                    </a:ext>
                  </a:extLst>
                </a:gridCol>
                <a:gridCol w="870332">
                  <a:extLst>
                    <a:ext uri="{9D8B030D-6E8A-4147-A177-3AD203B41FA5}">
                      <a16:colId xmlns:a16="http://schemas.microsoft.com/office/drawing/2014/main" val="448869036"/>
                    </a:ext>
                  </a:extLst>
                </a:gridCol>
                <a:gridCol w="1007100">
                  <a:extLst>
                    <a:ext uri="{9D8B030D-6E8A-4147-A177-3AD203B41FA5}">
                      <a16:colId xmlns:a16="http://schemas.microsoft.com/office/drawing/2014/main" val="1927905077"/>
                    </a:ext>
                  </a:extLst>
                </a:gridCol>
              </a:tblGrid>
              <a:tr h="449142">
                <a:tc>
                  <a:txBody>
                    <a:bodyPr/>
                    <a:lstStyle/>
                    <a:p>
                      <a:endParaRPr lang="en-US" sz="1050"/>
                    </a:p>
                  </a:txBody>
                  <a:tcPr>
                    <a:solidFill>
                      <a:srgbClr val="785AFF"/>
                    </a:solidFill>
                  </a:tcPr>
                </a:tc>
                <a:tc>
                  <a:txBody>
                    <a:bodyPr/>
                    <a:lstStyle/>
                    <a:p>
                      <a:r>
                        <a:rPr lang="en-US" sz="1000"/>
                        <a:t>Loan Disbursement Date</a:t>
                      </a:r>
                    </a:p>
                  </a:txBody>
                  <a:tcPr>
                    <a:solidFill>
                      <a:srgbClr val="785AFF"/>
                    </a:solidFill>
                  </a:tcPr>
                </a:tc>
                <a:tc gridSpan="3">
                  <a:txBody>
                    <a:bodyPr/>
                    <a:lstStyle/>
                    <a:p>
                      <a:pPr algn="ctr"/>
                      <a:r>
                        <a:rPr lang="en-US" sz="1000"/>
                        <a:t># SIL Loans</a:t>
                      </a: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3">
                  <a:txBody>
                    <a:bodyPr/>
                    <a:lstStyle/>
                    <a:p>
                      <a:pPr algn="ctr"/>
                      <a:r>
                        <a:rPr lang="en-US" sz="1000"/>
                        <a:t># Bad (FSPD30) SIL Loans</a:t>
                      </a: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3">
                  <a:txBody>
                    <a:bodyPr/>
                    <a:lstStyle/>
                    <a:p>
                      <a:pPr lvl="0" algn="ctr">
                        <a:buNone/>
                      </a:pPr>
                      <a:r>
                        <a:rPr lang="en-US" sz="1000"/>
                        <a:t>FSPD30 rate</a:t>
                      </a: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extLst>
                  <a:ext uri="{0D108BD9-81ED-4DB2-BD59-A6C34878D82A}">
                    <a16:rowId xmlns:a16="http://schemas.microsoft.com/office/drawing/2014/main" val="4243409235"/>
                  </a:ext>
                </a:extLst>
              </a:tr>
              <a:tr h="361075">
                <a:tc>
                  <a:txBody>
                    <a:bodyPr/>
                    <a:lstStyle/>
                    <a:p>
                      <a:pPr lvl="0">
                        <a:buNone/>
                      </a:pPr>
                      <a:endParaRPr lang="en-US" sz="1050"/>
                    </a:p>
                  </a:txBody>
                  <a:tcPr>
                    <a:solidFill>
                      <a:srgbClr val="C3B9ED">
                        <a:alpha val="79000"/>
                      </a:srgbClr>
                    </a:solidFill>
                  </a:tcPr>
                </a:tc>
                <a:tc>
                  <a:txBody>
                    <a:bodyPr/>
                    <a:lstStyle/>
                    <a:p>
                      <a:pPr lvl="0">
                        <a:buNone/>
                      </a:pPr>
                      <a:endParaRPr lang="en-US" sz="1050"/>
                    </a:p>
                  </a:txBody>
                  <a:tcPr>
                    <a:solidFill>
                      <a:srgbClr val="C3B9ED">
                        <a:alpha val="79000"/>
                      </a:srgbClr>
                    </a:solidFill>
                  </a:tcPr>
                </a:tc>
                <a:tc>
                  <a:txBody>
                    <a:bodyPr/>
                    <a:lstStyle/>
                    <a:p>
                      <a:pPr lvl="0">
                        <a:buNone/>
                      </a:pPr>
                      <a:r>
                        <a:rPr lang="en-IN" sz="1050" b="1">
                          <a:solidFill>
                            <a:schemeClr val="bg1"/>
                          </a:solidFill>
                        </a:rPr>
                        <a:t>Overall</a:t>
                      </a:r>
                    </a:p>
                  </a:txBody>
                  <a:tcPr>
                    <a:solidFill>
                      <a:srgbClr val="785AFF"/>
                    </a:solidFill>
                  </a:tcPr>
                </a:tc>
                <a:tc>
                  <a:txBody>
                    <a:bodyPr/>
                    <a:lstStyle/>
                    <a:p>
                      <a:pPr lvl="0">
                        <a:buNone/>
                      </a:pPr>
                      <a:r>
                        <a:rPr lang="en-IN" sz="1050" b="1">
                          <a:solidFill>
                            <a:schemeClr val="bg1"/>
                          </a:solidFill>
                        </a:rPr>
                        <a:t>Mobile</a:t>
                      </a:r>
                    </a:p>
                  </a:txBody>
                  <a:tcPr>
                    <a:solidFill>
                      <a:srgbClr val="785AFF"/>
                    </a:solidFill>
                  </a:tcPr>
                </a:tc>
                <a:tc>
                  <a:txBody>
                    <a:bodyPr/>
                    <a:lstStyle/>
                    <a:p>
                      <a:pPr lvl="0">
                        <a:buNone/>
                      </a:pPr>
                      <a:r>
                        <a:rPr lang="en-IN" sz="1050" b="1">
                          <a:solidFill>
                            <a:schemeClr val="bg1"/>
                          </a:solidFill>
                        </a:rPr>
                        <a:t>Non Mobile</a:t>
                      </a:r>
                    </a:p>
                  </a:txBody>
                  <a:tcPr>
                    <a:solidFill>
                      <a:srgbClr val="785AFF"/>
                    </a:solidFill>
                  </a:tcPr>
                </a:tc>
                <a:tc>
                  <a:txBody>
                    <a:bodyPr/>
                    <a:lstStyle/>
                    <a:p>
                      <a:pPr lvl="0">
                        <a:buNone/>
                      </a:pPr>
                      <a:r>
                        <a:rPr lang="en-IN" sz="1100" b="1" i="0" u="none" strike="noStrike" noProof="0">
                          <a:solidFill>
                            <a:schemeClr val="bg1"/>
                          </a:solidFill>
                          <a:latin typeface="Aptos"/>
                        </a:rPr>
                        <a:t>Overall</a:t>
                      </a:r>
                      <a:endParaRPr lang="en-US"/>
                    </a:p>
                  </a:txBody>
                  <a:tcPr>
                    <a:solidFill>
                      <a:srgbClr val="785AFF"/>
                    </a:solidFill>
                  </a:tcPr>
                </a:tc>
                <a:tc>
                  <a:txBody>
                    <a:bodyPr/>
                    <a:lstStyle/>
                    <a:p>
                      <a:pPr lvl="0">
                        <a:buNone/>
                      </a:pPr>
                      <a:r>
                        <a:rPr lang="en-IN" sz="1100" b="1" i="0" u="none" strike="noStrike" noProof="0">
                          <a:solidFill>
                            <a:schemeClr val="bg1"/>
                          </a:solidFill>
                          <a:latin typeface="Aptos"/>
                        </a:rPr>
                        <a:t>Mobile</a:t>
                      </a:r>
                      <a:endParaRPr lang="en-US"/>
                    </a:p>
                  </a:txBody>
                  <a:tcPr>
                    <a:solidFill>
                      <a:srgbClr val="785AFF"/>
                    </a:solidFill>
                  </a:tcPr>
                </a:tc>
                <a:tc>
                  <a:txBody>
                    <a:bodyPr/>
                    <a:lstStyle/>
                    <a:p>
                      <a:pPr lvl="0">
                        <a:buNone/>
                      </a:pPr>
                      <a:r>
                        <a:rPr lang="en-IN" sz="1100" b="1" i="0" u="none" strike="noStrike" noProof="0">
                          <a:solidFill>
                            <a:schemeClr val="bg1"/>
                          </a:solidFill>
                          <a:latin typeface="Aptos"/>
                        </a:rPr>
                        <a:t>Non Mobile</a:t>
                      </a:r>
                      <a:endParaRPr lang="en-US"/>
                    </a:p>
                  </a:txBody>
                  <a:tcPr>
                    <a:solidFill>
                      <a:srgbClr val="785AFF"/>
                    </a:solidFill>
                  </a:tcPr>
                </a:tc>
                <a:tc>
                  <a:txBody>
                    <a:bodyPr/>
                    <a:lstStyle/>
                    <a:p>
                      <a:pPr lvl="0">
                        <a:buNone/>
                      </a:pPr>
                      <a:r>
                        <a:rPr lang="en-IN" sz="1100" b="1" i="0" u="none" strike="noStrike" noProof="0">
                          <a:solidFill>
                            <a:schemeClr val="bg1"/>
                          </a:solidFill>
                          <a:latin typeface="Aptos"/>
                        </a:rPr>
                        <a:t>Overall</a:t>
                      </a:r>
                      <a:endParaRPr lang="en-US"/>
                    </a:p>
                  </a:txBody>
                  <a:tcPr>
                    <a:solidFill>
                      <a:srgbClr val="785AFF"/>
                    </a:solidFill>
                  </a:tcPr>
                </a:tc>
                <a:tc>
                  <a:txBody>
                    <a:bodyPr/>
                    <a:lstStyle/>
                    <a:p>
                      <a:pPr lvl="0">
                        <a:buNone/>
                      </a:pPr>
                      <a:r>
                        <a:rPr lang="en-IN" sz="1100" b="1" i="0" u="none" strike="noStrike" noProof="0">
                          <a:solidFill>
                            <a:schemeClr val="bg1"/>
                          </a:solidFill>
                          <a:latin typeface="Aptos"/>
                        </a:rPr>
                        <a:t>Mobile</a:t>
                      </a:r>
                      <a:endParaRPr lang="en-US"/>
                    </a:p>
                  </a:txBody>
                  <a:tcPr>
                    <a:solidFill>
                      <a:srgbClr val="785AFF"/>
                    </a:solidFill>
                  </a:tcPr>
                </a:tc>
                <a:tc>
                  <a:txBody>
                    <a:bodyPr/>
                    <a:lstStyle/>
                    <a:p>
                      <a:pPr lvl="0">
                        <a:buNone/>
                      </a:pPr>
                      <a:r>
                        <a:rPr lang="en-IN" sz="1100" b="1" i="0" u="none" strike="noStrike" noProof="0">
                          <a:solidFill>
                            <a:schemeClr val="bg1"/>
                          </a:solidFill>
                          <a:latin typeface="Aptos"/>
                        </a:rPr>
                        <a:t>Non Mobile</a:t>
                      </a:r>
                      <a:endParaRPr lang="en-US"/>
                    </a:p>
                  </a:txBody>
                  <a:tcPr>
                    <a:solidFill>
                      <a:srgbClr val="785AFF"/>
                    </a:solidFill>
                  </a:tcPr>
                </a:tc>
                <a:extLst>
                  <a:ext uri="{0D108BD9-81ED-4DB2-BD59-A6C34878D82A}">
                    <a16:rowId xmlns:a16="http://schemas.microsoft.com/office/drawing/2014/main" val="264655597"/>
                  </a:ext>
                </a:extLst>
              </a:tr>
              <a:tr h="343461">
                <a:tc>
                  <a:txBody>
                    <a:bodyPr/>
                    <a:lstStyle/>
                    <a:p>
                      <a:r>
                        <a:rPr lang="en-US" sz="1050"/>
                        <a:t>All Data</a:t>
                      </a:r>
                    </a:p>
                    <a:p>
                      <a:r>
                        <a:rPr lang="en-US" sz="1050"/>
                        <a:t>Training – 90%,val – 10%</a:t>
                      </a:r>
                    </a:p>
                  </a:txBody>
                  <a:tcPr>
                    <a:solidFill>
                      <a:srgbClr val="C3B9ED">
                        <a:alpha val="79000"/>
                      </a:srgbClr>
                    </a:solidFill>
                  </a:tcPr>
                </a:tc>
                <a:tc>
                  <a:txBody>
                    <a:bodyPr/>
                    <a:lstStyle/>
                    <a:p>
                      <a:r>
                        <a:rPr lang="en-US" sz="1050"/>
                        <a:t>01/07/2023 - 30/06/2024</a:t>
                      </a: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70355</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9662</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60693</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7539</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1696</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5843</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0.1071</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0.1755</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0.0962</a:t>
                      </a:r>
                      <a:endParaRPr lang="en-US"/>
                    </a:p>
                  </a:txBody>
                  <a:tcPr>
                    <a:solidFill>
                      <a:srgbClr val="C3B9ED">
                        <a:alpha val="79000"/>
                      </a:srgbClr>
                    </a:solidFill>
                  </a:tcPr>
                </a:tc>
                <a:extLst>
                  <a:ext uri="{0D108BD9-81ED-4DB2-BD59-A6C34878D82A}">
                    <a16:rowId xmlns:a16="http://schemas.microsoft.com/office/drawing/2014/main" val="3994136543"/>
                  </a:ext>
                </a:extLst>
              </a:tr>
              <a:tr h="343461">
                <a:tc>
                  <a:txBody>
                    <a:bodyPr/>
                    <a:lstStyle/>
                    <a:p>
                      <a:r>
                        <a:rPr lang="en-US" sz="1050"/>
                        <a:t>July</a:t>
                      </a:r>
                    </a:p>
                  </a:txBody>
                  <a:tcPr>
                    <a:solidFill>
                      <a:srgbClr val="C3B9ED">
                        <a:alpha val="7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01/07/2024 - 31/07/2024</a:t>
                      </a: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12121</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4134</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7987</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1628</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781</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847</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0.1343</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0.1889</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0.1060</a:t>
                      </a:r>
                      <a:endParaRPr lang="en-US"/>
                    </a:p>
                  </a:txBody>
                  <a:tcPr>
                    <a:solidFill>
                      <a:srgbClr val="C3B9ED">
                        <a:alpha val="79000"/>
                      </a:srgbClr>
                    </a:solidFill>
                  </a:tcPr>
                </a:tc>
                <a:extLst>
                  <a:ext uri="{0D108BD9-81ED-4DB2-BD59-A6C34878D82A}">
                    <a16:rowId xmlns:a16="http://schemas.microsoft.com/office/drawing/2014/main" val="2563407811"/>
                  </a:ext>
                </a:extLst>
              </a:tr>
              <a:tr h="343461">
                <a:tc>
                  <a:txBody>
                    <a:bodyPr/>
                    <a:lstStyle/>
                    <a:p>
                      <a:r>
                        <a:rPr lang="en-US" sz="1050"/>
                        <a:t>Aug</a:t>
                      </a:r>
                    </a:p>
                  </a:txBody>
                  <a:tcPr>
                    <a:solidFill>
                      <a:srgbClr val="C3B9ED">
                        <a:alpha val="7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01/08/2024 - 31/07/2024</a:t>
                      </a: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15075</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5777</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9298</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2071</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1033</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1038</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0.1373</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0.1788</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0.111</a:t>
                      </a:r>
                      <a:endParaRPr lang="en-US"/>
                    </a:p>
                  </a:txBody>
                  <a:tcPr>
                    <a:solidFill>
                      <a:srgbClr val="C3B9ED">
                        <a:alpha val="79000"/>
                      </a:srgbClr>
                    </a:solidFill>
                  </a:tcPr>
                </a:tc>
                <a:extLst>
                  <a:ext uri="{0D108BD9-81ED-4DB2-BD59-A6C34878D82A}">
                    <a16:rowId xmlns:a16="http://schemas.microsoft.com/office/drawing/2014/main" val="3895975210"/>
                  </a:ext>
                </a:extLst>
              </a:tr>
              <a:tr h="343461">
                <a:tc>
                  <a:txBody>
                    <a:bodyPr/>
                    <a:lstStyle/>
                    <a:p>
                      <a:r>
                        <a:rPr lang="en-US" sz="1050"/>
                        <a:t>Sep</a:t>
                      </a:r>
                    </a:p>
                  </a:txBody>
                  <a:tcPr>
                    <a:solidFill>
                      <a:srgbClr val="C3B9ED">
                        <a:alpha val="7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01/09/2024 - 30/09/2024</a:t>
                      </a: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15012</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5932</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9080</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2026</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1094</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932</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0.1349</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0.1844</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0.1026</a:t>
                      </a:r>
                      <a:endParaRPr lang="en-US"/>
                    </a:p>
                  </a:txBody>
                  <a:tcPr>
                    <a:solidFill>
                      <a:srgbClr val="C3B9ED">
                        <a:alpha val="79000"/>
                      </a:srgbClr>
                    </a:solidFill>
                  </a:tcPr>
                </a:tc>
                <a:extLst>
                  <a:ext uri="{0D108BD9-81ED-4DB2-BD59-A6C34878D82A}">
                    <a16:rowId xmlns:a16="http://schemas.microsoft.com/office/drawing/2014/main" val="821275241"/>
                  </a:ext>
                </a:extLst>
              </a:tr>
              <a:tr h="343461">
                <a:tc>
                  <a:txBody>
                    <a:bodyPr/>
                    <a:lstStyle/>
                    <a:p>
                      <a:r>
                        <a:rPr lang="en-US" sz="1050"/>
                        <a:t>Oct</a:t>
                      </a:r>
                    </a:p>
                  </a:txBody>
                  <a:tcPr>
                    <a:solidFill>
                      <a:srgbClr val="C3B9ED">
                        <a:alpha val="7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01/10/2024 - 25/10/2024</a:t>
                      </a: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10273</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3877</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6396</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1327</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694</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633</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0.1291</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0.1790</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0.0989</a:t>
                      </a:r>
                      <a:endParaRPr lang="en-US"/>
                    </a:p>
                  </a:txBody>
                  <a:tcPr>
                    <a:solidFill>
                      <a:srgbClr val="C3B9ED">
                        <a:alpha val="79000"/>
                      </a:srgbClr>
                    </a:solidFill>
                  </a:tcPr>
                </a:tc>
                <a:extLst>
                  <a:ext uri="{0D108BD9-81ED-4DB2-BD59-A6C34878D82A}">
                    <a16:rowId xmlns:a16="http://schemas.microsoft.com/office/drawing/2014/main" val="3937023962"/>
                  </a:ext>
                </a:extLst>
              </a:tr>
            </a:tbl>
          </a:graphicData>
        </a:graphic>
      </p:graphicFrame>
      <p:pic>
        <p:nvPicPr>
          <p:cNvPr id="3074" name="Picture 2">
            <a:extLst>
              <a:ext uri="{FF2B5EF4-FFF2-40B4-BE49-F238E27FC236}">
                <a16:creationId xmlns:a16="http://schemas.microsoft.com/office/drawing/2014/main" id="{C0DFE904-C734-4F42-04AE-211D50BE8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9031" y="3026354"/>
            <a:ext cx="6097717" cy="36376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E776A6E-3B7D-18F5-CD2C-CC31E5DF0F5A}"/>
              </a:ext>
            </a:extLst>
          </p:cNvPr>
          <p:cNvSpPr txBox="1"/>
          <p:nvPr/>
        </p:nvSpPr>
        <p:spPr>
          <a:xfrm>
            <a:off x="1832644" y="4658543"/>
            <a:ext cx="1428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SIL Loan FSPD30 rate over the months</a:t>
            </a:r>
          </a:p>
        </p:txBody>
      </p:sp>
    </p:spTree>
    <p:extLst>
      <p:ext uri="{BB962C8B-B14F-4D97-AF65-F5344CB8AC3E}">
        <p14:creationId xmlns:p14="http://schemas.microsoft.com/office/powerpoint/2010/main" val="388594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24460024-1360-2600-1B50-228EF1F92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2945" y="998586"/>
            <a:ext cx="6301207" cy="568174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7772C1D-D1AE-9F60-9A65-0A73CA40BA63}"/>
              </a:ext>
            </a:extLst>
          </p:cNvPr>
          <p:cNvSpPr txBox="1">
            <a:spLocks/>
          </p:cNvSpPr>
          <p:nvPr/>
        </p:nvSpPr>
        <p:spPr>
          <a:xfrm>
            <a:off x="353096" y="135252"/>
            <a:ext cx="6630859"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Top 15 Feature Performance</a:t>
            </a:r>
            <a:endParaRPr lang="en-IN" b="1">
              <a:solidFill>
                <a:srgbClr val="785AFF"/>
              </a:solidFill>
            </a:endParaRPr>
          </a:p>
        </p:txBody>
      </p:sp>
      <p:pic>
        <p:nvPicPr>
          <p:cNvPr id="1034" name="Picture 10">
            <a:extLst>
              <a:ext uri="{FF2B5EF4-FFF2-40B4-BE49-F238E27FC236}">
                <a16:creationId xmlns:a16="http://schemas.microsoft.com/office/drawing/2014/main" id="{D9D81B61-8F1F-CE76-DAC7-2C1F25A10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42" y="1114148"/>
            <a:ext cx="5134066" cy="4791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12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DA22B-40F4-F496-B705-C11B70B70531}"/>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44FCED53-FFE7-0329-88A7-E7B7736BB960}"/>
              </a:ext>
            </a:extLst>
          </p:cNvPr>
          <p:cNvSpPr txBox="1">
            <a:spLocks/>
          </p:cNvSpPr>
          <p:nvPr/>
        </p:nvSpPr>
        <p:spPr>
          <a:xfrm>
            <a:off x="353096" y="135252"/>
            <a:ext cx="7085385"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Top 15 Feature Description (1 of 2)</a:t>
            </a:r>
            <a:endParaRPr lang="en-IN" b="1">
              <a:solidFill>
                <a:srgbClr val="785AFF"/>
              </a:solidFill>
            </a:endParaRPr>
          </a:p>
        </p:txBody>
      </p:sp>
      <p:graphicFrame>
        <p:nvGraphicFramePr>
          <p:cNvPr id="2" name="Table 1">
            <a:extLst>
              <a:ext uri="{FF2B5EF4-FFF2-40B4-BE49-F238E27FC236}">
                <a16:creationId xmlns:a16="http://schemas.microsoft.com/office/drawing/2014/main" id="{BE165683-042C-03BE-32CE-110287969242}"/>
              </a:ext>
            </a:extLst>
          </p:cNvPr>
          <p:cNvGraphicFramePr>
            <a:graphicFrameLocks noGrp="1"/>
          </p:cNvGraphicFramePr>
          <p:nvPr>
            <p:extLst>
              <p:ext uri="{D42A27DB-BD31-4B8C-83A1-F6EECF244321}">
                <p14:modId xmlns:p14="http://schemas.microsoft.com/office/powerpoint/2010/main" val="3729363000"/>
              </p:ext>
            </p:extLst>
          </p:nvPr>
        </p:nvGraphicFramePr>
        <p:xfrm>
          <a:off x="354263" y="775368"/>
          <a:ext cx="11474805" cy="5654039"/>
        </p:xfrm>
        <a:graphic>
          <a:graphicData uri="http://schemas.openxmlformats.org/drawingml/2006/table">
            <a:tbl>
              <a:tblPr firstRow="1" bandRow="1">
                <a:tableStyleId>{5C22544A-7EE6-4342-B048-85BDC9FD1C3A}</a:tableStyleId>
              </a:tblPr>
              <a:tblGrid>
                <a:gridCol w="3183193">
                  <a:extLst>
                    <a:ext uri="{9D8B030D-6E8A-4147-A177-3AD203B41FA5}">
                      <a16:colId xmlns:a16="http://schemas.microsoft.com/office/drawing/2014/main" val="1350894798"/>
                    </a:ext>
                  </a:extLst>
                </a:gridCol>
                <a:gridCol w="8291612">
                  <a:extLst>
                    <a:ext uri="{9D8B030D-6E8A-4147-A177-3AD203B41FA5}">
                      <a16:colId xmlns:a16="http://schemas.microsoft.com/office/drawing/2014/main" val="1920378411"/>
                    </a:ext>
                  </a:extLst>
                </a:gridCol>
              </a:tblGrid>
              <a:tr h="356419">
                <a:tc>
                  <a:txBody>
                    <a:bodyPr/>
                    <a:lstStyle/>
                    <a:p>
                      <a:r>
                        <a:rPr lang="en-GB"/>
                        <a:t>Feature Name</a:t>
                      </a:r>
                    </a:p>
                  </a:txBody>
                  <a:tcPr/>
                </a:tc>
                <a:tc>
                  <a:txBody>
                    <a:bodyPr/>
                    <a:lstStyle/>
                    <a:p>
                      <a:r>
                        <a:rPr lang="en-GB"/>
                        <a:t>Feature Description</a:t>
                      </a:r>
                    </a:p>
                  </a:txBody>
                  <a:tcPr/>
                </a:tc>
                <a:extLst>
                  <a:ext uri="{0D108BD9-81ED-4DB2-BD59-A6C34878D82A}">
                    <a16:rowId xmlns:a16="http://schemas.microsoft.com/office/drawing/2014/main" val="2399236163"/>
                  </a:ext>
                </a:extLst>
              </a:tr>
              <a:tr h="370840">
                <a:tc>
                  <a:txBody>
                    <a:bodyPr/>
                    <a:lstStyle/>
                    <a:p>
                      <a:r>
                        <a:rPr lang="en-GB" sz="1400" err="1"/>
                        <a:t>sil_product</a:t>
                      </a:r>
                    </a:p>
                  </a:txBody>
                  <a:tcPr/>
                </a:tc>
                <a:tc>
                  <a:txBody>
                    <a:bodyPr/>
                    <a:lstStyle/>
                    <a:p>
                      <a:r>
                        <a:rPr lang="en-GB" sz="1400"/>
                        <a:t>Product type of the SIL purchase. Can be one of these 3 values: Mobile/ Appliances/ Mall</a:t>
                      </a:r>
                    </a:p>
                  </a:txBody>
                  <a:tcPr/>
                </a:tc>
                <a:extLst>
                  <a:ext uri="{0D108BD9-81ED-4DB2-BD59-A6C34878D82A}">
                    <a16:rowId xmlns:a16="http://schemas.microsoft.com/office/drawing/2014/main" val="2427515604"/>
                  </a:ext>
                </a:extLst>
              </a:tr>
              <a:tr h="370840">
                <a:tc>
                  <a:txBody>
                    <a:bodyPr/>
                    <a:lstStyle/>
                    <a:p>
                      <a:r>
                        <a:rPr lang="en-GB" sz="1400" err="1"/>
                        <a:t>max_age_all_contracts_snapshot</a:t>
                      </a:r>
                    </a:p>
                  </a:txBody>
                  <a:tcPr/>
                </a:tc>
                <a:tc>
                  <a:txBody>
                    <a:bodyPr/>
                    <a:lstStyle/>
                    <a:p>
                      <a:pPr lvl="0">
                        <a:buNone/>
                      </a:pPr>
                      <a:r>
                        <a:rPr lang="en-US" sz="1400" b="0" i="0" u="none" strike="noStrike" noProof="0">
                          <a:solidFill>
                            <a:schemeClr val="tx1"/>
                          </a:solidFill>
                          <a:latin typeface="Aptos"/>
                        </a:rPr>
                        <a:t>For closed contracts age = closed date – start date, for active contracts age = </a:t>
                      </a:r>
                      <a:r>
                        <a:rPr lang="en-US" sz="1400" b="0" i="0" u="none" strike="noStrike" noProof="0" err="1">
                          <a:solidFill>
                            <a:schemeClr val="tx1"/>
                          </a:solidFill>
                          <a:latin typeface="Aptos"/>
                        </a:rPr>
                        <a:t>run_date</a:t>
                      </a:r>
                      <a:r>
                        <a:rPr lang="en-US" sz="1400" b="0" i="0" u="none" strike="noStrike" noProof="0">
                          <a:solidFill>
                            <a:schemeClr val="tx1"/>
                          </a:solidFill>
                          <a:latin typeface="Aptos"/>
                        </a:rPr>
                        <a:t> – start date. </a:t>
                      </a:r>
                      <a:br>
                        <a:rPr lang="en-US" sz="1400" b="0" i="0" u="none" strike="noStrike" noProof="0">
                          <a:solidFill>
                            <a:srgbClr val="000000"/>
                          </a:solidFill>
                          <a:latin typeface="Aptos"/>
                        </a:rPr>
                      </a:br>
                      <a:r>
                        <a:rPr lang="en-US" sz="1400" b="0" i="0" u="none" strike="noStrike" noProof="0">
                          <a:solidFill>
                            <a:schemeClr val="tx1"/>
                          </a:solidFill>
                          <a:latin typeface="Aptos"/>
                        </a:rPr>
                        <a:t>This feature broadly indicates the max loan tenor of active loans, hence higher tenor means lower risk </a:t>
                      </a:r>
                    </a:p>
                  </a:txBody>
                  <a:tcPr/>
                </a:tc>
                <a:extLst>
                  <a:ext uri="{0D108BD9-81ED-4DB2-BD59-A6C34878D82A}">
                    <a16:rowId xmlns:a16="http://schemas.microsoft.com/office/drawing/2014/main" val="459142855"/>
                  </a:ext>
                </a:extLst>
              </a:tr>
              <a:tr h="370840">
                <a:tc>
                  <a:txBody>
                    <a:bodyPr/>
                    <a:lstStyle/>
                    <a:p>
                      <a:r>
                        <a:rPr lang="en-GB" sz="1400"/>
                        <a:t>vel_contract_nongranted_cnt_12on24</a:t>
                      </a:r>
                    </a:p>
                  </a:txBody>
                  <a:tcPr/>
                </a:tc>
                <a:tc>
                  <a:txBody>
                    <a:bodyPr/>
                    <a:lstStyle/>
                    <a:p>
                      <a:pPr lvl="0">
                        <a:buNone/>
                      </a:pPr>
                      <a:r>
                        <a:rPr lang="en-GB" sz="1400" b="0" i="0" u="none" strike="noStrike" baseline="0" noProof="0">
                          <a:solidFill>
                            <a:srgbClr val="000000"/>
                          </a:solidFill>
                          <a:latin typeface="Aptos"/>
                        </a:rPr>
                        <a:t>= count of contracts that granted in last 12 months / count of contracts that were granted in last 24 months. </a:t>
                      </a:r>
                      <a:br>
                        <a:rPr lang="en-GB" sz="1400" b="0" i="0" u="none" strike="noStrike" baseline="0" noProof="0">
                          <a:solidFill>
                            <a:srgbClr val="000000"/>
                          </a:solidFill>
                          <a:latin typeface="Aptos"/>
                        </a:rPr>
                      </a:br>
                      <a:r>
                        <a:rPr lang="en-GB" sz="1400" b="0" i="0" u="none" strike="noStrike" baseline="0" noProof="0">
                          <a:solidFill>
                            <a:srgbClr val="000000"/>
                          </a:solidFill>
                          <a:latin typeface="Aptos"/>
                        </a:rPr>
                        <a:t>Usually if the velocity of granted loans increases in recent 12 months, it indicates higher risk</a:t>
                      </a:r>
                      <a:endParaRPr lang="en-US"/>
                    </a:p>
                  </a:txBody>
                  <a:tcPr/>
                </a:tc>
                <a:extLst>
                  <a:ext uri="{0D108BD9-81ED-4DB2-BD59-A6C34878D82A}">
                    <a16:rowId xmlns:a16="http://schemas.microsoft.com/office/drawing/2014/main" val="884816747"/>
                  </a:ext>
                </a:extLst>
              </a:tr>
              <a:tr h="370840">
                <a:tc>
                  <a:txBody>
                    <a:bodyPr/>
                    <a:lstStyle/>
                    <a:p>
                      <a:r>
                        <a:rPr lang="en-GB" sz="1400" err="1"/>
                        <a:t>flg_hit_flagMatched</a:t>
                      </a:r>
                    </a:p>
                  </a:txBody>
                  <a:tcPr/>
                </a:tc>
                <a:tc>
                  <a:txBody>
                    <a:bodyPr/>
                    <a:lstStyle/>
                    <a:p>
                      <a:r>
                        <a:rPr lang="en-GB" sz="1400"/>
                        <a:t>1 means CRIF reported a CIC hit and hence they would charge us, 0 means CRIF reported no CIC hit and hence they won't charge us. Please note CRIF saying hit is not always true hit (we can break down the CRIF reported hits into 3 categories: Hit with at least one granted contract of relevant loan type or at least or not granted loan; Hit but no granted or not granted loan record; Hit with all granted contracts of irrelevant loan type. That's why we created 3 segments out of CRIF hits.</a:t>
                      </a:r>
                    </a:p>
                  </a:txBody>
                  <a:tcPr/>
                </a:tc>
                <a:extLst>
                  <a:ext uri="{0D108BD9-81ED-4DB2-BD59-A6C34878D82A}">
                    <a16:rowId xmlns:a16="http://schemas.microsoft.com/office/drawing/2014/main" val="1775647687"/>
                  </a:ext>
                </a:extLst>
              </a:tr>
              <a:tr h="370840">
                <a:tc>
                  <a:txBody>
                    <a:bodyPr/>
                    <a:lstStyle/>
                    <a:p>
                      <a:r>
                        <a:rPr lang="en-GB" sz="1400" err="1"/>
                        <a:t>flg_zero_granted_ever</a:t>
                      </a:r>
                    </a:p>
                  </a:txBody>
                  <a:tcPr/>
                </a:tc>
                <a:tc>
                  <a:txBody>
                    <a:bodyPr/>
                    <a:lstStyle/>
                    <a:p>
                      <a:r>
                        <a:rPr lang="en-GB" sz="1400"/>
                        <a:t>1 means the customer does not have any granted contract in the CIC data</a:t>
                      </a:r>
                    </a:p>
                  </a:txBody>
                  <a:tcPr/>
                </a:tc>
                <a:extLst>
                  <a:ext uri="{0D108BD9-81ED-4DB2-BD59-A6C34878D82A}">
                    <a16:rowId xmlns:a16="http://schemas.microsoft.com/office/drawing/2014/main" val="3146678120"/>
                  </a:ext>
                </a:extLst>
              </a:tr>
              <a:tr h="370840">
                <a:tc>
                  <a:txBody>
                    <a:bodyPr/>
                    <a:lstStyle/>
                    <a:p>
                      <a:r>
                        <a:rPr lang="en-GB" sz="1400"/>
                        <a:t>vel_contract_nongranted_amt_6on12</a:t>
                      </a:r>
                      <a:endParaRPr lang="en-GB" sz="1400" err="1"/>
                    </a:p>
                  </a:txBody>
                  <a:tcPr/>
                </a:tc>
                <a:tc>
                  <a:txBody>
                    <a:bodyPr/>
                    <a:lstStyle/>
                    <a:p>
                      <a:pPr lvl="0">
                        <a:buNone/>
                      </a:pPr>
                      <a:r>
                        <a:rPr lang="en-GB" sz="1400" b="0" i="0" u="none" strike="noStrike" noProof="0">
                          <a:solidFill>
                            <a:srgbClr val="000000"/>
                          </a:solidFill>
                          <a:latin typeface="Aptos"/>
                        </a:rPr>
                        <a:t>= average amount of contracts that were denied in last 6 months / average amount of contracts that were denied in last 12 months. </a:t>
                      </a:r>
                      <a:br>
                        <a:rPr lang="en-GB" sz="1400" b="0" i="0" u="none" strike="noStrike" noProof="0">
                          <a:solidFill>
                            <a:srgbClr val="000000"/>
                          </a:solidFill>
                          <a:latin typeface="Aptos"/>
                        </a:rPr>
                      </a:br>
                      <a:r>
                        <a:rPr lang="en-GB" sz="1400" b="0" i="0" u="none" strike="noStrike" noProof="0">
                          <a:solidFill>
                            <a:srgbClr val="000000"/>
                          </a:solidFill>
                          <a:latin typeface="Aptos"/>
                        </a:rPr>
                        <a:t>Usually if the velocity of denied loans amount increases in recent 6 months, it indicates higher risk</a:t>
                      </a:r>
                      <a:endParaRPr lang="en-US"/>
                    </a:p>
                  </a:txBody>
                  <a:tcPr/>
                </a:tc>
                <a:extLst>
                  <a:ext uri="{0D108BD9-81ED-4DB2-BD59-A6C34878D82A}">
                    <a16:rowId xmlns:a16="http://schemas.microsoft.com/office/drawing/2014/main" val="378580575"/>
                  </a:ext>
                </a:extLst>
              </a:tr>
              <a:tr h="370840">
                <a:tc>
                  <a:txBody>
                    <a:bodyPr/>
                    <a:lstStyle/>
                    <a:p>
                      <a:r>
                        <a:rPr lang="en-GB" sz="1400" err="1"/>
                        <a:t>tot_active_contracts_util</a:t>
                      </a:r>
                    </a:p>
                  </a:txBody>
                  <a:tcPr/>
                </a:tc>
                <a:tc>
                  <a:txBody>
                    <a:bodyPr/>
                    <a:lstStyle/>
                    <a:p>
                      <a:r>
                        <a:rPr lang="en-GB" sz="1400"/>
                        <a:t>Means the ratio of total outstanding amount of all currently active contracts/ total granted amount of all currently active contracts. This is a snapshot view feature</a:t>
                      </a:r>
                    </a:p>
                  </a:txBody>
                  <a:tcPr/>
                </a:tc>
                <a:extLst>
                  <a:ext uri="{0D108BD9-81ED-4DB2-BD59-A6C34878D82A}">
                    <a16:rowId xmlns:a16="http://schemas.microsoft.com/office/drawing/2014/main" val="4121670401"/>
                  </a:ext>
                </a:extLst>
              </a:tr>
              <a:tr h="370839">
                <a:tc>
                  <a:txBody>
                    <a:bodyPr/>
                    <a:lstStyle/>
                    <a:p>
                      <a:pPr lvl="0">
                        <a:buNone/>
                      </a:pPr>
                      <a:r>
                        <a:rPr lang="en-GB" sz="1400"/>
                        <a:t>amt_nongranted_contracts_3M</a:t>
                      </a:r>
                      <a:endParaRPr lang="en-US"/>
                    </a:p>
                  </a:txBody>
                  <a:tcPr/>
                </a:tc>
                <a:tc>
                  <a:txBody>
                    <a:bodyPr/>
                    <a:lstStyle/>
                    <a:p>
                      <a:pPr lvl="0">
                        <a:buNone/>
                      </a:pPr>
                      <a:r>
                        <a:rPr lang="en-GB" sz="1400"/>
                        <a:t>Total amount from all denied loans in last 3 months</a:t>
                      </a:r>
                    </a:p>
                  </a:txBody>
                  <a:tcPr/>
                </a:tc>
                <a:extLst>
                  <a:ext uri="{0D108BD9-81ED-4DB2-BD59-A6C34878D82A}">
                    <a16:rowId xmlns:a16="http://schemas.microsoft.com/office/drawing/2014/main" val="2640149767"/>
                  </a:ext>
                </a:extLst>
              </a:tr>
              <a:tr h="370838">
                <a:tc>
                  <a:txBody>
                    <a:bodyPr/>
                    <a:lstStyle/>
                    <a:p>
                      <a:pPr lvl="0">
                        <a:buNone/>
                      </a:pPr>
                      <a:r>
                        <a:rPr lang="en-GB" sz="1400" err="1"/>
                        <a:t>days_since_last_closed</a:t>
                      </a:r>
                    </a:p>
                  </a:txBody>
                  <a:tcPr/>
                </a:tc>
                <a:tc>
                  <a:txBody>
                    <a:bodyPr/>
                    <a:lstStyle/>
                    <a:p>
                      <a:pPr lvl="0">
                        <a:buNone/>
                      </a:pPr>
                      <a:r>
                        <a:rPr lang="en-GB" sz="1400"/>
                        <a:t>Number of days since the user fully repaid his/her last loan or the last contract was marked as closed in CIC</a:t>
                      </a:r>
                    </a:p>
                  </a:txBody>
                  <a:tcPr/>
                </a:tc>
                <a:extLst>
                  <a:ext uri="{0D108BD9-81ED-4DB2-BD59-A6C34878D82A}">
                    <a16:rowId xmlns:a16="http://schemas.microsoft.com/office/drawing/2014/main" val="406665869"/>
                  </a:ext>
                </a:extLst>
              </a:tr>
            </a:tbl>
          </a:graphicData>
        </a:graphic>
      </p:graphicFrame>
    </p:spTree>
    <p:extLst>
      <p:ext uri="{BB962C8B-B14F-4D97-AF65-F5344CB8AC3E}">
        <p14:creationId xmlns:p14="http://schemas.microsoft.com/office/powerpoint/2010/main" val="402748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53D2B-3BCF-3145-0F8B-348574668E3F}"/>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55DD539-4E3D-DDB3-D3EB-2452D204AED8}"/>
              </a:ext>
            </a:extLst>
          </p:cNvPr>
          <p:cNvSpPr txBox="1">
            <a:spLocks/>
          </p:cNvSpPr>
          <p:nvPr/>
        </p:nvSpPr>
        <p:spPr>
          <a:xfrm>
            <a:off x="353096" y="135252"/>
            <a:ext cx="7085385"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Top 15 Feature Description (2 of 2)</a:t>
            </a:r>
            <a:endParaRPr lang="en-IN" b="1">
              <a:solidFill>
                <a:srgbClr val="785AFF"/>
              </a:solidFill>
            </a:endParaRPr>
          </a:p>
        </p:txBody>
      </p:sp>
      <p:graphicFrame>
        <p:nvGraphicFramePr>
          <p:cNvPr id="2" name="Table 1">
            <a:extLst>
              <a:ext uri="{FF2B5EF4-FFF2-40B4-BE49-F238E27FC236}">
                <a16:creationId xmlns:a16="http://schemas.microsoft.com/office/drawing/2014/main" id="{12E07A9C-4DBC-CA46-E1A1-460A4A0C6B91}"/>
              </a:ext>
            </a:extLst>
          </p:cNvPr>
          <p:cNvGraphicFramePr>
            <a:graphicFrameLocks noGrp="1"/>
          </p:cNvGraphicFramePr>
          <p:nvPr>
            <p:extLst>
              <p:ext uri="{D42A27DB-BD31-4B8C-83A1-F6EECF244321}">
                <p14:modId xmlns:p14="http://schemas.microsoft.com/office/powerpoint/2010/main" val="1364116865"/>
              </p:ext>
            </p:extLst>
          </p:nvPr>
        </p:nvGraphicFramePr>
        <p:xfrm>
          <a:off x="354263" y="775368"/>
          <a:ext cx="11474805" cy="3820160"/>
        </p:xfrm>
        <a:graphic>
          <a:graphicData uri="http://schemas.openxmlformats.org/drawingml/2006/table">
            <a:tbl>
              <a:tblPr firstRow="1" bandRow="1">
                <a:tableStyleId>{5C22544A-7EE6-4342-B048-85BDC9FD1C3A}</a:tableStyleId>
              </a:tblPr>
              <a:tblGrid>
                <a:gridCol w="3183193">
                  <a:extLst>
                    <a:ext uri="{9D8B030D-6E8A-4147-A177-3AD203B41FA5}">
                      <a16:colId xmlns:a16="http://schemas.microsoft.com/office/drawing/2014/main" val="1350894798"/>
                    </a:ext>
                  </a:extLst>
                </a:gridCol>
                <a:gridCol w="8291612">
                  <a:extLst>
                    <a:ext uri="{9D8B030D-6E8A-4147-A177-3AD203B41FA5}">
                      <a16:colId xmlns:a16="http://schemas.microsoft.com/office/drawing/2014/main" val="1920378411"/>
                    </a:ext>
                  </a:extLst>
                </a:gridCol>
              </a:tblGrid>
              <a:tr h="356419">
                <a:tc>
                  <a:txBody>
                    <a:bodyPr/>
                    <a:lstStyle/>
                    <a:p>
                      <a:r>
                        <a:rPr lang="en-GB"/>
                        <a:t>Feature Name</a:t>
                      </a:r>
                    </a:p>
                  </a:txBody>
                  <a:tcPr/>
                </a:tc>
                <a:tc>
                  <a:txBody>
                    <a:bodyPr/>
                    <a:lstStyle/>
                    <a:p>
                      <a:r>
                        <a:rPr lang="en-GB"/>
                        <a:t>Feature Description</a:t>
                      </a:r>
                    </a:p>
                  </a:txBody>
                  <a:tcPr/>
                </a:tc>
                <a:extLst>
                  <a:ext uri="{0D108BD9-81ED-4DB2-BD59-A6C34878D82A}">
                    <a16:rowId xmlns:a16="http://schemas.microsoft.com/office/drawing/2014/main" val="2399236163"/>
                  </a:ext>
                </a:extLst>
              </a:tr>
              <a:tr h="370840">
                <a:tc>
                  <a:txBody>
                    <a:bodyPr/>
                    <a:lstStyle/>
                    <a:p>
                      <a:r>
                        <a:rPr lang="en-GB" sz="1400"/>
                        <a:t>avg_no_of_instalments_24M</a:t>
                      </a:r>
                      <a:endParaRPr lang="en-GB" sz="1400" err="1"/>
                    </a:p>
                  </a:txBody>
                  <a:tcPr/>
                </a:tc>
                <a:tc>
                  <a:txBody>
                    <a:bodyPr/>
                    <a:lstStyle/>
                    <a:p>
                      <a:r>
                        <a:rPr lang="en-GB" sz="1400"/>
                        <a:t>Average number of instalments to be paid for all the contracts granted within last 24 months</a:t>
                      </a:r>
                    </a:p>
                  </a:txBody>
                  <a:tcPr/>
                </a:tc>
                <a:extLst>
                  <a:ext uri="{0D108BD9-81ED-4DB2-BD59-A6C34878D82A}">
                    <a16:rowId xmlns:a16="http://schemas.microsoft.com/office/drawing/2014/main" val="2427515604"/>
                  </a:ext>
                </a:extLst>
              </a:tr>
              <a:tr h="370840">
                <a:tc>
                  <a:txBody>
                    <a:bodyPr/>
                    <a:lstStyle/>
                    <a:p>
                      <a:r>
                        <a:rPr lang="en-GB" sz="1400"/>
                        <a:t>vel_contract_granted_amt_12on24</a:t>
                      </a:r>
                      <a:endParaRPr lang="en-GB" sz="1400" err="1"/>
                    </a:p>
                  </a:txBody>
                  <a:tcPr/>
                </a:tc>
                <a:tc>
                  <a:txBody>
                    <a:bodyPr/>
                    <a:lstStyle/>
                    <a:p>
                      <a:pPr lvl="0">
                        <a:buNone/>
                      </a:pPr>
                      <a:r>
                        <a:rPr lang="en-GB" sz="1400" b="0" i="0" u="none" strike="noStrike" noProof="0">
                          <a:solidFill>
                            <a:srgbClr val="000000"/>
                          </a:solidFill>
                          <a:latin typeface="Aptos"/>
                        </a:rPr>
                        <a:t>= average amount of contracts that were granted in last 12 months / average amount of contracts that were granted in last 24 months. </a:t>
                      </a:r>
                      <a:br>
                        <a:rPr lang="en-GB" sz="1400" b="0" i="0" u="none" strike="noStrike" noProof="0">
                          <a:solidFill>
                            <a:srgbClr val="000000"/>
                          </a:solidFill>
                          <a:latin typeface="Aptos"/>
                        </a:rPr>
                      </a:br>
                      <a:r>
                        <a:rPr lang="en-GB" sz="1400" b="0" i="0" u="none" strike="noStrike" noProof="0">
                          <a:solidFill>
                            <a:srgbClr val="000000"/>
                          </a:solidFill>
                          <a:latin typeface="Aptos"/>
                        </a:rPr>
                        <a:t>Usually if the velocity of granted loans amount increases in recent 12 months, it indicates lower risk</a:t>
                      </a:r>
                    </a:p>
                  </a:txBody>
                  <a:tcPr/>
                </a:tc>
                <a:extLst>
                  <a:ext uri="{0D108BD9-81ED-4DB2-BD59-A6C34878D82A}">
                    <a16:rowId xmlns:a16="http://schemas.microsoft.com/office/drawing/2014/main" val="459142855"/>
                  </a:ext>
                </a:extLst>
              </a:tr>
              <a:tr h="370840">
                <a:tc>
                  <a:txBody>
                    <a:bodyPr/>
                    <a:lstStyle/>
                    <a:p>
                      <a:r>
                        <a:rPr lang="en-GB" sz="1400" err="1"/>
                        <a:t>NonInstAvgCreditLimit</a:t>
                      </a:r>
                    </a:p>
                  </a:txBody>
                  <a:tcPr/>
                </a:tc>
                <a:tc>
                  <a:txBody>
                    <a:bodyPr/>
                    <a:lstStyle/>
                    <a:p>
                      <a:pPr lvl="0">
                        <a:buNone/>
                      </a:pPr>
                      <a:r>
                        <a:rPr lang="en-GB" sz="1400" b="0" i="0" u="none" strike="noStrike" baseline="0" noProof="0">
                          <a:solidFill>
                            <a:srgbClr val="000000"/>
                          </a:solidFill>
                          <a:latin typeface="Aptos"/>
                        </a:rPr>
                        <a:t>Average Credit Limit from all Non-Instalment Loans at the time of querying the CIC. This is a Snapshot view feature. Please note the Non-Instalment loans mean the B2B loans like over-draft and Credit Line. They are NOT individual loans or Retails loans.</a:t>
                      </a:r>
                    </a:p>
                  </a:txBody>
                  <a:tcPr/>
                </a:tc>
                <a:extLst>
                  <a:ext uri="{0D108BD9-81ED-4DB2-BD59-A6C34878D82A}">
                    <a16:rowId xmlns:a16="http://schemas.microsoft.com/office/drawing/2014/main" val="884816747"/>
                  </a:ext>
                </a:extLst>
              </a:tr>
              <a:tr h="370840">
                <a:tc>
                  <a:txBody>
                    <a:bodyPr/>
                    <a:lstStyle/>
                    <a:p>
                      <a:r>
                        <a:rPr lang="en-GB" sz="1400"/>
                        <a:t>vel_contract_closed_amt_12on24</a:t>
                      </a:r>
                      <a:endParaRPr lang="en-GB" sz="1400" err="1"/>
                    </a:p>
                  </a:txBody>
                  <a:tcPr/>
                </a:tc>
                <a:tc>
                  <a:txBody>
                    <a:bodyPr/>
                    <a:lstStyle/>
                    <a:p>
                      <a:pPr lvl="0">
                        <a:buNone/>
                      </a:pPr>
                      <a:r>
                        <a:rPr lang="en-GB" sz="1400" b="0" i="0" u="none" strike="noStrike" noProof="0">
                          <a:solidFill>
                            <a:srgbClr val="000000"/>
                          </a:solidFill>
                          <a:latin typeface="Aptos"/>
                        </a:rPr>
                        <a:t>= average amount of contracts that were closed in last 12 months / average amount of contracts that were closed in last 24 months. </a:t>
                      </a:r>
                      <a:br>
                        <a:rPr lang="en-GB" sz="1400" b="0" i="0" u="none" strike="noStrike" noProof="0">
                          <a:solidFill>
                            <a:srgbClr val="000000"/>
                          </a:solidFill>
                          <a:latin typeface="Aptos"/>
                        </a:rPr>
                      </a:br>
                      <a:r>
                        <a:rPr lang="en-GB" sz="1400" b="0" i="0" u="none" strike="noStrike" noProof="0">
                          <a:solidFill>
                            <a:srgbClr val="000000"/>
                          </a:solidFill>
                          <a:latin typeface="Aptos"/>
                        </a:rPr>
                        <a:t>Usually if the velocity of closed loans amount increases in recent 12 months, it indicates lower risk</a:t>
                      </a:r>
                      <a:endParaRPr lang="en-GB" sz="1400"/>
                    </a:p>
                  </a:txBody>
                  <a:tcPr/>
                </a:tc>
                <a:extLst>
                  <a:ext uri="{0D108BD9-81ED-4DB2-BD59-A6C34878D82A}">
                    <a16:rowId xmlns:a16="http://schemas.microsoft.com/office/drawing/2014/main" val="1775647687"/>
                  </a:ext>
                </a:extLst>
              </a:tr>
              <a:tr h="370840">
                <a:tc>
                  <a:txBody>
                    <a:bodyPr/>
                    <a:lstStyle/>
                    <a:p>
                      <a:r>
                        <a:rPr lang="en-GB" sz="1400" err="1"/>
                        <a:t>cnt_active_contracts</a:t>
                      </a:r>
                    </a:p>
                  </a:txBody>
                  <a:tcPr/>
                </a:tc>
                <a:tc>
                  <a:txBody>
                    <a:bodyPr/>
                    <a:lstStyle/>
                    <a:p>
                      <a:r>
                        <a:rPr lang="en-GB" sz="1400"/>
                        <a:t>Total number of Active contracts at the time of querying the CIC data. This is a snapshot view feature</a:t>
                      </a:r>
                    </a:p>
                  </a:txBody>
                  <a:tcPr/>
                </a:tc>
                <a:extLst>
                  <a:ext uri="{0D108BD9-81ED-4DB2-BD59-A6C34878D82A}">
                    <a16:rowId xmlns:a16="http://schemas.microsoft.com/office/drawing/2014/main" val="3146678120"/>
                  </a:ext>
                </a:extLst>
              </a:tr>
              <a:tr h="370840">
                <a:tc>
                  <a:txBody>
                    <a:bodyPr/>
                    <a:lstStyle/>
                    <a:p>
                      <a:r>
                        <a:rPr lang="en-GB" sz="1400" err="1"/>
                        <a:t>flg_zero_non_granted_ever</a:t>
                      </a:r>
                    </a:p>
                  </a:txBody>
                  <a:tcPr/>
                </a:tc>
                <a:tc>
                  <a:txBody>
                    <a:bodyPr/>
                    <a:lstStyle/>
                    <a:p>
                      <a:pPr lvl="0">
                        <a:buNone/>
                      </a:pPr>
                      <a:r>
                        <a:rPr lang="en-GB" sz="1400" b="0" i="0" u="none" strike="noStrike" noProof="0">
                          <a:solidFill>
                            <a:srgbClr val="000000"/>
                          </a:solidFill>
                          <a:latin typeface="Aptos"/>
                        </a:rPr>
                        <a:t>1 means the user was never denied a loan, 0 means the user had at least one denied loan. Please note that here 1 does not always mean lower risk as the user may still be new in the system (thin file user)</a:t>
                      </a:r>
                    </a:p>
                  </a:txBody>
                  <a:tcPr/>
                </a:tc>
                <a:extLst>
                  <a:ext uri="{0D108BD9-81ED-4DB2-BD59-A6C34878D82A}">
                    <a16:rowId xmlns:a16="http://schemas.microsoft.com/office/drawing/2014/main" val="378580575"/>
                  </a:ext>
                </a:extLst>
              </a:tr>
            </a:tbl>
          </a:graphicData>
        </a:graphic>
      </p:graphicFrame>
    </p:spTree>
    <p:extLst>
      <p:ext uri="{BB962C8B-B14F-4D97-AF65-F5344CB8AC3E}">
        <p14:creationId xmlns:p14="http://schemas.microsoft.com/office/powerpoint/2010/main" val="387216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F3B34-E6F5-354D-A578-565FC94E73D9}"/>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4D147B4-2BC7-B426-9F71-F34EF94BEE15}"/>
              </a:ext>
            </a:extLst>
          </p:cNvPr>
          <p:cNvGraphicFramePr>
            <a:graphicFrameLocks noGrp="1"/>
          </p:cNvGraphicFramePr>
          <p:nvPr>
            <p:extLst>
              <p:ext uri="{D42A27DB-BD31-4B8C-83A1-F6EECF244321}">
                <p14:modId xmlns:p14="http://schemas.microsoft.com/office/powerpoint/2010/main" val="1943828500"/>
              </p:ext>
            </p:extLst>
          </p:nvPr>
        </p:nvGraphicFramePr>
        <p:xfrm>
          <a:off x="86412" y="1074337"/>
          <a:ext cx="12019175" cy="2344533"/>
        </p:xfrm>
        <a:graphic>
          <a:graphicData uri="http://schemas.openxmlformats.org/drawingml/2006/table">
            <a:tbl>
              <a:tblPr firstRow="1" bandRow="1">
                <a:tableStyleId>{5C22544A-7EE6-4342-B048-85BDC9FD1C3A}</a:tableStyleId>
              </a:tblPr>
              <a:tblGrid>
                <a:gridCol w="4804462">
                  <a:extLst>
                    <a:ext uri="{9D8B030D-6E8A-4147-A177-3AD203B41FA5}">
                      <a16:colId xmlns:a16="http://schemas.microsoft.com/office/drawing/2014/main" val="2014738782"/>
                    </a:ext>
                  </a:extLst>
                </a:gridCol>
                <a:gridCol w="538699">
                  <a:extLst>
                    <a:ext uri="{9D8B030D-6E8A-4147-A177-3AD203B41FA5}">
                      <a16:colId xmlns:a16="http://schemas.microsoft.com/office/drawing/2014/main" val="4036534477"/>
                    </a:ext>
                  </a:extLst>
                </a:gridCol>
                <a:gridCol w="500220">
                  <a:extLst>
                    <a:ext uri="{9D8B030D-6E8A-4147-A177-3AD203B41FA5}">
                      <a16:colId xmlns:a16="http://schemas.microsoft.com/office/drawing/2014/main" val="1336389269"/>
                    </a:ext>
                  </a:extLst>
                </a:gridCol>
                <a:gridCol w="634895">
                  <a:extLst>
                    <a:ext uri="{9D8B030D-6E8A-4147-A177-3AD203B41FA5}">
                      <a16:colId xmlns:a16="http://schemas.microsoft.com/office/drawing/2014/main" val="906604726"/>
                    </a:ext>
                  </a:extLst>
                </a:gridCol>
                <a:gridCol w="553493">
                  <a:extLst>
                    <a:ext uri="{9D8B030D-6E8A-4147-A177-3AD203B41FA5}">
                      <a16:colId xmlns:a16="http://schemas.microsoft.com/office/drawing/2014/main" val="2674394347"/>
                    </a:ext>
                  </a:extLst>
                </a:gridCol>
                <a:gridCol w="479361">
                  <a:extLst>
                    <a:ext uri="{9D8B030D-6E8A-4147-A177-3AD203B41FA5}">
                      <a16:colId xmlns:a16="http://schemas.microsoft.com/office/drawing/2014/main" val="1903318529"/>
                    </a:ext>
                  </a:extLst>
                </a:gridCol>
                <a:gridCol w="499759">
                  <a:extLst>
                    <a:ext uri="{9D8B030D-6E8A-4147-A177-3AD203B41FA5}">
                      <a16:colId xmlns:a16="http://schemas.microsoft.com/office/drawing/2014/main" val="3900200502"/>
                    </a:ext>
                  </a:extLst>
                </a:gridCol>
                <a:gridCol w="530359">
                  <a:extLst>
                    <a:ext uri="{9D8B030D-6E8A-4147-A177-3AD203B41FA5}">
                      <a16:colId xmlns:a16="http://schemas.microsoft.com/office/drawing/2014/main" val="2567555724"/>
                    </a:ext>
                  </a:extLst>
                </a:gridCol>
                <a:gridCol w="530359">
                  <a:extLst>
                    <a:ext uri="{9D8B030D-6E8A-4147-A177-3AD203B41FA5}">
                      <a16:colId xmlns:a16="http://schemas.microsoft.com/office/drawing/2014/main" val="3752098266"/>
                    </a:ext>
                  </a:extLst>
                </a:gridCol>
                <a:gridCol w="479362">
                  <a:extLst>
                    <a:ext uri="{9D8B030D-6E8A-4147-A177-3AD203B41FA5}">
                      <a16:colId xmlns:a16="http://schemas.microsoft.com/office/drawing/2014/main" val="3162282243"/>
                    </a:ext>
                  </a:extLst>
                </a:gridCol>
                <a:gridCol w="479362">
                  <a:extLst>
                    <a:ext uri="{9D8B030D-6E8A-4147-A177-3AD203B41FA5}">
                      <a16:colId xmlns:a16="http://schemas.microsoft.com/office/drawing/2014/main" val="1633313045"/>
                    </a:ext>
                  </a:extLst>
                </a:gridCol>
                <a:gridCol w="499757">
                  <a:extLst>
                    <a:ext uri="{9D8B030D-6E8A-4147-A177-3AD203B41FA5}">
                      <a16:colId xmlns:a16="http://schemas.microsoft.com/office/drawing/2014/main" val="560734652"/>
                    </a:ext>
                  </a:extLst>
                </a:gridCol>
                <a:gridCol w="540559">
                  <a:extLst>
                    <a:ext uri="{9D8B030D-6E8A-4147-A177-3AD203B41FA5}">
                      <a16:colId xmlns:a16="http://schemas.microsoft.com/office/drawing/2014/main" val="2675255649"/>
                    </a:ext>
                  </a:extLst>
                </a:gridCol>
                <a:gridCol w="448763">
                  <a:extLst>
                    <a:ext uri="{9D8B030D-6E8A-4147-A177-3AD203B41FA5}">
                      <a16:colId xmlns:a16="http://schemas.microsoft.com/office/drawing/2014/main" val="3510705172"/>
                    </a:ext>
                  </a:extLst>
                </a:gridCol>
                <a:gridCol w="499765">
                  <a:extLst>
                    <a:ext uri="{9D8B030D-6E8A-4147-A177-3AD203B41FA5}">
                      <a16:colId xmlns:a16="http://schemas.microsoft.com/office/drawing/2014/main" val="110323810"/>
                    </a:ext>
                  </a:extLst>
                </a:gridCol>
              </a:tblGrid>
              <a:tr h="166149">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Test (July) </a:t>
                      </a:r>
                      <a:r>
                        <a:rPr lang="en-IN" sz="1100" b="1" i="0" u="none" strike="noStrike" noProof="0" err="1">
                          <a:solidFill>
                            <a:schemeClr val="bg1"/>
                          </a:solidFill>
                          <a:effectLst/>
                          <a:latin typeface="Aptos Narrow"/>
                        </a:rPr>
                        <a:t>cnt</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(Aug) </a:t>
                      </a:r>
                      <a:r>
                        <a:rPr lang="en-IN" sz="1100" b="1" i="0" u="none" strike="noStrike" noProof="0" err="1">
                          <a:solidFill>
                            <a:schemeClr val="bg1"/>
                          </a:solidFill>
                          <a:effectLst/>
                          <a:latin typeface="Aptos Narrow"/>
                        </a:rPr>
                        <a:t>cnt</a:t>
                      </a:r>
                      <a:endParaRPr lang="en-IN" sz="1200" b="1" i="0" u="none" strike="noStrike" err="1">
                        <a:solidFill>
                          <a:schemeClr val="bg1"/>
                        </a:solidFill>
                        <a:effectLst/>
                        <a:latin typeface="Aptos Narrow"/>
                      </a:endParaRP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(Sep) </a:t>
                      </a:r>
                      <a:r>
                        <a:rPr lang="en-IN" sz="1100" b="1" i="0" u="none" strike="noStrike" noProof="0" err="1">
                          <a:solidFill>
                            <a:schemeClr val="bg1"/>
                          </a:solidFill>
                          <a:effectLst/>
                          <a:latin typeface="Aptos Narrow"/>
                        </a:rPr>
                        <a:t>cnt</a:t>
                      </a:r>
                      <a:endParaRPr lang="en-IN" sz="1200" b="1" i="0" u="none" strike="noStrike" err="1">
                        <a:solidFill>
                          <a:schemeClr val="bg1"/>
                        </a:solidFill>
                        <a:effectLst/>
                        <a:latin typeface="Aptos Narrow"/>
                      </a:endParaRP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(Oct) </a:t>
                      </a:r>
                      <a:r>
                        <a:rPr lang="en-IN" sz="1100" b="1" i="0" u="none" strike="noStrike" noProof="0" err="1">
                          <a:solidFill>
                            <a:schemeClr val="bg1"/>
                          </a:solidFill>
                          <a:effectLst/>
                          <a:latin typeface="Aptos Narrow"/>
                        </a:rPr>
                        <a:t>cnt</a:t>
                      </a:r>
                      <a:endParaRPr lang="en-IN" sz="1200" b="1" i="0" u="none" strike="noStrike" err="1">
                        <a:solidFill>
                          <a:schemeClr val="bg1"/>
                        </a:solidFill>
                        <a:effectLst/>
                        <a:latin typeface="Aptos Narrow"/>
                      </a:endParaRP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299961">
                <a:tc>
                  <a:txBody>
                    <a:bodyPr/>
                    <a:lstStyle/>
                    <a:p>
                      <a:pPr algn="ctr" fontAlgn="b"/>
                      <a:endParaRPr lang="en-IN" sz="1400" b="1" i="0" u="none" strike="noStrike">
                        <a:solidFill>
                          <a:schemeClr val="bg1"/>
                        </a:solidFill>
                        <a:effectLst/>
                        <a:latin typeface="Aptos Narrow"/>
                      </a:endParaRP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a:rPr>
                        <a:t>Train </a:t>
                      </a:r>
                      <a:r>
                        <a:rPr lang="en-IN" sz="1100" b="1" i="0" u="none" strike="noStrike" err="1">
                          <a:solidFill>
                            <a:schemeClr val="bg1"/>
                          </a:solidFill>
                          <a:effectLst/>
                          <a:latin typeface="Aptos Narrow"/>
                        </a:rPr>
                        <a:t>cnt</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Val </a:t>
                      </a:r>
                      <a:r>
                        <a:rPr lang="en-IN" sz="1100" b="1" i="0" u="none" strike="noStrike" noProof="0" err="1">
                          <a:solidFill>
                            <a:schemeClr val="bg1"/>
                          </a:solidFill>
                          <a:effectLst/>
                          <a:latin typeface="Aptos Narrow"/>
                        </a:rPr>
                        <a:t>cnt</a:t>
                      </a:r>
                      <a:endParaRPr lang="en-IN" sz="1100" b="1" i="0" u="none" strike="noStrike" err="1">
                        <a:solidFill>
                          <a:schemeClr val="bg1"/>
                        </a:solidFill>
                        <a:effectLst/>
                        <a:latin typeface="Aptos Narrow"/>
                      </a:endParaRP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299961">
                <a:tc>
                  <a:txBody>
                    <a:bodyPr/>
                    <a:lstStyle/>
                    <a:p>
                      <a:pPr algn="l" fontAlgn="ctr"/>
                      <a:r>
                        <a:rPr lang="en-US" sz="1100" b="0" i="0" u="none" strike="noStrike">
                          <a:solidFill>
                            <a:srgbClr val="000000"/>
                          </a:solidFill>
                          <a:effectLst/>
                          <a:latin typeface="Aptos Narrow"/>
                        </a:rPr>
                        <a:t>Model Trained on All the following Segments combined. Tested also on the 3 Segments Combined</a:t>
                      </a:r>
                    </a:p>
                  </a:txBody>
                  <a:tcPr marL="6350" marR="6350" marT="6350" marB="0" anchor="ctr">
                    <a:solidFill>
                      <a:srgbClr val="F0F0F0"/>
                    </a:solidFill>
                  </a:tcPr>
                </a:tc>
                <a:tc>
                  <a:txBody>
                    <a:bodyPr/>
                    <a:lstStyle/>
                    <a:p>
                      <a:pPr lvl="0" algn="r">
                        <a:buNone/>
                      </a:pPr>
                      <a:r>
                        <a:rPr lang="en-IN" sz="1100" b="0" i="0" u="none" strike="noStrike" noProof="0">
                          <a:solidFill>
                            <a:srgbClr val="000000"/>
                          </a:solidFill>
                          <a:effectLst/>
                          <a:latin typeface="Consolas"/>
                        </a:rPr>
                        <a:t>63319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7036</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12121</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4134</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7987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15075</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5777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9298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15012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5932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9080</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10273</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3877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6396</a:t>
                      </a:r>
                      <a:endParaRPr lang="en-US"/>
                    </a:p>
                  </a:txBody>
                  <a:tcPr marL="6350" marR="6350" marT="6350" marB="0" anchor="b">
                    <a:solidFill>
                      <a:srgbClr val="F0F0F0"/>
                    </a:solidFill>
                  </a:tcPr>
                </a:tc>
                <a:extLst>
                  <a:ext uri="{0D108BD9-81ED-4DB2-BD59-A6C34878D82A}">
                    <a16:rowId xmlns:a16="http://schemas.microsoft.com/office/drawing/2014/main" val="1754815548"/>
                  </a:ext>
                </a:extLst>
              </a:tr>
              <a:tr h="447153">
                <a:tc>
                  <a:txBody>
                    <a:bodyPr/>
                    <a:lstStyle/>
                    <a:p>
                      <a:pPr algn="l" fontAlgn="ctr"/>
                      <a:r>
                        <a:rPr lang="en-US" sz="1100" b="0" i="0" u="none" strike="noStrike">
                          <a:solidFill>
                            <a:srgbClr val="000000"/>
                          </a:solidFill>
                          <a:effectLst/>
                          <a:latin typeface="Aptos Narrow"/>
                        </a:rPr>
                        <a:t>Segment 1: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Consolas"/>
                        </a:rPr>
                        <a:t>8209</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2938</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5271</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11161</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4407</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6754</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10820</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4410</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6410</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7404</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2864</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4540</a:t>
                      </a:r>
                      <a:endParaRPr lang="en-US"/>
                    </a:p>
                  </a:txBody>
                  <a:tcPr marL="6350" marR="6350" marT="6350" marB="0" anchor="b"/>
                </a:tc>
                <a:extLst>
                  <a:ext uri="{0D108BD9-81ED-4DB2-BD59-A6C34878D82A}">
                    <a16:rowId xmlns:a16="http://schemas.microsoft.com/office/drawing/2014/main" val="367896946"/>
                  </a:ext>
                </a:extLst>
              </a:tr>
              <a:tr h="447153">
                <a:tc>
                  <a:txBody>
                    <a:bodyPr/>
                    <a:lstStyle/>
                    <a:p>
                      <a:pPr algn="l" fontAlgn="ctr"/>
                      <a:r>
                        <a:rPr lang="en-US" sz="1100" b="0" i="0" u="none" strike="noStrike">
                          <a:solidFill>
                            <a:srgbClr val="000000"/>
                          </a:solidFill>
                          <a:effectLst/>
                          <a:latin typeface="Aptos Narrow"/>
                        </a:rPr>
                        <a:t>Segment 2: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79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31</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48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133</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56</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77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121</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61</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60</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85</a:t>
                      </a:r>
                      <a:endParaRPr lang="en-US"/>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36</a:t>
                      </a: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49</a:t>
                      </a:r>
                      <a:endParaRPr lang="en-US"/>
                    </a:p>
                  </a:txBody>
                  <a:tcPr marL="6350" marR="6350" marT="6350" marB="0" anchor="b">
                    <a:solidFill>
                      <a:srgbClr val="F0F0F0"/>
                    </a:solidFill>
                  </a:tcPr>
                </a:tc>
                <a:extLst>
                  <a:ext uri="{0D108BD9-81ED-4DB2-BD59-A6C34878D82A}">
                    <a16:rowId xmlns:a16="http://schemas.microsoft.com/office/drawing/2014/main" val="2462036248"/>
                  </a:ext>
                </a:extLst>
              </a:tr>
              <a:tr h="299961">
                <a:tc>
                  <a:txBody>
                    <a:bodyPr/>
                    <a:lstStyle/>
                    <a:p>
                      <a:pPr algn="l" fontAlgn="ctr"/>
                      <a:r>
                        <a:rPr lang="en-US" sz="1100" b="0" i="0" u="none" strike="noStrike">
                          <a:solidFill>
                            <a:srgbClr val="000000"/>
                          </a:solidFill>
                          <a:effectLst/>
                          <a:latin typeface="Aptos Narrow"/>
                        </a:rPr>
                        <a:t>Segment 3: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NONE of Granted or Non Granted contracts are available</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Consolas"/>
                        </a:rPr>
                        <a:t>191</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46</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145</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251</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83</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168</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321</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107</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214</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192</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65</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85</a:t>
                      </a:r>
                      <a:endParaRPr lang="en-US"/>
                    </a:p>
                  </a:txBody>
                  <a:tcPr marL="6350" marR="6350" marT="6350" marB="0" anchor="b"/>
                </a:tc>
                <a:extLst>
                  <a:ext uri="{0D108BD9-81ED-4DB2-BD59-A6C34878D82A}">
                    <a16:rowId xmlns:a16="http://schemas.microsoft.com/office/drawing/2014/main" val="561289710"/>
                  </a:ext>
                </a:extLst>
              </a:tr>
              <a:tr h="152768">
                <a:tc>
                  <a:txBody>
                    <a:bodyPr/>
                    <a:lstStyle/>
                    <a:p>
                      <a:pPr algn="l" fontAlgn="ctr"/>
                      <a:r>
                        <a:rPr lang="en-US" sz="1100" b="0" i="0" u="none" strike="noStrike">
                          <a:solidFill>
                            <a:srgbClr val="000000"/>
                          </a:solidFill>
                          <a:effectLst/>
                          <a:latin typeface="Aptos Narrow"/>
                        </a:rPr>
                        <a:t>Segment 4: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0</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Consolas"/>
                        </a:rPr>
                        <a:t>3642</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1119</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2523</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3530</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1231</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2299</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3750</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1354</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2396</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2592</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912</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1680</a:t>
                      </a:r>
                      <a:endParaRPr lang="en-US"/>
                    </a:p>
                  </a:txBody>
                  <a:tcPr marL="6350" marR="6350" marT="6350" marB="0" anchor="b"/>
                </a:tc>
                <a:extLst>
                  <a:ext uri="{0D108BD9-81ED-4DB2-BD59-A6C34878D82A}">
                    <a16:rowId xmlns:a16="http://schemas.microsoft.com/office/drawing/2014/main" val="3652886067"/>
                  </a:ext>
                </a:extLst>
              </a:tr>
            </a:tbl>
          </a:graphicData>
        </a:graphic>
      </p:graphicFrame>
      <p:sp>
        <p:nvSpPr>
          <p:cNvPr id="5" name="Title 1">
            <a:extLst>
              <a:ext uri="{FF2B5EF4-FFF2-40B4-BE49-F238E27FC236}">
                <a16:creationId xmlns:a16="http://schemas.microsoft.com/office/drawing/2014/main" id="{FC010AFA-730F-2573-162B-C22F9803AB00}"/>
              </a:ext>
            </a:extLst>
          </p:cNvPr>
          <p:cNvSpPr txBox="1">
            <a:spLocks/>
          </p:cNvSpPr>
          <p:nvPr/>
        </p:nvSpPr>
        <p:spPr>
          <a:xfrm>
            <a:off x="353096" y="135252"/>
            <a:ext cx="11617279"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Distribution of SIL Loans across various CIC Segments</a:t>
            </a:r>
          </a:p>
        </p:txBody>
      </p:sp>
    </p:spTree>
    <p:extLst>
      <p:ext uri="{BB962C8B-B14F-4D97-AF65-F5344CB8AC3E}">
        <p14:creationId xmlns:p14="http://schemas.microsoft.com/office/powerpoint/2010/main" val="347816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716E6-7886-E5B1-C194-8DC5BF580E03}"/>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9D33D20A-6211-226C-2D1E-88D8FBA92BDF}"/>
              </a:ext>
            </a:extLst>
          </p:cNvPr>
          <p:cNvGraphicFramePr>
            <a:graphicFrameLocks noGrp="1"/>
          </p:cNvGraphicFramePr>
          <p:nvPr>
            <p:extLst>
              <p:ext uri="{D42A27DB-BD31-4B8C-83A1-F6EECF244321}">
                <p14:modId xmlns:p14="http://schemas.microsoft.com/office/powerpoint/2010/main" val="2805568785"/>
              </p:ext>
            </p:extLst>
          </p:nvPr>
        </p:nvGraphicFramePr>
        <p:xfrm>
          <a:off x="102130" y="2195197"/>
          <a:ext cx="12011314" cy="2182704"/>
        </p:xfrm>
        <a:graphic>
          <a:graphicData uri="http://schemas.openxmlformats.org/drawingml/2006/table">
            <a:tbl>
              <a:tblPr firstRow="1" bandRow="1">
                <a:tableStyleId>{5C22544A-7EE6-4342-B048-85BDC9FD1C3A}</a:tableStyleId>
              </a:tblPr>
              <a:tblGrid>
                <a:gridCol w="4801322">
                  <a:extLst>
                    <a:ext uri="{9D8B030D-6E8A-4147-A177-3AD203B41FA5}">
                      <a16:colId xmlns:a16="http://schemas.microsoft.com/office/drawing/2014/main" val="2014738782"/>
                    </a:ext>
                  </a:extLst>
                </a:gridCol>
                <a:gridCol w="538347">
                  <a:extLst>
                    <a:ext uri="{9D8B030D-6E8A-4147-A177-3AD203B41FA5}">
                      <a16:colId xmlns:a16="http://schemas.microsoft.com/office/drawing/2014/main" val="4036534477"/>
                    </a:ext>
                  </a:extLst>
                </a:gridCol>
                <a:gridCol w="499894">
                  <a:extLst>
                    <a:ext uri="{9D8B030D-6E8A-4147-A177-3AD203B41FA5}">
                      <a16:colId xmlns:a16="http://schemas.microsoft.com/office/drawing/2014/main" val="1336389269"/>
                    </a:ext>
                  </a:extLst>
                </a:gridCol>
                <a:gridCol w="634479">
                  <a:extLst>
                    <a:ext uri="{9D8B030D-6E8A-4147-A177-3AD203B41FA5}">
                      <a16:colId xmlns:a16="http://schemas.microsoft.com/office/drawing/2014/main" val="906604726"/>
                    </a:ext>
                  </a:extLst>
                </a:gridCol>
                <a:gridCol w="553132">
                  <a:extLst>
                    <a:ext uri="{9D8B030D-6E8A-4147-A177-3AD203B41FA5}">
                      <a16:colId xmlns:a16="http://schemas.microsoft.com/office/drawing/2014/main" val="2674394347"/>
                    </a:ext>
                  </a:extLst>
                </a:gridCol>
                <a:gridCol w="479046">
                  <a:extLst>
                    <a:ext uri="{9D8B030D-6E8A-4147-A177-3AD203B41FA5}">
                      <a16:colId xmlns:a16="http://schemas.microsoft.com/office/drawing/2014/main" val="1903318529"/>
                    </a:ext>
                  </a:extLst>
                </a:gridCol>
                <a:gridCol w="499433">
                  <a:extLst>
                    <a:ext uri="{9D8B030D-6E8A-4147-A177-3AD203B41FA5}">
                      <a16:colId xmlns:a16="http://schemas.microsoft.com/office/drawing/2014/main" val="3900200502"/>
                    </a:ext>
                  </a:extLst>
                </a:gridCol>
                <a:gridCol w="530010">
                  <a:extLst>
                    <a:ext uri="{9D8B030D-6E8A-4147-A177-3AD203B41FA5}">
                      <a16:colId xmlns:a16="http://schemas.microsoft.com/office/drawing/2014/main" val="2567555724"/>
                    </a:ext>
                  </a:extLst>
                </a:gridCol>
                <a:gridCol w="530009">
                  <a:extLst>
                    <a:ext uri="{9D8B030D-6E8A-4147-A177-3AD203B41FA5}">
                      <a16:colId xmlns:a16="http://schemas.microsoft.com/office/drawing/2014/main" val="3752098266"/>
                    </a:ext>
                  </a:extLst>
                </a:gridCol>
                <a:gridCol w="479048">
                  <a:extLst>
                    <a:ext uri="{9D8B030D-6E8A-4147-A177-3AD203B41FA5}">
                      <a16:colId xmlns:a16="http://schemas.microsoft.com/office/drawing/2014/main" val="3162282243"/>
                    </a:ext>
                  </a:extLst>
                </a:gridCol>
                <a:gridCol w="479048">
                  <a:extLst>
                    <a:ext uri="{9D8B030D-6E8A-4147-A177-3AD203B41FA5}">
                      <a16:colId xmlns:a16="http://schemas.microsoft.com/office/drawing/2014/main" val="1633313045"/>
                    </a:ext>
                  </a:extLst>
                </a:gridCol>
                <a:gridCol w="499432">
                  <a:extLst>
                    <a:ext uri="{9D8B030D-6E8A-4147-A177-3AD203B41FA5}">
                      <a16:colId xmlns:a16="http://schemas.microsoft.com/office/drawing/2014/main" val="560734652"/>
                    </a:ext>
                  </a:extLst>
                </a:gridCol>
                <a:gridCol w="540204">
                  <a:extLst>
                    <a:ext uri="{9D8B030D-6E8A-4147-A177-3AD203B41FA5}">
                      <a16:colId xmlns:a16="http://schemas.microsoft.com/office/drawing/2014/main" val="2675255649"/>
                    </a:ext>
                  </a:extLst>
                </a:gridCol>
                <a:gridCol w="448471">
                  <a:extLst>
                    <a:ext uri="{9D8B030D-6E8A-4147-A177-3AD203B41FA5}">
                      <a16:colId xmlns:a16="http://schemas.microsoft.com/office/drawing/2014/main" val="3510705172"/>
                    </a:ext>
                  </a:extLst>
                </a:gridCol>
                <a:gridCol w="499439">
                  <a:extLst>
                    <a:ext uri="{9D8B030D-6E8A-4147-A177-3AD203B41FA5}">
                      <a16:colId xmlns:a16="http://schemas.microsoft.com/office/drawing/2014/main" val="110323810"/>
                    </a:ext>
                  </a:extLst>
                </a:gridCol>
              </a:tblGrid>
              <a:tr h="192505">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305921">
                <a:tc>
                  <a:txBody>
                    <a:bodyPr/>
                    <a:lstStyle/>
                    <a:p>
                      <a:pPr algn="ctr" fontAlgn="b"/>
                      <a:r>
                        <a:rPr lang="en-IN" sz="1400" b="1" i="0" u="none" strike="noStrike">
                          <a:solidFill>
                            <a:schemeClr val="bg1"/>
                          </a:solidFill>
                          <a:effectLst/>
                          <a:latin typeface="Aptos Narrow"/>
                        </a:rPr>
                        <a:t>7 feature Refreshed </a:t>
                      </a:r>
                      <a:r>
                        <a:rPr lang="en-IN" sz="1400" b="1" i="0" u="none" strike="noStrike" err="1">
                          <a:solidFill>
                            <a:schemeClr val="bg1"/>
                          </a:solidFill>
                          <a:effectLst/>
                          <a:latin typeface="Aptos Narrow"/>
                        </a:rPr>
                        <a:t>Catboost</a:t>
                      </a:r>
                      <a:r>
                        <a:rPr lang="en-IN" sz="1400" b="1" i="0" u="none" strike="noStrike">
                          <a:solidFill>
                            <a:schemeClr val="bg1"/>
                          </a:solidFill>
                          <a:effectLst/>
                          <a:latin typeface="Aptos Narrow"/>
                        </a:rPr>
                        <a:t> - v1.1</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305921">
                <a:tc>
                  <a:txBody>
                    <a:bodyPr/>
                    <a:lstStyle/>
                    <a:p>
                      <a:pPr algn="l" fontAlgn="ctr"/>
                      <a:r>
                        <a:rPr lang="en-US" sz="1100" b="0" i="0" u="none" strike="noStrike">
                          <a:solidFill>
                            <a:srgbClr val="000000"/>
                          </a:solidFill>
                          <a:effectLst/>
                          <a:latin typeface="Aptos Narrow"/>
                        </a:rPr>
                        <a:t>Model Trained on All the following Segments combined. Tested also on the 3 Segments Combined</a:t>
                      </a:r>
                    </a:p>
                  </a:txBody>
                  <a:tcPr marL="6350" marR="6350" marT="6350" marB="0" anchor="ctr">
                    <a:solidFill>
                      <a:srgbClr val="F0F0F0"/>
                    </a:solidFill>
                  </a:tcPr>
                </a:tc>
                <a:tc>
                  <a:txBody>
                    <a:bodyPr/>
                    <a:lstStyle/>
                    <a:p>
                      <a:pPr algn="r" fontAlgn="b"/>
                      <a:r>
                        <a:rPr lang="en-IN" sz="1100" b="0" i="0" u="none" strike="noStrike">
                          <a:solidFill>
                            <a:srgbClr val="000000"/>
                          </a:solidFill>
                          <a:effectLst/>
                          <a:latin typeface="Aptos Narrow"/>
                        </a:rPr>
                        <a:t>0.3247</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0.2461</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0.238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0.1618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0.2775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0.2356</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0.1767</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0.2619</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0.2652</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0.1931</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0.3072</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0.2906</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0.2438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0.2961</a:t>
                      </a:r>
                    </a:p>
                  </a:txBody>
                  <a:tcPr marL="6350" marR="6350" marT="6350" marB="0" anchor="b">
                    <a:solidFill>
                      <a:srgbClr val="F0F0F0"/>
                    </a:solidFill>
                  </a:tcPr>
                </a:tc>
                <a:extLst>
                  <a:ext uri="{0D108BD9-81ED-4DB2-BD59-A6C34878D82A}">
                    <a16:rowId xmlns:a16="http://schemas.microsoft.com/office/drawing/2014/main" val="1754815548"/>
                  </a:ext>
                </a:extLst>
              </a:tr>
              <a:tr h="456039">
                <a:tc>
                  <a:txBody>
                    <a:bodyPr/>
                    <a:lstStyle/>
                    <a:p>
                      <a:pPr algn="l" fontAlgn="ctr"/>
                      <a:r>
                        <a:rPr lang="en-US" sz="1100" b="0" i="0" u="none" strike="noStrike">
                          <a:solidFill>
                            <a:srgbClr val="000000"/>
                          </a:solidFill>
                          <a:effectLst/>
                          <a:latin typeface="Aptos Narrow"/>
                        </a:rPr>
                        <a:t>Segment 1: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r" fontAlgn="b"/>
                      <a:r>
                        <a:rPr lang="en-IN" sz="1100" b="1" i="0" u="none" strike="noStrike">
                          <a:solidFill>
                            <a:srgbClr val="000000"/>
                          </a:solidFill>
                          <a:effectLst/>
                          <a:latin typeface="Aptos Narrow"/>
                        </a:rPr>
                        <a:t>0.2436</a:t>
                      </a:r>
                    </a:p>
                  </a:txBody>
                  <a:tcPr marL="6350" marR="6350" marT="6350" marB="0" anchor="b"/>
                </a:tc>
                <a:tc>
                  <a:txBody>
                    <a:bodyPr/>
                    <a:lstStyle/>
                    <a:p>
                      <a:pPr algn="r" fontAlgn="b"/>
                      <a:r>
                        <a:rPr lang="en-IN" sz="1100" b="0" i="0" u="none" strike="noStrike">
                          <a:solidFill>
                            <a:srgbClr val="000000"/>
                          </a:solidFill>
                          <a:effectLst/>
                          <a:latin typeface="Aptos Narrow"/>
                        </a:rPr>
                        <a:t>0.1635</a:t>
                      </a:r>
                    </a:p>
                  </a:txBody>
                  <a:tcPr marL="6350" marR="6350" marT="6350" marB="0" anchor="b"/>
                </a:tc>
                <a:tc>
                  <a:txBody>
                    <a:bodyPr/>
                    <a:lstStyle/>
                    <a:p>
                      <a:pPr algn="r" fontAlgn="b"/>
                      <a:r>
                        <a:rPr lang="en-IN" sz="1100" b="0" i="0" u="none" strike="noStrike">
                          <a:solidFill>
                            <a:srgbClr val="000000"/>
                          </a:solidFill>
                          <a:effectLst/>
                          <a:latin typeface="Aptos Narrow"/>
                        </a:rPr>
                        <a:t>0.2857</a:t>
                      </a:r>
                    </a:p>
                  </a:txBody>
                  <a:tcPr marL="6350" marR="6350" marT="6350" marB="0" anchor="b"/>
                </a:tc>
                <a:tc>
                  <a:txBody>
                    <a:bodyPr/>
                    <a:lstStyle/>
                    <a:p>
                      <a:pPr algn="r" fontAlgn="b"/>
                      <a:r>
                        <a:rPr lang="en-IN" sz="1100" b="1" i="0" u="none" strike="noStrike">
                          <a:solidFill>
                            <a:srgbClr val="000000"/>
                          </a:solidFill>
                          <a:effectLst/>
                          <a:latin typeface="Aptos Narrow"/>
                        </a:rPr>
                        <a:t>0.2451</a:t>
                      </a:r>
                    </a:p>
                  </a:txBody>
                  <a:tcPr marL="6350" marR="6350" marT="6350" marB="0" anchor="b"/>
                </a:tc>
                <a:tc>
                  <a:txBody>
                    <a:bodyPr/>
                    <a:lstStyle/>
                    <a:p>
                      <a:pPr algn="r" fontAlgn="b"/>
                      <a:r>
                        <a:rPr lang="en-IN" sz="1100" b="0" i="0" u="none" strike="noStrike">
                          <a:solidFill>
                            <a:srgbClr val="000000"/>
                          </a:solidFill>
                          <a:effectLst/>
                          <a:latin typeface="Aptos Narrow"/>
                        </a:rPr>
                        <a:t>0.1849</a:t>
                      </a:r>
                    </a:p>
                  </a:txBody>
                  <a:tcPr marL="6350" marR="6350" marT="6350" marB="0" anchor="b"/>
                </a:tc>
                <a:tc>
                  <a:txBody>
                    <a:bodyPr/>
                    <a:lstStyle/>
                    <a:p>
                      <a:pPr algn="r" fontAlgn="b"/>
                      <a:r>
                        <a:rPr lang="en-IN" sz="1100" b="0" i="0" u="none" strike="noStrike">
                          <a:solidFill>
                            <a:srgbClr val="000000"/>
                          </a:solidFill>
                          <a:effectLst/>
                          <a:latin typeface="Aptos Narrow"/>
                        </a:rPr>
                        <a:t>0.272</a:t>
                      </a:r>
                    </a:p>
                  </a:txBody>
                  <a:tcPr marL="6350" marR="6350" marT="6350" marB="0" anchor="b"/>
                </a:tc>
                <a:tc>
                  <a:txBody>
                    <a:bodyPr/>
                    <a:lstStyle/>
                    <a:p>
                      <a:pPr algn="r" fontAlgn="b"/>
                      <a:r>
                        <a:rPr lang="en-IN" sz="1100" b="1" i="0" u="none" strike="noStrike">
                          <a:solidFill>
                            <a:srgbClr val="000000"/>
                          </a:solidFill>
                          <a:effectLst/>
                          <a:latin typeface="Aptos Narrow"/>
                        </a:rPr>
                        <a:t>0.2753</a:t>
                      </a:r>
                    </a:p>
                  </a:txBody>
                  <a:tcPr marL="6350" marR="6350" marT="6350" marB="0" anchor="b"/>
                </a:tc>
                <a:tc>
                  <a:txBody>
                    <a:bodyPr/>
                    <a:lstStyle/>
                    <a:p>
                      <a:pPr algn="r" fontAlgn="b"/>
                      <a:r>
                        <a:rPr lang="en-IN" sz="1100" b="0" i="0" u="none" strike="noStrike">
                          <a:solidFill>
                            <a:srgbClr val="000000"/>
                          </a:solidFill>
                          <a:effectLst/>
                          <a:latin typeface="Aptos Narrow"/>
                        </a:rPr>
                        <a:t>0.2015</a:t>
                      </a:r>
                    </a:p>
                  </a:txBody>
                  <a:tcPr marL="6350" marR="6350" marT="6350" marB="0" anchor="b"/>
                </a:tc>
                <a:tc>
                  <a:txBody>
                    <a:bodyPr/>
                    <a:lstStyle/>
                    <a:p>
                      <a:pPr algn="r" fontAlgn="b"/>
                      <a:r>
                        <a:rPr lang="en-IN" sz="1100" b="0" i="0" u="none" strike="noStrike">
                          <a:solidFill>
                            <a:srgbClr val="000000"/>
                          </a:solidFill>
                          <a:effectLst/>
                          <a:latin typeface="Aptos Narrow"/>
                        </a:rPr>
                        <a:t>0.317</a:t>
                      </a:r>
                    </a:p>
                  </a:txBody>
                  <a:tcPr marL="6350" marR="6350" marT="6350" marB="0" anchor="b"/>
                </a:tc>
                <a:tc>
                  <a:txBody>
                    <a:bodyPr/>
                    <a:lstStyle/>
                    <a:p>
                      <a:pPr algn="r" fontAlgn="b"/>
                      <a:r>
                        <a:rPr lang="en-IN" sz="1100" b="1" i="0" u="none" strike="noStrike">
                          <a:solidFill>
                            <a:srgbClr val="000000"/>
                          </a:solidFill>
                          <a:effectLst/>
                          <a:latin typeface="Aptos Narrow"/>
                        </a:rPr>
                        <a:t>0.2984</a:t>
                      </a:r>
                    </a:p>
                  </a:txBody>
                  <a:tcPr marL="6350" marR="6350" marT="6350" marB="0" anchor="b"/>
                </a:tc>
                <a:tc>
                  <a:txBody>
                    <a:bodyPr/>
                    <a:lstStyle/>
                    <a:p>
                      <a:pPr algn="r" fontAlgn="b"/>
                      <a:r>
                        <a:rPr lang="en-IN" sz="1100" b="0" i="0" u="none" strike="noStrike">
                          <a:solidFill>
                            <a:srgbClr val="000000"/>
                          </a:solidFill>
                          <a:effectLst/>
                          <a:latin typeface="Aptos Narrow"/>
                        </a:rPr>
                        <a:t>0.2495</a:t>
                      </a:r>
                    </a:p>
                  </a:txBody>
                  <a:tcPr marL="6350" marR="6350" marT="6350" marB="0" anchor="b"/>
                </a:tc>
                <a:tc>
                  <a:txBody>
                    <a:bodyPr/>
                    <a:lstStyle/>
                    <a:p>
                      <a:pPr algn="r" fontAlgn="b"/>
                      <a:r>
                        <a:rPr lang="en-IN" sz="1100" b="0" i="0" u="none" strike="noStrike">
                          <a:solidFill>
                            <a:srgbClr val="000000"/>
                          </a:solidFill>
                          <a:effectLst/>
                          <a:latin typeface="Aptos Narrow"/>
                        </a:rPr>
                        <a:t>0.305</a:t>
                      </a:r>
                    </a:p>
                  </a:txBody>
                  <a:tcPr marL="6350" marR="6350" marT="6350" marB="0" anchor="b"/>
                </a:tc>
                <a:extLst>
                  <a:ext uri="{0D108BD9-81ED-4DB2-BD59-A6C34878D82A}">
                    <a16:rowId xmlns:a16="http://schemas.microsoft.com/office/drawing/2014/main" val="367896946"/>
                  </a:ext>
                </a:extLst>
              </a:tr>
              <a:tr h="456039">
                <a:tc>
                  <a:txBody>
                    <a:bodyPr/>
                    <a:lstStyle/>
                    <a:p>
                      <a:pPr algn="l" fontAlgn="ctr"/>
                      <a:r>
                        <a:rPr lang="en-US" sz="1100" b="0" i="0" u="none" strike="noStrike">
                          <a:solidFill>
                            <a:srgbClr val="000000"/>
                          </a:solidFill>
                          <a:effectLst/>
                          <a:latin typeface="Aptos Narrow"/>
                        </a:rPr>
                        <a:t>Segment 2: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0.0456</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0.2228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-0.0312</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-0.2321</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-0.3213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-0.2505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0.0795</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0.1922</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0.1922</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-0.0371</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-0.0535</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-0.2403</a:t>
                      </a:r>
                    </a:p>
                  </a:txBody>
                  <a:tcPr marL="6350" marR="6350" marT="6350" marB="0" anchor="b">
                    <a:solidFill>
                      <a:srgbClr val="F0F0F0"/>
                    </a:solidFill>
                  </a:tcPr>
                </a:tc>
                <a:extLst>
                  <a:ext uri="{0D108BD9-81ED-4DB2-BD59-A6C34878D82A}">
                    <a16:rowId xmlns:a16="http://schemas.microsoft.com/office/drawing/2014/main" val="2462036248"/>
                  </a:ext>
                </a:extLst>
              </a:tr>
              <a:tr h="305921">
                <a:tc>
                  <a:txBody>
                    <a:bodyPr/>
                    <a:lstStyle/>
                    <a:p>
                      <a:pPr algn="l" fontAlgn="ctr"/>
                      <a:r>
                        <a:rPr lang="en-US" sz="1100" b="0" i="0" u="none" strike="noStrike">
                          <a:solidFill>
                            <a:srgbClr val="000000"/>
                          </a:solidFill>
                          <a:effectLst/>
                          <a:latin typeface="Aptos Narrow"/>
                        </a:rPr>
                        <a:t>Segment 3: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NONE of Granted or Non Granted contracts are available</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1"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1"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extLst>
                  <a:ext uri="{0D108BD9-81ED-4DB2-BD59-A6C34878D82A}">
                    <a16:rowId xmlns:a16="http://schemas.microsoft.com/office/drawing/2014/main" val="561289710"/>
                  </a:ext>
                </a:extLst>
              </a:tr>
            </a:tbl>
          </a:graphicData>
        </a:graphic>
      </p:graphicFrame>
      <p:graphicFrame>
        <p:nvGraphicFramePr>
          <p:cNvPr id="2" name="Table 1">
            <a:extLst>
              <a:ext uri="{FF2B5EF4-FFF2-40B4-BE49-F238E27FC236}">
                <a16:creationId xmlns:a16="http://schemas.microsoft.com/office/drawing/2014/main" id="{2A95B424-889A-C0EE-3E07-AA6C1AFE2958}"/>
              </a:ext>
            </a:extLst>
          </p:cNvPr>
          <p:cNvGraphicFramePr>
            <a:graphicFrameLocks noGrp="1"/>
          </p:cNvGraphicFramePr>
          <p:nvPr/>
        </p:nvGraphicFramePr>
        <p:xfrm>
          <a:off x="86412" y="4440537"/>
          <a:ext cx="12019175" cy="2344533"/>
        </p:xfrm>
        <a:graphic>
          <a:graphicData uri="http://schemas.openxmlformats.org/drawingml/2006/table">
            <a:tbl>
              <a:tblPr firstRow="1" bandRow="1">
                <a:tableStyleId>{5C22544A-7EE6-4342-B048-85BDC9FD1C3A}</a:tableStyleId>
              </a:tblPr>
              <a:tblGrid>
                <a:gridCol w="4804462">
                  <a:extLst>
                    <a:ext uri="{9D8B030D-6E8A-4147-A177-3AD203B41FA5}">
                      <a16:colId xmlns:a16="http://schemas.microsoft.com/office/drawing/2014/main" val="2014738782"/>
                    </a:ext>
                  </a:extLst>
                </a:gridCol>
                <a:gridCol w="538699">
                  <a:extLst>
                    <a:ext uri="{9D8B030D-6E8A-4147-A177-3AD203B41FA5}">
                      <a16:colId xmlns:a16="http://schemas.microsoft.com/office/drawing/2014/main" val="4036534477"/>
                    </a:ext>
                  </a:extLst>
                </a:gridCol>
                <a:gridCol w="500220">
                  <a:extLst>
                    <a:ext uri="{9D8B030D-6E8A-4147-A177-3AD203B41FA5}">
                      <a16:colId xmlns:a16="http://schemas.microsoft.com/office/drawing/2014/main" val="1336389269"/>
                    </a:ext>
                  </a:extLst>
                </a:gridCol>
                <a:gridCol w="634895">
                  <a:extLst>
                    <a:ext uri="{9D8B030D-6E8A-4147-A177-3AD203B41FA5}">
                      <a16:colId xmlns:a16="http://schemas.microsoft.com/office/drawing/2014/main" val="906604726"/>
                    </a:ext>
                  </a:extLst>
                </a:gridCol>
                <a:gridCol w="553493">
                  <a:extLst>
                    <a:ext uri="{9D8B030D-6E8A-4147-A177-3AD203B41FA5}">
                      <a16:colId xmlns:a16="http://schemas.microsoft.com/office/drawing/2014/main" val="2674394347"/>
                    </a:ext>
                  </a:extLst>
                </a:gridCol>
                <a:gridCol w="479361">
                  <a:extLst>
                    <a:ext uri="{9D8B030D-6E8A-4147-A177-3AD203B41FA5}">
                      <a16:colId xmlns:a16="http://schemas.microsoft.com/office/drawing/2014/main" val="1903318529"/>
                    </a:ext>
                  </a:extLst>
                </a:gridCol>
                <a:gridCol w="499759">
                  <a:extLst>
                    <a:ext uri="{9D8B030D-6E8A-4147-A177-3AD203B41FA5}">
                      <a16:colId xmlns:a16="http://schemas.microsoft.com/office/drawing/2014/main" val="3900200502"/>
                    </a:ext>
                  </a:extLst>
                </a:gridCol>
                <a:gridCol w="530359">
                  <a:extLst>
                    <a:ext uri="{9D8B030D-6E8A-4147-A177-3AD203B41FA5}">
                      <a16:colId xmlns:a16="http://schemas.microsoft.com/office/drawing/2014/main" val="2567555724"/>
                    </a:ext>
                  </a:extLst>
                </a:gridCol>
                <a:gridCol w="530359">
                  <a:extLst>
                    <a:ext uri="{9D8B030D-6E8A-4147-A177-3AD203B41FA5}">
                      <a16:colId xmlns:a16="http://schemas.microsoft.com/office/drawing/2014/main" val="3752098266"/>
                    </a:ext>
                  </a:extLst>
                </a:gridCol>
                <a:gridCol w="479362">
                  <a:extLst>
                    <a:ext uri="{9D8B030D-6E8A-4147-A177-3AD203B41FA5}">
                      <a16:colId xmlns:a16="http://schemas.microsoft.com/office/drawing/2014/main" val="3162282243"/>
                    </a:ext>
                  </a:extLst>
                </a:gridCol>
                <a:gridCol w="479362">
                  <a:extLst>
                    <a:ext uri="{9D8B030D-6E8A-4147-A177-3AD203B41FA5}">
                      <a16:colId xmlns:a16="http://schemas.microsoft.com/office/drawing/2014/main" val="1633313045"/>
                    </a:ext>
                  </a:extLst>
                </a:gridCol>
                <a:gridCol w="499757">
                  <a:extLst>
                    <a:ext uri="{9D8B030D-6E8A-4147-A177-3AD203B41FA5}">
                      <a16:colId xmlns:a16="http://schemas.microsoft.com/office/drawing/2014/main" val="560734652"/>
                    </a:ext>
                  </a:extLst>
                </a:gridCol>
                <a:gridCol w="540559">
                  <a:extLst>
                    <a:ext uri="{9D8B030D-6E8A-4147-A177-3AD203B41FA5}">
                      <a16:colId xmlns:a16="http://schemas.microsoft.com/office/drawing/2014/main" val="2675255649"/>
                    </a:ext>
                  </a:extLst>
                </a:gridCol>
                <a:gridCol w="448763">
                  <a:extLst>
                    <a:ext uri="{9D8B030D-6E8A-4147-A177-3AD203B41FA5}">
                      <a16:colId xmlns:a16="http://schemas.microsoft.com/office/drawing/2014/main" val="3510705172"/>
                    </a:ext>
                  </a:extLst>
                </a:gridCol>
                <a:gridCol w="499765">
                  <a:extLst>
                    <a:ext uri="{9D8B030D-6E8A-4147-A177-3AD203B41FA5}">
                      <a16:colId xmlns:a16="http://schemas.microsoft.com/office/drawing/2014/main" val="110323810"/>
                    </a:ext>
                  </a:extLst>
                </a:gridCol>
              </a:tblGrid>
              <a:tr h="166149">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panose="020B0004020202020204" pitchFamily="34" charset="0"/>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299961">
                <a:tc>
                  <a:txBody>
                    <a:bodyPr/>
                    <a:lstStyle/>
                    <a:p>
                      <a:pPr algn="ctr" fontAlgn="b"/>
                      <a:r>
                        <a:rPr lang="en-IN" sz="1400" b="1" i="0" u="none" strike="noStrike">
                          <a:solidFill>
                            <a:schemeClr val="bg1"/>
                          </a:solidFill>
                          <a:effectLst/>
                          <a:latin typeface="Aptos Narrow" panose="020B0004020202020204" pitchFamily="34" charset="0"/>
                        </a:rPr>
                        <a:t>15 feature </a:t>
                      </a:r>
                      <a:r>
                        <a:rPr lang="en-IN" sz="1400" b="1" i="0" u="none" strike="noStrike" err="1">
                          <a:solidFill>
                            <a:schemeClr val="bg1"/>
                          </a:solidFill>
                          <a:effectLst/>
                          <a:latin typeface="Aptos Narrow" panose="020B0004020202020204" pitchFamily="34" charset="0"/>
                        </a:rPr>
                        <a:t>Catboost</a:t>
                      </a:r>
                      <a:r>
                        <a:rPr lang="en-IN" sz="1400" b="1" i="0" u="none" strike="noStrike">
                          <a:solidFill>
                            <a:schemeClr val="bg1"/>
                          </a:solidFill>
                          <a:effectLst/>
                          <a:latin typeface="Aptos Narrow" panose="020B0004020202020204" pitchFamily="34" charset="0"/>
                        </a:rPr>
                        <a:t> Model -v2</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299961">
                <a:tc>
                  <a:txBody>
                    <a:bodyPr/>
                    <a:lstStyle/>
                    <a:p>
                      <a:pPr algn="l" fontAlgn="ctr"/>
                      <a:r>
                        <a:rPr lang="en-US" sz="1100" b="0" i="0" u="none" strike="noStrike">
                          <a:solidFill>
                            <a:srgbClr val="000000"/>
                          </a:solidFill>
                          <a:effectLst/>
                          <a:latin typeface="Aptos Narrow" panose="020B0004020202020204" pitchFamily="34" charset="0"/>
                        </a:rPr>
                        <a:t>Model Trained on All the following Segments combined. Tested also on the 3 Segments Combined</a:t>
                      </a:r>
                    </a:p>
                  </a:txBody>
                  <a:tcPr marL="6350" marR="6350" marT="6350" marB="0" anchor="ctr">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0.264</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0.245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0.2793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0.1677</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0.2339</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0.2778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0.1839</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0.2655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0.3048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0.1969</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0.2777</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0.3144</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0.228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0.2701</a:t>
                      </a:r>
                    </a:p>
                  </a:txBody>
                  <a:tcPr marL="6350" marR="6350" marT="6350" marB="0" anchor="b">
                    <a:solidFill>
                      <a:srgbClr val="F0F0F0"/>
                    </a:solidFill>
                  </a:tcPr>
                </a:tc>
                <a:extLst>
                  <a:ext uri="{0D108BD9-81ED-4DB2-BD59-A6C34878D82A}">
                    <a16:rowId xmlns:a16="http://schemas.microsoft.com/office/drawing/2014/main" val="1754815548"/>
                  </a:ext>
                </a:extLst>
              </a:tr>
              <a:tr h="447153">
                <a:tc>
                  <a:txBody>
                    <a:bodyPr/>
                    <a:lstStyle/>
                    <a:p>
                      <a:pPr algn="l" fontAlgn="ctr"/>
                      <a:r>
                        <a:rPr lang="en-US" sz="1100" b="0" i="0" u="none" strike="noStrike">
                          <a:solidFill>
                            <a:srgbClr val="000000"/>
                          </a:solidFill>
                          <a:effectLst/>
                          <a:latin typeface="Aptos Narrow" panose="020B0004020202020204" pitchFamily="34" charset="0"/>
                        </a:rPr>
                        <a:t>Segment 1: </a:t>
                      </a:r>
                      <a:r>
                        <a:rPr lang="en-US" sz="1100" b="0" i="0" u="none" strike="noStrike" err="1">
                          <a:solidFill>
                            <a:srgbClr val="000000"/>
                          </a:solidFill>
                          <a:effectLst/>
                          <a:latin typeface="Aptos Narrow" panose="020B0004020202020204" pitchFamily="34" charset="0"/>
                        </a:rPr>
                        <a:t>flag_matched</a:t>
                      </a:r>
                      <a:r>
                        <a:rPr lang="en-US" sz="1100" b="0" i="0" u="none" strike="noStrike">
                          <a:solidFill>
                            <a:srgbClr val="000000"/>
                          </a:solidFill>
                          <a:effectLst/>
                          <a:latin typeface="Aptos Narrow" panose="020B0004020202020204" pitchFamily="34" charset="0"/>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0.3112</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0.1959</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0.2981</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0.3134</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0.2065</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0.314</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0.3462</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0.2222</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0.3393</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0.3653</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0.2576</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0.339</a:t>
                      </a:r>
                    </a:p>
                  </a:txBody>
                  <a:tcPr marL="6350" marR="6350" marT="6350" marB="0" anchor="b"/>
                </a:tc>
                <a:extLst>
                  <a:ext uri="{0D108BD9-81ED-4DB2-BD59-A6C34878D82A}">
                    <a16:rowId xmlns:a16="http://schemas.microsoft.com/office/drawing/2014/main" val="367896946"/>
                  </a:ext>
                </a:extLst>
              </a:tr>
              <a:tr h="447153">
                <a:tc>
                  <a:txBody>
                    <a:bodyPr/>
                    <a:lstStyle/>
                    <a:p>
                      <a:pPr algn="l" fontAlgn="ctr"/>
                      <a:r>
                        <a:rPr lang="en-US" sz="1100" b="0" i="0" u="none" strike="noStrike">
                          <a:solidFill>
                            <a:srgbClr val="000000"/>
                          </a:solidFill>
                          <a:effectLst/>
                          <a:latin typeface="Aptos Narrow" panose="020B0004020202020204" pitchFamily="34" charset="0"/>
                        </a:rPr>
                        <a:t>Segment 2: </a:t>
                      </a:r>
                      <a:r>
                        <a:rPr lang="en-US" sz="1100" b="0" i="0" u="none" strike="noStrike" err="1">
                          <a:solidFill>
                            <a:srgbClr val="000000"/>
                          </a:solidFill>
                          <a:effectLst/>
                          <a:latin typeface="Aptos Narrow" panose="020B0004020202020204" pitchFamily="34" charset="0"/>
                        </a:rPr>
                        <a:t>flag_matched</a:t>
                      </a:r>
                      <a:r>
                        <a:rPr lang="en-US" sz="1100" b="0" i="0" u="none" strike="noStrike">
                          <a:solidFill>
                            <a:srgbClr val="000000"/>
                          </a:solidFill>
                          <a:effectLst/>
                          <a:latin typeface="Aptos Narrow" panose="020B0004020202020204" pitchFamily="34" charset="0"/>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solidFill>
                      <a:srgbClr val="F0F0F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0.2381</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0.1196</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0.2563</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0.1863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-0.3273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0.3634</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0.179</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0.2925</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0.1895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panose="020B0004020202020204" pitchFamily="34" charset="0"/>
                        </a:rPr>
                        <a:t>0.2133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0.0947</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panose="020B0004020202020204" pitchFamily="34" charset="0"/>
                        </a:rPr>
                        <a:t>-0.0775</a:t>
                      </a:r>
                    </a:p>
                  </a:txBody>
                  <a:tcPr marL="6350" marR="6350" marT="6350" marB="0" anchor="b">
                    <a:solidFill>
                      <a:srgbClr val="F0F0F0"/>
                    </a:solidFill>
                  </a:tcPr>
                </a:tc>
                <a:extLst>
                  <a:ext uri="{0D108BD9-81ED-4DB2-BD59-A6C34878D82A}">
                    <a16:rowId xmlns:a16="http://schemas.microsoft.com/office/drawing/2014/main" val="2462036248"/>
                  </a:ext>
                </a:extLst>
              </a:tr>
              <a:tr h="299961">
                <a:tc>
                  <a:txBody>
                    <a:bodyPr/>
                    <a:lstStyle/>
                    <a:p>
                      <a:pPr algn="l" fontAlgn="ctr"/>
                      <a:r>
                        <a:rPr lang="en-US" sz="1100" b="0" i="0" u="none" strike="noStrike">
                          <a:solidFill>
                            <a:srgbClr val="000000"/>
                          </a:solidFill>
                          <a:effectLst/>
                          <a:latin typeface="Aptos Narrow" panose="020B0004020202020204" pitchFamily="34" charset="0"/>
                        </a:rPr>
                        <a:t>Segment 3: </a:t>
                      </a:r>
                      <a:r>
                        <a:rPr lang="en-US" sz="1100" b="0" i="0" u="none" strike="noStrike" err="1">
                          <a:solidFill>
                            <a:srgbClr val="000000"/>
                          </a:solidFill>
                          <a:effectLst/>
                          <a:latin typeface="Aptos Narrow" panose="020B0004020202020204" pitchFamily="34" charset="0"/>
                        </a:rPr>
                        <a:t>flag_matched</a:t>
                      </a:r>
                      <a:r>
                        <a:rPr lang="en-US" sz="1100" b="0" i="0" u="none" strike="noStrike">
                          <a:solidFill>
                            <a:srgbClr val="000000"/>
                          </a:solidFill>
                          <a:effectLst/>
                          <a:latin typeface="Aptos Narrow" panose="020B0004020202020204" pitchFamily="34" charset="0"/>
                        </a:rPr>
                        <a:t> = 1 AND NONE of Granted or Non Granted contracts are available</a:t>
                      </a:r>
                    </a:p>
                  </a:txBody>
                  <a:tcPr marL="6350" marR="6350" marT="6350" marB="0" anchor="ctr"/>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0.1509</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0.0942</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1" i="0" u="none" strike="noStrike">
                          <a:solidFill>
                            <a:srgbClr val="000000"/>
                          </a:solidFill>
                          <a:effectLst/>
                          <a:latin typeface="Aptos Narrow" panose="020B0004020202020204" pitchFamily="34" charset="0"/>
                        </a:rPr>
                        <a:t>0.0728</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a:t>
                      </a:r>
                    </a:p>
                  </a:txBody>
                  <a:tcPr marL="6350" marR="6350" marT="6350" marB="0" anchor="b"/>
                </a:tc>
                <a:extLst>
                  <a:ext uri="{0D108BD9-81ED-4DB2-BD59-A6C34878D82A}">
                    <a16:rowId xmlns:a16="http://schemas.microsoft.com/office/drawing/2014/main" val="561289710"/>
                  </a:ext>
                </a:extLst>
              </a:tr>
              <a:tr h="152768">
                <a:tc>
                  <a:txBody>
                    <a:bodyPr/>
                    <a:lstStyle/>
                    <a:p>
                      <a:pPr algn="l" fontAlgn="ctr"/>
                      <a:r>
                        <a:rPr lang="en-US" sz="1100" b="0" i="0" u="none" strike="noStrike">
                          <a:solidFill>
                            <a:srgbClr val="000000"/>
                          </a:solidFill>
                          <a:effectLst/>
                          <a:latin typeface="Aptos Narrow" panose="020B0004020202020204" pitchFamily="34" charset="0"/>
                        </a:rPr>
                        <a:t>Segment 4: </a:t>
                      </a:r>
                      <a:r>
                        <a:rPr lang="en-US" sz="1100" b="0" i="0" u="none" strike="noStrike" err="1">
                          <a:solidFill>
                            <a:srgbClr val="000000"/>
                          </a:solidFill>
                          <a:effectLst/>
                          <a:latin typeface="Aptos Narrow" panose="020B0004020202020204" pitchFamily="34" charset="0"/>
                        </a:rPr>
                        <a:t>flag_matched</a:t>
                      </a:r>
                      <a:r>
                        <a:rPr lang="en-US" sz="1100" b="0" i="0" u="none" strike="noStrike">
                          <a:solidFill>
                            <a:srgbClr val="000000"/>
                          </a:solidFill>
                          <a:effectLst/>
                          <a:latin typeface="Aptos Narrow" panose="020B0004020202020204" pitchFamily="34" charset="0"/>
                        </a:rPr>
                        <a:t> = 0</a:t>
                      </a:r>
                    </a:p>
                  </a:txBody>
                  <a:tcPr marL="6350" marR="6350" marT="6350" marB="0" anchor="ctr"/>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tc>
                <a:tc>
                  <a:txBody>
                    <a:bodyPr/>
                    <a:lstStyle/>
                    <a:p>
                      <a:pPr algn="l" fontAlgn="b"/>
                      <a:r>
                        <a:rPr lang="en-IN" sz="1100" b="0" i="0" u="none" strike="noStrike">
                          <a:solidFill>
                            <a:srgbClr val="000000"/>
                          </a:solidFill>
                          <a:effectLst/>
                          <a:latin typeface="Aptos Narrow" panose="020B0004020202020204" pitchFamily="34" charset="0"/>
                        </a:rPr>
                        <a:t> </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0.1358</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0.041</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-0.0634</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0.1041</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0.016</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0.018</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0.1751</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0.0602</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0.0707</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0.1198</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0.0156</a:t>
                      </a:r>
                    </a:p>
                  </a:txBody>
                  <a:tcPr marL="6350" marR="6350" marT="6350" marB="0" anchor="b"/>
                </a:tc>
                <a:tc>
                  <a:txBody>
                    <a:bodyPr/>
                    <a:lstStyle/>
                    <a:p>
                      <a:pPr algn="r" fontAlgn="b"/>
                      <a:r>
                        <a:rPr lang="en-IN" sz="1100" b="0" i="0" u="none" strike="noStrike">
                          <a:solidFill>
                            <a:srgbClr val="000000"/>
                          </a:solidFill>
                          <a:effectLst/>
                          <a:latin typeface="Aptos Narrow" panose="020B0004020202020204" pitchFamily="34" charset="0"/>
                        </a:rPr>
                        <a:t>0.0162</a:t>
                      </a:r>
                    </a:p>
                  </a:txBody>
                  <a:tcPr marL="6350" marR="6350" marT="6350" marB="0" anchor="b"/>
                </a:tc>
                <a:extLst>
                  <a:ext uri="{0D108BD9-81ED-4DB2-BD59-A6C34878D82A}">
                    <a16:rowId xmlns:a16="http://schemas.microsoft.com/office/drawing/2014/main" val="3652886067"/>
                  </a:ext>
                </a:extLst>
              </a:tr>
            </a:tbl>
          </a:graphicData>
        </a:graphic>
      </p:graphicFrame>
      <p:graphicFrame>
        <p:nvGraphicFramePr>
          <p:cNvPr id="3" name="Table 2">
            <a:extLst>
              <a:ext uri="{FF2B5EF4-FFF2-40B4-BE49-F238E27FC236}">
                <a16:creationId xmlns:a16="http://schemas.microsoft.com/office/drawing/2014/main" id="{E346F3E4-8A48-73C5-C82A-40FF3D36EC6C}"/>
              </a:ext>
            </a:extLst>
          </p:cNvPr>
          <p:cNvGraphicFramePr>
            <a:graphicFrameLocks noGrp="1"/>
          </p:cNvGraphicFramePr>
          <p:nvPr/>
        </p:nvGraphicFramePr>
        <p:xfrm>
          <a:off x="94269" y="14182"/>
          <a:ext cx="12019175" cy="2107164"/>
        </p:xfrm>
        <a:graphic>
          <a:graphicData uri="http://schemas.openxmlformats.org/drawingml/2006/table">
            <a:tbl>
              <a:tblPr firstRow="1" bandRow="1">
                <a:tableStyleId>{5C22544A-7EE6-4342-B048-85BDC9FD1C3A}</a:tableStyleId>
              </a:tblPr>
              <a:tblGrid>
                <a:gridCol w="4804465">
                  <a:extLst>
                    <a:ext uri="{9D8B030D-6E8A-4147-A177-3AD203B41FA5}">
                      <a16:colId xmlns:a16="http://schemas.microsoft.com/office/drawing/2014/main" val="2014738782"/>
                    </a:ext>
                  </a:extLst>
                </a:gridCol>
                <a:gridCol w="538700">
                  <a:extLst>
                    <a:ext uri="{9D8B030D-6E8A-4147-A177-3AD203B41FA5}">
                      <a16:colId xmlns:a16="http://schemas.microsoft.com/office/drawing/2014/main" val="4036534477"/>
                    </a:ext>
                  </a:extLst>
                </a:gridCol>
                <a:gridCol w="500219">
                  <a:extLst>
                    <a:ext uri="{9D8B030D-6E8A-4147-A177-3AD203B41FA5}">
                      <a16:colId xmlns:a16="http://schemas.microsoft.com/office/drawing/2014/main" val="1336389269"/>
                    </a:ext>
                  </a:extLst>
                </a:gridCol>
                <a:gridCol w="634895">
                  <a:extLst>
                    <a:ext uri="{9D8B030D-6E8A-4147-A177-3AD203B41FA5}">
                      <a16:colId xmlns:a16="http://schemas.microsoft.com/office/drawing/2014/main" val="906604726"/>
                    </a:ext>
                  </a:extLst>
                </a:gridCol>
                <a:gridCol w="553492">
                  <a:extLst>
                    <a:ext uri="{9D8B030D-6E8A-4147-A177-3AD203B41FA5}">
                      <a16:colId xmlns:a16="http://schemas.microsoft.com/office/drawing/2014/main" val="2674394347"/>
                    </a:ext>
                  </a:extLst>
                </a:gridCol>
                <a:gridCol w="479361">
                  <a:extLst>
                    <a:ext uri="{9D8B030D-6E8A-4147-A177-3AD203B41FA5}">
                      <a16:colId xmlns:a16="http://schemas.microsoft.com/office/drawing/2014/main" val="1903318529"/>
                    </a:ext>
                  </a:extLst>
                </a:gridCol>
                <a:gridCol w="499759">
                  <a:extLst>
                    <a:ext uri="{9D8B030D-6E8A-4147-A177-3AD203B41FA5}">
                      <a16:colId xmlns:a16="http://schemas.microsoft.com/office/drawing/2014/main" val="3900200502"/>
                    </a:ext>
                  </a:extLst>
                </a:gridCol>
                <a:gridCol w="530358">
                  <a:extLst>
                    <a:ext uri="{9D8B030D-6E8A-4147-A177-3AD203B41FA5}">
                      <a16:colId xmlns:a16="http://schemas.microsoft.com/office/drawing/2014/main" val="2567555724"/>
                    </a:ext>
                  </a:extLst>
                </a:gridCol>
                <a:gridCol w="530358">
                  <a:extLst>
                    <a:ext uri="{9D8B030D-6E8A-4147-A177-3AD203B41FA5}">
                      <a16:colId xmlns:a16="http://schemas.microsoft.com/office/drawing/2014/main" val="3752098266"/>
                    </a:ext>
                  </a:extLst>
                </a:gridCol>
                <a:gridCol w="479362">
                  <a:extLst>
                    <a:ext uri="{9D8B030D-6E8A-4147-A177-3AD203B41FA5}">
                      <a16:colId xmlns:a16="http://schemas.microsoft.com/office/drawing/2014/main" val="3162282243"/>
                    </a:ext>
                  </a:extLst>
                </a:gridCol>
                <a:gridCol w="479362">
                  <a:extLst>
                    <a:ext uri="{9D8B030D-6E8A-4147-A177-3AD203B41FA5}">
                      <a16:colId xmlns:a16="http://schemas.microsoft.com/office/drawing/2014/main" val="1633313045"/>
                    </a:ext>
                  </a:extLst>
                </a:gridCol>
                <a:gridCol w="499757">
                  <a:extLst>
                    <a:ext uri="{9D8B030D-6E8A-4147-A177-3AD203B41FA5}">
                      <a16:colId xmlns:a16="http://schemas.microsoft.com/office/drawing/2014/main" val="560734652"/>
                    </a:ext>
                  </a:extLst>
                </a:gridCol>
                <a:gridCol w="540558">
                  <a:extLst>
                    <a:ext uri="{9D8B030D-6E8A-4147-A177-3AD203B41FA5}">
                      <a16:colId xmlns:a16="http://schemas.microsoft.com/office/drawing/2014/main" val="2675255649"/>
                    </a:ext>
                  </a:extLst>
                </a:gridCol>
                <a:gridCol w="448764">
                  <a:extLst>
                    <a:ext uri="{9D8B030D-6E8A-4147-A177-3AD203B41FA5}">
                      <a16:colId xmlns:a16="http://schemas.microsoft.com/office/drawing/2014/main" val="3510705172"/>
                    </a:ext>
                  </a:extLst>
                </a:gridCol>
                <a:gridCol w="499765">
                  <a:extLst>
                    <a:ext uri="{9D8B030D-6E8A-4147-A177-3AD203B41FA5}">
                      <a16:colId xmlns:a16="http://schemas.microsoft.com/office/drawing/2014/main" val="110323810"/>
                    </a:ext>
                  </a:extLst>
                </a:gridCol>
              </a:tblGrid>
              <a:tr h="185569">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panose="020B0004020202020204" pitchFamily="34" charset="0"/>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panose="020B0004020202020204" pitchFamily="34" charset="0"/>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335020">
                <a:tc>
                  <a:txBody>
                    <a:bodyPr/>
                    <a:lstStyle/>
                    <a:p>
                      <a:pPr algn="ctr" fontAlgn="b"/>
                      <a:r>
                        <a:rPr lang="en-IN" sz="1400" b="1" i="0" u="none" strike="noStrike">
                          <a:solidFill>
                            <a:schemeClr val="bg1"/>
                          </a:solidFill>
                          <a:effectLst/>
                          <a:latin typeface="Aptos Narrow"/>
                        </a:rPr>
                        <a:t>7 feature LogReg WOE Model in </a:t>
                      </a:r>
                      <a:r>
                        <a:rPr lang="en-US" sz="1400" b="1" i="0" u="none" strike="noStrike">
                          <a:solidFill>
                            <a:schemeClr val="bg1"/>
                          </a:solidFill>
                          <a:effectLst/>
                          <a:latin typeface="Aptos Narrow"/>
                        </a:rPr>
                        <a:t>Production (December) </a:t>
                      </a:r>
                      <a:r>
                        <a:rPr lang="en-IN" sz="1400" b="1" i="0" u="none" strike="noStrike">
                          <a:solidFill>
                            <a:schemeClr val="bg1"/>
                          </a:solidFill>
                          <a:effectLst/>
                          <a:latin typeface="Aptos Narrow"/>
                        </a:rPr>
                        <a:t>–v1 </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panose="020B0004020202020204" pitchFamily="34" charset="0"/>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335020">
                <a:tc>
                  <a:txBody>
                    <a:bodyPr/>
                    <a:lstStyle/>
                    <a:p>
                      <a:pPr algn="l" fontAlgn="ctr"/>
                      <a:r>
                        <a:rPr lang="en-US" sz="1100" b="0" i="0" u="none" strike="noStrike">
                          <a:solidFill>
                            <a:srgbClr val="000000"/>
                          </a:solidFill>
                          <a:effectLst/>
                          <a:latin typeface="Aptos Narrow" panose="020B0004020202020204" pitchFamily="34" charset="0"/>
                        </a:rPr>
                        <a:t>Model Trained on All the following Segments combined. Tested also on the 3 Segments Combined</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panose="020B0004020202020204" pitchFamily="34" charset="0"/>
                        </a:rPr>
                        <a:t>0.2555</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panose="020B0004020202020204" pitchFamily="34" charset="0"/>
                        </a:rPr>
                        <a:t>0.2481</a:t>
                      </a:r>
                    </a:p>
                  </a:txBody>
                  <a:tcPr marL="6350" marR="6350" marT="6350" marB="0" anchor="ctr">
                    <a:solidFill>
                      <a:srgbClr val="F0F0F0"/>
                    </a:solidFill>
                  </a:tcPr>
                </a:tc>
                <a:tc>
                  <a:txBody>
                    <a:bodyPr/>
                    <a:lstStyle/>
                    <a:p>
                      <a:pPr algn="r" fontAlgn="ctr"/>
                      <a:r>
                        <a:rPr lang="en-IN" sz="1100" b="1" i="0" u="none" strike="noStrike">
                          <a:solidFill>
                            <a:srgbClr val="000000"/>
                          </a:solidFill>
                          <a:effectLst/>
                          <a:latin typeface="Aptos Narrow" panose="020B0004020202020204" pitchFamily="34" charset="0"/>
                        </a:rPr>
                        <a:t>0.2202</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0.1457</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0.2602</a:t>
                      </a:r>
                    </a:p>
                  </a:txBody>
                  <a:tcPr marL="6350" marR="6350" marT="6350" marB="0" anchor="ctr">
                    <a:solidFill>
                      <a:srgbClr val="F0F0F0"/>
                    </a:solidFill>
                  </a:tcPr>
                </a:tc>
                <a:tc>
                  <a:txBody>
                    <a:bodyPr/>
                    <a:lstStyle/>
                    <a:p>
                      <a:pPr algn="r" fontAlgn="ctr"/>
                      <a:r>
                        <a:rPr lang="en-IN" sz="1100" b="1" i="0" u="none" strike="noStrike">
                          <a:solidFill>
                            <a:srgbClr val="000000"/>
                          </a:solidFill>
                          <a:effectLst/>
                          <a:latin typeface="Aptos Narrow"/>
                        </a:rPr>
                        <a:t>0.2241</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0.1681</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0.2525</a:t>
                      </a:r>
                    </a:p>
                  </a:txBody>
                  <a:tcPr marL="6350" marR="6350" marT="6350" marB="0" anchor="ctr">
                    <a:solidFill>
                      <a:srgbClr val="F0F0F0"/>
                    </a:solidFill>
                  </a:tcPr>
                </a:tc>
                <a:tc>
                  <a:txBody>
                    <a:bodyPr/>
                    <a:lstStyle/>
                    <a:p>
                      <a:pPr algn="r" fontAlgn="ctr"/>
                      <a:r>
                        <a:rPr lang="en-IN" sz="1100" b="1" i="0" u="none" strike="noStrike">
                          <a:solidFill>
                            <a:srgbClr val="000000"/>
                          </a:solidFill>
                          <a:effectLst/>
                          <a:latin typeface="Aptos Narrow"/>
                        </a:rPr>
                        <a:t>0.2542</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0.2007</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0.2767</a:t>
                      </a:r>
                    </a:p>
                  </a:txBody>
                  <a:tcPr marL="6350" marR="6350" marT="6350" marB="0" anchor="ctr">
                    <a:solidFill>
                      <a:srgbClr val="F0F0F0"/>
                    </a:solidFill>
                  </a:tcPr>
                </a:tc>
                <a:tc>
                  <a:txBody>
                    <a:bodyPr/>
                    <a:lstStyle/>
                    <a:p>
                      <a:pPr algn="r" fontAlgn="ctr"/>
                      <a:r>
                        <a:rPr lang="en-IN" sz="1100" b="1" i="0" u="none" strike="noStrike">
                          <a:solidFill>
                            <a:srgbClr val="000000"/>
                          </a:solidFill>
                          <a:effectLst/>
                          <a:latin typeface="Aptos Narrow"/>
                        </a:rPr>
                        <a:t>0.2624</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0.2294</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0.2579</a:t>
                      </a:r>
                    </a:p>
                  </a:txBody>
                  <a:tcPr marL="6350" marR="6350" marT="6350" marB="0" anchor="ctr">
                    <a:solidFill>
                      <a:srgbClr val="F0F0F0"/>
                    </a:solidFill>
                  </a:tcPr>
                </a:tc>
                <a:extLst>
                  <a:ext uri="{0D108BD9-81ED-4DB2-BD59-A6C34878D82A}">
                    <a16:rowId xmlns:a16="http://schemas.microsoft.com/office/drawing/2014/main" val="1754815548"/>
                  </a:ext>
                </a:extLst>
              </a:tr>
              <a:tr h="499416">
                <a:tc>
                  <a:txBody>
                    <a:bodyPr/>
                    <a:lstStyle/>
                    <a:p>
                      <a:pPr algn="l" fontAlgn="ctr"/>
                      <a:r>
                        <a:rPr lang="en-US" sz="1100" b="0" i="0" u="none" strike="noStrike">
                          <a:solidFill>
                            <a:srgbClr val="000000"/>
                          </a:solidFill>
                          <a:effectLst/>
                          <a:latin typeface="Aptos Narrow"/>
                        </a:rPr>
                        <a:t>Segment 1: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r" fontAlgn="ctr"/>
                      <a:r>
                        <a:rPr lang="en-IN" sz="1100" b="0" i="0" u="none" strike="noStrike">
                          <a:solidFill>
                            <a:srgbClr val="000000"/>
                          </a:solidFill>
                          <a:effectLst/>
                          <a:latin typeface="Aptos Narrow"/>
                        </a:rPr>
                        <a:t>0.227</a:t>
                      </a:r>
                    </a:p>
                  </a:txBody>
                  <a:tcPr marL="6350" marR="6350" marT="6350" marB="0" anchor="ctr"/>
                </a:tc>
                <a:tc>
                  <a:txBody>
                    <a:bodyPr/>
                    <a:lstStyle/>
                    <a:p>
                      <a:pPr algn="r" fontAlgn="ctr"/>
                      <a:r>
                        <a:rPr lang="en-IN" sz="1100" b="0" i="0" u="none" strike="noStrike">
                          <a:solidFill>
                            <a:srgbClr val="000000"/>
                          </a:solidFill>
                          <a:effectLst/>
                          <a:latin typeface="Aptos Narrow"/>
                        </a:rPr>
                        <a:t>0.1452</a:t>
                      </a:r>
                    </a:p>
                  </a:txBody>
                  <a:tcPr marL="6350" marR="6350" marT="6350" marB="0" anchor="ctr"/>
                </a:tc>
                <a:tc>
                  <a:txBody>
                    <a:bodyPr/>
                    <a:lstStyle/>
                    <a:p>
                      <a:pPr algn="r" fontAlgn="ctr"/>
                      <a:r>
                        <a:rPr lang="en-IN" sz="1100" b="0" i="0" u="none" strike="noStrike">
                          <a:solidFill>
                            <a:srgbClr val="000000"/>
                          </a:solidFill>
                          <a:effectLst/>
                          <a:latin typeface="Aptos Narrow"/>
                        </a:rPr>
                        <a:t>0.2705</a:t>
                      </a:r>
                    </a:p>
                  </a:txBody>
                  <a:tcPr marL="6350" marR="6350" marT="6350" marB="0" anchor="ctr"/>
                </a:tc>
                <a:tc>
                  <a:txBody>
                    <a:bodyPr/>
                    <a:lstStyle/>
                    <a:p>
                      <a:pPr algn="r" fontAlgn="ctr"/>
                      <a:r>
                        <a:rPr lang="en-IN" sz="1100" b="0" i="0" u="none" strike="noStrike">
                          <a:solidFill>
                            <a:srgbClr val="000000"/>
                          </a:solidFill>
                          <a:effectLst/>
                          <a:latin typeface="Aptos Narrow"/>
                        </a:rPr>
                        <a:t>0.2337</a:t>
                      </a:r>
                    </a:p>
                  </a:txBody>
                  <a:tcPr marL="6350" marR="6350" marT="6350" marB="0" anchor="ctr"/>
                </a:tc>
                <a:tc>
                  <a:txBody>
                    <a:bodyPr/>
                    <a:lstStyle/>
                    <a:p>
                      <a:pPr algn="r" fontAlgn="ctr"/>
                      <a:r>
                        <a:rPr lang="en-IN" sz="1100" b="0" i="0" u="none" strike="noStrike">
                          <a:solidFill>
                            <a:srgbClr val="000000"/>
                          </a:solidFill>
                          <a:effectLst/>
                          <a:latin typeface="Aptos Narrow"/>
                        </a:rPr>
                        <a:t>0.1745</a:t>
                      </a:r>
                    </a:p>
                  </a:txBody>
                  <a:tcPr marL="6350" marR="6350" marT="6350" marB="0" anchor="ctr"/>
                </a:tc>
                <a:tc>
                  <a:txBody>
                    <a:bodyPr/>
                    <a:lstStyle/>
                    <a:p>
                      <a:pPr algn="r" fontAlgn="ctr"/>
                      <a:r>
                        <a:rPr lang="en-IN" sz="1100" b="0" i="0" u="none" strike="noStrike">
                          <a:solidFill>
                            <a:srgbClr val="000000"/>
                          </a:solidFill>
                          <a:effectLst/>
                          <a:latin typeface="Aptos Narrow"/>
                        </a:rPr>
                        <a:t>0.2622</a:t>
                      </a:r>
                    </a:p>
                  </a:txBody>
                  <a:tcPr marL="6350" marR="6350" marT="6350" marB="0" anchor="ctr"/>
                </a:tc>
                <a:tc>
                  <a:txBody>
                    <a:bodyPr/>
                    <a:lstStyle/>
                    <a:p>
                      <a:pPr algn="r" fontAlgn="ctr"/>
                      <a:r>
                        <a:rPr lang="en-IN" sz="1100" b="1" i="0" u="none" strike="noStrike">
                          <a:solidFill>
                            <a:srgbClr val="000000"/>
                          </a:solidFill>
                          <a:effectLst/>
                          <a:latin typeface="Aptos Narrow"/>
                        </a:rPr>
                        <a:t>0.2654</a:t>
                      </a:r>
                    </a:p>
                  </a:txBody>
                  <a:tcPr marL="6350" marR="6350" marT="6350" marB="0" anchor="ctr"/>
                </a:tc>
                <a:tc>
                  <a:txBody>
                    <a:bodyPr/>
                    <a:lstStyle/>
                    <a:p>
                      <a:pPr algn="r" fontAlgn="ctr"/>
                      <a:r>
                        <a:rPr lang="en-IN" sz="1100" b="0" i="0" u="none" strike="noStrike">
                          <a:solidFill>
                            <a:srgbClr val="000000"/>
                          </a:solidFill>
                          <a:effectLst/>
                          <a:latin typeface="Aptos Narrow"/>
                        </a:rPr>
                        <a:t>0.2092</a:t>
                      </a:r>
                    </a:p>
                  </a:txBody>
                  <a:tcPr marL="6350" marR="6350" marT="6350" marB="0" anchor="ctr"/>
                </a:tc>
                <a:tc>
                  <a:txBody>
                    <a:bodyPr/>
                    <a:lstStyle/>
                    <a:p>
                      <a:pPr algn="r" fontAlgn="ctr"/>
                      <a:r>
                        <a:rPr lang="en-IN" sz="1100" b="0" i="0" u="none" strike="noStrike">
                          <a:solidFill>
                            <a:srgbClr val="000000"/>
                          </a:solidFill>
                          <a:effectLst/>
                          <a:latin typeface="Aptos Narrow"/>
                        </a:rPr>
                        <a:t>0.2884</a:t>
                      </a:r>
                    </a:p>
                  </a:txBody>
                  <a:tcPr marL="6350" marR="6350" marT="6350" marB="0" anchor="ctr"/>
                </a:tc>
                <a:tc>
                  <a:txBody>
                    <a:bodyPr/>
                    <a:lstStyle/>
                    <a:p>
                      <a:pPr algn="r" fontAlgn="ctr"/>
                      <a:r>
                        <a:rPr lang="en-IN" sz="1100" b="1" i="0" u="none" strike="noStrike">
                          <a:solidFill>
                            <a:srgbClr val="000000"/>
                          </a:solidFill>
                          <a:effectLst/>
                          <a:latin typeface="Aptos Narrow"/>
                        </a:rPr>
                        <a:t>0.2705</a:t>
                      </a:r>
                    </a:p>
                  </a:txBody>
                  <a:tcPr marL="6350" marR="6350" marT="6350" marB="0" anchor="ctr"/>
                </a:tc>
                <a:tc>
                  <a:txBody>
                    <a:bodyPr/>
                    <a:lstStyle/>
                    <a:p>
                      <a:pPr algn="r" fontAlgn="ctr"/>
                      <a:r>
                        <a:rPr lang="en-IN" sz="1100" b="0" i="0" u="none" strike="noStrike">
                          <a:solidFill>
                            <a:srgbClr val="000000"/>
                          </a:solidFill>
                          <a:effectLst/>
                          <a:latin typeface="Aptos Narrow"/>
                        </a:rPr>
                        <a:t>0.2355</a:t>
                      </a:r>
                    </a:p>
                  </a:txBody>
                  <a:tcPr marL="6350" marR="6350" marT="6350" marB="0" anchor="ctr"/>
                </a:tc>
                <a:tc>
                  <a:txBody>
                    <a:bodyPr/>
                    <a:lstStyle/>
                    <a:p>
                      <a:pPr algn="r" fontAlgn="ctr"/>
                      <a:r>
                        <a:rPr lang="en-IN" sz="1100" b="0" i="0" u="none" strike="noStrike">
                          <a:solidFill>
                            <a:srgbClr val="000000"/>
                          </a:solidFill>
                          <a:effectLst/>
                          <a:latin typeface="Aptos Narrow"/>
                        </a:rPr>
                        <a:t>0.2668</a:t>
                      </a:r>
                    </a:p>
                  </a:txBody>
                  <a:tcPr marL="6350" marR="6350" marT="6350" marB="0" anchor="ctr"/>
                </a:tc>
                <a:extLst>
                  <a:ext uri="{0D108BD9-81ED-4DB2-BD59-A6C34878D82A}">
                    <a16:rowId xmlns:a16="http://schemas.microsoft.com/office/drawing/2014/main" val="367896946"/>
                  </a:ext>
                </a:extLst>
              </a:tr>
              <a:tr h="383774">
                <a:tc>
                  <a:txBody>
                    <a:bodyPr/>
                    <a:lstStyle/>
                    <a:p>
                      <a:pPr algn="l" fontAlgn="ctr"/>
                      <a:r>
                        <a:rPr lang="en-US" sz="1100" b="0" i="0" u="none" strike="noStrike">
                          <a:solidFill>
                            <a:srgbClr val="000000"/>
                          </a:solidFill>
                          <a:effectLst/>
                          <a:latin typeface="Aptos Narrow"/>
                        </a:rPr>
                        <a:t>Segment 2: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6350" marR="6350" marT="6350" marB="0" anchor="b">
                    <a:solidFill>
                      <a:srgbClr val="F0F0F0"/>
                    </a:solid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6350" marR="6350" marT="6350" marB="0" anchor="b">
                    <a:solidFill>
                      <a:srgbClr val="F0F0F0"/>
                    </a:solidFill>
                  </a:tcPr>
                </a:tc>
                <a:tc>
                  <a:txBody>
                    <a:bodyPr/>
                    <a:lstStyle/>
                    <a:p>
                      <a:pPr algn="r" fontAlgn="ctr"/>
                      <a:r>
                        <a:rPr lang="en-IN" sz="1100" b="0" i="0" u="none" strike="noStrike">
                          <a:solidFill>
                            <a:srgbClr val="000000"/>
                          </a:solidFill>
                          <a:effectLst/>
                          <a:latin typeface="Aptos Narrow"/>
                        </a:rPr>
                        <a:t>-0.0238</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0.0652</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-0.0718</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-0.1806</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-0.1523</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-0.2881</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0.0457</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0.2193</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-0.1328</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-0.0276</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0.004</a:t>
                      </a:r>
                    </a:p>
                  </a:txBody>
                  <a:tcPr marL="6350" marR="6350" marT="6350" marB="0" anchor="ctr">
                    <a:solidFill>
                      <a:srgbClr val="F0F0F0"/>
                    </a:solidFill>
                  </a:tcPr>
                </a:tc>
                <a:tc>
                  <a:txBody>
                    <a:bodyPr/>
                    <a:lstStyle/>
                    <a:p>
                      <a:pPr algn="r" fontAlgn="ctr"/>
                      <a:r>
                        <a:rPr lang="en-IN" sz="1100" b="0" i="0" u="none" strike="noStrike">
                          <a:solidFill>
                            <a:srgbClr val="000000"/>
                          </a:solidFill>
                          <a:effectLst/>
                          <a:latin typeface="Aptos Narrow"/>
                        </a:rPr>
                        <a:t>-0.2441</a:t>
                      </a:r>
                    </a:p>
                  </a:txBody>
                  <a:tcPr marL="6350" marR="6350" marT="6350" marB="0" anchor="ctr">
                    <a:solidFill>
                      <a:srgbClr val="F0F0F0"/>
                    </a:solidFill>
                  </a:tcPr>
                </a:tc>
                <a:extLst>
                  <a:ext uri="{0D108BD9-81ED-4DB2-BD59-A6C34878D82A}">
                    <a16:rowId xmlns:a16="http://schemas.microsoft.com/office/drawing/2014/main" val="2462036248"/>
                  </a:ext>
                </a:extLst>
              </a:tr>
              <a:tr h="335020">
                <a:tc>
                  <a:txBody>
                    <a:bodyPr/>
                    <a:lstStyle/>
                    <a:p>
                      <a:pPr algn="l" fontAlgn="ctr"/>
                      <a:r>
                        <a:rPr lang="en-US" sz="1100" b="0" i="0" u="none" strike="noStrike">
                          <a:solidFill>
                            <a:srgbClr val="000000"/>
                          </a:solidFill>
                          <a:effectLst/>
                          <a:latin typeface="Aptos Narrow"/>
                        </a:rPr>
                        <a:t>Segment 3: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NONE of Granted or Non Granted contracts are available</a:t>
                      </a:r>
                    </a:p>
                  </a:txBody>
                  <a:tcPr marL="6350" marR="6350" marT="6350" marB="0" anchor="ctr"/>
                </a:tc>
                <a:tc>
                  <a:txBody>
                    <a:bodyPr/>
                    <a:lstStyle/>
                    <a:p>
                      <a:pPr algn="l" fontAlgn="b"/>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a:rPr>
                        <a:t>0</a:t>
                      </a:r>
                    </a:p>
                  </a:txBody>
                  <a:tcPr marL="6350" marR="6350" marT="6350" marB="0" anchor="ctr"/>
                </a:tc>
                <a:tc>
                  <a:txBody>
                    <a:bodyPr/>
                    <a:lstStyle/>
                    <a:p>
                      <a:pPr algn="r" fontAlgn="ctr"/>
                      <a:r>
                        <a:rPr lang="en-IN" sz="1100" b="0" i="0" u="none" strike="noStrike">
                          <a:solidFill>
                            <a:srgbClr val="000000"/>
                          </a:solidFill>
                          <a:effectLst/>
                          <a:latin typeface="Aptos Narrow" panose="020B0004020202020204" pitchFamily="34" charset="0"/>
                        </a:rPr>
                        <a:t>0</a:t>
                      </a:r>
                    </a:p>
                  </a:txBody>
                  <a:tcPr marL="6350" marR="6350" marT="6350" marB="0" anchor="ctr"/>
                </a:tc>
                <a:extLst>
                  <a:ext uri="{0D108BD9-81ED-4DB2-BD59-A6C34878D82A}">
                    <a16:rowId xmlns:a16="http://schemas.microsoft.com/office/drawing/2014/main" val="561289710"/>
                  </a:ext>
                </a:extLst>
              </a:tr>
            </a:tbl>
          </a:graphicData>
        </a:graphic>
      </p:graphicFrame>
      <p:sp>
        <p:nvSpPr>
          <p:cNvPr id="4" name="Rectangle 3">
            <a:extLst>
              <a:ext uri="{FF2B5EF4-FFF2-40B4-BE49-F238E27FC236}">
                <a16:creationId xmlns:a16="http://schemas.microsoft.com/office/drawing/2014/main" id="{58FF3B51-0CE8-013E-3A63-3536237F02DE}"/>
              </a:ext>
            </a:extLst>
          </p:cNvPr>
          <p:cNvSpPr/>
          <p:nvPr/>
        </p:nvSpPr>
        <p:spPr>
          <a:xfrm>
            <a:off x="10655924" y="6636773"/>
            <a:ext cx="503041" cy="2022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4CFCCC06-D5D0-7131-C10F-08EA3A744E53}"/>
              </a:ext>
            </a:extLst>
          </p:cNvPr>
          <p:cNvSpPr/>
          <p:nvPr/>
        </p:nvSpPr>
        <p:spPr>
          <a:xfrm>
            <a:off x="9172029" y="6636773"/>
            <a:ext cx="503041" cy="2022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B48609C-F551-637E-C4FB-F3DEB24C7258}"/>
              </a:ext>
            </a:extLst>
          </p:cNvPr>
          <p:cNvSpPr/>
          <p:nvPr/>
        </p:nvSpPr>
        <p:spPr>
          <a:xfrm>
            <a:off x="7614607" y="6643457"/>
            <a:ext cx="503041" cy="2022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9E6BED82-BD73-03CD-2D58-E7DA2F924598}"/>
              </a:ext>
            </a:extLst>
          </p:cNvPr>
          <p:cNvSpPr/>
          <p:nvPr/>
        </p:nvSpPr>
        <p:spPr>
          <a:xfrm>
            <a:off x="6057186" y="6650141"/>
            <a:ext cx="503041" cy="2022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5550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E4FC5-681F-7263-8E78-21E3D5DA9DBB}"/>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24DCC29-A33B-8027-15AA-2779AB34948A}"/>
              </a:ext>
            </a:extLst>
          </p:cNvPr>
          <p:cNvGraphicFramePr>
            <a:graphicFrameLocks noGrp="1"/>
          </p:cNvGraphicFramePr>
          <p:nvPr>
            <p:extLst>
              <p:ext uri="{D42A27DB-BD31-4B8C-83A1-F6EECF244321}">
                <p14:modId xmlns:p14="http://schemas.microsoft.com/office/powerpoint/2010/main" val="454730537"/>
              </p:ext>
            </p:extLst>
          </p:nvPr>
        </p:nvGraphicFramePr>
        <p:xfrm>
          <a:off x="86412" y="697379"/>
          <a:ext cx="12019175" cy="2344533"/>
        </p:xfrm>
        <a:graphic>
          <a:graphicData uri="http://schemas.openxmlformats.org/drawingml/2006/table">
            <a:tbl>
              <a:tblPr firstRow="1" bandRow="1">
                <a:tableStyleId>{5C22544A-7EE6-4342-B048-85BDC9FD1C3A}</a:tableStyleId>
              </a:tblPr>
              <a:tblGrid>
                <a:gridCol w="4804462">
                  <a:extLst>
                    <a:ext uri="{9D8B030D-6E8A-4147-A177-3AD203B41FA5}">
                      <a16:colId xmlns:a16="http://schemas.microsoft.com/office/drawing/2014/main" val="2014738782"/>
                    </a:ext>
                  </a:extLst>
                </a:gridCol>
                <a:gridCol w="538699">
                  <a:extLst>
                    <a:ext uri="{9D8B030D-6E8A-4147-A177-3AD203B41FA5}">
                      <a16:colId xmlns:a16="http://schemas.microsoft.com/office/drawing/2014/main" val="4036534477"/>
                    </a:ext>
                  </a:extLst>
                </a:gridCol>
                <a:gridCol w="500220">
                  <a:extLst>
                    <a:ext uri="{9D8B030D-6E8A-4147-A177-3AD203B41FA5}">
                      <a16:colId xmlns:a16="http://schemas.microsoft.com/office/drawing/2014/main" val="1336389269"/>
                    </a:ext>
                  </a:extLst>
                </a:gridCol>
                <a:gridCol w="634895">
                  <a:extLst>
                    <a:ext uri="{9D8B030D-6E8A-4147-A177-3AD203B41FA5}">
                      <a16:colId xmlns:a16="http://schemas.microsoft.com/office/drawing/2014/main" val="906604726"/>
                    </a:ext>
                  </a:extLst>
                </a:gridCol>
                <a:gridCol w="553493">
                  <a:extLst>
                    <a:ext uri="{9D8B030D-6E8A-4147-A177-3AD203B41FA5}">
                      <a16:colId xmlns:a16="http://schemas.microsoft.com/office/drawing/2014/main" val="2674394347"/>
                    </a:ext>
                  </a:extLst>
                </a:gridCol>
                <a:gridCol w="479361">
                  <a:extLst>
                    <a:ext uri="{9D8B030D-6E8A-4147-A177-3AD203B41FA5}">
                      <a16:colId xmlns:a16="http://schemas.microsoft.com/office/drawing/2014/main" val="1903318529"/>
                    </a:ext>
                  </a:extLst>
                </a:gridCol>
                <a:gridCol w="499759">
                  <a:extLst>
                    <a:ext uri="{9D8B030D-6E8A-4147-A177-3AD203B41FA5}">
                      <a16:colId xmlns:a16="http://schemas.microsoft.com/office/drawing/2014/main" val="3900200502"/>
                    </a:ext>
                  </a:extLst>
                </a:gridCol>
                <a:gridCol w="530359">
                  <a:extLst>
                    <a:ext uri="{9D8B030D-6E8A-4147-A177-3AD203B41FA5}">
                      <a16:colId xmlns:a16="http://schemas.microsoft.com/office/drawing/2014/main" val="2567555724"/>
                    </a:ext>
                  </a:extLst>
                </a:gridCol>
                <a:gridCol w="530359">
                  <a:extLst>
                    <a:ext uri="{9D8B030D-6E8A-4147-A177-3AD203B41FA5}">
                      <a16:colId xmlns:a16="http://schemas.microsoft.com/office/drawing/2014/main" val="3752098266"/>
                    </a:ext>
                  </a:extLst>
                </a:gridCol>
                <a:gridCol w="479362">
                  <a:extLst>
                    <a:ext uri="{9D8B030D-6E8A-4147-A177-3AD203B41FA5}">
                      <a16:colId xmlns:a16="http://schemas.microsoft.com/office/drawing/2014/main" val="3162282243"/>
                    </a:ext>
                  </a:extLst>
                </a:gridCol>
                <a:gridCol w="479362">
                  <a:extLst>
                    <a:ext uri="{9D8B030D-6E8A-4147-A177-3AD203B41FA5}">
                      <a16:colId xmlns:a16="http://schemas.microsoft.com/office/drawing/2014/main" val="1633313045"/>
                    </a:ext>
                  </a:extLst>
                </a:gridCol>
                <a:gridCol w="499757">
                  <a:extLst>
                    <a:ext uri="{9D8B030D-6E8A-4147-A177-3AD203B41FA5}">
                      <a16:colId xmlns:a16="http://schemas.microsoft.com/office/drawing/2014/main" val="560734652"/>
                    </a:ext>
                  </a:extLst>
                </a:gridCol>
                <a:gridCol w="540559">
                  <a:extLst>
                    <a:ext uri="{9D8B030D-6E8A-4147-A177-3AD203B41FA5}">
                      <a16:colId xmlns:a16="http://schemas.microsoft.com/office/drawing/2014/main" val="2675255649"/>
                    </a:ext>
                  </a:extLst>
                </a:gridCol>
                <a:gridCol w="448763">
                  <a:extLst>
                    <a:ext uri="{9D8B030D-6E8A-4147-A177-3AD203B41FA5}">
                      <a16:colId xmlns:a16="http://schemas.microsoft.com/office/drawing/2014/main" val="3510705172"/>
                    </a:ext>
                  </a:extLst>
                </a:gridCol>
                <a:gridCol w="499765">
                  <a:extLst>
                    <a:ext uri="{9D8B030D-6E8A-4147-A177-3AD203B41FA5}">
                      <a16:colId xmlns:a16="http://schemas.microsoft.com/office/drawing/2014/main" val="110323810"/>
                    </a:ext>
                  </a:extLst>
                </a:gridCol>
              </a:tblGrid>
              <a:tr h="166149">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299961">
                <a:tc>
                  <a:txBody>
                    <a:bodyPr/>
                    <a:lstStyle/>
                    <a:p>
                      <a:pPr algn="ctr" fontAlgn="b"/>
                      <a:r>
                        <a:rPr lang="en-IN" sz="1400" b="1" i="0" u="none" strike="noStrike">
                          <a:solidFill>
                            <a:schemeClr val="bg1"/>
                          </a:solidFill>
                          <a:effectLst/>
                          <a:latin typeface="Aptos Narrow"/>
                        </a:rPr>
                        <a:t>15 feature </a:t>
                      </a:r>
                      <a:r>
                        <a:rPr lang="en-IN" sz="1400" b="1" i="0" u="none" strike="noStrike" err="1">
                          <a:solidFill>
                            <a:schemeClr val="bg1"/>
                          </a:solidFill>
                          <a:effectLst/>
                          <a:latin typeface="Aptos Narrow"/>
                        </a:rPr>
                        <a:t>Catboost</a:t>
                      </a:r>
                      <a:r>
                        <a:rPr lang="en-IN" sz="1400" b="1" i="0" u="none" strike="noStrike">
                          <a:solidFill>
                            <a:schemeClr val="bg1"/>
                          </a:solidFill>
                          <a:effectLst/>
                          <a:latin typeface="Aptos Narrow"/>
                        </a:rPr>
                        <a:t> Model -v2</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299961">
                <a:tc>
                  <a:txBody>
                    <a:bodyPr/>
                    <a:lstStyle/>
                    <a:p>
                      <a:pPr algn="l" fontAlgn="ctr"/>
                      <a:r>
                        <a:rPr lang="en-US" sz="1100" b="0" i="0" u="none" strike="noStrike">
                          <a:solidFill>
                            <a:srgbClr val="000000"/>
                          </a:solidFill>
                          <a:effectLst/>
                          <a:latin typeface="Aptos Narrow"/>
                        </a:rPr>
                        <a:t>Model Trained on All the following Segments combined. Tested also on the 4 Segments Combined</a:t>
                      </a:r>
                    </a:p>
                  </a:txBody>
                  <a:tcPr marL="6350" marR="6350" marT="6350" marB="0" anchor="ctr">
                    <a:solidFill>
                      <a:srgbClr val="F0F0F0"/>
                    </a:solidFill>
                  </a:tcPr>
                </a:tc>
                <a:tc>
                  <a:txBody>
                    <a:bodyPr/>
                    <a:lstStyle/>
                    <a:p>
                      <a:pPr algn="r" fontAlgn="b"/>
                      <a:r>
                        <a:rPr lang="en-IN" sz="1100" b="0" i="0" u="none" strike="noStrike">
                          <a:solidFill>
                            <a:srgbClr val="000000"/>
                          </a:solidFill>
                          <a:effectLst/>
                          <a:latin typeface="Aptos Narrow"/>
                        </a:rPr>
                        <a:t>0.264</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0.245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0.2793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0.1677</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0.2339</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0.2778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0.1839</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0.2655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0.3048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0.1969</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0.2777</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0.3144</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0.228</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0.2701</a:t>
                      </a:r>
                    </a:p>
                  </a:txBody>
                  <a:tcPr marL="6350" marR="6350" marT="6350" marB="0" anchor="b">
                    <a:solidFill>
                      <a:srgbClr val="F0F0F0"/>
                    </a:solidFill>
                  </a:tcPr>
                </a:tc>
                <a:extLst>
                  <a:ext uri="{0D108BD9-81ED-4DB2-BD59-A6C34878D82A}">
                    <a16:rowId xmlns:a16="http://schemas.microsoft.com/office/drawing/2014/main" val="1754815548"/>
                  </a:ext>
                </a:extLst>
              </a:tr>
              <a:tr h="447153">
                <a:tc>
                  <a:txBody>
                    <a:bodyPr/>
                    <a:lstStyle/>
                    <a:p>
                      <a:pPr algn="l" fontAlgn="ctr"/>
                      <a:r>
                        <a:rPr lang="en-US" sz="1100" b="0" i="0" u="none" strike="noStrike">
                          <a:solidFill>
                            <a:srgbClr val="000000"/>
                          </a:solidFill>
                          <a:effectLst/>
                          <a:latin typeface="Aptos Narrow"/>
                        </a:rPr>
                        <a:t>Segment 1: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r" fontAlgn="b"/>
                      <a:r>
                        <a:rPr lang="en-IN" sz="1100" b="1" i="0" u="none" strike="noStrike">
                          <a:solidFill>
                            <a:srgbClr val="000000"/>
                          </a:solidFill>
                          <a:effectLst/>
                          <a:latin typeface="Aptos Narrow"/>
                        </a:rPr>
                        <a:t>0.3112</a:t>
                      </a:r>
                    </a:p>
                  </a:txBody>
                  <a:tcPr marL="6350" marR="6350" marT="6350" marB="0" anchor="b"/>
                </a:tc>
                <a:tc>
                  <a:txBody>
                    <a:bodyPr/>
                    <a:lstStyle/>
                    <a:p>
                      <a:pPr algn="r" fontAlgn="b"/>
                      <a:r>
                        <a:rPr lang="en-IN" sz="1100" b="0" i="0" u="none" strike="noStrike">
                          <a:solidFill>
                            <a:srgbClr val="000000"/>
                          </a:solidFill>
                          <a:effectLst/>
                          <a:latin typeface="Aptos Narrow"/>
                        </a:rPr>
                        <a:t>0.1959</a:t>
                      </a:r>
                    </a:p>
                  </a:txBody>
                  <a:tcPr marL="6350" marR="6350" marT="6350" marB="0" anchor="b"/>
                </a:tc>
                <a:tc>
                  <a:txBody>
                    <a:bodyPr/>
                    <a:lstStyle/>
                    <a:p>
                      <a:pPr algn="r" fontAlgn="b"/>
                      <a:r>
                        <a:rPr lang="en-IN" sz="1100" b="0" i="0" u="none" strike="noStrike">
                          <a:solidFill>
                            <a:srgbClr val="000000"/>
                          </a:solidFill>
                          <a:effectLst/>
                          <a:latin typeface="Aptos Narrow"/>
                        </a:rPr>
                        <a:t>0.2981</a:t>
                      </a:r>
                    </a:p>
                  </a:txBody>
                  <a:tcPr marL="6350" marR="6350" marT="6350" marB="0" anchor="b"/>
                </a:tc>
                <a:tc>
                  <a:txBody>
                    <a:bodyPr/>
                    <a:lstStyle/>
                    <a:p>
                      <a:pPr algn="r" fontAlgn="b"/>
                      <a:r>
                        <a:rPr lang="en-IN" sz="1100" b="1" i="0" u="none" strike="noStrike">
                          <a:solidFill>
                            <a:srgbClr val="000000"/>
                          </a:solidFill>
                          <a:effectLst/>
                          <a:latin typeface="Aptos Narrow"/>
                        </a:rPr>
                        <a:t>0.3134</a:t>
                      </a:r>
                    </a:p>
                  </a:txBody>
                  <a:tcPr marL="6350" marR="6350" marT="6350" marB="0" anchor="b"/>
                </a:tc>
                <a:tc>
                  <a:txBody>
                    <a:bodyPr/>
                    <a:lstStyle/>
                    <a:p>
                      <a:pPr algn="r" fontAlgn="b"/>
                      <a:r>
                        <a:rPr lang="en-IN" sz="1100" b="0" i="0" u="none" strike="noStrike">
                          <a:solidFill>
                            <a:srgbClr val="000000"/>
                          </a:solidFill>
                          <a:effectLst/>
                          <a:latin typeface="Aptos Narrow"/>
                        </a:rPr>
                        <a:t>0.2065</a:t>
                      </a:r>
                    </a:p>
                  </a:txBody>
                  <a:tcPr marL="6350" marR="6350" marT="6350" marB="0" anchor="b"/>
                </a:tc>
                <a:tc>
                  <a:txBody>
                    <a:bodyPr/>
                    <a:lstStyle/>
                    <a:p>
                      <a:pPr algn="r" fontAlgn="b"/>
                      <a:r>
                        <a:rPr lang="en-IN" sz="1100" b="0" i="0" u="none" strike="noStrike">
                          <a:solidFill>
                            <a:srgbClr val="000000"/>
                          </a:solidFill>
                          <a:effectLst/>
                          <a:latin typeface="Aptos Narrow"/>
                        </a:rPr>
                        <a:t>0.314</a:t>
                      </a:r>
                    </a:p>
                  </a:txBody>
                  <a:tcPr marL="6350" marR="6350" marT="6350" marB="0" anchor="b"/>
                </a:tc>
                <a:tc>
                  <a:txBody>
                    <a:bodyPr/>
                    <a:lstStyle/>
                    <a:p>
                      <a:pPr algn="r" fontAlgn="b"/>
                      <a:r>
                        <a:rPr lang="en-IN" sz="1100" b="1" i="0" u="none" strike="noStrike">
                          <a:solidFill>
                            <a:srgbClr val="000000"/>
                          </a:solidFill>
                          <a:effectLst/>
                          <a:latin typeface="Aptos Narrow"/>
                        </a:rPr>
                        <a:t>0.3462</a:t>
                      </a:r>
                    </a:p>
                  </a:txBody>
                  <a:tcPr marL="6350" marR="6350" marT="6350" marB="0" anchor="b"/>
                </a:tc>
                <a:tc>
                  <a:txBody>
                    <a:bodyPr/>
                    <a:lstStyle/>
                    <a:p>
                      <a:pPr algn="r" fontAlgn="b"/>
                      <a:r>
                        <a:rPr lang="en-IN" sz="1100" b="0" i="0" u="none" strike="noStrike">
                          <a:solidFill>
                            <a:srgbClr val="000000"/>
                          </a:solidFill>
                          <a:effectLst/>
                          <a:latin typeface="Aptos Narrow"/>
                        </a:rPr>
                        <a:t>0.2222</a:t>
                      </a:r>
                    </a:p>
                  </a:txBody>
                  <a:tcPr marL="6350" marR="6350" marT="6350" marB="0" anchor="b"/>
                </a:tc>
                <a:tc>
                  <a:txBody>
                    <a:bodyPr/>
                    <a:lstStyle/>
                    <a:p>
                      <a:pPr algn="r" fontAlgn="b"/>
                      <a:r>
                        <a:rPr lang="en-IN" sz="1100" b="0" i="0" u="none" strike="noStrike">
                          <a:solidFill>
                            <a:srgbClr val="000000"/>
                          </a:solidFill>
                          <a:effectLst/>
                          <a:latin typeface="Aptos Narrow"/>
                        </a:rPr>
                        <a:t>0.3393</a:t>
                      </a:r>
                    </a:p>
                  </a:txBody>
                  <a:tcPr marL="6350" marR="6350" marT="6350" marB="0" anchor="b"/>
                </a:tc>
                <a:tc>
                  <a:txBody>
                    <a:bodyPr/>
                    <a:lstStyle/>
                    <a:p>
                      <a:pPr algn="r" fontAlgn="b"/>
                      <a:r>
                        <a:rPr lang="en-IN" sz="1100" b="1" i="0" u="none" strike="noStrike">
                          <a:solidFill>
                            <a:srgbClr val="000000"/>
                          </a:solidFill>
                          <a:effectLst/>
                          <a:latin typeface="Aptos Narrow"/>
                        </a:rPr>
                        <a:t>0.3653</a:t>
                      </a:r>
                    </a:p>
                  </a:txBody>
                  <a:tcPr marL="6350" marR="6350" marT="6350" marB="0" anchor="b"/>
                </a:tc>
                <a:tc>
                  <a:txBody>
                    <a:bodyPr/>
                    <a:lstStyle/>
                    <a:p>
                      <a:pPr algn="r" fontAlgn="b"/>
                      <a:r>
                        <a:rPr lang="en-IN" sz="1100" b="0" i="0" u="none" strike="noStrike">
                          <a:solidFill>
                            <a:srgbClr val="000000"/>
                          </a:solidFill>
                          <a:effectLst/>
                          <a:latin typeface="Aptos Narrow"/>
                        </a:rPr>
                        <a:t>0.2576</a:t>
                      </a:r>
                    </a:p>
                  </a:txBody>
                  <a:tcPr marL="6350" marR="6350" marT="6350" marB="0" anchor="b"/>
                </a:tc>
                <a:tc>
                  <a:txBody>
                    <a:bodyPr/>
                    <a:lstStyle/>
                    <a:p>
                      <a:pPr algn="r" fontAlgn="b"/>
                      <a:r>
                        <a:rPr lang="en-IN" sz="1100" b="0" i="0" u="none" strike="noStrike">
                          <a:solidFill>
                            <a:srgbClr val="000000"/>
                          </a:solidFill>
                          <a:effectLst/>
                          <a:latin typeface="Aptos Narrow"/>
                        </a:rPr>
                        <a:t>0.339</a:t>
                      </a:r>
                    </a:p>
                  </a:txBody>
                  <a:tcPr marL="6350" marR="6350" marT="6350" marB="0" anchor="b"/>
                </a:tc>
                <a:extLst>
                  <a:ext uri="{0D108BD9-81ED-4DB2-BD59-A6C34878D82A}">
                    <a16:rowId xmlns:a16="http://schemas.microsoft.com/office/drawing/2014/main" val="367896946"/>
                  </a:ext>
                </a:extLst>
              </a:tr>
              <a:tr h="447153">
                <a:tc>
                  <a:txBody>
                    <a:bodyPr/>
                    <a:lstStyle/>
                    <a:p>
                      <a:pPr algn="l" fontAlgn="ctr"/>
                      <a:r>
                        <a:rPr lang="en-US" sz="1100" b="0" i="0" u="none" strike="noStrike">
                          <a:solidFill>
                            <a:srgbClr val="000000"/>
                          </a:solidFill>
                          <a:effectLst/>
                          <a:latin typeface="Aptos Narrow"/>
                        </a:rPr>
                        <a:t>Segment 2: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0.2381</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0.1196</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0.2563</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0.1863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-0.3273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0.3634</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0.179</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0.2925</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0.1895</a:t>
                      </a:r>
                    </a:p>
                  </a:txBody>
                  <a:tcPr marL="6350" marR="6350" marT="6350" marB="0" anchor="b">
                    <a:solidFill>
                      <a:srgbClr val="F0F0F0"/>
                    </a:solidFill>
                  </a:tcPr>
                </a:tc>
                <a:tc>
                  <a:txBody>
                    <a:bodyPr/>
                    <a:lstStyle/>
                    <a:p>
                      <a:pPr algn="r" fontAlgn="b"/>
                      <a:r>
                        <a:rPr lang="en-IN" sz="1100" b="1" i="0" u="none" strike="noStrike">
                          <a:solidFill>
                            <a:srgbClr val="000000"/>
                          </a:solidFill>
                          <a:effectLst/>
                          <a:latin typeface="Aptos Narrow"/>
                        </a:rPr>
                        <a:t>0.2133</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0.0947</a:t>
                      </a:r>
                    </a:p>
                  </a:txBody>
                  <a:tcPr marL="6350" marR="6350" marT="6350" marB="0" anchor="b">
                    <a:solidFill>
                      <a:srgbClr val="F0F0F0"/>
                    </a:solidFill>
                  </a:tcPr>
                </a:tc>
                <a:tc>
                  <a:txBody>
                    <a:bodyPr/>
                    <a:lstStyle/>
                    <a:p>
                      <a:pPr algn="r" fontAlgn="b"/>
                      <a:r>
                        <a:rPr lang="en-IN" sz="1100" b="0" i="0" u="none" strike="noStrike">
                          <a:solidFill>
                            <a:srgbClr val="000000"/>
                          </a:solidFill>
                          <a:effectLst/>
                          <a:latin typeface="Aptos Narrow"/>
                        </a:rPr>
                        <a:t>-0.0775</a:t>
                      </a:r>
                    </a:p>
                  </a:txBody>
                  <a:tcPr marL="6350" marR="6350" marT="6350" marB="0" anchor="b">
                    <a:solidFill>
                      <a:srgbClr val="F0F0F0"/>
                    </a:solidFill>
                  </a:tcPr>
                </a:tc>
                <a:extLst>
                  <a:ext uri="{0D108BD9-81ED-4DB2-BD59-A6C34878D82A}">
                    <a16:rowId xmlns:a16="http://schemas.microsoft.com/office/drawing/2014/main" val="2462036248"/>
                  </a:ext>
                </a:extLst>
              </a:tr>
              <a:tr h="299961">
                <a:tc>
                  <a:txBody>
                    <a:bodyPr/>
                    <a:lstStyle/>
                    <a:p>
                      <a:pPr algn="l" fontAlgn="ctr"/>
                      <a:r>
                        <a:rPr lang="en-US" sz="1100" b="0" i="0" u="none" strike="noStrike">
                          <a:solidFill>
                            <a:srgbClr val="000000"/>
                          </a:solidFill>
                          <a:effectLst/>
                          <a:latin typeface="Aptos Narrow"/>
                        </a:rPr>
                        <a:t>Segment 3: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NONE of Granted or Non Granted contracts are available</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r" fontAlgn="b"/>
                      <a:r>
                        <a:rPr lang="en-IN" sz="1100" b="1" i="0" u="none" strike="noStrike">
                          <a:solidFill>
                            <a:srgbClr val="000000"/>
                          </a:solidFill>
                          <a:effectLst/>
                          <a:latin typeface="Aptos Narrow"/>
                        </a:rPr>
                        <a:t>0.1509</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1" i="0" u="none" strike="noStrike">
                          <a:solidFill>
                            <a:srgbClr val="000000"/>
                          </a:solidFill>
                          <a:effectLst/>
                          <a:latin typeface="Aptos Narrow"/>
                        </a:rPr>
                        <a:t>0.0942</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1" i="0" u="none" strike="noStrike">
                          <a:solidFill>
                            <a:srgbClr val="000000"/>
                          </a:solidFill>
                          <a:effectLst/>
                          <a:latin typeface="Aptos Narrow"/>
                        </a:rPr>
                        <a:t>0.0728</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extLst>
                  <a:ext uri="{0D108BD9-81ED-4DB2-BD59-A6C34878D82A}">
                    <a16:rowId xmlns:a16="http://schemas.microsoft.com/office/drawing/2014/main" val="561289710"/>
                  </a:ext>
                </a:extLst>
              </a:tr>
              <a:tr h="152768">
                <a:tc>
                  <a:txBody>
                    <a:bodyPr/>
                    <a:lstStyle/>
                    <a:p>
                      <a:pPr algn="l" fontAlgn="ctr"/>
                      <a:r>
                        <a:rPr lang="en-US" sz="1100" b="0" i="0" u="none" strike="noStrike">
                          <a:solidFill>
                            <a:srgbClr val="000000"/>
                          </a:solidFill>
                          <a:effectLst/>
                          <a:latin typeface="Aptos Narrow"/>
                        </a:rPr>
                        <a:t>Segment 4: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0</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r" fontAlgn="b"/>
                      <a:r>
                        <a:rPr lang="en-IN" sz="1100" b="0" i="0" u="none" strike="noStrike">
                          <a:solidFill>
                            <a:srgbClr val="000000"/>
                          </a:solidFill>
                          <a:effectLst/>
                          <a:latin typeface="Aptos Narrow"/>
                        </a:rPr>
                        <a:t>0.1358</a:t>
                      </a:r>
                    </a:p>
                  </a:txBody>
                  <a:tcPr marL="6350" marR="6350" marT="6350" marB="0" anchor="b"/>
                </a:tc>
                <a:tc>
                  <a:txBody>
                    <a:bodyPr/>
                    <a:lstStyle/>
                    <a:p>
                      <a:pPr algn="r" fontAlgn="b"/>
                      <a:r>
                        <a:rPr lang="en-IN" sz="1100" b="0" i="0" u="none" strike="noStrike">
                          <a:solidFill>
                            <a:srgbClr val="000000"/>
                          </a:solidFill>
                          <a:effectLst/>
                          <a:latin typeface="Aptos Narrow"/>
                        </a:rPr>
                        <a:t>0.041</a:t>
                      </a:r>
                    </a:p>
                  </a:txBody>
                  <a:tcPr marL="6350" marR="6350" marT="6350" marB="0" anchor="b"/>
                </a:tc>
                <a:tc>
                  <a:txBody>
                    <a:bodyPr/>
                    <a:lstStyle/>
                    <a:p>
                      <a:pPr algn="r" fontAlgn="b"/>
                      <a:r>
                        <a:rPr lang="en-IN" sz="1100" b="0" i="0" u="none" strike="noStrike">
                          <a:solidFill>
                            <a:srgbClr val="000000"/>
                          </a:solidFill>
                          <a:effectLst/>
                          <a:latin typeface="Aptos Narrow"/>
                        </a:rPr>
                        <a:t>-0.0634</a:t>
                      </a:r>
                    </a:p>
                  </a:txBody>
                  <a:tcPr marL="6350" marR="6350" marT="6350" marB="0" anchor="b"/>
                </a:tc>
                <a:tc>
                  <a:txBody>
                    <a:bodyPr/>
                    <a:lstStyle/>
                    <a:p>
                      <a:pPr algn="r" fontAlgn="b"/>
                      <a:r>
                        <a:rPr lang="en-IN" sz="1100" b="0" i="0" u="none" strike="noStrike">
                          <a:solidFill>
                            <a:srgbClr val="000000"/>
                          </a:solidFill>
                          <a:effectLst/>
                          <a:latin typeface="Aptos Narrow"/>
                        </a:rPr>
                        <a:t>0.1041</a:t>
                      </a:r>
                    </a:p>
                  </a:txBody>
                  <a:tcPr marL="6350" marR="6350" marT="6350" marB="0" anchor="b"/>
                </a:tc>
                <a:tc>
                  <a:txBody>
                    <a:bodyPr/>
                    <a:lstStyle/>
                    <a:p>
                      <a:pPr algn="r" fontAlgn="b"/>
                      <a:r>
                        <a:rPr lang="en-IN" sz="1100" b="0" i="0" u="none" strike="noStrike">
                          <a:solidFill>
                            <a:srgbClr val="000000"/>
                          </a:solidFill>
                          <a:effectLst/>
                          <a:latin typeface="Aptos Narrow"/>
                        </a:rPr>
                        <a:t>0.016</a:t>
                      </a:r>
                    </a:p>
                  </a:txBody>
                  <a:tcPr marL="6350" marR="6350" marT="6350" marB="0" anchor="b"/>
                </a:tc>
                <a:tc>
                  <a:txBody>
                    <a:bodyPr/>
                    <a:lstStyle/>
                    <a:p>
                      <a:pPr algn="r" fontAlgn="b"/>
                      <a:r>
                        <a:rPr lang="en-IN" sz="1100" b="0" i="0" u="none" strike="noStrike">
                          <a:solidFill>
                            <a:srgbClr val="000000"/>
                          </a:solidFill>
                          <a:effectLst/>
                          <a:latin typeface="Aptos Narrow"/>
                        </a:rPr>
                        <a:t>0.018</a:t>
                      </a:r>
                    </a:p>
                  </a:txBody>
                  <a:tcPr marL="6350" marR="6350" marT="6350" marB="0" anchor="b"/>
                </a:tc>
                <a:tc>
                  <a:txBody>
                    <a:bodyPr/>
                    <a:lstStyle/>
                    <a:p>
                      <a:pPr algn="r" fontAlgn="b"/>
                      <a:r>
                        <a:rPr lang="en-IN" sz="1100" b="0" i="0" u="none" strike="noStrike">
                          <a:solidFill>
                            <a:srgbClr val="000000"/>
                          </a:solidFill>
                          <a:effectLst/>
                          <a:latin typeface="Aptos Narrow"/>
                        </a:rPr>
                        <a:t>0.1751</a:t>
                      </a:r>
                    </a:p>
                  </a:txBody>
                  <a:tcPr marL="6350" marR="6350" marT="6350" marB="0" anchor="b"/>
                </a:tc>
                <a:tc>
                  <a:txBody>
                    <a:bodyPr/>
                    <a:lstStyle/>
                    <a:p>
                      <a:pPr algn="r" fontAlgn="b"/>
                      <a:r>
                        <a:rPr lang="en-IN" sz="1100" b="0" i="0" u="none" strike="noStrike">
                          <a:solidFill>
                            <a:srgbClr val="000000"/>
                          </a:solidFill>
                          <a:effectLst/>
                          <a:latin typeface="Aptos Narrow"/>
                        </a:rPr>
                        <a:t>0.0602</a:t>
                      </a:r>
                    </a:p>
                  </a:txBody>
                  <a:tcPr marL="6350" marR="6350" marT="6350" marB="0" anchor="b"/>
                </a:tc>
                <a:tc>
                  <a:txBody>
                    <a:bodyPr/>
                    <a:lstStyle/>
                    <a:p>
                      <a:pPr algn="r" fontAlgn="b"/>
                      <a:r>
                        <a:rPr lang="en-IN" sz="1100" b="0" i="0" u="none" strike="noStrike">
                          <a:solidFill>
                            <a:srgbClr val="000000"/>
                          </a:solidFill>
                          <a:effectLst/>
                          <a:latin typeface="Aptos Narrow"/>
                        </a:rPr>
                        <a:t>0.0707</a:t>
                      </a:r>
                    </a:p>
                  </a:txBody>
                  <a:tcPr marL="6350" marR="6350" marT="6350" marB="0" anchor="b"/>
                </a:tc>
                <a:tc>
                  <a:txBody>
                    <a:bodyPr/>
                    <a:lstStyle/>
                    <a:p>
                      <a:pPr algn="r" fontAlgn="b"/>
                      <a:r>
                        <a:rPr lang="en-IN" sz="1100" b="0" i="0" u="none" strike="noStrike">
                          <a:solidFill>
                            <a:srgbClr val="000000"/>
                          </a:solidFill>
                          <a:effectLst/>
                          <a:latin typeface="Aptos Narrow"/>
                        </a:rPr>
                        <a:t>0.1198</a:t>
                      </a:r>
                    </a:p>
                  </a:txBody>
                  <a:tcPr marL="6350" marR="6350" marT="6350" marB="0" anchor="b"/>
                </a:tc>
                <a:tc>
                  <a:txBody>
                    <a:bodyPr/>
                    <a:lstStyle/>
                    <a:p>
                      <a:pPr algn="r" fontAlgn="b"/>
                      <a:r>
                        <a:rPr lang="en-IN" sz="1100" b="0" i="0" u="none" strike="noStrike">
                          <a:solidFill>
                            <a:srgbClr val="000000"/>
                          </a:solidFill>
                          <a:effectLst/>
                          <a:latin typeface="Aptos Narrow"/>
                        </a:rPr>
                        <a:t>0.0156</a:t>
                      </a:r>
                    </a:p>
                  </a:txBody>
                  <a:tcPr marL="6350" marR="6350" marT="6350" marB="0" anchor="b"/>
                </a:tc>
                <a:tc>
                  <a:txBody>
                    <a:bodyPr/>
                    <a:lstStyle/>
                    <a:p>
                      <a:pPr algn="r" fontAlgn="b"/>
                      <a:r>
                        <a:rPr lang="en-IN" sz="1100" b="0" i="0" u="none" strike="noStrike">
                          <a:solidFill>
                            <a:srgbClr val="000000"/>
                          </a:solidFill>
                          <a:effectLst/>
                          <a:latin typeface="Aptos Narrow"/>
                        </a:rPr>
                        <a:t>0.0162</a:t>
                      </a:r>
                    </a:p>
                  </a:txBody>
                  <a:tcPr marL="6350" marR="6350" marT="6350" marB="0" anchor="b"/>
                </a:tc>
                <a:extLst>
                  <a:ext uri="{0D108BD9-81ED-4DB2-BD59-A6C34878D82A}">
                    <a16:rowId xmlns:a16="http://schemas.microsoft.com/office/drawing/2014/main" val="3652886067"/>
                  </a:ext>
                </a:extLst>
              </a:tr>
            </a:tbl>
          </a:graphicData>
        </a:graphic>
      </p:graphicFrame>
      <p:sp>
        <p:nvSpPr>
          <p:cNvPr id="4" name="Rectangle 3">
            <a:extLst>
              <a:ext uri="{FF2B5EF4-FFF2-40B4-BE49-F238E27FC236}">
                <a16:creationId xmlns:a16="http://schemas.microsoft.com/office/drawing/2014/main" id="{DD977056-67A5-AB71-BFE1-0DC27484E281}"/>
              </a:ext>
            </a:extLst>
          </p:cNvPr>
          <p:cNvSpPr/>
          <p:nvPr/>
        </p:nvSpPr>
        <p:spPr>
          <a:xfrm>
            <a:off x="11605082" y="1382983"/>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AAE7729-D4CD-FC96-2C99-C8E59889D57E}"/>
              </a:ext>
            </a:extLst>
          </p:cNvPr>
          <p:cNvSpPr/>
          <p:nvPr/>
        </p:nvSpPr>
        <p:spPr>
          <a:xfrm>
            <a:off x="10154608" y="1382983"/>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002FBCA-2B4F-5CB3-381D-65640D4379FF}"/>
              </a:ext>
            </a:extLst>
          </p:cNvPr>
          <p:cNvSpPr/>
          <p:nvPr/>
        </p:nvSpPr>
        <p:spPr>
          <a:xfrm>
            <a:off x="8670712" y="1382983"/>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369F9001-5F3D-D514-9FC8-2A8D87E62B0C}"/>
              </a:ext>
            </a:extLst>
          </p:cNvPr>
          <p:cNvSpPr/>
          <p:nvPr/>
        </p:nvSpPr>
        <p:spPr>
          <a:xfrm>
            <a:off x="7113291" y="1382983"/>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7DCA505C-35A2-D8F9-791B-014C8F149710}"/>
              </a:ext>
            </a:extLst>
          </p:cNvPr>
          <p:cNvSpPr txBox="1">
            <a:spLocks/>
          </p:cNvSpPr>
          <p:nvPr/>
        </p:nvSpPr>
        <p:spPr>
          <a:xfrm>
            <a:off x="85728" y="135252"/>
            <a:ext cx="12011647" cy="540746"/>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Comparison of model performance with and w/o Product Type feat</a:t>
            </a:r>
          </a:p>
        </p:txBody>
      </p:sp>
      <p:graphicFrame>
        <p:nvGraphicFramePr>
          <p:cNvPr id="8" name="Table 7">
            <a:extLst>
              <a:ext uri="{FF2B5EF4-FFF2-40B4-BE49-F238E27FC236}">
                <a16:creationId xmlns:a16="http://schemas.microsoft.com/office/drawing/2014/main" id="{1142AF8D-9C36-B8BB-3F70-B462B7DBBBCF}"/>
              </a:ext>
            </a:extLst>
          </p:cNvPr>
          <p:cNvGraphicFramePr>
            <a:graphicFrameLocks noGrp="1"/>
          </p:cNvGraphicFramePr>
          <p:nvPr>
            <p:extLst>
              <p:ext uri="{D42A27DB-BD31-4B8C-83A1-F6EECF244321}">
                <p14:modId xmlns:p14="http://schemas.microsoft.com/office/powerpoint/2010/main" val="3654350046"/>
              </p:ext>
            </p:extLst>
          </p:nvPr>
        </p:nvGraphicFramePr>
        <p:xfrm>
          <a:off x="73690" y="3766294"/>
          <a:ext cx="12128985" cy="2673972"/>
        </p:xfrm>
        <a:graphic>
          <a:graphicData uri="http://schemas.openxmlformats.org/drawingml/2006/table">
            <a:tbl>
              <a:tblPr firstRow="1" bandRow="1">
                <a:tableStyleId>{5C22544A-7EE6-4342-B048-85BDC9FD1C3A}</a:tableStyleId>
              </a:tblPr>
              <a:tblGrid>
                <a:gridCol w="4804460">
                  <a:extLst>
                    <a:ext uri="{9D8B030D-6E8A-4147-A177-3AD203B41FA5}">
                      <a16:colId xmlns:a16="http://schemas.microsoft.com/office/drawing/2014/main" val="2014738782"/>
                    </a:ext>
                  </a:extLst>
                </a:gridCol>
                <a:gridCol w="538698">
                  <a:extLst>
                    <a:ext uri="{9D8B030D-6E8A-4147-A177-3AD203B41FA5}">
                      <a16:colId xmlns:a16="http://schemas.microsoft.com/office/drawing/2014/main" val="4036534477"/>
                    </a:ext>
                  </a:extLst>
                </a:gridCol>
                <a:gridCol w="500220">
                  <a:extLst>
                    <a:ext uri="{9D8B030D-6E8A-4147-A177-3AD203B41FA5}">
                      <a16:colId xmlns:a16="http://schemas.microsoft.com/office/drawing/2014/main" val="1336389269"/>
                    </a:ext>
                  </a:extLst>
                </a:gridCol>
                <a:gridCol w="556125">
                  <a:extLst>
                    <a:ext uri="{9D8B030D-6E8A-4147-A177-3AD203B41FA5}">
                      <a16:colId xmlns:a16="http://schemas.microsoft.com/office/drawing/2014/main" val="906604726"/>
                    </a:ext>
                  </a:extLst>
                </a:gridCol>
                <a:gridCol w="524042">
                  <a:extLst>
                    <a:ext uri="{9D8B030D-6E8A-4147-A177-3AD203B41FA5}">
                      <a16:colId xmlns:a16="http://schemas.microsoft.com/office/drawing/2014/main" val="2674394347"/>
                    </a:ext>
                  </a:extLst>
                </a:gridCol>
                <a:gridCol w="513346">
                  <a:extLst>
                    <a:ext uri="{9D8B030D-6E8A-4147-A177-3AD203B41FA5}">
                      <a16:colId xmlns:a16="http://schemas.microsoft.com/office/drawing/2014/main" val="1903318529"/>
                    </a:ext>
                  </a:extLst>
                </a:gridCol>
                <a:gridCol w="534736">
                  <a:extLst>
                    <a:ext uri="{9D8B030D-6E8A-4147-A177-3AD203B41FA5}">
                      <a16:colId xmlns:a16="http://schemas.microsoft.com/office/drawing/2014/main" val="3900200502"/>
                    </a:ext>
                  </a:extLst>
                </a:gridCol>
                <a:gridCol w="534736">
                  <a:extLst>
                    <a:ext uri="{9D8B030D-6E8A-4147-A177-3AD203B41FA5}">
                      <a16:colId xmlns:a16="http://schemas.microsoft.com/office/drawing/2014/main" val="2567555724"/>
                    </a:ext>
                  </a:extLst>
                </a:gridCol>
                <a:gridCol w="491956">
                  <a:extLst>
                    <a:ext uri="{9D8B030D-6E8A-4147-A177-3AD203B41FA5}">
                      <a16:colId xmlns:a16="http://schemas.microsoft.com/office/drawing/2014/main" val="3752098266"/>
                    </a:ext>
                  </a:extLst>
                </a:gridCol>
                <a:gridCol w="513346">
                  <a:extLst>
                    <a:ext uri="{9D8B030D-6E8A-4147-A177-3AD203B41FA5}">
                      <a16:colId xmlns:a16="http://schemas.microsoft.com/office/drawing/2014/main" val="3162282243"/>
                    </a:ext>
                  </a:extLst>
                </a:gridCol>
                <a:gridCol w="513346">
                  <a:extLst>
                    <a:ext uri="{9D8B030D-6E8A-4147-A177-3AD203B41FA5}">
                      <a16:colId xmlns:a16="http://schemas.microsoft.com/office/drawing/2014/main" val="1633313045"/>
                    </a:ext>
                  </a:extLst>
                </a:gridCol>
                <a:gridCol w="545431">
                  <a:extLst>
                    <a:ext uri="{9D8B030D-6E8A-4147-A177-3AD203B41FA5}">
                      <a16:colId xmlns:a16="http://schemas.microsoft.com/office/drawing/2014/main" val="560734652"/>
                    </a:ext>
                  </a:extLst>
                </a:gridCol>
                <a:gridCol w="502652">
                  <a:extLst>
                    <a:ext uri="{9D8B030D-6E8A-4147-A177-3AD203B41FA5}">
                      <a16:colId xmlns:a16="http://schemas.microsoft.com/office/drawing/2014/main" val="2675255649"/>
                    </a:ext>
                  </a:extLst>
                </a:gridCol>
                <a:gridCol w="534736">
                  <a:extLst>
                    <a:ext uri="{9D8B030D-6E8A-4147-A177-3AD203B41FA5}">
                      <a16:colId xmlns:a16="http://schemas.microsoft.com/office/drawing/2014/main" val="3510705172"/>
                    </a:ext>
                  </a:extLst>
                </a:gridCol>
                <a:gridCol w="521155">
                  <a:extLst>
                    <a:ext uri="{9D8B030D-6E8A-4147-A177-3AD203B41FA5}">
                      <a16:colId xmlns:a16="http://schemas.microsoft.com/office/drawing/2014/main" val="110323810"/>
                    </a:ext>
                  </a:extLst>
                </a:gridCol>
              </a:tblGrid>
              <a:tr h="213106">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392565">
                <a:tc>
                  <a:txBody>
                    <a:bodyPr/>
                    <a:lstStyle/>
                    <a:p>
                      <a:pPr algn="ctr" fontAlgn="b"/>
                      <a:r>
                        <a:rPr lang="en-IN" sz="1400" b="1" i="0" u="none" strike="noStrike">
                          <a:solidFill>
                            <a:schemeClr val="bg1"/>
                          </a:solidFill>
                          <a:effectLst/>
                          <a:latin typeface="Aptos Narrow"/>
                        </a:rPr>
                        <a:t>14 feature </a:t>
                      </a:r>
                      <a:r>
                        <a:rPr lang="en-IN" sz="1400" b="1" i="0" u="none" strike="noStrike" err="1">
                          <a:solidFill>
                            <a:schemeClr val="bg1"/>
                          </a:solidFill>
                          <a:effectLst/>
                          <a:latin typeface="Aptos Narrow"/>
                        </a:rPr>
                        <a:t>Catboost</a:t>
                      </a:r>
                      <a:r>
                        <a:rPr lang="en-IN" sz="1400" b="1" i="0" u="none" strike="noStrike">
                          <a:solidFill>
                            <a:schemeClr val="bg1"/>
                          </a:solidFill>
                          <a:effectLst/>
                          <a:latin typeface="Aptos Narrow"/>
                        </a:rPr>
                        <a:t> Model –v2 (removed product type feat)</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392565">
                <a:tc>
                  <a:txBody>
                    <a:bodyPr/>
                    <a:lstStyle/>
                    <a:p>
                      <a:pPr algn="l" fontAlgn="ctr"/>
                      <a:r>
                        <a:rPr lang="en-US" sz="1100" b="0" i="0" u="none" strike="noStrike">
                          <a:solidFill>
                            <a:srgbClr val="000000"/>
                          </a:solidFill>
                          <a:effectLst/>
                          <a:latin typeface="Aptos Narrow"/>
                        </a:rPr>
                        <a:t>Model Trained on All the following Segments combined. Tested also on the 4 Segments Combined</a:t>
                      </a:r>
                    </a:p>
                  </a:txBody>
                  <a:tcPr marL="6350" marR="6350" marT="6350" marB="0" anchor="ctr">
                    <a:solidFill>
                      <a:srgbClr val="F0F0F0"/>
                    </a:solidFill>
                  </a:tcPr>
                </a:tc>
                <a:tc>
                  <a:txBody>
                    <a:bodyPr/>
                    <a:lstStyle/>
                    <a:p>
                      <a:pPr lvl="0" algn="r">
                        <a:buNone/>
                      </a:pPr>
                      <a:r>
                        <a:rPr lang="en-IN" sz="1100" b="0" i="0" u="none" strike="noStrike" noProof="0">
                          <a:solidFill>
                            <a:srgbClr val="000000"/>
                          </a:solidFill>
                          <a:effectLst/>
                          <a:latin typeface="Aptos Narrow"/>
                        </a:rPr>
                        <a:t>0.2221</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0.1848</a:t>
                      </a:r>
                      <a:endParaRPr lang="en-US" sz="1100">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0.2198</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0.1789</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0.2304</a:t>
                      </a:r>
                      <a:endParaRPr lang="en-US" sz="1100">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0.2332</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0.1783</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0.2585</a:t>
                      </a:r>
                      <a:endParaRPr lang="en-US" sz="1100">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0.2504</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0.1993</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0.2735</a:t>
                      </a:r>
                      <a:endParaRPr lang="en-US" sz="1100">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0.2689</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0.236</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0.2694</a:t>
                      </a:r>
                      <a:endParaRPr lang="en-US" sz="1100">
                        <a:latin typeface="Aptos Narrow"/>
                      </a:endParaRPr>
                    </a:p>
                  </a:txBody>
                  <a:tcPr marL="6350" marR="6350" marT="6350" marB="0" anchor="b">
                    <a:solidFill>
                      <a:srgbClr val="F0F0F0"/>
                    </a:solidFill>
                  </a:tcPr>
                </a:tc>
                <a:extLst>
                  <a:ext uri="{0D108BD9-81ED-4DB2-BD59-A6C34878D82A}">
                    <a16:rowId xmlns:a16="http://schemas.microsoft.com/office/drawing/2014/main" val="1754815548"/>
                  </a:ext>
                </a:extLst>
              </a:tr>
              <a:tr h="583239">
                <a:tc>
                  <a:txBody>
                    <a:bodyPr/>
                    <a:lstStyle/>
                    <a:p>
                      <a:pPr algn="l" fontAlgn="ctr"/>
                      <a:r>
                        <a:rPr lang="en-US" sz="1100" b="0" i="0" u="none" strike="noStrike">
                          <a:solidFill>
                            <a:srgbClr val="000000"/>
                          </a:solidFill>
                          <a:effectLst/>
                          <a:latin typeface="Aptos Narrow"/>
                        </a:rPr>
                        <a:t>Segment 1: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0.2689</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0.2072</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0.2952</a:t>
                      </a:r>
                      <a:endParaRPr lang="en-US" sz="1100">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0.2739</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0.2002</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0.3125</a:t>
                      </a:r>
                      <a:endParaRPr lang="en-US" sz="1100">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0.2998</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0.2286</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0.3401</a:t>
                      </a:r>
                      <a:endParaRPr lang="en-US" sz="1100">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0.3233</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0.2739</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0.3363</a:t>
                      </a:r>
                      <a:endParaRPr lang="en-US" sz="1100">
                        <a:latin typeface="Aptos Narrow"/>
                      </a:endParaRPr>
                    </a:p>
                  </a:txBody>
                  <a:tcPr marL="6350" marR="6350" marT="6350" marB="0" anchor="b"/>
                </a:tc>
                <a:extLst>
                  <a:ext uri="{0D108BD9-81ED-4DB2-BD59-A6C34878D82A}">
                    <a16:rowId xmlns:a16="http://schemas.microsoft.com/office/drawing/2014/main" val="367896946"/>
                  </a:ext>
                </a:extLst>
              </a:tr>
              <a:tr h="493509">
                <a:tc>
                  <a:txBody>
                    <a:bodyPr/>
                    <a:lstStyle/>
                    <a:p>
                      <a:pPr algn="l" fontAlgn="ctr"/>
                      <a:r>
                        <a:rPr lang="en-US" sz="1100" b="0" i="0" u="none" strike="noStrike">
                          <a:solidFill>
                            <a:srgbClr val="000000"/>
                          </a:solidFill>
                          <a:effectLst/>
                          <a:latin typeface="Aptos Narrow"/>
                        </a:rPr>
                        <a:t>Segment 2: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0.1786</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0.1087</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0.2375</a:t>
                      </a:r>
                      <a:endParaRPr lang="en-US" sz="1100">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0.0656</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-0.267</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0.3462</a:t>
                      </a:r>
                      <a:endParaRPr lang="en-US" sz="1100">
                        <a:latin typeface="Aptos Narrow"/>
                      </a:endParaRPr>
                    </a:p>
                  </a:txBody>
                  <a:tcPr marL="6350" marR="6350" marT="6350" marB="0" anchor="b">
                    <a:solidFill>
                      <a:srgbClr val="F0F0F0"/>
                    </a:solidFill>
                  </a:tcPr>
                </a:tc>
                <a:tc>
                  <a:txBody>
                    <a:bodyPr/>
                    <a:lstStyle/>
                    <a:p>
                      <a:pPr lvl="0" algn="r">
                        <a:buNone/>
                      </a:pPr>
                      <a:r>
                        <a:rPr lang="en-IN" sz="1100" b="1" i="0" u="none" strike="noStrike" noProof="0">
                          <a:solidFill>
                            <a:srgbClr val="000000"/>
                          </a:solidFill>
                          <a:effectLst/>
                          <a:latin typeface="Aptos Narrow"/>
                        </a:rPr>
                        <a:t>0.1438</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0.1973</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0.0588</a:t>
                      </a:r>
                      <a:endParaRPr lang="en-US" sz="1100">
                        <a:latin typeface="Aptos Narrow"/>
                      </a:endParaRPr>
                    </a:p>
                  </a:txBody>
                  <a:tcPr marL="6350" marR="6350" marT="6350" marB="0" anchor="b">
                    <a:solidFill>
                      <a:srgbClr val="F0F0F0"/>
                    </a:solidFill>
                  </a:tcPr>
                </a:tc>
                <a:tc>
                  <a:txBody>
                    <a:bodyPr/>
                    <a:lstStyle/>
                    <a:p>
                      <a:pPr lvl="0" algn="l">
                        <a:lnSpc>
                          <a:spcPct val="100000"/>
                        </a:lnSpc>
                        <a:spcBef>
                          <a:spcPts val="0"/>
                        </a:spcBef>
                        <a:spcAft>
                          <a:spcPts val="0"/>
                        </a:spcAft>
                        <a:buNone/>
                      </a:pPr>
                      <a:r>
                        <a:rPr lang="en-IN" sz="1100" b="1" i="0" u="none" strike="noStrike" noProof="0">
                          <a:solidFill>
                            <a:srgbClr val="000000"/>
                          </a:solidFill>
                          <a:effectLst/>
                          <a:latin typeface="Aptos Narrow"/>
                        </a:rPr>
                        <a:t>-0.024</a:t>
                      </a:r>
                      <a:endParaRPr lang="en-US" sz="1100" b="1">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-0.037</a:t>
                      </a:r>
                      <a:endParaRPr lang="en-US" sz="1100">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Aptos Narrow"/>
                        </a:rPr>
                        <a:t>-0.124</a:t>
                      </a:r>
                      <a:endParaRPr lang="en-US" sz="1100">
                        <a:latin typeface="Aptos Narrow"/>
                      </a:endParaRPr>
                    </a:p>
                  </a:txBody>
                  <a:tcPr marL="6350" marR="6350" marT="6350" marB="0" anchor="b">
                    <a:solidFill>
                      <a:srgbClr val="F0F0F0"/>
                    </a:solidFill>
                  </a:tcPr>
                </a:tc>
                <a:extLst>
                  <a:ext uri="{0D108BD9-81ED-4DB2-BD59-A6C34878D82A}">
                    <a16:rowId xmlns:a16="http://schemas.microsoft.com/office/drawing/2014/main" val="2462036248"/>
                  </a:ext>
                </a:extLst>
              </a:tr>
              <a:tr h="397098">
                <a:tc>
                  <a:txBody>
                    <a:bodyPr/>
                    <a:lstStyle/>
                    <a:p>
                      <a:pPr algn="l" fontAlgn="ctr"/>
                      <a:r>
                        <a:rPr lang="en-US" sz="1100" b="0" i="0" u="none" strike="noStrike">
                          <a:solidFill>
                            <a:srgbClr val="000000"/>
                          </a:solidFill>
                          <a:effectLst/>
                          <a:latin typeface="Aptos Narrow"/>
                        </a:rPr>
                        <a:t>Segment 3: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NONE of Granted or Non Granted contracts are available</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r" fontAlgn="b"/>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lvl="0" algn="r">
                        <a:buNone/>
                      </a:pPr>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extLst>
                  <a:ext uri="{0D108BD9-81ED-4DB2-BD59-A6C34878D82A}">
                    <a16:rowId xmlns:a16="http://schemas.microsoft.com/office/drawing/2014/main" val="561289710"/>
                  </a:ext>
                </a:extLst>
              </a:tr>
              <a:tr h="201890">
                <a:tc>
                  <a:txBody>
                    <a:bodyPr/>
                    <a:lstStyle/>
                    <a:p>
                      <a:pPr algn="l" fontAlgn="ctr"/>
                      <a:r>
                        <a:rPr lang="en-US" sz="1100" b="0" i="0" u="none" strike="noStrike">
                          <a:solidFill>
                            <a:srgbClr val="000000"/>
                          </a:solidFill>
                          <a:effectLst/>
                          <a:latin typeface="Aptos Narrow"/>
                        </a:rPr>
                        <a:t>Segment 4: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0</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-0.011</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0.0410</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-0.064</a:t>
                      </a:r>
                      <a:endParaRPr lang="en-US" sz="1100">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0.0143</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0.0160</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0.0180</a:t>
                      </a:r>
                      <a:endParaRPr lang="en-US" sz="1100">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0.0666</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0.0602</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0.0707</a:t>
                      </a:r>
                      <a:endParaRPr lang="en-US" sz="1100">
                        <a:latin typeface="Aptos Narrow"/>
                      </a:endParaRPr>
                    </a:p>
                  </a:txBody>
                  <a:tcPr marL="6350" marR="6350" marT="6350" marB="0" anchor="b"/>
                </a:tc>
                <a:tc>
                  <a:txBody>
                    <a:bodyPr/>
                    <a:lstStyle/>
                    <a:p>
                      <a:pPr lvl="0" algn="r">
                        <a:buNone/>
                      </a:pPr>
                      <a:r>
                        <a:rPr lang="en-IN" sz="1100" b="1" i="0" u="none" strike="noStrike" noProof="0">
                          <a:solidFill>
                            <a:srgbClr val="000000"/>
                          </a:solidFill>
                          <a:effectLst/>
                          <a:latin typeface="Aptos Narrow"/>
                        </a:rPr>
                        <a:t>0.0122</a:t>
                      </a:r>
                      <a:endParaRPr lang="en-US" sz="1100" b="1">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0.0156</a:t>
                      </a:r>
                      <a:endParaRPr lang="en-US" sz="1100">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Aptos Narrow"/>
                        </a:rPr>
                        <a:t>0.0162</a:t>
                      </a:r>
                      <a:endParaRPr lang="en-US" sz="1100">
                        <a:latin typeface="Aptos Narrow"/>
                      </a:endParaRPr>
                    </a:p>
                  </a:txBody>
                  <a:tcPr marL="6350" marR="6350" marT="6350" marB="0" anchor="b"/>
                </a:tc>
                <a:extLst>
                  <a:ext uri="{0D108BD9-81ED-4DB2-BD59-A6C34878D82A}">
                    <a16:rowId xmlns:a16="http://schemas.microsoft.com/office/drawing/2014/main" val="3652886067"/>
                  </a:ext>
                </a:extLst>
              </a:tr>
            </a:tbl>
          </a:graphicData>
        </a:graphic>
      </p:graphicFrame>
      <p:sp>
        <p:nvSpPr>
          <p:cNvPr id="3" name="Rectangle 2">
            <a:extLst>
              <a:ext uri="{FF2B5EF4-FFF2-40B4-BE49-F238E27FC236}">
                <a16:creationId xmlns:a16="http://schemas.microsoft.com/office/drawing/2014/main" id="{83377BD7-6C73-273C-3A77-360A3B98F262}"/>
              </a:ext>
            </a:extLst>
          </p:cNvPr>
          <p:cNvSpPr/>
          <p:nvPr/>
        </p:nvSpPr>
        <p:spPr>
          <a:xfrm>
            <a:off x="11705345" y="4544614"/>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3C3D6ED0-659A-8217-F428-FC73774F0933}"/>
              </a:ext>
            </a:extLst>
          </p:cNvPr>
          <p:cNvSpPr/>
          <p:nvPr/>
        </p:nvSpPr>
        <p:spPr>
          <a:xfrm>
            <a:off x="10154608" y="4544614"/>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2D7EA68-9011-EAB7-DB15-548B7F487DC3}"/>
              </a:ext>
            </a:extLst>
          </p:cNvPr>
          <p:cNvSpPr/>
          <p:nvPr/>
        </p:nvSpPr>
        <p:spPr>
          <a:xfrm>
            <a:off x="8610554" y="4544614"/>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4505458-FCBB-2CFC-130B-338ABA31FC7A}"/>
              </a:ext>
            </a:extLst>
          </p:cNvPr>
          <p:cNvSpPr/>
          <p:nvPr/>
        </p:nvSpPr>
        <p:spPr>
          <a:xfrm>
            <a:off x="7053133" y="4544614"/>
            <a:ext cx="503041" cy="20225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1">
            <a:extLst>
              <a:ext uri="{FF2B5EF4-FFF2-40B4-BE49-F238E27FC236}">
                <a16:creationId xmlns:a16="http://schemas.microsoft.com/office/drawing/2014/main" id="{88FF383A-BEE1-EA51-8040-E62173A33B20}"/>
              </a:ext>
            </a:extLst>
          </p:cNvPr>
          <p:cNvSpPr txBox="1">
            <a:spLocks/>
          </p:cNvSpPr>
          <p:nvPr/>
        </p:nvSpPr>
        <p:spPr>
          <a:xfrm>
            <a:off x="105780" y="3176567"/>
            <a:ext cx="12011647" cy="540746"/>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000000"/>
                </a:solidFill>
              </a:rPr>
              <a:t>SIL Non-Mobile performance is nearly unchanged but overall Gini drops significantly</a:t>
            </a:r>
          </a:p>
        </p:txBody>
      </p:sp>
    </p:spTree>
    <p:extLst>
      <p:ext uri="{BB962C8B-B14F-4D97-AF65-F5344CB8AC3E}">
        <p14:creationId xmlns:p14="http://schemas.microsoft.com/office/powerpoint/2010/main" val="247816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05FAE-3406-8D64-D767-661CDFA9A7AC}"/>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32D5AB3-D725-5EFA-0339-4FC3682FCEA3}"/>
              </a:ext>
            </a:extLst>
          </p:cNvPr>
          <p:cNvGraphicFramePr>
            <a:graphicFrameLocks noGrp="1"/>
          </p:cNvGraphicFramePr>
          <p:nvPr>
            <p:extLst>
              <p:ext uri="{D42A27DB-BD31-4B8C-83A1-F6EECF244321}">
                <p14:modId xmlns:p14="http://schemas.microsoft.com/office/powerpoint/2010/main" val="55942057"/>
              </p:ext>
            </p:extLst>
          </p:nvPr>
        </p:nvGraphicFramePr>
        <p:xfrm>
          <a:off x="86412" y="697379"/>
          <a:ext cx="12019175" cy="2170543"/>
        </p:xfrm>
        <a:graphic>
          <a:graphicData uri="http://schemas.openxmlformats.org/drawingml/2006/table">
            <a:tbl>
              <a:tblPr firstRow="1" bandRow="1">
                <a:tableStyleId>{5C22544A-7EE6-4342-B048-85BDC9FD1C3A}</a:tableStyleId>
              </a:tblPr>
              <a:tblGrid>
                <a:gridCol w="4804462">
                  <a:extLst>
                    <a:ext uri="{9D8B030D-6E8A-4147-A177-3AD203B41FA5}">
                      <a16:colId xmlns:a16="http://schemas.microsoft.com/office/drawing/2014/main" val="2014738782"/>
                    </a:ext>
                  </a:extLst>
                </a:gridCol>
                <a:gridCol w="538699">
                  <a:extLst>
                    <a:ext uri="{9D8B030D-6E8A-4147-A177-3AD203B41FA5}">
                      <a16:colId xmlns:a16="http://schemas.microsoft.com/office/drawing/2014/main" val="4036534477"/>
                    </a:ext>
                  </a:extLst>
                </a:gridCol>
                <a:gridCol w="500220">
                  <a:extLst>
                    <a:ext uri="{9D8B030D-6E8A-4147-A177-3AD203B41FA5}">
                      <a16:colId xmlns:a16="http://schemas.microsoft.com/office/drawing/2014/main" val="1336389269"/>
                    </a:ext>
                  </a:extLst>
                </a:gridCol>
                <a:gridCol w="634895">
                  <a:extLst>
                    <a:ext uri="{9D8B030D-6E8A-4147-A177-3AD203B41FA5}">
                      <a16:colId xmlns:a16="http://schemas.microsoft.com/office/drawing/2014/main" val="906604726"/>
                    </a:ext>
                  </a:extLst>
                </a:gridCol>
                <a:gridCol w="553493">
                  <a:extLst>
                    <a:ext uri="{9D8B030D-6E8A-4147-A177-3AD203B41FA5}">
                      <a16:colId xmlns:a16="http://schemas.microsoft.com/office/drawing/2014/main" val="2674394347"/>
                    </a:ext>
                  </a:extLst>
                </a:gridCol>
                <a:gridCol w="479361">
                  <a:extLst>
                    <a:ext uri="{9D8B030D-6E8A-4147-A177-3AD203B41FA5}">
                      <a16:colId xmlns:a16="http://schemas.microsoft.com/office/drawing/2014/main" val="1903318529"/>
                    </a:ext>
                  </a:extLst>
                </a:gridCol>
                <a:gridCol w="499759">
                  <a:extLst>
                    <a:ext uri="{9D8B030D-6E8A-4147-A177-3AD203B41FA5}">
                      <a16:colId xmlns:a16="http://schemas.microsoft.com/office/drawing/2014/main" val="3900200502"/>
                    </a:ext>
                  </a:extLst>
                </a:gridCol>
                <a:gridCol w="530359">
                  <a:extLst>
                    <a:ext uri="{9D8B030D-6E8A-4147-A177-3AD203B41FA5}">
                      <a16:colId xmlns:a16="http://schemas.microsoft.com/office/drawing/2014/main" val="2567555724"/>
                    </a:ext>
                  </a:extLst>
                </a:gridCol>
                <a:gridCol w="530359">
                  <a:extLst>
                    <a:ext uri="{9D8B030D-6E8A-4147-A177-3AD203B41FA5}">
                      <a16:colId xmlns:a16="http://schemas.microsoft.com/office/drawing/2014/main" val="3752098266"/>
                    </a:ext>
                  </a:extLst>
                </a:gridCol>
                <a:gridCol w="479362">
                  <a:extLst>
                    <a:ext uri="{9D8B030D-6E8A-4147-A177-3AD203B41FA5}">
                      <a16:colId xmlns:a16="http://schemas.microsoft.com/office/drawing/2014/main" val="3162282243"/>
                    </a:ext>
                  </a:extLst>
                </a:gridCol>
                <a:gridCol w="479362">
                  <a:extLst>
                    <a:ext uri="{9D8B030D-6E8A-4147-A177-3AD203B41FA5}">
                      <a16:colId xmlns:a16="http://schemas.microsoft.com/office/drawing/2014/main" val="1633313045"/>
                    </a:ext>
                  </a:extLst>
                </a:gridCol>
                <a:gridCol w="499757">
                  <a:extLst>
                    <a:ext uri="{9D8B030D-6E8A-4147-A177-3AD203B41FA5}">
                      <a16:colId xmlns:a16="http://schemas.microsoft.com/office/drawing/2014/main" val="560734652"/>
                    </a:ext>
                  </a:extLst>
                </a:gridCol>
                <a:gridCol w="540559">
                  <a:extLst>
                    <a:ext uri="{9D8B030D-6E8A-4147-A177-3AD203B41FA5}">
                      <a16:colId xmlns:a16="http://schemas.microsoft.com/office/drawing/2014/main" val="2675255649"/>
                    </a:ext>
                  </a:extLst>
                </a:gridCol>
                <a:gridCol w="448763">
                  <a:extLst>
                    <a:ext uri="{9D8B030D-6E8A-4147-A177-3AD203B41FA5}">
                      <a16:colId xmlns:a16="http://schemas.microsoft.com/office/drawing/2014/main" val="3510705172"/>
                    </a:ext>
                  </a:extLst>
                </a:gridCol>
                <a:gridCol w="499765">
                  <a:extLst>
                    <a:ext uri="{9D8B030D-6E8A-4147-A177-3AD203B41FA5}">
                      <a16:colId xmlns:a16="http://schemas.microsoft.com/office/drawing/2014/main" val="110323810"/>
                    </a:ext>
                  </a:extLst>
                </a:gridCol>
              </a:tblGrid>
              <a:tr h="166149">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299961">
                <a:tc>
                  <a:txBody>
                    <a:bodyPr/>
                    <a:lstStyle/>
                    <a:p>
                      <a:pPr algn="ctr" fontAlgn="b"/>
                      <a:r>
                        <a:rPr lang="en-IN" sz="1400" b="1" i="0" u="none" strike="noStrike">
                          <a:solidFill>
                            <a:schemeClr val="bg1"/>
                          </a:solidFill>
                          <a:effectLst/>
                          <a:latin typeface="Aptos Narrow"/>
                        </a:rPr>
                        <a:t>15 feature </a:t>
                      </a:r>
                      <a:r>
                        <a:rPr lang="en-IN" sz="1400" b="1" i="0" u="none" strike="noStrike" err="1">
                          <a:solidFill>
                            <a:schemeClr val="bg1"/>
                          </a:solidFill>
                          <a:effectLst/>
                          <a:latin typeface="Aptos Narrow"/>
                        </a:rPr>
                        <a:t>Catboost</a:t>
                      </a:r>
                      <a:r>
                        <a:rPr lang="en-IN" sz="1400" b="1" i="0" u="none" strike="noStrike">
                          <a:solidFill>
                            <a:schemeClr val="bg1"/>
                          </a:solidFill>
                          <a:effectLst/>
                          <a:latin typeface="Aptos Narrow"/>
                        </a:rPr>
                        <a:t> Model -v2</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299961">
                <a:tc>
                  <a:txBody>
                    <a:bodyPr/>
                    <a:lstStyle/>
                    <a:p>
                      <a:pPr algn="l" fontAlgn="ctr"/>
                      <a:r>
                        <a:rPr lang="en-US" sz="1100" b="0" i="0" u="none" strike="noStrike">
                          <a:solidFill>
                            <a:srgbClr val="000000"/>
                          </a:solidFill>
                          <a:effectLst/>
                          <a:latin typeface="Aptos Narrow"/>
                        </a:rPr>
                        <a:t>Model Trained on All the following Segments combined. Tested also on the 3 Segments Combined</a:t>
                      </a:r>
                    </a:p>
                  </a:txBody>
                  <a:tcPr marL="6350" marR="6350" marT="6350" marB="0" anchor="ctr">
                    <a:solidFill>
                      <a:srgbClr val="F0F0F0"/>
                    </a:solidFill>
                  </a:tcPr>
                </a:tc>
                <a:tc>
                  <a:txBody>
                    <a:bodyPr/>
                    <a:lstStyle/>
                    <a:p>
                      <a:pPr lvl="0" algn="r">
                        <a:buNone/>
                      </a:pPr>
                      <a:r>
                        <a:rPr lang="en-IN" sz="1100" b="0" i="0" u="none" strike="noStrike" noProof="0">
                          <a:solidFill>
                            <a:srgbClr val="000000"/>
                          </a:solidFill>
                          <a:effectLst/>
                          <a:latin typeface="Consolas"/>
                        </a:rPr>
                        <a:t>0.3647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0.2977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0.3075</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0.1996</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0.2880</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0.3029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0.1889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0.3020</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0.3362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0.2114</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0.3318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0.3559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0.256</a:t>
                      </a: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0.3263</a:t>
                      </a:r>
                      <a:endParaRPr lang="en-US"/>
                    </a:p>
                  </a:txBody>
                  <a:tcPr marL="6350" marR="6350" marT="6350" marB="0" anchor="b">
                    <a:solidFill>
                      <a:srgbClr val="F0F0F0"/>
                    </a:solidFill>
                  </a:tcPr>
                </a:tc>
                <a:extLst>
                  <a:ext uri="{0D108BD9-81ED-4DB2-BD59-A6C34878D82A}">
                    <a16:rowId xmlns:a16="http://schemas.microsoft.com/office/drawing/2014/main" val="1754815548"/>
                  </a:ext>
                </a:extLst>
              </a:tr>
              <a:tr h="447153">
                <a:tc>
                  <a:txBody>
                    <a:bodyPr/>
                    <a:lstStyle/>
                    <a:p>
                      <a:pPr algn="l" fontAlgn="ctr"/>
                      <a:r>
                        <a:rPr lang="en-US" sz="1100" b="0" i="0" u="none" strike="noStrike">
                          <a:solidFill>
                            <a:srgbClr val="000000"/>
                          </a:solidFill>
                          <a:effectLst/>
                          <a:latin typeface="Aptos Narrow"/>
                        </a:rPr>
                        <a:t>Segment 1: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Consolas"/>
                        </a:rPr>
                        <a:t>0.3109</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0.2007</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0.2945</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0.3063</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0.1946</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0.3036</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0.3456</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0.2169</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0.3396</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0.3631</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0.262</a:t>
                      </a:r>
                    </a:p>
                  </a:txBody>
                  <a:tcPr marL="6350" marR="6350" marT="6350" marB="0" anchor="b"/>
                </a:tc>
                <a:tc>
                  <a:txBody>
                    <a:bodyPr/>
                    <a:lstStyle/>
                    <a:p>
                      <a:pPr lvl="0" algn="r">
                        <a:buNone/>
                      </a:pPr>
                      <a:r>
                        <a:rPr lang="en-IN" sz="1100" b="0" i="0" u="none" strike="noStrike" noProof="0">
                          <a:solidFill>
                            <a:srgbClr val="000000"/>
                          </a:solidFill>
                          <a:effectLst/>
                          <a:latin typeface="Consolas"/>
                        </a:rPr>
                        <a:t>0.3333</a:t>
                      </a:r>
                      <a:endParaRPr lang="en-US"/>
                    </a:p>
                  </a:txBody>
                  <a:tcPr marL="6350" marR="6350" marT="6350" marB="0" anchor="b"/>
                </a:tc>
                <a:extLst>
                  <a:ext uri="{0D108BD9-81ED-4DB2-BD59-A6C34878D82A}">
                    <a16:rowId xmlns:a16="http://schemas.microsoft.com/office/drawing/2014/main" val="367896946"/>
                  </a:ext>
                </a:extLst>
              </a:tr>
              <a:tr h="447153">
                <a:tc>
                  <a:txBody>
                    <a:bodyPr/>
                    <a:lstStyle/>
                    <a:p>
                      <a:pPr algn="l" fontAlgn="ctr"/>
                      <a:r>
                        <a:rPr lang="en-US" sz="1100" b="0" i="0" u="none" strike="noStrike">
                          <a:solidFill>
                            <a:srgbClr val="000000"/>
                          </a:solidFill>
                          <a:effectLst/>
                          <a:latin typeface="Aptos Narrow"/>
                        </a:rPr>
                        <a:t>Segment 2: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0.1726</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0.1957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0.0813</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0.2017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-0.161</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0.3484</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0.1648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0.2653</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0.1329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0.1752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-0.05</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-0.093</a:t>
                      </a:r>
                      <a:endParaRPr lang="en-US"/>
                    </a:p>
                  </a:txBody>
                  <a:tcPr marL="6350" marR="6350" marT="6350" marB="0" anchor="b">
                    <a:solidFill>
                      <a:srgbClr val="F0F0F0"/>
                    </a:solidFill>
                  </a:tcPr>
                </a:tc>
                <a:extLst>
                  <a:ext uri="{0D108BD9-81ED-4DB2-BD59-A6C34878D82A}">
                    <a16:rowId xmlns:a16="http://schemas.microsoft.com/office/drawing/2014/main" val="2462036248"/>
                  </a:ext>
                </a:extLst>
              </a:tr>
              <a:tr h="299961">
                <a:tc>
                  <a:txBody>
                    <a:bodyPr/>
                    <a:lstStyle/>
                    <a:p>
                      <a:pPr algn="l" fontAlgn="ctr"/>
                      <a:r>
                        <a:rPr lang="en-US" sz="1100" b="0" i="0" u="none" strike="noStrike">
                          <a:solidFill>
                            <a:srgbClr val="000000"/>
                          </a:solidFill>
                          <a:effectLst/>
                          <a:latin typeface="Aptos Narrow"/>
                        </a:rPr>
                        <a:t>Segment 3: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NONE of Granted or Non Granted contracts are available</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Consolas"/>
                        </a:rPr>
                        <a:t>0.1509</a:t>
                      </a:r>
                      <a:endParaRPr lang="en-US"/>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lvl="0" algn="r">
                        <a:buNone/>
                      </a:pPr>
                      <a:r>
                        <a:rPr lang="en-IN" sz="1100" b="0" i="0" u="none" strike="noStrike" noProof="0">
                          <a:solidFill>
                            <a:srgbClr val="000000"/>
                          </a:solidFill>
                          <a:effectLst/>
                          <a:latin typeface="Consolas"/>
                        </a:rPr>
                        <a:t>0.0942</a:t>
                      </a:r>
                      <a:endParaRPr lang="en-US"/>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lvl="0" algn="r">
                        <a:buNone/>
                      </a:pPr>
                      <a:r>
                        <a:rPr lang="en-IN" sz="1100" b="0" i="0" u="none" strike="noStrike" noProof="0">
                          <a:solidFill>
                            <a:srgbClr val="000000"/>
                          </a:solidFill>
                          <a:effectLst/>
                          <a:latin typeface="Consolas"/>
                        </a:rPr>
                        <a:t>0.0000</a:t>
                      </a:r>
                      <a:endParaRPr lang="en-US"/>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lvl="0" algn="r">
                        <a:buNone/>
                      </a:pPr>
                      <a:r>
                        <a:rPr lang="en-IN" sz="1100" b="0" i="0" u="none" strike="noStrike" noProof="0">
                          <a:solidFill>
                            <a:srgbClr val="000000"/>
                          </a:solidFill>
                          <a:effectLst/>
                          <a:latin typeface="Consolas"/>
                        </a:rPr>
                        <a:t>0.0728</a:t>
                      </a:r>
                      <a:endParaRPr lang="en-US"/>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extLst>
                  <a:ext uri="{0D108BD9-81ED-4DB2-BD59-A6C34878D82A}">
                    <a16:rowId xmlns:a16="http://schemas.microsoft.com/office/drawing/2014/main" val="561289710"/>
                  </a:ext>
                </a:extLst>
              </a:tr>
            </a:tbl>
          </a:graphicData>
        </a:graphic>
      </p:graphicFrame>
      <p:sp>
        <p:nvSpPr>
          <p:cNvPr id="10" name="Title 1">
            <a:extLst>
              <a:ext uri="{FF2B5EF4-FFF2-40B4-BE49-F238E27FC236}">
                <a16:creationId xmlns:a16="http://schemas.microsoft.com/office/drawing/2014/main" id="{4EFF5908-90DF-38E3-C277-98B8CA59D3FB}"/>
              </a:ext>
            </a:extLst>
          </p:cNvPr>
          <p:cNvSpPr txBox="1">
            <a:spLocks/>
          </p:cNvSpPr>
          <p:nvPr/>
        </p:nvSpPr>
        <p:spPr>
          <a:xfrm>
            <a:off x="85728" y="135252"/>
            <a:ext cx="12011647"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Removed Segment 4 and with and w/o Product Type feat</a:t>
            </a:r>
          </a:p>
        </p:txBody>
      </p:sp>
      <p:graphicFrame>
        <p:nvGraphicFramePr>
          <p:cNvPr id="8" name="Table 7">
            <a:extLst>
              <a:ext uri="{FF2B5EF4-FFF2-40B4-BE49-F238E27FC236}">
                <a16:creationId xmlns:a16="http://schemas.microsoft.com/office/drawing/2014/main" id="{D70C8682-1F0B-4822-701C-8733D716A899}"/>
              </a:ext>
            </a:extLst>
          </p:cNvPr>
          <p:cNvGraphicFramePr>
            <a:graphicFrameLocks noGrp="1"/>
          </p:cNvGraphicFramePr>
          <p:nvPr>
            <p:extLst>
              <p:ext uri="{D42A27DB-BD31-4B8C-83A1-F6EECF244321}">
                <p14:modId xmlns:p14="http://schemas.microsoft.com/office/powerpoint/2010/main" val="4282025198"/>
              </p:ext>
            </p:extLst>
          </p:nvPr>
        </p:nvGraphicFramePr>
        <p:xfrm>
          <a:off x="73690" y="3766294"/>
          <a:ext cx="12128985" cy="2467549"/>
        </p:xfrm>
        <a:graphic>
          <a:graphicData uri="http://schemas.openxmlformats.org/drawingml/2006/table">
            <a:tbl>
              <a:tblPr firstRow="1" bandRow="1">
                <a:tableStyleId>{5C22544A-7EE6-4342-B048-85BDC9FD1C3A}</a:tableStyleId>
              </a:tblPr>
              <a:tblGrid>
                <a:gridCol w="4804460">
                  <a:extLst>
                    <a:ext uri="{9D8B030D-6E8A-4147-A177-3AD203B41FA5}">
                      <a16:colId xmlns:a16="http://schemas.microsoft.com/office/drawing/2014/main" val="2014738782"/>
                    </a:ext>
                  </a:extLst>
                </a:gridCol>
                <a:gridCol w="538698">
                  <a:extLst>
                    <a:ext uri="{9D8B030D-6E8A-4147-A177-3AD203B41FA5}">
                      <a16:colId xmlns:a16="http://schemas.microsoft.com/office/drawing/2014/main" val="4036534477"/>
                    </a:ext>
                  </a:extLst>
                </a:gridCol>
                <a:gridCol w="500220">
                  <a:extLst>
                    <a:ext uri="{9D8B030D-6E8A-4147-A177-3AD203B41FA5}">
                      <a16:colId xmlns:a16="http://schemas.microsoft.com/office/drawing/2014/main" val="1336389269"/>
                    </a:ext>
                  </a:extLst>
                </a:gridCol>
                <a:gridCol w="556125">
                  <a:extLst>
                    <a:ext uri="{9D8B030D-6E8A-4147-A177-3AD203B41FA5}">
                      <a16:colId xmlns:a16="http://schemas.microsoft.com/office/drawing/2014/main" val="906604726"/>
                    </a:ext>
                  </a:extLst>
                </a:gridCol>
                <a:gridCol w="524042">
                  <a:extLst>
                    <a:ext uri="{9D8B030D-6E8A-4147-A177-3AD203B41FA5}">
                      <a16:colId xmlns:a16="http://schemas.microsoft.com/office/drawing/2014/main" val="2674394347"/>
                    </a:ext>
                  </a:extLst>
                </a:gridCol>
                <a:gridCol w="513346">
                  <a:extLst>
                    <a:ext uri="{9D8B030D-6E8A-4147-A177-3AD203B41FA5}">
                      <a16:colId xmlns:a16="http://schemas.microsoft.com/office/drawing/2014/main" val="1903318529"/>
                    </a:ext>
                  </a:extLst>
                </a:gridCol>
                <a:gridCol w="534736">
                  <a:extLst>
                    <a:ext uri="{9D8B030D-6E8A-4147-A177-3AD203B41FA5}">
                      <a16:colId xmlns:a16="http://schemas.microsoft.com/office/drawing/2014/main" val="3900200502"/>
                    </a:ext>
                  </a:extLst>
                </a:gridCol>
                <a:gridCol w="534736">
                  <a:extLst>
                    <a:ext uri="{9D8B030D-6E8A-4147-A177-3AD203B41FA5}">
                      <a16:colId xmlns:a16="http://schemas.microsoft.com/office/drawing/2014/main" val="2567555724"/>
                    </a:ext>
                  </a:extLst>
                </a:gridCol>
                <a:gridCol w="491956">
                  <a:extLst>
                    <a:ext uri="{9D8B030D-6E8A-4147-A177-3AD203B41FA5}">
                      <a16:colId xmlns:a16="http://schemas.microsoft.com/office/drawing/2014/main" val="3752098266"/>
                    </a:ext>
                  </a:extLst>
                </a:gridCol>
                <a:gridCol w="513346">
                  <a:extLst>
                    <a:ext uri="{9D8B030D-6E8A-4147-A177-3AD203B41FA5}">
                      <a16:colId xmlns:a16="http://schemas.microsoft.com/office/drawing/2014/main" val="3162282243"/>
                    </a:ext>
                  </a:extLst>
                </a:gridCol>
                <a:gridCol w="513346">
                  <a:extLst>
                    <a:ext uri="{9D8B030D-6E8A-4147-A177-3AD203B41FA5}">
                      <a16:colId xmlns:a16="http://schemas.microsoft.com/office/drawing/2014/main" val="1633313045"/>
                    </a:ext>
                  </a:extLst>
                </a:gridCol>
                <a:gridCol w="545431">
                  <a:extLst>
                    <a:ext uri="{9D8B030D-6E8A-4147-A177-3AD203B41FA5}">
                      <a16:colId xmlns:a16="http://schemas.microsoft.com/office/drawing/2014/main" val="560734652"/>
                    </a:ext>
                  </a:extLst>
                </a:gridCol>
                <a:gridCol w="502652">
                  <a:extLst>
                    <a:ext uri="{9D8B030D-6E8A-4147-A177-3AD203B41FA5}">
                      <a16:colId xmlns:a16="http://schemas.microsoft.com/office/drawing/2014/main" val="2675255649"/>
                    </a:ext>
                  </a:extLst>
                </a:gridCol>
                <a:gridCol w="534736">
                  <a:extLst>
                    <a:ext uri="{9D8B030D-6E8A-4147-A177-3AD203B41FA5}">
                      <a16:colId xmlns:a16="http://schemas.microsoft.com/office/drawing/2014/main" val="3510705172"/>
                    </a:ext>
                  </a:extLst>
                </a:gridCol>
                <a:gridCol w="521155">
                  <a:extLst>
                    <a:ext uri="{9D8B030D-6E8A-4147-A177-3AD203B41FA5}">
                      <a16:colId xmlns:a16="http://schemas.microsoft.com/office/drawing/2014/main" val="110323810"/>
                    </a:ext>
                  </a:extLst>
                </a:gridCol>
              </a:tblGrid>
              <a:tr h="213106">
                <a:tc>
                  <a:txBody>
                    <a:bodyPr/>
                    <a:lstStyle/>
                    <a:p>
                      <a:pPr algn="l" fontAlgn="b"/>
                      <a:endParaRPr lang="en-IN" sz="1100" b="1" i="0" u="none" strike="noStrike">
                        <a:solidFill>
                          <a:schemeClr val="bg1"/>
                        </a:solidFill>
                        <a:effectLst/>
                        <a:latin typeface="Aptos Narrow" panose="020B0004020202020204" pitchFamily="34" charset="0"/>
                      </a:endParaRPr>
                    </a:p>
                  </a:txBody>
                  <a:tcPr marL="6350" marR="6350" marT="6350" marB="0" anchor="b">
                    <a:solidFill>
                      <a:srgbClr val="785AFF"/>
                    </a:solidFill>
                  </a:tcPr>
                </a:tc>
                <a:tc gridSpan="2">
                  <a:txBody>
                    <a:bodyPr/>
                    <a:lstStyle/>
                    <a:p>
                      <a:pPr algn="ctr" fontAlgn="ctr"/>
                      <a:r>
                        <a:rPr lang="en-IN" sz="1200" b="1" i="0" u="none" strike="noStrike">
                          <a:solidFill>
                            <a:schemeClr val="bg1"/>
                          </a:solidFill>
                          <a:effectLst/>
                          <a:latin typeface="Aptos Narrow"/>
                        </a:rPr>
                        <a:t>Jul 23 - Jun 24</a:t>
                      </a:r>
                    </a:p>
                  </a:txBody>
                  <a:tcPr marL="6350" marR="6350" marT="6350" marB="0" anchor="ctr">
                    <a:solidFill>
                      <a:srgbClr val="785AFF"/>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Test (July)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(Aug)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(Sep)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tc gridSpan="3">
                  <a:txBody>
                    <a:bodyPr/>
                    <a:lstStyle/>
                    <a:p>
                      <a:pPr algn="ctr" fontAlgn="ctr"/>
                      <a:r>
                        <a:rPr lang="en-IN" sz="1200" b="1" i="0" u="none" strike="noStrike">
                          <a:solidFill>
                            <a:schemeClr val="bg1"/>
                          </a:solidFill>
                          <a:effectLst/>
                          <a:latin typeface="Aptos Narrow"/>
                        </a:rPr>
                        <a:t>OOT (Oct) Gini</a:t>
                      </a:r>
                    </a:p>
                  </a:txBody>
                  <a:tcPr marL="6350" marR="6350" marT="6350" marB="0" anchor="ctr">
                    <a:solidFill>
                      <a:srgbClr val="785AFF"/>
                    </a:solidFill>
                  </a:tcPr>
                </a:tc>
                <a:tc hMerge="1">
                  <a:txBody>
                    <a:bodyPr/>
                    <a:lstStyle/>
                    <a:p>
                      <a:endParaRPr lang="en-IN"/>
                    </a:p>
                  </a:txBody>
                  <a:tcPr>
                    <a:solidFill>
                      <a:srgbClr val="5645F9"/>
                    </a:solidFill>
                  </a:tcPr>
                </a:tc>
                <a:tc hMerge="1">
                  <a:txBody>
                    <a:bodyPr/>
                    <a:lstStyle/>
                    <a:p>
                      <a:endParaRPr lang="en-IN"/>
                    </a:p>
                  </a:txBody>
                  <a:tcPr>
                    <a:solidFill>
                      <a:srgbClr val="5645F9"/>
                    </a:solidFill>
                  </a:tcPr>
                </a:tc>
                <a:extLst>
                  <a:ext uri="{0D108BD9-81ED-4DB2-BD59-A6C34878D82A}">
                    <a16:rowId xmlns:a16="http://schemas.microsoft.com/office/drawing/2014/main" val="1326777967"/>
                  </a:ext>
                </a:extLst>
              </a:tr>
              <a:tr h="392565">
                <a:tc>
                  <a:txBody>
                    <a:bodyPr/>
                    <a:lstStyle/>
                    <a:p>
                      <a:pPr algn="ctr" fontAlgn="b"/>
                      <a:r>
                        <a:rPr lang="en-IN" sz="1400" b="1" i="0" u="none" strike="noStrike">
                          <a:solidFill>
                            <a:schemeClr val="bg1"/>
                          </a:solidFill>
                          <a:effectLst/>
                          <a:latin typeface="Aptos Narrow"/>
                        </a:rPr>
                        <a:t>14 feature </a:t>
                      </a:r>
                      <a:r>
                        <a:rPr lang="en-IN" sz="1400" b="1" i="0" u="none" strike="noStrike" err="1">
                          <a:solidFill>
                            <a:schemeClr val="bg1"/>
                          </a:solidFill>
                          <a:effectLst/>
                          <a:latin typeface="Aptos Narrow"/>
                        </a:rPr>
                        <a:t>Catboost</a:t>
                      </a:r>
                      <a:r>
                        <a:rPr lang="en-IN" sz="1400" b="1" i="0" u="none" strike="noStrike">
                          <a:solidFill>
                            <a:schemeClr val="bg1"/>
                          </a:solidFill>
                          <a:effectLst/>
                          <a:latin typeface="Aptos Narrow"/>
                        </a:rPr>
                        <a:t> Model –v2 (removed product type feat)</a:t>
                      </a:r>
                    </a:p>
                  </a:txBody>
                  <a:tcPr marL="6350" marR="6350" marT="6350" marB="0" anchor="b">
                    <a:solidFill>
                      <a:srgbClr val="785AFF"/>
                    </a:solidFill>
                  </a:tcPr>
                </a:tc>
                <a:tc>
                  <a:txBody>
                    <a:bodyPr/>
                    <a:lstStyle/>
                    <a:p>
                      <a:pPr algn="ctr" fontAlgn="ctr"/>
                      <a:r>
                        <a:rPr lang="en-IN" sz="1100" b="1" i="0" u="none" strike="noStrike">
                          <a:solidFill>
                            <a:schemeClr val="bg1"/>
                          </a:solidFill>
                          <a:effectLst/>
                          <a:latin typeface="Aptos Narrow"/>
                        </a:rPr>
                        <a:t>Train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Val Gini</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Overall</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Mobile</a:t>
                      </a:r>
                    </a:p>
                  </a:txBody>
                  <a:tcPr marL="6350" marR="6350" marT="6350" marB="0" anchor="ctr">
                    <a:solidFill>
                      <a:srgbClr val="785AFF"/>
                    </a:solidFill>
                  </a:tcPr>
                </a:tc>
                <a:tc>
                  <a:txBody>
                    <a:bodyPr/>
                    <a:lstStyle/>
                    <a:p>
                      <a:pPr algn="ctr" fontAlgn="ctr"/>
                      <a:r>
                        <a:rPr lang="en-IN" sz="1100" b="1" i="0" u="none" strike="noStrike">
                          <a:solidFill>
                            <a:schemeClr val="bg1"/>
                          </a:solidFill>
                          <a:effectLst/>
                          <a:latin typeface="Aptos Narrow"/>
                        </a:rPr>
                        <a:t>Non Mobile </a:t>
                      </a:r>
                    </a:p>
                  </a:txBody>
                  <a:tcPr marL="6350" marR="6350" marT="6350" marB="0" anchor="ctr">
                    <a:solidFill>
                      <a:srgbClr val="785AFF"/>
                    </a:solidFill>
                  </a:tcPr>
                </a:tc>
                <a:extLst>
                  <a:ext uri="{0D108BD9-81ED-4DB2-BD59-A6C34878D82A}">
                    <a16:rowId xmlns:a16="http://schemas.microsoft.com/office/drawing/2014/main" val="47524234"/>
                  </a:ext>
                </a:extLst>
              </a:tr>
              <a:tr h="392565">
                <a:tc>
                  <a:txBody>
                    <a:bodyPr/>
                    <a:lstStyle/>
                    <a:p>
                      <a:pPr algn="l" fontAlgn="ctr"/>
                      <a:r>
                        <a:rPr lang="en-US" sz="1100" b="0" i="0" u="none" strike="noStrike">
                          <a:solidFill>
                            <a:srgbClr val="000000"/>
                          </a:solidFill>
                          <a:effectLst/>
                          <a:latin typeface="Aptos Narrow"/>
                        </a:rPr>
                        <a:t>Model Trained on All the following Segments combined. Tested also on the 3 Segments Combined</a:t>
                      </a:r>
                    </a:p>
                  </a:txBody>
                  <a:tcPr marL="6350" marR="6350" marT="6350" marB="0" anchor="ctr">
                    <a:solidFill>
                      <a:srgbClr val="F0F0F0"/>
                    </a:solidFill>
                  </a:tcPr>
                </a:tc>
                <a:tc>
                  <a:txBody>
                    <a:bodyPr/>
                    <a:lstStyle/>
                    <a:p>
                      <a:pPr lvl="0" algn="r">
                        <a:buNone/>
                      </a:pPr>
                      <a:r>
                        <a:rPr lang="en-IN" sz="1100" b="0" i="0" u="none" strike="noStrike" noProof="0">
                          <a:solidFill>
                            <a:srgbClr val="000000"/>
                          </a:solidFill>
                          <a:effectLst/>
                          <a:latin typeface="Consolas"/>
                        </a:rPr>
                        <a:t>0.3492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0.2625</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0.2644</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0.2012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0.2929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0.2672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0.1942</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0.3057</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0.2918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0.2203</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0.3339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0.3125</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0.2621</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0.3266</a:t>
                      </a:r>
                      <a:endParaRPr lang="en-US"/>
                    </a:p>
                  </a:txBody>
                  <a:tcPr marL="6350" marR="6350" marT="6350" marB="0" anchor="b">
                    <a:solidFill>
                      <a:srgbClr val="F0F0F0"/>
                    </a:solidFill>
                  </a:tcPr>
                </a:tc>
                <a:extLst>
                  <a:ext uri="{0D108BD9-81ED-4DB2-BD59-A6C34878D82A}">
                    <a16:rowId xmlns:a16="http://schemas.microsoft.com/office/drawing/2014/main" val="1754815548"/>
                  </a:ext>
                </a:extLst>
              </a:tr>
              <a:tr h="583239">
                <a:tc>
                  <a:txBody>
                    <a:bodyPr/>
                    <a:lstStyle/>
                    <a:p>
                      <a:pPr algn="l" fontAlgn="ctr"/>
                      <a:r>
                        <a:rPr lang="en-US" sz="1100" b="0" i="0" u="none" strike="noStrike">
                          <a:solidFill>
                            <a:srgbClr val="000000"/>
                          </a:solidFill>
                          <a:effectLst/>
                          <a:latin typeface="Aptos Narrow"/>
                        </a:rPr>
                        <a:t>Segment 1: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Either of Granted or Non Granted contracts are available, If Granted Contracts available it will have at least one B2C Loans (Credit Cards, Instalment Loans)</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lvl="0" algn="r">
                        <a:buNone/>
                      </a:pPr>
                      <a:r>
                        <a:rPr lang="en-IN" sz="1100" b="0" i="0" u="none" strike="noStrike" noProof="0">
                          <a:solidFill>
                            <a:srgbClr val="000000"/>
                          </a:solidFill>
                          <a:effectLst/>
                          <a:latin typeface="Consolas"/>
                        </a:rPr>
                        <a:t>0.2680</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0.2027</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0.2969</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0.2713</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0.2001</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0.3072</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0.2984</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0.2248</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0.3406</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0.3201</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0.2687</a:t>
                      </a:r>
                      <a:endParaRPr lang="en-US"/>
                    </a:p>
                  </a:txBody>
                  <a:tcPr marL="6350" marR="6350" marT="6350" marB="0" anchor="b"/>
                </a:tc>
                <a:tc>
                  <a:txBody>
                    <a:bodyPr/>
                    <a:lstStyle/>
                    <a:p>
                      <a:pPr lvl="0" algn="r">
                        <a:buNone/>
                      </a:pPr>
                      <a:r>
                        <a:rPr lang="en-IN" sz="1100" b="0" i="0" u="none" strike="noStrike" noProof="0">
                          <a:solidFill>
                            <a:srgbClr val="000000"/>
                          </a:solidFill>
                          <a:effectLst/>
                          <a:latin typeface="Consolas"/>
                        </a:rPr>
                        <a:t>0.3339</a:t>
                      </a:r>
                      <a:endParaRPr lang="en-US"/>
                    </a:p>
                  </a:txBody>
                  <a:tcPr marL="6350" marR="6350" marT="6350" marB="0" anchor="b"/>
                </a:tc>
                <a:extLst>
                  <a:ext uri="{0D108BD9-81ED-4DB2-BD59-A6C34878D82A}">
                    <a16:rowId xmlns:a16="http://schemas.microsoft.com/office/drawing/2014/main" val="367896946"/>
                  </a:ext>
                </a:extLst>
              </a:tr>
              <a:tr h="493509">
                <a:tc>
                  <a:txBody>
                    <a:bodyPr/>
                    <a:lstStyle/>
                    <a:p>
                      <a:pPr algn="l" fontAlgn="ctr"/>
                      <a:r>
                        <a:rPr lang="en-US" sz="1100" b="0" i="0" u="none" strike="noStrike">
                          <a:solidFill>
                            <a:srgbClr val="000000"/>
                          </a:solidFill>
                          <a:effectLst/>
                          <a:latin typeface="Aptos Narrow"/>
                        </a:rPr>
                        <a:t>Segment 2: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Granted Contract of only irrelevant loan types (non-instalment loans, utility payment loans) available, irrespective of Non Granted Loans</a:t>
                      </a:r>
                    </a:p>
                  </a:txBody>
                  <a:tcPr marL="6350" marR="6350" marT="6350" marB="0" anchor="ctr">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algn="l" fontAlgn="b"/>
                      <a:endParaRPr lang="en-IN" sz="1100" b="0" i="0" u="none" strike="noStrike">
                        <a:solidFill>
                          <a:srgbClr val="000000"/>
                        </a:solidFill>
                        <a:effectLst/>
                        <a:latin typeface="Aptos Narrow"/>
                      </a:endParaRPr>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0.1706</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0.2065</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0.1438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0.0644</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-0.309</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0.3548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0.1705</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0.2211</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0.0850</a:t>
                      </a:r>
                      <a:endParaRPr lang="en-US"/>
                    </a:p>
                  </a:txBody>
                  <a:tcPr marL="6350" marR="6350" marT="6350" marB="0" anchor="b">
                    <a:solidFill>
                      <a:srgbClr val="F0F0F0"/>
                    </a:solidFill>
                  </a:tcPr>
                </a:tc>
                <a:tc>
                  <a:txBody>
                    <a:bodyPr/>
                    <a:lstStyle/>
                    <a:p>
                      <a:pPr lvl="0" algn="l">
                        <a:lnSpc>
                          <a:spcPct val="100000"/>
                        </a:lnSpc>
                        <a:spcBef>
                          <a:spcPts val="0"/>
                        </a:spcBef>
                        <a:spcAft>
                          <a:spcPts val="0"/>
                        </a:spcAft>
                        <a:buNone/>
                      </a:pPr>
                      <a:r>
                        <a:rPr lang="en-IN" sz="1100" b="0" i="0" u="none" strike="noStrike" noProof="0">
                          <a:solidFill>
                            <a:srgbClr val="000000"/>
                          </a:solidFill>
                          <a:effectLst/>
                          <a:latin typeface="Consolas"/>
                        </a:rPr>
                        <a:t>-0.081</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-0.078</a:t>
                      </a:r>
                      <a:endParaRPr lang="en-US"/>
                    </a:p>
                  </a:txBody>
                  <a:tcPr marL="6350" marR="6350" marT="6350" marB="0" anchor="b">
                    <a:solidFill>
                      <a:srgbClr val="F0F0F0"/>
                    </a:solidFill>
                  </a:tcPr>
                </a:tc>
                <a:tc>
                  <a:txBody>
                    <a:bodyPr/>
                    <a:lstStyle/>
                    <a:p>
                      <a:pPr lvl="0" algn="r">
                        <a:buNone/>
                      </a:pPr>
                      <a:r>
                        <a:rPr lang="en-IN" sz="1100" b="0" i="0" u="none" strike="noStrike" noProof="0">
                          <a:solidFill>
                            <a:srgbClr val="000000"/>
                          </a:solidFill>
                          <a:effectLst/>
                          <a:latin typeface="Consolas"/>
                        </a:rPr>
                        <a:t>-0.147</a:t>
                      </a:r>
                      <a:endParaRPr lang="en-US"/>
                    </a:p>
                  </a:txBody>
                  <a:tcPr marL="6350" marR="6350" marT="6350" marB="0" anchor="b">
                    <a:solidFill>
                      <a:srgbClr val="F0F0F0"/>
                    </a:solidFill>
                  </a:tcPr>
                </a:tc>
                <a:extLst>
                  <a:ext uri="{0D108BD9-81ED-4DB2-BD59-A6C34878D82A}">
                    <a16:rowId xmlns:a16="http://schemas.microsoft.com/office/drawing/2014/main" val="2462036248"/>
                  </a:ext>
                </a:extLst>
              </a:tr>
              <a:tr h="392565">
                <a:tc>
                  <a:txBody>
                    <a:bodyPr/>
                    <a:lstStyle/>
                    <a:p>
                      <a:pPr algn="l" fontAlgn="ctr"/>
                      <a:r>
                        <a:rPr lang="en-US" sz="1100" b="0" i="0" u="none" strike="noStrike">
                          <a:solidFill>
                            <a:srgbClr val="000000"/>
                          </a:solidFill>
                          <a:effectLst/>
                          <a:latin typeface="Aptos Narrow"/>
                        </a:rPr>
                        <a:t>Segment 3: </a:t>
                      </a:r>
                      <a:r>
                        <a:rPr lang="en-US" sz="1100" b="0" i="0" u="none" strike="noStrike" err="1">
                          <a:solidFill>
                            <a:srgbClr val="000000"/>
                          </a:solidFill>
                          <a:effectLst/>
                          <a:latin typeface="Aptos Narrow"/>
                        </a:rPr>
                        <a:t>flag_matched</a:t>
                      </a:r>
                      <a:r>
                        <a:rPr lang="en-US" sz="1100" b="0" i="0" u="none" strike="noStrike">
                          <a:solidFill>
                            <a:srgbClr val="000000"/>
                          </a:solidFill>
                          <a:effectLst/>
                          <a:latin typeface="Aptos Narrow"/>
                        </a:rPr>
                        <a:t> = 1 AND NONE of Granted or Non Granted contracts are available</a:t>
                      </a:r>
                    </a:p>
                  </a:txBody>
                  <a:tcPr marL="6350" marR="6350" marT="6350" marB="0" anchor="ctr"/>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l" fontAlgn="b"/>
                      <a:endParaRPr lang="en-IN" sz="1100" b="0" i="0" u="none" strike="noStrike">
                        <a:solidFill>
                          <a:srgbClr val="000000"/>
                        </a:solidFill>
                        <a:effectLst/>
                        <a:latin typeface="Aptos Narrow"/>
                      </a:endParaRPr>
                    </a:p>
                  </a:txBody>
                  <a:tcPr marL="6350" marR="6350" marT="6350" marB="0" anchor="b"/>
                </a:tc>
                <a:tc>
                  <a:txBody>
                    <a:bodyPr/>
                    <a:lstStyle/>
                    <a:p>
                      <a:pPr algn="r" fontAlgn="b"/>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lvl="0" algn="r">
                        <a:buNone/>
                      </a:pPr>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1"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tc>
                  <a:txBody>
                    <a:bodyPr/>
                    <a:lstStyle/>
                    <a:p>
                      <a:pPr algn="r" fontAlgn="b"/>
                      <a:r>
                        <a:rPr lang="en-IN" sz="1100" b="0" i="0" u="none" strike="noStrike">
                          <a:solidFill>
                            <a:srgbClr val="000000"/>
                          </a:solidFill>
                          <a:effectLst/>
                          <a:latin typeface="Aptos Narrow"/>
                        </a:rPr>
                        <a:t>0</a:t>
                      </a:r>
                    </a:p>
                  </a:txBody>
                  <a:tcPr marL="6350" marR="6350" marT="6350" marB="0" anchor="b"/>
                </a:tc>
                <a:extLst>
                  <a:ext uri="{0D108BD9-81ED-4DB2-BD59-A6C34878D82A}">
                    <a16:rowId xmlns:a16="http://schemas.microsoft.com/office/drawing/2014/main" val="561289710"/>
                  </a:ext>
                </a:extLst>
              </a:tr>
            </a:tbl>
          </a:graphicData>
        </a:graphic>
      </p:graphicFrame>
      <p:sp>
        <p:nvSpPr>
          <p:cNvPr id="13" name="Title 1">
            <a:extLst>
              <a:ext uri="{FF2B5EF4-FFF2-40B4-BE49-F238E27FC236}">
                <a16:creationId xmlns:a16="http://schemas.microsoft.com/office/drawing/2014/main" id="{9BE33841-7539-726F-5AC9-A968827B7CA8}"/>
              </a:ext>
            </a:extLst>
          </p:cNvPr>
          <p:cNvSpPr txBox="1">
            <a:spLocks/>
          </p:cNvSpPr>
          <p:nvPr/>
        </p:nvSpPr>
        <p:spPr>
          <a:xfrm>
            <a:off x="105780" y="3176567"/>
            <a:ext cx="12011647" cy="540746"/>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000000"/>
                </a:solidFill>
              </a:rPr>
              <a:t>SIL Non-Mobile performance is nearly unchanged but overall Gini drops significantly</a:t>
            </a:r>
          </a:p>
        </p:txBody>
      </p:sp>
    </p:spTree>
    <p:extLst>
      <p:ext uri="{BB962C8B-B14F-4D97-AF65-F5344CB8AC3E}">
        <p14:creationId xmlns:p14="http://schemas.microsoft.com/office/powerpoint/2010/main" val="3597777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7</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CIC Scorecard Refresh for SIL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your Reference: 7 feature LogReg WOE Model in Production (December) –v1 (In production since December 2024)</vt:lpstr>
      <vt:lpstr>Appendix</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Sowndarya</dc:creator>
  <cp:revision>1</cp:revision>
  <dcterms:created xsi:type="dcterms:W3CDTF">2025-01-27T12:41:15Z</dcterms:created>
  <dcterms:modified xsi:type="dcterms:W3CDTF">2025-02-05T05:54:26Z</dcterms:modified>
</cp:coreProperties>
</file>