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98" r:id="rId2"/>
    <p:sldId id="528" r:id="rId3"/>
    <p:sldId id="256" r:id="rId4"/>
    <p:sldId id="499" r:id="rId5"/>
    <p:sldId id="502" r:id="rId6"/>
    <p:sldId id="500" r:id="rId7"/>
    <p:sldId id="501" r:id="rId8"/>
    <p:sldId id="503" r:id="rId9"/>
    <p:sldId id="504" r:id="rId10"/>
    <p:sldId id="507" r:id="rId11"/>
    <p:sldId id="506" r:id="rId12"/>
    <p:sldId id="510" r:id="rId13"/>
    <p:sldId id="533" r:id="rId14"/>
    <p:sldId id="530" r:id="rId15"/>
    <p:sldId id="535" r:id="rId16"/>
    <p:sldId id="536" r:id="rId17"/>
    <p:sldId id="537" r:id="rId18"/>
    <p:sldId id="511" r:id="rId19"/>
    <p:sldId id="513" r:id="rId20"/>
    <p:sldId id="514" r:id="rId21"/>
    <p:sldId id="516" r:id="rId22"/>
    <p:sldId id="517" r:id="rId23"/>
    <p:sldId id="515" r:id="rId24"/>
    <p:sldId id="520" r:id="rId25"/>
    <p:sldId id="526" r:id="rId26"/>
    <p:sldId id="518" r:id="rId27"/>
    <p:sldId id="521" r:id="rId28"/>
    <p:sldId id="522" r:id="rId29"/>
    <p:sldId id="519" r:id="rId30"/>
    <p:sldId id="523" r:id="rId31"/>
    <p:sldId id="527" r:id="rId32"/>
    <p:sldId id="524" r:id="rId33"/>
    <p:sldId id="525" r:id="rId34"/>
    <p:sldId id="531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5A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F26041-090A-682F-E6DC-470C8636C146}" v="924" dt="2025-03-04T13:09:32.919"/>
    <p1510:client id="{42D74F2D-2EB1-0173-8688-11F866813957}" v="170" dt="2025-03-04T06:00:11.757"/>
    <p1510:client id="{A778257F-0444-3773-A3D0-38C8B716788C}" v="466" dt="2025-03-05T11:26:09.03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7A5A4-070C-5E61-02DF-863D27608D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4CF27F-B116-7A2F-D98A-98E13CE67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13242-6B20-15E6-DCC3-87452EB9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9C2E-9EF5-E6D8-E123-E0662BA6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10A58-EB23-5134-23A6-589E78B85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1119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73CF-6D49-3458-4BE3-C005D6B58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4910B8-8449-A6B4-2AA0-79C315DB5F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023C9-E912-48D4-D016-C87FAEF14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E7D08-E0B8-C328-9AB3-C2610F69E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C64E65-4514-FBE7-28E3-7ABEEEB4A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3384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2B4138-2EDC-6103-1752-33CB571158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DB2972-0C51-3D31-2094-9911EDA336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A13A-E04B-7BCC-A1D0-C1166478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D95DE-88B3-E3CE-F9DC-52BABBEA5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1C0BC-6508-465F-2694-179A521EF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9665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A42EA403-19EB-4726-B043-181D2CD420A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6FB2C-BF78-42FF-A8B9-4670F9D2B8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1225" y="4283532"/>
            <a:ext cx="5184775" cy="573792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 defTabSz="914400" rtl="0" eaLnBrk="1" latinLnBrk="0" hangingPunct="1">
              <a:lnSpc>
                <a:spcPct val="110000"/>
              </a:lnSpc>
              <a:spcBef>
                <a:spcPct val="0"/>
              </a:spcBef>
              <a:buNone/>
              <a:defRPr lang="en-PH" sz="3150" kern="1200" spc="-90" baseline="0" noProof="0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noProof="0"/>
              <a:t>Click to edit title</a:t>
            </a:r>
          </a:p>
        </p:txBody>
      </p:sp>
      <p:sp>
        <p:nvSpPr>
          <p:cNvPr id="3" name="Body Text">
            <a:extLst>
              <a:ext uri="{FF2B5EF4-FFF2-40B4-BE49-F238E27FC236}">
                <a16:creationId xmlns:a16="http://schemas.microsoft.com/office/drawing/2014/main" id="{D1B97B18-8288-4D80-98F2-01402974979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9463" y="4857324"/>
            <a:ext cx="3947812" cy="1044000"/>
          </a:xfrm>
        </p:spPr>
        <p:txBody>
          <a:bodyPr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PH" noProof="0"/>
              <a:t>Click to edit body text</a:t>
            </a:r>
          </a:p>
        </p:txBody>
      </p:sp>
    </p:spTree>
    <p:extLst>
      <p:ext uri="{BB962C8B-B14F-4D97-AF65-F5344CB8AC3E}">
        <p14:creationId xmlns:p14="http://schemas.microsoft.com/office/powerpoint/2010/main" val="2362758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EBB76-4EE7-535A-9DA6-9E732D3C5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5A281D-7975-6037-B205-1E7DC10447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B4388D-A8EF-74EB-AF38-DD9F4822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D855D7-F15C-E77F-15D2-9CBD751606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7BBF9-24EB-B7B8-81A1-3E649BCF7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3134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3D04D-E570-B203-AA36-B106E8383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A7DC31-EF9C-B34B-F38E-1723B57D8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AF0E6-0087-3F7B-F8BF-4B4F025A9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F87AC-4772-82D3-BCB0-BCA8C7B12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A5471-F7BF-DDA2-BF2A-E00F6989D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3020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4603E-5009-6354-4398-9DD536EFB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591A1-543C-1B29-E40E-2442E7BDB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4F5874-7421-6A93-43DB-25B2ACFB03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8EAA52-2FBF-64EF-5C54-8F29A0322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87FD41-9375-8C7C-91BB-0EBB651F1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1AFB81-45B6-4BAD-9568-0ECD61C74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70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3C3A5-5877-D9FD-4843-1DF816718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BC73B-0937-D367-FEDB-EA0F7E8280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3D6E1-0B93-A64C-96C2-D9559EB7C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C1CBFF-27EB-CCA1-4349-0A1D77ADB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F934B-5978-2D1B-3C9D-FFA01358C1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C34998-4401-090D-E563-DA9C7B8BD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64F659-1640-4CCA-61E5-6B40B8EEE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E9E80A-16F8-BE5B-6999-BF9AA0EB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7578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C64DA5-976B-E176-22E4-D306AE8E5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489BE2-DF3B-DAFF-9BA2-9FCD1BD93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B7251-C895-49C0-F6E3-F76EB674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B70223-AC3B-1372-339C-C18A39212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16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E07A99A-0EB9-2BA3-087D-045042604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4D3393-FED7-9ED4-E5A0-76193916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D5020F-99D2-D5E3-9CB9-F4F8FE4AB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7986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998B56-980B-307C-4E0A-457E89EDB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D82FD-6AA6-5558-DE5B-871A9572F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F960A4-F1DC-6EFF-6057-E275BF620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68BECE-26EC-5D72-CAB9-F119839B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8F6A3-8325-30C4-CCAD-BA49DA197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92E0C3-9667-D34C-49C2-4CBEF0CD7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664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82D13-620C-60DD-9BE6-15100F7DA1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2E727C-89D3-42C1-A93F-451E0CF4E4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5FDA55-399C-CCCF-060C-1173909E68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5CD34C-36F4-61B9-93A1-78F003223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AEA56-FDD7-AA11-AAD7-881C9AAC6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974AFD-E0F3-790D-B914-B829144E2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7590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B067B7-CB77-A1B3-5CBA-58443958E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D0895-D608-BE7E-292F-718717F8FA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CAB96A-6F35-F2CA-D47F-1ADCEA8B7B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E0FA15-BA85-4A1C-B114-844F40A8FADF}" type="datetimeFigureOut">
              <a:rPr lang="en-IN" smtClean="0"/>
              <a:t>05-03-2025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AFF977-54A7-16A8-4087-5ACCBBA2C4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BA481-D42E-E54E-4A67-653664395A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5D252A-7F79-45BE-8276-51AAB8EB25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576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98E9C0DB-A427-4416-9504-3A28B492FF1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1"/>
            <a:ext cx="12192000" cy="6858000"/>
          </a:xfrm>
        </p:spPr>
      </p:pic>
      <p:pic>
        <p:nvPicPr>
          <p:cNvPr id="6" name="Logo">
            <a:extLst>
              <a:ext uri="{FF2B5EF4-FFF2-40B4-BE49-F238E27FC236}">
                <a16:creationId xmlns:a16="http://schemas.microsoft.com/office/drawing/2014/main" id="{3DE632EA-3F91-4783-8DBF-12DC8F47E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225" y="981075"/>
            <a:ext cx="3011762" cy="959607"/>
          </a:xfrm>
          <a:prstGeom prst="rect">
            <a:avLst/>
          </a:prstGeom>
        </p:spPr>
      </p:pic>
      <p:sp>
        <p:nvSpPr>
          <p:cNvPr id="7" name="Title 2">
            <a:extLst>
              <a:ext uri="{FF2B5EF4-FFF2-40B4-BE49-F238E27FC236}">
                <a16:creationId xmlns:a16="http://schemas.microsoft.com/office/drawing/2014/main" id="{E9BF3232-B9BC-4886-8893-52E1AAE82E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1225" y="3946650"/>
            <a:ext cx="6446015" cy="573792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CIC Scorecard Refresh for SIL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B2327766-4E3E-40CF-8FF1-E0AE92D6BE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1225" y="5167221"/>
            <a:ext cx="4390474" cy="720110"/>
          </a:xfrm>
        </p:spPr>
        <p:txBody>
          <a:bodyPr vert="horz" lIns="0" tIns="0" rIns="0" bIns="0" rtlCol="0" anchor="t">
            <a:normAutofit/>
          </a:bodyPr>
          <a:lstStyle/>
          <a:p>
            <a:pPr>
              <a:lnSpc>
                <a:spcPct val="114000"/>
              </a:lnSpc>
            </a:pPr>
            <a:r>
              <a:rPr lang="en-PH">
                <a:solidFill>
                  <a:srgbClr val="785AFF"/>
                </a:solidFill>
              </a:rPr>
              <a:t>Presented by:</a:t>
            </a:r>
          </a:p>
          <a:p>
            <a:r>
              <a:rPr lang="en-PH" b="1">
                <a:solidFill>
                  <a:srgbClr val="785AFF"/>
                </a:solidFill>
              </a:rPr>
              <a:t>Data Science</a:t>
            </a:r>
            <a:endParaRPr lang="en-PH" sz="1800" b="1" spc="20">
              <a:solidFill>
                <a:srgbClr val="785AFF"/>
              </a:solidFill>
            </a:endParaRPr>
          </a:p>
          <a:p>
            <a:endParaRPr lang="en-PH" b="1">
              <a:solidFill>
                <a:srgbClr val="785AFF"/>
              </a:solidFill>
            </a:endParaRPr>
          </a:p>
          <a:p>
            <a:endParaRPr lang="en-PH" sz="2000" b="1">
              <a:solidFill>
                <a:srgbClr val="785AFF"/>
              </a:solidFill>
            </a:endParaRPr>
          </a:p>
        </p:txBody>
      </p:sp>
      <p:sp>
        <p:nvSpPr>
          <p:cNvPr id="3" name="Subtitle 3">
            <a:extLst>
              <a:ext uri="{FF2B5EF4-FFF2-40B4-BE49-F238E27FC236}">
                <a16:creationId xmlns:a16="http://schemas.microsoft.com/office/drawing/2014/main" id="{4F7E8F7E-6D89-74CB-11C3-C84321CCA4F1}"/>
              </a:ext>
            </a:extLst>
          </p:cNvPr>
          <p:cNvSpPr txBox="1">
            <a:spLocks/>
          </p:cNvSpPr>
          <p:nvPr/>
        </p:nvSpPr>
        <p:spPr>
          <a:xfrm>
            <a:off x="912539" y="5884552"/>
            <a:ext cx="4390474" cy="49676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>
            <a:lvl1pPr marL="0" indent="0" algn="l" defTabSz="914400" rtl="0" eaLnBrk="1" latinLnBrk="0" hangingPunct="1">
              <a:lnSpc>
                <a:spcPct val="114000"/>
              </a:lnSpc>
              <a:spcBef>
                <a:spcPts val="0"/>
              </a:spcBef>
              <a:buFont typeface="Arial" panose="020B0604020202020204" pitchFamily="34" charset="0"/>
              <a:buNone/>
              <a:defRPr lang="en-PH" sz="1800" kern="1200" spc="20" baseline="0" noProof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>
                <a:solidFill>
                  <a:srgbClr val="785AFF"/>
                </a:solidFill>
              </a:rPr>
              <a:t>March 2025</a:t>
            </a:r>
            <a:endParaRPr lang="en-US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9944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09FFA-DA36-7C9E-500F-F1A248BB39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73C4C5E-BDD4-FCEC-8CD5-68E9BFA12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45540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vel_contract_granted_amt_12on24</a:t>
            </a:r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7DF3C8F9-395D-C058-C922-9454883F67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1" y="879230"/>
            <a:ext cx="6128256" cy="466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8BD3C75-763F-1580-AA54-16E433604D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7829" y="5043488"/>
            <a:ext cx="5877606" cy="1007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927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4564-2475-0FD7-7199-025C576A16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6B7DDFC-C300-F7CF-E616-D696C8377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325698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tot_active_contracts_util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rgbClr val="785AFF"/>
              </a:solidFill>
              <a:effectLst/>
              <a:latin typeface="+mj-lt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99AEB877-A825-CE6F-E048-0C9C2A08B9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04222"/>
            <a:ext cx="7016207" cy="5279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2A418C7-80EA-7E68-59C1-8C2236A4B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2422" y="5090092"/>
            <a:ext cx="5536035" cy="142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68021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CF8E9-54C4-07EA-6A88-A10E6EEEE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F57392F-4F97-E685-9E54-06855A9944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286777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flg_zero_granted_ever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rgbClr val="785AFF"/>
              </a:solidFill>
              <a:effectLst/>
              <a:latin typeface="+mj-lt"/>
            </a:endParaRPr>
          </a:p>
        </p:txBody>
      </p:sp>
      <p:pic>
        <p:nvPicPr>
          <p:cNvPr id="13314" name="Picture 2">
            <a:extLst>
              <a:ext uri="{FF2B5EF4-FFF2-40B4-BE49-F238E27FC236}">
                <a16:creationId xmlns:a16="http://schemas.microsoft.com/office/drawing/2014/main" id="{9242D4FD-4312-C8B3-F3EA-C706F7DC09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5" y="729344"/>
            <a:ext cx="7062778" cy="511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C85DF57-7B88-935A-AA32-F0828DB1D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6069" y="5758980"/>
            <a:ext cx="6070355" cy="8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914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E58A82-139F-956E-448A-8A2B89098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1F306-B2E3-4F3D-8084-B348AC829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1" y="236172"/>
            <a:ext cx="11732481" cy="793824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785AFF"/>
                </a:solidFill>
              </a:rPr>
              <a:t>Incremental Gini shows 9 feature model achieves the best performance; hence we have finalized this 9 features model for calculating PSI and Alpha Stack in next pages</a:t>
            </a:r>
            <a:endParaRPr lang="en-IN" sz="2800" b="1" dirty="0">
              <a:solidFill>
                <a:srgbClr val="785AFF"/>
              </a:solidFill>
            </a:endParaRPr>
          </a:p>
        </p:txBody>
      </p:sp>
      <p:pic>
        <p:nvPicPr>
          <p:cNvPr id="3" name="Picture 2" descr="A screenshot of a white sheet with black text&#10;&#10;AI-generated content may be incorrect.">
            <a:extLst>
              <a:ext uri="{FF2B5EF4-FFF2-40B4-BE49-F238E27FC236}">
                <a16:creationId xmlns:a16="http://schemas.microsoft.com/office/drawing/2014/main" id="{65BFEC5C-0A4D-B81A-61B7-A0465F4C6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47" y="1462363"/>
            <a:ext cx="8743950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024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EE5A90-6BC5-0273-E78F-90C560203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C9A82-675E-E702-0D50-9882AA0EB4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9344" y="205629"/>
            <a:ext cx="10981816" cy="568393"/>
          </a:xfrm>
        </p:spPr>
        <p:txBody>
          <a:bodyPr>
            <a:normAutofit fontScale="90000"/>
          </a:bodyPr>
          <a:lstStyle/>
          <a:p>
            <a:r>
              <a:rPr lang="en-US" sz="2800" b="1" dirty="0">
                <a:solidFill>
                  <a:srgbClr val="785AFF"/>
                </a:solidFill>
              </a:rPr>
              <a:t>Model PSI and distribution of the population across the months</a:t>
            </a:r>
            <a:endParaRPr lang="en-IN" sz="2800" b="1" dirty="0">
              <a:solidFill>
                <a:srgbClr val="785A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A0D922B-775C-C432-0AEA-AB67F9334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615" y="771939"/>
            <a:ext cx="6228247" cy="2873514"/>
          </a:xfrm>
          <a:prstGeom prst="rect">
            <a:avLst/>
          </a:prstGeom>
        </p:spPr>
      </p:pic>
      <p:pic>
        <p:nvPicPr>
          <p:cNvPr id="8" name="Picture 7" descr="A colorful chart with numbers&#10;&#10;AI-generated content may be incorrect.">
            <a:extLst>
              <a:ext uri="{FF2B5EF4-FFF2-40B4-BE49-F238E27FC236}">
                <a16:creationId xmlns:a16="http://schemas.microsoft.com/office/drawing/2014/main" id="{36709895-20F1-A665-A8F9-3F0F2F1EC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757" y="3929339"/>
            <a:ext cx="8300140" cy="190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17669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9C9FDDA-197F-E507-C862-51F46225D9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1914037"/>
              </p:ext>
            </p:extLst>
          </p:nvPr>
        </p:nvGraphicFramePr>
        <p:xfrm>
          <a:off x="610980" y="1099107"/>
          <a:ext cx="8709523" cy="17259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85526">
                  <a:extLst>
                    <a:ext uri="{9D8B030D-6E8A-4147-A177-3AD203B41FA5}">
                      <a16:colId xmlns:a16="http://schemas.microsoft.com/office/drawing/2014/main" val="2775435401"/>
                    </a:ext>
                  </a:extLst>
                </a:gridCol>
                <a:gridCol w="1182461">
                  <a:extLst>
                    <a:ext uri="{9D8B030D-6E8A-4147-A177-3AD203B41FA5}">
                      <a16:colId xmlns:a16="http://schemas.microsoft.com/office/drawing/2014/main" val="4166271039"/>
                    </a:ext>
                  </a:extLst>
                </a:gridCol>
                <a:gridCol w="1144317">
                  <a:extLst>
                    <a:ext uri="{9D8B030D-6E8A-4147-A177-3AD203B41FA5}">
                      <a16:colId xmlns:a16="http://schemas.microsoft.com/office/drawing/2014/main" val="1907450621"/>
                    </a:ext>
                  </a:extLst>
                </a:gridCol>
                <a:gridCol w="1284178">
                  <a:extLst>
                    <a:ext uri="{9D8B030D-6E8A-4147-A177-3AD203B41FA5}">
                      <a16:colId xmlns:a16="http://schemas.microsoft.com/office/drawing/2014/main" val="1378712233"/>
                    </a:ext>
                  </a:extLst>
                </a:gridCol>
                <a:gridCol w="1513041">
                  <a:extLst>
                    <a:ext uri="{9D8B030D-6E8A-4147-A177-3AD203B41FA5}">
                      <a16:colId xmlns:a16="http://schemas.microsoft.com/office/drawing/2014/main" val="2818573086"/>
                    </a:ext>
                  </a:extLst>
                </a:gridCol>
              </a:tblGrid>
              <a:tr h="426339"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Alpha </a:t>
                      </a: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stacking - Android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01/06/2024 - 30/09/2024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01/10/2024 - 31/10/2024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01/11/2024 - 25/11/2024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06375"/>
                  </a:ext>
                </a:extLst>
              </a:tr>
              <a:tr h="426339"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lnSpc>
                          <a:spcPts val="1425"/>
                        </a:lnSpc>
                        <a:buNone/>
                      </a:pP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Oct Gini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Nov Gini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21890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Credo + CIC</a:t>
                      </a:r>
                      <a:endParaRPr lang="en-IN" sz="1800" b="0" i="0" u="none" strike="noStrike">
                        <a:effectLst/>
                        <a:latin typeface="Aptos Display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0.4144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0.3895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0.3792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0.3627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24877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Apps + CIC</a:t>
                      </a:r>
                      <a:endParaRPr lang="en-IN" sz="1800" b="0" i="0" u="none" strike="noStrike">
                        <a:effectLst/>
                        <a:latin typeface="Aptos Display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0.4298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0.4119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0.3523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0.3746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77868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Apps + Credo + CIC</a:t>
                      </a:r>
                      <a:endParaRPr lang="en-IN" sz="1800" b="0" i="0" u="none" strike="noStrike">
                        <a:effectLst/>
                        <a:latin typeface="Aptos Display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0.4468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0.4226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0.3787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0.3831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0877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3DDFF2-2646-8738-BDFD-E5D9689E64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059244"/>
              </p:ext>
            </p:extLst>
          </p:nvPr>
        </p:nvGraphicFramePr>
        <p:xfrm>
          <a:off x="610979" y="3650151"/>
          <a:ext cx="8709523" cy="17259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585526">
                  <a:extLst>
                    <a:ext uri="{9D8B030D-6E8A-4147-A177-3AD203B41FA5}">
                      <a16:colId xmlns:a16="http://schemas.microsoft.com/office/drawing/2014/main" val="2775435401"/>
                    </a:ext>
                  </a:extLst>
                </a:gridCol>
                <a:gridCol w="1182461">
                  <a:extLst>
                    <a:ext uri="{9D8B030D-6E8A-4147-A177-3AD203B41FA5}">
                      <a16:colId xmlns:a16="http://schemas.microsoft.com/office/drawing/2014/main" val="4166271039"/>
                    </a:ext>
                  </a:extLst>
                </a:gridCol>
                <a:gridCol w="1144317">
                  <a:extLst>
                    <a:ext uri="{9D8B030D-6E8A-4147-A177-3AD203B41FA5}">
                      <a16:colId xmlns:a16="http://schemas.microsoft.com/office/drawing/2014/main" val="1907450621"/>
                    </a:ext>
                  </a:extLst>
                </a:gridCol>
                <a:gridCol w="1284178">
                  <a:extLst>
                    <a:ext uri="{9D8B030D-6E8A-4147-A177-3AD203B41FA5}">
                      <a16:colId xmlns:a16="http://schemas.microsoft.com/office/drawing/2014/main" val="1378712233"/>
                    </a:ext>
                  </a:extLst>
                </a:gridCol>
                <a:gridCol w="1513041">
                  <a:extLst>
                    <a:ext uri="{9D8B030D-6E8A-4147-A177-3AD203B41FA5}">
                      <a16:colId xmlns:a16="http://schemas.microsoft.com/office/drawing/2014/main" val="2818573086"/>
                    </a:ext>
                  </a:extLst>
                </a:gridCol>
              </a:tblGrid>
              <a:tr h="426339"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Alpha </a:t>
                      </a: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 stacking - Android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01/07/2023 - 30/09/2024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01/10/2024 - 31/10/2024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01/11/2024 - 25/11/2024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8006375"/>
                  </a:ext>
                </a:extLst>
              </a:tr>
              <a:tr h="426339"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lnSpc>
                          <a:spcPts val="1425"/>
                        </a:lnSpc>
                        <a:buNone/>
                      </a:pP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Oct Gini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 noProof="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Nov Gini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55121890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Credo + CIC</a:t>
                      </a:r>
                      <a:endParaRPr lang="en-IN" sz="1800" b="0" i="0" u="none" strike="noStrike">
                        <a:effectLst/>
                        <a:latin typeface="Aptos Display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0.4260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0.3925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0.3814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0.3633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4224877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Apps + CIC</a:t>
                      </a:r>
                      <a:endParaRPr lang="en-IN" sz="1800" b="0" i="0" u="none" strike="noStrike">
                        <a:effectLst/>
                        <a:latin typeface="Aptos Display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0.4555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0.4442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0.3822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0.3744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F2D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4977868"/>
                  </a:ext>
                </a:extLst>
              </a:tr>
              <a:tr h="259207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Apps + Credo + CIC</a:t>
                      </a:r>
                      <a:endParaRPr lang="en-IN" sz="1800" b="0" i="0" u="none" strike="noStrike">
                        <a:effectLst/>
                        <a:latin typeface="Aptos Display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0.4692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0.4444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0.3967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0.3836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308777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00A3AB13-0EF8-295A-1F22-B262072EFC42}"/>
              </a:ext>
            </a:extLst>
          </p:cNvPr>
          <p:cNvSpPr txBox="1"/>
          <p:nvPr/>
        </p:nvSpPr>
        <p:spPr>
          <a:xfrm>
            <a:off x="613501" y="310627"/>
            <a:ext cx="765669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785AFF"/>
                </a:solidFill>
              </a:rPr>
              <a:t>Alpha Stack Score for </a:t>
            </a:r>
            <a:r>
              <a:rPr lang="en-US" sz="3200" b="1" dirty="0"/>
              <a:t>Android users</a:t>
            </a:r>
          </a:p>
        </p:txBody>
      </p:sp>
    </p:spTree>
    <p:extLst>
      <p:ext uri="{BB962C8B-B14F-4D97-AF65-F5344CB8AC3E}">
        <p14:creationId xmlns:p14="http://schemas.microsoft.com/office/powerpoint/2010/main" val="1364276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9C81C-8D5F-5DAC-CB60-A5365E287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3CED7BC-0BCF-5DA0-C34D-8763BA4901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2671230"/>
              </p:ext>
            </p:extLst>
          </p:nvPr>
        </p:nvGraphicFramePr>
        <p:xfrm>
          <a:off x="863324" y="1340300"/>
          <a:ext cx="8724900" cy="16976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57084335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5783472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99105639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4702420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56864708"/>
                    </a:ext>
                  </a:extLst>
                </a:gridCol>
              </a:tblGrid>
              <a:tr h="530511"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Alpha stacking - </a:t>
                      </a:r>
                      <a:r>
                        <a:rPr lang="en-US" sz="1400" b="1" i="0" u="none" strike="noStrike" kern="120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ios</a:t>
                      </a:r>
                      <a:endParaRPr lang="en-US" sz="1800" b="0" i="0" u="none" strike="noStrike" err="1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01/06/2024 - 30/09/2024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01/10/2024 - 31/10/2024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01/11/2024 - 25/11/2024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07267"/>
                  </a:ext>
                </a:extLst>
              </a:tr>
              <a:tr h="530511"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lnSpc>
                          <a:spcPts val="1425"/>
                        </a:lnSpc>
                        <a:buNone/>
                      </a:pP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Oct Gini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Nov Gini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16822"/>
                  </a:ext>
                </a:extLst>
              </a:tr>
              <a:tr h="318307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Demo + CIC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0.4436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0.2426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0.2651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0.2065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82274"/>
                  </a:ext>
                </a:extLst>
              </a:tr>
              <a:tr h="318307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Credo + CIC</a:t>
                      </a:r>
                      <a:endParaRPr lang="en-IN" sz="1800" b="0" i="0" u="none" strike="noStrike">
                        <a:effectLst/>
                        <a:latin typeface="Aptos Display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0.4897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0.2441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0.2661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0.2004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2669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25E4B33-F6BF-BA83-0F80-596959BFC2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536800"/>
              </p:ext>
            </p:extLst>
          </p:nvPr>
        </p:nvGraphicFramePr>
        <p:xfrm>
          <a:off x="863324" y="3427517"/>
          <a:ext cx="8724900" cy="1697636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657600">
                  <a:extLst>
                    <a:ext uri="{9D8B030D-6E8A-4147-A177-3AD203B41FA5}">
                      <a16:colId xmlns:a16="http://schemas.microsoft.com/office/drawing/2014/main" val="357084335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578347201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3991056392"/>
                    </a:ext>
                  </a:extLst>
                </a:gridCol>
                <a:gridCol w="1282700">
                  <a:extLst>
                    <a:ext uri="{9D8B030D-6E8A-4147-A177-3AD203B41FA5}">
                      <a16:colId xmlns:a16="http://schemas.microsoft.com/office/drawing/2014/main" val="347024205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256864708"/>
                    </a:ext>
                  </a:extLst>
                </a:gridCol>
              </a:tblGrid>
              <a:tr h="530511"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Alpha stacking - </a:t>
                      </a:r>
                      <a:r>
                        <a:rPr lang="en-US" sz="1400" b="1" i="0" u="none" strike="noStrike" kern="1200" err="1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ios</a:t>
                      </a:r>
                      <a:endParaRPr lang="en-US" sz="1800" b="0" i="0" u="none" strike="noStrike" err="1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01/07/2023 - 30/09/2024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01/10/2024 - 31/10/2024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01/11/2024 - 25/11/2024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7207267"/>
                  </a:ext>
                </a:extLst>
              </a:tr>
              <a:tr h="530511">
                <a:tc>
                  <a:txBody>
                    <a:bodyPr/>
                    <a:lstStyle/>
                    <a:p>
                      <a:pPr marL="0" algn="l" rtl="0" eaLnBrk="1" fontAlgn="auto" latinLnBrk="0" hangingPunct="1">
                        <a:lnSpc>
                          <a:spcPts val="1425"/>
                        </a:lnSpc>
                        <a:buNone/>
                      </a:pPr>
                      <a:endParaRPr lang="en-IN" sz="1800" b="0" i="0" u="none" strike="noStrike">
                        <a:effectLst/>
                        <a:latin typeface="Arial" panose="020B0604020202020204" pitchFamily="34" charset="0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Train Gini (90%)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Val Gini (10%)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Oct Gini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1" i="0" u="none" strike="noStrike" kern="1200">
                          <a:solidFill>
                            <a:srgbClr val="FFFFFF"/>
                          </a:solidFill>
                          <a:effectLst/>
                          <a:latin typeface="Aptos"/>
                        </a:rPr>
                        <a:t>Nov Gini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1971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13416822"/>
                  </a:ext>
                </a:extLst>
              </a:tr>
              <a:tr h="318307">
                <a:tc>
                  <a:txBody>
                    <a:bodyPr/>
                    <a:lstStyle/>
                    <a:p>
                      <a:pPr marL="0" marR="0" indent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US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"/>
                        </a:rPr>
                        <a:t>Demo + CIC</a:t>
                      </a:r>
                      <a:endParaRPr lang="en-US" sz="1800" b="0" i="0" u="none" strike="noStrike">
                        <a:effectLst/>
                        <a:latin typeface="Aptos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0.3523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0.2595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0.2396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0.2108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4682274"/>
                  </a:ext>
                </a:extLst>
              </a:tr>
              <a:tr h="318307">
                <a:tc>
                  <a:txBody>
                    <a:bodyPr/>
                    <a:lstStyle/>
                    <a:p>
                      <a:pPr marL="0" algn="l" rtl="0" eaLnBrk="1" fontAlgn="base" latinLnBrk="0" hangingPunct="1">
                        <a:lnSpc>
                          <a:spcPts val="1425"/>
                        </a:lnSpc>
                        <a:buNone/>
                      </a:pPr>
                      <a:r>
                        <a:rPr lang="en-IN" sz="1400" b="0" i="0" u="none" strike="noStrike" kern="1200">
                          <a:solidFill>
                            <a:srgbClr val="000000"/>
                          </a:solidFill>
                          <a:effectLst/>
                          <a:latin typeface="Aptos Display"/>
                        </a:rPr>
                        <a:t>Demo + Credo + CIC</a:t>
                      </a:r>
                      <a:endParaRPr lang="en-IN" sz="1800" b="0" i="0" u="none" strike="noStrike">
                        <a:effectLst/>
                        <a:latin typeface="Aptos Display"/>
                      </a:endParaRPr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0.3925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0.2853 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0.2436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algn="l">
                        <a:lnSpc>
                          <a:spcPts val="1425"/>
                        </a:lnSpc>
                        <a:buNone/>
                      </a:pPr>
                      <a:r>
                        <a:rPr lang="en-IN" sz="1100" b="0" i="0" u="none" strike="noStrike" kern="1200" noProof="0">
                          <a:solidFill>
                            <a:srgbClr val="000000"/>
                          </a:solidFill>
                          <a:effectLst/>
                          <a:latin typeface="Consolas"/>
                        </a:rPr>
                        <a:t>0.2102</a:t>
                      </a:r>
                      <a:endParaRPr lang="en-US"/>
                    </a:p>
                  </a:txBody>
                  <a:tcPr>
                    <a:lnL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366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D97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1626690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FF24BC4F-602F-0FA1-3FC1-C7971767EDA5}"/>
              </a:ext>
            </a:extLst>
          </p:cNvPr>
          <p:cNvSpPr txBox="1"/>
          <p:nvPr/>
        </p:nvSpPr>
        <p:spPr>
          <a:xfrm>
            <a:off x="613501" y="310627"/>
            <a:ext cx="6355432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3200" b="1" dirty="0">
                <a:solidFill>
                  <a:srgbClr val="785AFF"/>
                </a:solidFill>
              </a:rPr>
              <a:t>Alpha Stack Score for </a:t>
            </a:r>
            <a:r>
              <a:rPr lang="en-US" sz="3200" b="1" dirty="0"/>
              <a:t>iOS users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2143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A2A9B3-4115-EB58-0752-21E9AB7AF3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4400849-FC46-27C4-D1ED-92A3AD5C90F6}"/>
              </a:ext>
            </a:extLst>
          </p:cNvPr>
          <p:cNvSpPr/>
          <p:nvPr/>
        </p:nvSpPr>
        <p:spPr>
          <a:xfrm>
            <a:off x="0" y="0"/>
            <a:ext cx="12191999" cy="6857999"/>
          </a:xfrm>
          <a:prstGeom prst="rect">
            <a:avLst/>
          </a:prstGeom>
          <a:solidFill>
            <a:srgbClr val="785A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29130478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79D11-C04B-5676-E090-554BEAB98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>
                <a:solidFill>
                  <a:srgbClr val="785AFF"/>
                </a:solidFill>
              </a:rPr>
              <a:t>Approach 2: Training Period April – Sept 2024</a:t>
            </a:r>
            <a:endParaRPr lang="en-IN" sz="4000" b="1" dirty="0">
              <a:solidFill>
                <a:srgbClr val="785AFF"/>
              </a:solidFill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02EE367-3105-46B7-C56C-3421A34076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717791"/>
              </p:ext>
            </p:extLst>
          </p:nvPr>
        </p:nvGraphicFramePr>
        <p:xfrm>
          <a:off x="802614" y="1860809"/>
          <a:ext cx="11272006" cy="190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821">
                  <a:extLst>
                    <a:ext uri="{9D8B030D-6E8A-4147-A177-3AD203B41FA5}">
                      <a16:colId xmlns:a16="http://schemas.microsoft.com/office/drawing/2014/main" val="1440330779"/>
                    </a:ext>
                  </a:extLst>
                </a:gridCol>
                <a:gridCol w="1651048">
                  <a:extLst>
                    <a:ext uri="{9D8B030D-6E8A-4147-A177-3AD203B41FA5}">
                      <a16:colId xmlns:a16="http://schemas.microsoft.com/office/drawing/2014/main" val="3778991957"/>
                    </a:ext>
                  </a:extLst>
                </a:gridCol>
                <a:gridCol w="801937">
                  <a:extLst>
                    <a:ext uri="{9D8B030D-6E8A-4147-A177-3AD203B41FA5}">
                      <a16:colId xmlns:a16="http://schemas.microsoft.com/office/drawing/2014/main" val="3413834952"/>
                    </a:ext>
                  </a:extLst>
                </a:gridCol>
                <a:gridCol w="783299">
                  <a:extLst>
                    <a:ext uri="{9D8B030D-6E8A-4147-A177-3AD203B41FA5}">
                      <a16:colId xmlns:a16="http://schemas.microsoft.com/office/drawing/2014/main" val="198285283"/>
                    </a:ext>
                  </a:extLst>
                </a:gridCol>
                <a:gridCol w="957367">
                  <a:extLst>
                    <a:ext uri="{9D8B030D-6E8A-4147-A177-3AD203B41FA5}">
                      <a16:colId xmlns:a16="http://schemas.microsoft.com/office/drawing/2014/main" val="429513707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3625903504"/>
                    </a:ext>
                  </a:extLst>
                </a:gridCol>
                <a:gridCol w="795734">
                  <a:extLst>
                    <a:ext uri="{9D8B030D-6E8A-4147-A177-3AD203B41FA5}">
                      <a16:colId xmlns:a16="http://schemas.microsoft.com/office/drawing/2014/main" val="1743246998"/>
                    </a:ext>
                  </a:extLst>
                </a:gridCol>
                <a:gridCol w="994667">
                  <a:extLst>
                    <a:ext uri="{9D8B030D-6E8A-4147-A177-3AD203B41FA5}">
                      <a16:colId xmlns:a16="http://schemas.microsoft.com/office/drawing/2014/main" val="4191689321"/>
                    </a:ext>
                  </a:extLst>
                </a:gridCol>
                <a:gridCol w="982234">
                  <a:extLst>
                    <a:ext uri="{9D8B030D-6E8A-4147-A177-3AD203B41FA5}">
                      <a16:colId xmlns:a16="http://schemas.microsoft.com/office/drawing/2014/main" val="1771666878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448869036"/>
                    </a:ext>
                  </a:extLst>
                </a:gridCol>
                <a:gridCol w="1007100">
                  <a:extLst>
                    <a:ext uri="{9D8B030D-6E8A-4147-A177-3AD203B41FA5}">
                      <a16:colId xmlns:a16="http://schemas.microsoft.com/office/drawing/2014/main" val="1927905077"/>
                    </a:ext>
                  </a:extLst>
                </a:gridCol>
              </a:tblGrid>
              <a:tr h="449142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/>
                        <a:t>Loan Disbursement Date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SIL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/>
                        <a:t># Bad (FSPD30) SIL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/>
                        <a:t>FSPD30 rate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09235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Mobile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>
                          <a:solidFill>
                            <a:schemeClr val="bg1"/>
                          </a:solidFill>
                        </a:rPr>
                        <a:t>Non Mobile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Mobile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Non Mobile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Mobile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>
                          <a:solidFill>
                            <a:schemeClr val="bg1"/>
                          </a:solidFill>
                          <a:latin typeface="Aptos"/>
                        </a:rPr>
                        <a:t>Non Mobile</a:t>
                      </a:r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5597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All Data</a:t>
                      </a:r>
                    </a:p>
                    <a:p>
                      <a:r>
                        <a:rPr lang="en-US" sz="1050"/>
                        <a:t>Training – 90%,val – 10%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/>
                        <a:t>01/04/2024 - 30/09/2024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48802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16529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32273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6467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3068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3399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0.1325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0.1856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0.1053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36543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Oct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01/10/2024 - 31/10/2024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10707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3866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6841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1418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721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697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0.1324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0.1864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0.1018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5241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/>
                        <a:t>Nov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/>
                        <a:t>01/11/2024 - 25/11/2024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7348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1923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5425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792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288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504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0.1077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0.1497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/>
                        <a:t>0.0929</a:t>
                      </a:r>
                      <a:endParaRPr lang="en-US" sz="110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239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0155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DE3166-CDF6-BBAC-F1A7-60D8184719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>
            <a:extLst>
              <a:ext uri="{FF2B5EF4-FFF2-40B4-BE49-F238E27FC236}">
                <a16:creationId xmlns:a16="http://schemas.microsoft.com/office/drawing/2014/main" id="{CD5EBA28-9DFA-BB9A-5726-5901CE91B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4547" y="1254532"/>
            <a:ext cx="5747883" cy="515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6628" name="Picture 4">
            <a:extLst>
              <a:ext uri="{FF2B5EF4-FFF2-40B4-BE49-F238E27FC236}">
                <a16:creationId xmlns:a16="http://schemas.microsoft.com/office/drawing/2014/main" id="{BBB170CE-A47B-1621-A6D7-A606478F50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570" y="1031422"/>
            <a:ext cx="6047057" cy="5271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305B7848-377F-692E-41A2-BDFEE9EFE98C}"/>
              </a:ext>
            </a:extLst>
          </p:cNvPr>
          <p:cNvSpPr txBox="1">
            <a:spLocks/>
          </p:cNvSpPr>
          <p:nvPr/>
        </p:nvSpPr>
        <p:spPr>
          <a:xfrm>
            <a:off x="1077433" y="183568"/>
            <a:ext cx="10643189" cy="73629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>
                <a:solidFill>
                  <a:srgbClr val="785AFF"/>
                </a:solidFill>
              </a:rPr>
              <a:t>Approach 2 Model Performance</a:t>
            </a:r>
            <a:endParaRPr lang="en-IN" sz="3600" b="1">
              <a:solidFill>
                <a:srgbClr val="785A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8355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AAAB09A-2659-772A-820B-312EAB99E9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6225" y="296641"/>
            <a:ext cx="11681313" cy="573792"/>
          </a:xfrm>
        </p:spPr>
        <p:txBody>
          <a:bodyPr>
            <a:normAutofit fontScale="90000"/>
          </a:bodyPr>
          <a:lstStyle/>
          <a:p>
            <a:r>
              <a:rPr lang="en-US" sz="2800" b="1">
                <a:solidFill>
                  <a:srgbClr val="785AFF"/>
                </a:solidFill>
              </a:rPr>
              <a:t>CIC incoming population changed after Crif changed their matching logic from June 2024, so we Refreshed the SIL CIC model from June – September 2024 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BA681F-75F2-831D-6608-D90E5A272D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4857876"/>
              </p:ext>
            </p:extLst>
          </p:nvPr>
        </p:nvGraphicFramePr>
        <p:xfrm>
          <a:off x="577922" y="4547348"/>
          <a:ext cx="11272006" cy="1908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2821">
                  <a:extLst>
                    <a:ext uri="{9D8B030D-6E8A-4147-A177-3AD203B41FA5}">
                      <a16:colId xmlns:a16="http://schemas.microsoft.com/office/drawing/2014/main" val="1440330779"/>
                    </a:ext>
                  </a:extLst>
                </a:gridCol>
                <a:gridCol w="1651048">
                  <a:extLst>
                    <a:ext uri="{9D8B030D-6E8A-4147-A177-3AD203B41FA5}">
                      <a16:colId xmlns:a16="http://schemas.microsoft.com/office/drawing/2014/main" val="3778991957"/>
                    </a:ext>
                  </a:extLst>
                </a:gridCol>
                <a:gridCol w="801937">
                  <a:extLst>
                    <a:ext uri="{9D8B030D-6E8A-4147-A177-3AD203B41FA5}">
                      <a16:colId xmlns:a16="http://schemas.microsoft.com/office/drawing/2014/main" val="3413834952"/>
                    </a:ext>
                  </a:extLst>
                </a:gridCol>
                <a:gridCol w="783299">
                  <a:extLst>
                    <a:ext uri="{9D8B030D-6E8A-4147-A177-3AD203B41FA5}">
                      <a16:colId xmlns:a16="http://schemas.microsoft.com/office/drawing/2014/main" val="198285283"/>
                    </a:ext>
                  </a:extLst>
                </a:gridCol>
                <a:gridCol w="957367">
                  <a:extLst>
                    <a:ext uri="{9D8B030D-6E8A-4147-A177-3AD203B41FA5}">
                      <a16:colId xmlns:a16="http://schemas.microsoft.com/office/drawing/2014/main" val="429513707"/>
                    </a:ext>
                  </a:extLst>
                </a:gridCol>
                <a:gridCol w="845467">
                  <a:extLst>
                    <a:ext uri="{9D8B030D-6E8A-4147-A177-3AD203B41FA5}">
                      <a16:colId xmlns:a16="http://schemas.microsoft.com/office/drawing/2014/main" val="3625903504"/>
                    </a:ext>
                  </a:extLst>
                </a:gridCol>
                <a:gridCol w="795734">
                  <a:extLst>
                    <a:ext uri="{9D8B030D-6E8A-4147-A177-3AD203B41FA5}">
                      <a16:colId xmlns:a16="http://schemas.microsoft.com/office/drawing/2014/main" val="1743246998"/>
                    </a:ext>
                  </a:extLst>
                </a:gridCol>
                <a:gridCol w="994667">
                  <a:extLst>
                    <a:ext uri="{9D8B030D-6E8A-4147-A177-3AD203B41FA5}">
                      <a16:colId xmlns:a16="http://schemas.microsoft.com/office/drawing/2014/main" val="4191689321"/>
                    </a:ext>
                  </a:extLst>
                </a:gridCol>
                <a:gridCol w="982234">
                  <a:extLst>
                    <a:ext uri="{9D8B030D-6E8A-4147-A177-3AD203B41FA5}">
                      <a16:colId xmlns:a16="http://schemas.microsoft.com/office/drawing/2014/main" val="1771666878"/>
                    </a:ext>
                  </a:extLst>
                </a:gridCol>
                <a:gridCol w="870332">
                  <a:extLst>
                    <a:ext uri="{9D8B030D-6E8A-4147-A177-3AD203B41FA5}">
                      <a16:colId xmlns:a16="http://schemas.microsoft.com/office/drawing/2014/main" val="448869036"/>
                    </a:ext>
                  </a:extLst>
                </a:gridCol>
                <a:gridCol w="1007100">
                  <a:extLst>
                    <a:ext uri="{9D8B030D-6E8A-4147-A177-3AD203B41FA5}">
                      <a16:colId xmlns:a16="http://schemas.microsoft.com/office/drawing/2014/main" val="1927905077"/>
                    </a:ext>
                  </a:extLst>
                </a:gridCol>
              </a:tblGrid>
              <a:tr h="449142">
                <a:tc>
                  <a:txBody>
                    <a:bodyPr/>
                    <a:lstStyle/>
                    <a:p>
                      <a:endParaRPr lang="en-US" sz="105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Loan Disbursement Date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 SIL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000" dirty="0"/>
                        <a:t># Bad (FSPD30) SIL Loans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gridSpan="3"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000" dirty="0"/>
                        <a:t>FSPD30 rate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3409235"/>
                  </a:ext>
                </a:extLst>
              </a:tr>
              <a:tr h="361075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 sz="1050"/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Overall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Mobile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050" b="1" dirty="0">
                          <a:solidFill>
                            <a:schemeClr val="bg1"/>
                          </a:solidFill>
                        </a:rPr>
                        <a:t>Non Mobile</a:t>
                      </a:r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 dirty="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Mobile</a:t>
                      </a:r>
                      <a:endParaRPr lang="en-US" dirty="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Non Mobile</a:t>
                      </a:r>
                      <a:endParaRPr lang="en-US" dirty="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Overall</a:t>
                      </a:r>
                      <a:endParaRPr lang="en-US" dirty="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Mobile</a:t>
                      </a:r>
                      <a:endParaRPr lang="en-US" dirty="0"/>
                    </a:p>
                  </a:txBody>
                  <a:tcPr>
                    <a:solidFill>
                      <a:srgbClr val="785AFF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b="1" i="0" u="none" strike="noStrike" noProof="0" dirty="0">
                          <a:solidFill>
                            <a:schemeClr val="bg1"/>
                          </a:solidFill>
                          <a:latin typeface="Aptos"/>
                        </a:rPr>
                        <a:t>Non Mobile</a:t>
                      </a:r>
                      <a:endParaRPr lang="en-US" dirty="0"/>
                    </a:p>
                  </a:txBody>
                  <a:tcPr>
                    <a:solidFill>
                      <a:srgbClr val="785A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4655597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 dirty="0"/>
                        <a:t>All Data</a:t>
                      </a:r>
                    </a:p>
                    <a:p>
                      <a:r>
                        <a:rPr lang="en-US" sz="1050" dirty="0"/>
                        <a:t>Training – 90%,val – 10%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01/06/2024 - 30/09/2024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39941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14777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25164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5429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2747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2682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0.1359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0.1858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0.1065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94136543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 dirty="0"/>
                        <a:t>Oct (Test)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01/10/2024 - 31/10/2024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10707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3866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6841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1418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721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697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0.1324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0.1864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0.1018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1275241"/>
                  </a:ext>
                </a:extLst>
              </a:tr>
              <a:tr h="343461">
                <a:tc>
                  <a:txBody>
                    <a:bodyPr/>
                    <a:lstStyle/>
                    <a:p>
                      <a:r>
                        <a:rPr lang="en-US" sz="1050" dirty="0"/>
                        <a:t>Nov (OOT Test)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50" dirty="0"/>
                        <a:t>01/11/2024 - 25/11/2024</a:t>
                      </a: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7348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1923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5425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100" dirty="0"/>
                        <a:t>792</a:t>
                      </a:r>
                      <a:r>
                        <a:rPr lang="en-US" sz="1100" dirty="0">
                          <a:latin typeface="+mj-lt"/>
                        </a:rPr>
                        <a:t> </a:t>
                      </a:r>
                      <a:endParaRPr lang="en-US" sz="11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288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504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0.1077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0.1077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IN" sz="1100" dirty="0"/>
                        <a:t>0.0929</a:t>
                      </a:r>
                      <a:endParaRPr lang="en-US" sz="1100" dirty="0">
                        <a:latin typeface="+mj-lt"/>
                      </a:endParaRPr>
                    </a:p>
                  </a:txBody>
                  <a:tcPr>
                    <a:solidFill>
                      <a:srgbClr val="C3B9ED">
                        <a:alpha val="79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7023962"/>
                  </a:ext>
                </a:extLst>
              </a:tr>
            </a:tbl>
          </a:graphicData>
        </a:graphic>
      </p:graphicFrame>
      <p:pic>
        <p:nvPicPr>
          <p:cNvPr id="4" name="Picture 3" descr="image">
            <a:extLst>
              <a:ext uri="{FF2B5EF4-FFF2-40B4-BE49-F238E27FC236}">
                <a16:creationId xmlns:a16="http://schemas.microsoft.com/office/drawing/2014/main" id="{658F63AE-3102-7EEA-B673-14DB8467D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02519" y="1272441"/>
            <a:ext cx="6349999" cy="3151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192940-FE2F-8499-A53C-7BD9F70BEB7E}"/>
              </a:ext>
            </a:extLst>
          </p:cNvPr>
          <p:cNvSpPr txBox="1"/>
          <p:nvPr/>
        </p:nvSpPr>
        <p:spPr>
          <a:xfrm>
            <a:off x="582247" y="1715478"/>
            <a:ext cx="4755661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Better quality users (with at least one granted contract but zero non granted contract ever) population has increased from June 2024 onwards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3497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6B6030-9B47-05B2-F877-BE931A0BF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4C0AE097-420C-8783-CE24-1B96B85907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603165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Personal_Loans_granted_contracts_amt_24M </a:t>
            </a:r>
          </a:p>
        </p:txBody>
      </p:sp>
      <p:pic>
        <p:nvPicPr>
          <p:cNvPr id="25602" name="Picture 2">
            <a:extLst>
              <a:ext uri="{FF2B5EF4-FFF2-40B4-BE49-F238E27FC236}">
                <a16:creationId xmlns:a16="http://schemas.microsoft.com/office/drawing/2014/main" id="{A19D9A12-4940-3E6F-8693-5A8A7580D9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5" y="826478"/>
            <a:ext cx="6493837" cy="5160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AF10C3B-BF08-9AEA-8AF9-30B954DFD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6456" y="5367261"/>
            <a:ext cx="5161189" cy="123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7658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5B233-1CF5-9F52-962E-9AA3EED0FC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08F8DD2C-DAAB-794E-747E-EF0AC1B087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484421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vel_contract_nongranted_cnt_6on12 </a:t>
            </a:r>
          </a:p>
        </p:txBody>
      </p:sp>
      <p:pic>
        <p:nvPicPr>
          <p:cNvPr id="23554" name="Picture 2">
            <a:extLst>
              <a:ext uri="{FF2B5EF4-FFF2-40B4-BE49-F238E27FC236}">
                <a16:creationId xmlns:a16="http://schemas.microsoft.com/office/drawing/2014/main" id="{4E37D525-0816-CA99-47D4-1E81F1BE7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355" y="1121180"/>
            <a:ext cx="6570209" cy="4931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D8BD17-F028-DB5E-7ECD-C027FB0DC3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429845"/>
            <a:ext cx="5929313" cy="102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3359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FD09-0AF2-7BE7-517F-1AB8F5A29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4A4EAB2-BBCD-D150-BCDB-7B31C724B5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31868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days_since_last_inquiry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22530" name="Picture 2">
            <a:extLst>
              <a:ext uri="{FF2B5EF4-FFF2-40B4-BE49-F238E27FC236}">
                <a16:creationId xmlns:a16="http://schemas.microsoft.com/office/drawing/2014/main" id="{E3DB2087-B27A-CD20-5C98-DAA2F15691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7" y="1099457"/>
            <a:ext cx="7106597" cy="5399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CB58AB5-1CC8-C2D4-30A2-10F90A2E6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57" y="5312229"/>
            <a:ext cx="5020628" cy="1296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3547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CFA72-3283-F3DD-C13A-A9807D602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DA6AE7-013B-3A7C-63CB-70AB97FF8F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13" y="272990"/>
            <a:ext cx="593493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cnt_active_contracts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   </a:t>
            </a:r>
          </a:p>
        </p:txBody>
      </p:sp>
      <p:pic>
        <p:nvPicPr>
          <p:cNvPr id="24578" name="Picture 2">
            <a:extLst>
              <a:ext uri="{FF2B5EF4-FFF2-40B4-BE49-F238E27FC236}">
                <a16:creationId xmlns:a16="http://schemas.microsoft.com/office/drawing/2014/main" id="{9FFB8A5D-77C6-0080-6E17-D95DAD7C9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9454"/>
            <a:ext cx="6962432" cy="5129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5ACA638-CB29-99D0-6C84-E25A29FF1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8887" y="5225142"/>
            <a:ext cx="5783113" cy="1041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725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1CE1D-1A51-16FC-CD4C-208B283F7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921FF25-0858-3CDB-6DEE-C4FC50A3F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504458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vel_contract_nongranted_amt_12on24</a:t>
            </a:r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692CEDE2-6AFA-F850-4807-D2B4D293B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47057"/>
            <a:ext cx="7056780" cy="5377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C75E8E-17D2-9A66-7D81-BF4AE64853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16435" y="5279571"/>
            <a:ext cx="5750947" cy="9559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62718B3-5DB9-CD0C-4CCB-C677A24D786A}"/>
              </a:ext>
            </a:extLst>
          </p:cNvPr>
          <p:cNvSpPr txBox="1"/>
          <p:nvPr/>
        </p:nvSpPr>
        <p:spPr>
          <a:xfrm>
            <a:off x="9569194" y="11164"/>
            <a:ext cx="2624666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>
                <a:solidFill>
                  <a:srgbClr val="FF0000"/>
                </a:solidFill>
              </a:rPr>
              <a:t>@sowd: pls remove this feature as very small observations for one of the Bins</a:t>
            </a:r>
          </a:p>
        </p:txBody>
      </p:sp>
    </p:spTree>
    <p:extLst>
      <p:ext uri="{BB962C8B-B14F-4D97-AF65-F5344CB8AC3E}">
        <p14:creationId xmlns:p14="http://schemas.microsoft.com/office/powerpoint/2010/main" val="31159816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47AEF0-34D1-13F5-220E-6E1FC3AC4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C20A25CE-57AF-BF56-D6AA-B6C35034CC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444512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vel_contract_closed_amt_12on24</a:t>
            </a:r>
          </a:p>
        </p:txBody>
      </p:sp>
      <p:pic>
        <p:nvPicPr>
          <p:cNvPr id="27650" name="Picture 2">
            <a:extLst>
              <a:ext uri="{FF2B5EF4-FFF2-40B4-BE49-F238E27FC236}">
                <a16:creationId xmlns:a16="http://schemas.microsoft.com/office/drawing/2014/main" id="{3B7CC8FB-66DE-1A80-031D-1B6DBE663E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10" y="921720"/>
            <a:ext cx="6580448" cy="5014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BACE89-7B4A-AFC0-B764-EDF82675F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9441" y="5247594"/>
            <a:ext cx="6322559" cy="113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806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C7505-AA6B-7DA0-1041-AC58A0AE4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D97E73EC-BF80-0AA2-3A3A-6747C25A15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307129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max_amt_granted_24M</a:t>
            </a: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EEDBBAD2-5F4B-0B93-4596-01B5E7BE67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42" y="1143000"/>
            <a:ext cx="6739346" cy="5355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70BF08-F5D0-D210-EAA7-94E932F380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96" y="5475515"/>
            <a:ext cx="5041219" cy="119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0276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382EF-F569-AD89-FF58-ADDEFBDC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745F830-3DF1-21E9-60F6-EFF32F562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3256982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tot_active_contracts_util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rgbClr val="785AFF"/>
              </a:solidFill>
              <a:effectLst/>
              <a:latin typeface="+mj-lt"/>
            </a:endParaRPr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C9ECC9BE-7154-258F-CD43-B7FCE08AE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51" y="1560855"/>
            <a:ext cx="6744372" cy="50900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3C0BD1D-850D-70BA-E7E6-27A50748A7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086" y="5061858"/>
            <a:ext cx="4835764" cy="120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13410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3EFF7-0FE4-F6B2-4E8B-832ED9EAF9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7631F4D7-BE4F-CF31-A5F5-FAA15EE2ED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45540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vel_contract_granted_cnt_12on24</a:t>
            </a:r>
          </a:p>
        </p:txBody>
      </p:sp>
      <p:pic>
        <p:nvPicPr>
          <p:cNvPr id="17410" name="Picture 2">
            <a:extLst>
              <a:ext uri="{FF2B5EF4-FFF2-40B4-BE49-F238E27FC236}">
                <a16:creationId xmlns:a16="http://schemas.microsoft.com/office/drawing/2014/main" id="{A5BAD00F-5B5D-13F8-C5E5-2D1F5FCA8A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65" y="1186210"/>
            <a:ext cx="6691792" cy="50232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B3C04A-57A1-2296-FAB5-6EF2CD1D5C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068" y="5194611"/>
            <a:ext cx="5091113" cy="1192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8059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39E8EE-32E2-4816-988C-B4B772836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33130BF4-95D8-D89F-9ACF-AFC6BC1F4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35586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flg_zero_non_granted_ever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928583CE-3FCA-CF5F-5E72-838A60E50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71" y="1343214"/>
            <a:ext cx="6707816" cy="4508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6DB4AC5-5A7D-830D-9C23-64FB50EF6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87" y="5850372"/>
            <a:ext cx="5617028" cy="735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1810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7073D-DB6C-5A37-F204-B53A6BBB3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648" y="164760"/>
            <a:ext cx="10643189" cy="736299"/>
          </a:xfrm>
        </p:spPr>
        <p:txBody>
          <a:bodyPr>
            <a:noAutofit/>
          </a:bodyPr>
          <a:lstStyle/>
          <a:p>
            <a:pPr algn="l"/>
            <a:r>
              <a:rPr lang="en-US" sz="2800" b="1" dirty="0">
                <a:solidFill>
                  <a:srgbClr val="785AFF"/>
                </a:solidFill>
              </a:rPr>
              <a:t>Shortlisted Features and their inter-correlations</a:t>
            </a:r>
            <a:endParaRPr lang="en-IN" sz="2800" b="1" dirty="0">
              <a:solidFill>
                <a:srgbClr val="785A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04FB247-581C-E148-66A3-04982BD7F4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064" y="1314280"/>
            <a:ext cx="5917786" cy="4006022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49FC143-A0C0-4B03-4E5B-651A57B9A7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9725" y="899619"/>
            <a:ext cx="6280809" cy="5638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4689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85607D-8752-712F-6FB9-039B83B51F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CDCB37B-DADC-A368-16A3-82FDDA5147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3987566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cnt_nongranted_contracts_3M</a:t>
            </a:r>
          </a:p>
        </p:txBody>
      </p:sp>
      <p:pic>
        <p:nvPicPr>
          <p:cNvPr id="16386" name="Picture 2">
            <a:extLst>
              <a:ext uri="{FF2B5EF4-FFF2-40B4-BE49-F238E27FC236}">
                <a16:creationId xmlns:a16="http://schemas.microsoft.com/office/drawing/2014/main" id="{FC713C18-7C0E-6D62-13A3-4E289052A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07" y="980496"/>
            <a:ext cx="7476832" cy="550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383CA19-A48B-2C50-3355-5FB2C3458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542" y="5677137"/>
            <a:ext cx="5417458" cy="98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1558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D8732-E095-CD63-46E1-5DE32FAE8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AC65F01-C18B-2C3D-0141-587CB6E5E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45540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vel_contract_granted_amt_12on24</a:t>
            </a:r>
          </a:p>
        </p:txBody>
      </p:sp>
      <p:pic>
        <p:nvPicPr>
          <p:cNvPr id="28674" name="Picture 2">
            <a:extLst>
              <a:ext uri="{FF2B5EF4-FFF2-40B4-BE49-F238E27FC236}">
                <a16:creationId xmlns:a16="http://schemas.microsoft.com/office/drawing/2014/main" id="{6A972AA1-D1AF-DDC8-71A4-4C1277591C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26" y="1188360"/>
            <a:ext cx="6653388" cy="507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1B719D-B940-4D84-0697-9F69250234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4786" y="5161061"/>
            <a:ext cx="5613488" cy="1017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11268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CBD10D-E597-6D7B-8A5F-567F0E161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18D6EBF3-27CC-0B1B-8470-7AA718EE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5431359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ratio_closed_over_new_granted_cnt_24M</a:t>
            </a:r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82E4C06-D492-3C41-5FD7-5703F81A3A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88" y="1001486"/>
            <a:ext cx="7374671" cy="548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DCF5FCC-79EA-23E6-42B2-03C520607C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597" y="5445341"/>
            <a:ext cx="4694972" cy="104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914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2C36F-AC82-5A86-64F4-1E7FBD7487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C02F354-B7AA-083D-02AD-F75BB67014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2867773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flg_zero_granted_ever</a:t>
            </a:r>
            <a:endParaRPr kumimoji="0" lang="en-US" altLang="en-US" sz="2400" b="1" i="0" u="none" strike="noStrike" cap="none" normalizeH="0" baseline="0">
              <a:ln>
                <a:noFill/>
              </a:ln>
              <a:solidFill>
                <a:srgbClr val="785AFF"/>
              </a:solidFill>
              <a:effectLst/>
              <a:latin typeface="+mj-lt"/>
            </a:endParaRP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7FC68842-79DF-9DFE-8741-55C310E6F2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85" y="1055915"/>
            <a:ext cx="6357692" cy="4272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D0F330D-08B0-485C-0E4D-69ECC109A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9224" y="5344885"/>
            <a:ext cx="634365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40562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7DCEB-E18D-0A79-CC03-F50DF9AF19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965019" cy="549275"/>
          </a:xfrm>
        </p:spPr>
        <p:txBody>
          <a:bodyPr>
            <a:normAutofit fontScale="90000"/>
          </a:bodyPr>
          <a:lstStyle/>
          <a:p>
            <a:r>
              <a:rPr lang="en-US" b="1">
                <a:solidFill>
                  <a:srgbClr val="785AFF"/>
                </a:solidFill>
              </a:rPr>
              <a:t>Incremental Gini</a:t>
            </a:r>
            <a:endParaRPr lang="en-IN" b="1">
              <a:solidFill>
                <a:srgbClr val="785AFF"/>
              </a:solidFill>
            </a:endParaRPr>
          </a:p>
        </p:txBody>
      </p:sp>
      <p:pic>
        <p:nvPicPr>
          <p:cNvPr id="29698" name="Picture 2">
            <a:extLst>
              <a:ext uri="{FF2B5EF4-FFF2-40B4-BE49-F238E27FC236}">
                <a16:creationId xmlns:a16="http://schemas.microsoft.com/office/drawing/2014/main" id="{B207F4C4-5E0B-A8AB-B183-A45DD40BBB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200814"/>
            <a:ext cx="977265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33848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161851EE-7B0B-4B79-E4D4-924C2E4E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7" y="839255"/>
            <a:ext cx="7176861" cy="5661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59F282A-A15C-F2AF-861F-B515BA12D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2948" y="3664964"/>
            <a:ext cx="5038360" cy="1263249"/>
          </a:xfrm>
          <a:prstGeom prst="rect">
            <a:avLst/>
          </a:prstGeom>
        </p:spPr>
      </p:pic>
      <p:sp>
        <p:nvSpPr>
          <p:cNvPr id="6" name="Rectangle 3">
            <a:extLst>
              <a:ext uri="{FF2B5EF4-FFF2-40B4-BE49-F238E27FC236}">
                <a16:creationId xmlns:a16="http://schemas.microsoft.com/office/drawing/2014/main" id="{EFB35273-9A74-1880-430A-0F138C3EA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603165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Personal_Loans_granted_contracts_amt_24M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7DB244-5B0E-CCC0-628B-5698A88514AC}"/>
              </a:ext>
            </a:extLst>
          </p:cNvPr>
          <p:cNvSpPr txBox="1"/>
          <p:nvPr/>
        </p:nvSpPr>
        <p:spPr>
          <a:xfrm>
            <a:off x="7752119" y="5081395"/>
            <a:ext cx="4138895" cy="646331"/>
          </a:xfrm>
          <a:prstGeom prst="rect">
            <a:avLst/>
          </a:prstGeom>
          <a:noFill/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dirty="0">
                <a:solidFill>
                  <a:srgbClr val="000000"/>
                </a:solidFill>
              </a:rPr>
              <a:t>Personal Loans can have high missing values since this is only one type of loan</a:t>
            </a:r>
          </a:p>
        </p:txBody>
      </p:sp>
    </p:spTree>
    <p:extLst>
      <p:ext uri="{BB962C8B-B14F-4D97-AF65-F5344CB8AC3E}">
        <p14:creationId xmlns:p14="http://schemas.microsoft.com/office/powerpoint/2010/main" val="7480081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4F31AC-6130-52A0-FB73-68FA00EDF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2D8AE4C0-2609-69A6-B1C4-7F9AFD203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3186898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days_since_last_inquiry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D525151-A641-652D-0D44-68C0A93EB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739" y="1181797"/>
            <a:ext cx="6628619" cy="5072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2674C94-E86A-69FC-DDCB-A12DBA57E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187" y="3345963"/>
            <a:ext cx="5298329" cy="1394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3612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6E48FFE-82F7-E92E-294F-F4AD5F4D02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13" y="272990"/>
            <a:ext cx="5934930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cnt_active_contracts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   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E6F5E1F4-156C-A18B-5A18-03CE2D23F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73" y="1012794"/>
            <a:ext cx="6559550" cy="483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A98E8F-8D1C-06AE-C1CD-226C6F32F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3830" y="4191367"/>
            <a:ext cx="5383097" cy="105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204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4BAB2-1DF8-CDE6-2649-04154DBC5F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53DE9CF3-581C-CE1B-9F29-08023494C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5010924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vel_contract_nongranted_cnt_</a:t>
            </a:r>
            <a:r>
              <a:rPr lang="en-US" altLang="en-US" sz="2400" b="1" dirty="0">
                <a:solidFill>
                  <a:srgbClr val="785AFF"/>
                </a:solidFill>
                <a:latin typeface="+mj-lt"/>
              </a:rPr>
              <a:t>12on24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203570-B806-7FBD-8AE0-53EFBA9D3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7" y="945830"/>
            <a:ext cx="5922028" cy="4447124"/>
          </a:xfrm>
          <a:prstGeom prst="rect">
            <a:avLst/>
          </a:prstGeom>
        </p:spPr>
      </p:pic>
      <p:pic>
        <p:nvPicPr>
          <p:cNvPr id="5" name="Picture 4" descr="A number and numbers on a white background&#10;&#10;AI-generated content may be incorrect.">
            <a:extLst>
              <a:ext uri="{FF2B5EF4-FFF2-40B4-BE49-F238E27FC236}">
                <a16:creationId xmlns:a16="http://schemas.microsoft.com/office/drawing/2014/main" id="{4612CDAD-574B-1BBF-F5C4-5815FB8D5F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28016" y="3305901"/>
            <a:ext cx="5377176" cy="1093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4012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9A114-56BB-587B-DEFF-0CB57EE7D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F382772A-7A44-A6BB-44AD-F7067692DE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3071290" cy="369332"/>
          </a:xfrm>
          <a:prstGeom prst="rect">
            <a:avLst/>
          </a:prstGeom>
          <a:noFill/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max_amt_granted_24M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44C9D9D-BF6B-791B-7172-74D0D7DB18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4" y="749384"/>
            <a:ext cx="6753043" cy="53666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343B467-C6FF-5365-A44D-78842E0512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971" y="5250941"/>
            <a:ext cx="5617029" cy="1345746"/>
          </a:xfrm>
          <a:prstGeom prst="rect">
            <a:avLst/>
          </a:prstGeom>
        </p:spPr>
      </p:pic>
      <p:pic>
        <p:nvPicPr>
          <p:cNvPr id="6" name="Picture 5" descr="A close up of a document&#10;&#10;AI-generated content may be incorrect.">
            <a:extLst>
              <a:ext uri="{FF2B5EF4-FFF2-40B4-BE49-F238E27FC236}">
                <a16:creationId xmlns:a16="http://schemas.microsoft.com/office/drawing/2014/main" id="{09CCCECF-D0E7-9B3E-FFF5-A934348FD7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513" y="1292836"/>
            <a:ext cx="5456361" cy="1142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2743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7EAF7-3A62-A7D1-BCEE-5BC26E065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id="{A1F63446-2298-8D9A-F6B9-7846EDA8F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355" y="239710"/>
            <a:ext cx="3558667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err="1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flg_zero_non_granted_ever</a:t>
            </a: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rgbClr val="785AFF"/>
                </a:solidFill>
                <a:effectLst/>
                <a:latin typeface="+mj-lt"/>
              </a:rPr>
              <a:t> 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1CCBF634-2B12-D523-8729-5EAD2C68B4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43" y="743577"/>
            <a:ext cx="6721978" cy="4517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3FF957E-C56D-DEA7-0A09-4D907C3F9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6032" y="5369692"/>
            <a:ext cx="6440887" cy="89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7261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34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Office Theme</vt:lpstr>
      <vt:lpstr>CIC Scorecard Refresh for SIL</vt:lpstr>
      <vt:lpstr>CIC incoming population changed after Crif changed their matching logic from June 2024, so we Refreshed the SIL CIC model from June – September 2024 data</vt:lpstr>
      <vt:lpstr>Shortlisted Features and their inter-correlations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Incremental Gini shows 9 feature model achieves the best performance; hence we have finalized this 9 features model for calculating PSI and Alpha Stack in next pages</vt:lpstr>
      <vt:lpstr>Model PSI and distribution of the population across the months</vt:lpstr>
      <vt:lpstr>PowerPoint Presentation</vt:lpstr>
      <vt:lpstr>PowerPoint Presentation</vt:lpstr>
      <vt:lpstr>PowerPoint Presentation</vt:lpstr>
      <vt:lpstr>Approach 2: Training Period April – Sept 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Incremental Gini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Sowndarya</dc:creator>
  <cp:revision>113</cp:revision>
  <dcterms:created xsi:type="dcterms:W3CDTF">2025-03-03T02:56:30Z</dcterms:created>
  <dcterms:modified xsi:type="dcterms:W3CDTF">2025-03-05T11:26:39Z</dcterms:modified>
</cp:coreProperties>
</file>