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98" r:id="rId2"/>
    <p:sldId id="730" r:id="rId3"/>
    <p:sldId id="529" r:id="rId4"/>
    <p:sldId id="731" r:id="rId5"/>
    <p:sldId id="302" r:id="rId6"/>
    <p:sldId id="259" r:id="rId7"/>
    <p:sldId id="260" r:id="rId8"/>
    <p:sldId id="26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6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  <a:srgbClr val="D1D1D1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2E56F-6F13-2F12-DEB8-D9284A41AE67}" v="2" dt="2025-07-28T07:35:5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EF7EB3ED-C23B-E02F-2E43-C5D322B1BCE0}"/>
    <pc:docChg chg="modSld">
      <pc:chgData name="Prakatheesh Jeevanantham" userId="S::pjeevanantham@tonikbank.com::77c19310-3ecb-407f-817d-62fea43d0123" providerId="AD" clId="Web-{EF7EB3ED-C23B-E02F-2E43-C5D322B1BCE0}" dt="2025-06-16T16:44:55.928" v="15"/>
      <pc:docMkLst>
        <pc:docMk/>
      </pc:docMkLst>
      <pc:sldChg chg="modSp">
        <pc:chgData name="Prakatheesh Jeevanantham" userId="S::pjeevanantham@tonikbank.com::77c19310-3ecb-407f-817d-62fea43d0123" providerId="AD" clId="Web-{EF7EB3ED-C23B-E02F-2E43-C5D322B1BCE0}" dt="2025-06-16T16:44:55.928" v="15"/>
        <pc:sldMkLst>
          <pc:docMk/>
          <pc:sldMk cId="2131580198" sldId="529"/>
        </pc:sldMkLst>
      </pc:sldChg>
    </pc:docChg>
  </pc:docChgLst>
  <pc:docChgLst>
    <pc:chgData name="Guest User" userId="S::urn:spo:tenantanon#2fe6762b-2c15-4a41-9779-d487e594fbaf::" providerId="AD" clId="Web-{58832B0D-D928-C51C-5B07-F16971C8BC34}"/>
    <pc:docChg chg="modSld">
      <pc:chgData name="Guest User" userId="S::urn:spo:tenantanon#2fe6762b-2c15-4a41-9779-d487e594fbaf::" providerId="AD" clId="Web-{58832B0D-D928-C51C-5B07-F16971C8BC34}" dt="2025-06-17T07:58:26.224" v="23" actId="1076"/>
      <pc:docMkLst>
        <pc:docMk/>
      </pc:docMkLst>
      <pc:sldChg chg="modSp">
        <pc:chgData name="Guest User" userId="S::urn:spo:tenantanon#2fe6762b-2c15-4a41-9779-d487e594fbaf::" providerId="AD" clId="Web-{58832B0D-D928-C51C-5B07-F16971C8BC34}" dt="2025-06-17T07:48:38.793" v="3" actId="1076"/>
        <pc:sldMkLst>
          <pc:docMk/>
          <pc:sldMk cId="3795661572" sldId="733"/>
        </pc:sldMkLst>
      </pc:sldChg>
      <pc:sldChg chg="modSp">
        <pc:chgData name="Guest User" userId="S::urn:spo:tenantanon#2fe6762b-2c15-4a41-9779-d487e594fbaf::" providerId="AD" clId="Web-{58832B0D-D928-C51C-5B07-F16971C8BC34}" dt="2025-06-17T07:48:50.512" v="5" actId="1076"/>
        <pc:sldMkLst>
          <pc:docMk/>
          <pc:sldMk cId="3386479986" sldId="734"/>
        </pc:sldMkLst>
      </pc:sldChg>
      <pc:sldChg chg="modSp">
        <pc:chgData name="Guest User" userId="S::urn:spo:tenantanon#2fe6762b-2c15-4a41-9779-d487e594fbaf::" providerId="AD" clId="Web-{58832B0D-D928-C51C-5B07-F16971C8BC34}" dt="2025-06-17T07:48:57.824" v="7" actId="1076"/>
        <pc:sldMkLst>
          <pc:docMk/>
          <pc:sldMk cId="3174988150" sldId="735"/>
        </pc:sldMkLst>
      </pc:sldChg>
      <pc:sldChg chg="modSp">
        <pc:chgData name="Guest User" userId="S::urn:spo:tenantanon#2fe6762b-2c15-4a41-9779-d487e594fbaf::" providerId="AD" clId="Web-{58832B0D-D928-C51C-5B07-F16971C8BC34}" dt="2025-06-17T07:57:34.597" v="10" actId="1076"/>
        <pc:sldMkLst>
          <pc:docMk/>
          <pc:sldMk cId="3774879470" sldId="736"/>
        </pc:sldMkLst>
      </pc:sldChg>
      <pc:sldChg chg="modSp">
        <pc:chgData name="Guest User" userId="S::urn:spo:tenantanon#2fe6762b-2c15-4a41-9779-d487e594fbaf::" providerId="AD" clId="Web-{58832B0D-D928-C51C-5B07-F16971C8BC34}" dt="2025-06-17T07:57:50.942" v="14" actId="1076"/>
        <pc:sldMkLst>
          <pc:docMk/>
          <pc:sldMk cId="1286383628" sldId="737"/>
        </pc:sldMkLst>
      </pc:sldChg>
      <pc:sldChg chg="modSp">
        <pc:chgData name="Guest User" userId="S::urn:spo:tenantanon#2fe6762b-2c15-4a41-9779-d487e594fbaf::" providerId="AD" clId="Web-{58832B0D-D928-C51C-5B07-F16971C8BC34}" dt="2025-06-17T07:58:26.224" v="23" actId="1076"/>
        <pc:sldMkLst>
          <pc:docMk/>
          <pc:sldMk cId="610213104" sldId="738"/>
        </pc:sldMkLst>
      </pc:sldChg>
    </pc:docChg>
  </pc:docChgLst>
  <pc:docChgLst>
    <pc:chgData name="Guest User" userId="S::urn:spo:tenantanon#2fe6762b-2c15-4a41-9779-d487e594fbaf::" providerId="AD" clId="Web-{94FEB9E2-2528-2881-E5F1-A9E23E0821D5}"/>
    <pc:docChg chg="modSld">
      <pc:chgData name="Guest User" userId="S::urn:spo:tenantanon#2fe6762b-2c15-4a41-9779-d487e594fbaf::" providerId="AD" clId="Web-{94FEB9E2-2528-2881-E5F1-A9E23E0821D5}" dt="2025-07-01T04:30:14.480" v="9" actId="1076"/>
      <pc:docMkLst>
        <pc:docMk/>
      </pc:docMkLst>
      <pc:sldChg chg="addSp delSp modSp">
        <pc:chgData name="Guest User" userId="S::urn:spo:tenantanon#2fe6762b-2c15-4a41-9779-d487e594fbaf::" providerId="AD" clId="Web-{94FEB9E2-2528-2881-E5F1-A9E23E0821D5}" dt="2025-07-01T04:28:20.945" v="3"/>
        <pc:sldMkLst>
          <pc:docMk/>
          <pc:sldMk cId="3795661572" sldId="733"/>
        </pc:sldMkLst>
        <pc:picChg chg="add del">
          <ac:chgData name="Guest User" userId="S::urn:spo:tenantanon#2fe6762b-2c15-4a41-9779-d487e594fbaf::" providerId="AD" clId="Web-{94FEB9E2-2528-2881-E5F1-A9E23E0821D5}" dt="2025-07-01T04:28:20.945" v="3"/>
          <ac:picMkLst>
            <pc:docMk/>
            <pc:sldMk cId="3795661572" sldId="733"/>
            <ac:picMk id="3" creationId="{8C69009A-54DC-91E8-BDBD-4BCD37E91C41}"/>
          </ac:picMkLst>
        </pc:picChg>
      </pc:sldChg>
      <pc:sldChg chg="modSp">
        <pc:chgData name="Guest User" userId="S::urn:spo:tenantanon#2fe6762b-2c15-4a41-9779-d487e594fbaf::" providerId="AD" clId="Web-{94FEB9E2-2528-2881-E5F1-A9E23E0821D5}" dt="2025-07-01T04:30:14.480" v="9" actId="1076"/>
        <pc:sldMkLst>
          <pc:docMk/>
          <pc:sldMk cId="3174988150" sldId="735"/>
        </pc:sldMkLst>
        <pc:picChg chg="mod">
          <ac:chgData name="Guest User" userId="S::urn:spo:tenantanon#2fe6762b-2c15-4a41-9779-d487e594fbaf::" providerId="AD" clId="Web-{94FEB9E2-2528-2881-E5F1-A9E23E0821D5}" dt="2025-07-01T04:30:14.480" v="9" actId="1076"/>
          <ac:picMkLst>
            <pc:docMk/>
            <pc:sldMk cId="3174988150" sldId="735"/>
            <ac:picMk id="5" creationId="{471AAFA5-E010-7358-41BA-BEACAB6FD037}"/>
          </ac:picMkLst>
        </pc:picChg>
      </pc:sldChg>
      <pc:sldChg chg="addSp delSp modSp">
        <pc:chgData name="Guest User" userId="S::urn:spo:tenantanon#2fe6762b-2c15-4a41-9779-d487e594fbaf::" providerId="AD" clId="Web-{94FEB9E2-2528-2881-E5F1-A9E23E0821D5}" dt="2025-07-01T04:30:13.480" v="8"/>
        <pc:sldMkLst>
          <pc:docMk/>
          <pc:sldMk cId="509375851" sldId="741"/>
        </pc:sldMkLst>
        <pc:picChg chg="add del">
          <ac:chgData name="Guest User" userId="S::urn:spo:tenantanon#2fe6762b-2c15-4a41-9779-d487e594fbaf::" providerId="AD" clId="Web-{94FEB9E2-2528-2881-E5F1-A9E23E0821D5}" dt="2025-07-01T04:30:13.480" v="8"/>
          <ac:picMkLst>
            <pc:docMk/>
            <pc:sldMk cId="509375851" sldId="741"/>
            <ac:picMk id="4" creationId="{F350F7F4-8B2B-F0DE-B763-EB1EF06CA1B1}"/>
          </ac:picMkLst>
        </pc:picChg>
      </pc:sldChg>
    </pc:docChg>
  </pc:docChgLst>
  <pc:docChgLst>
    <pc:chgData name="Guest User" userId="S::urn:spo:tenantanon#2fe6762b-2c15-4a41-9779-d487e594fbaf::" providerId="AD" clId="Web-{7F22E56F-6F13-2F12-DEB8-D9284A41AE67}"/>
    <pc:docChg chg="modSld">
      <pc:chgData name="Guest User" userId="S::urn:spo:tenantanon#2fe6762b-2c15-4a41-9779-d487e594fbaf::" providerId="AD" clId="Web-{7F22E56F-6F13-2F12-DEB8-D9284A41AE67}" dt="2025-07-28T07:35:54.763" v="1" actId="1076"/>
      <pc:docMkLst>
        <pc:docMk/>
      </pc:docMkLst>
      <pc:sldChg chg="modSp">
        <pc:chgData name="Guest User" userId="S::urn:spo:tenantanon#2fe6762b-2c15-4a41-9779-d487e594fbaf::" providerId="AD" clId="Web-{7F22E56F-6F13-2F12-DEB8-D9284A41AE67}" dt="2025-07-28T07:35:54.763" v="1" actId="1076"/>
        <pc:sldMkLst>
          <pc:docMk/>
          <pc:sldMk cId="2131580198" sldId="529"/>
        </pc:sldMkLst>
        <pc:spChg chg="mod">
          <ac:chgData name="Guest User" userId="S::urn:spo:tenantanon#2fe6762b-2c15-4a41-9779-d487e594fbaf::" providerId="AD" clId="Web-{7F22E56F-6F13-2F12-DEB8-D9284A41AE67}" dt="2025-07-28T07:35:54.763" v="1" actId="1076"/>
          <ac:spMkLst>
            <pc:docMk/>
            <pc:sldMk cId="2131580198" sldId="529"/>
            <ac:spMk id="3" creationId="{3AFFBB8F-15DD-0A30-9E60-4916016D70E4}"/>
          </ac:spMkLst>
        </pc:spChg>
      </pc:sldChg>
      <pc:sldChg chg="modSp">
        <pc:chgData name="Guest User" userId="S::urn:spo:tenantanon#2fe6762b-2c15-4a41-9779-d487e594fbaf::" providerId="AD" clId="Web-{7F22E56F-6F13-2F12-DEB8-D9284A41AE67}" dt="2025-07-27T16:24:22.302" v="0" actId="1076"/>
        <pc:sldMkLst>
          <pc:docMk/>
          <pc:sldMk cId="353915605" sldId="744"/>
        </pc:sldMkLst>
        <pc:picChg chg="mod">
          <ac:chgData name="Guest User" userId="S::urn:spo:tenantanon#2fe6762b-2c15-4a41-9779-d487e594fbaf::" providerId="AD" clId="Web-{7F22E56F-6F13-2F12-DEB8-D9284A41AE67}" dt="2025-07-27T16:24:22.302" v="0" actId="1076"/>
          <ac:picMkLst>
            <pc:docMk/>
            <pc:sldMk cId="353915605" sldId="744"/>
            <ac:picMk id="16386" creationId="{930F6952-507C-EB87-7E47-737CDFA5D18A}"/>
          </ac:picMkLst>
        </pc:picChg>
      </pc:sldChg>
    </pc:docChg>
  </pc:docChgLst>
  <pc:docChgLst>
    <pc:chgData name="Sowndarya" userId="b5d3d34a-c3dd-4f29-8f7c-1fb43d951dc6" providerId="ADAL" clId="{8B5D484F-CB0E-46DB-B3FD-BFCB942A3DC2}"/>
    <pc:docChg chg="undo custSel modSld sldOrd">
      <pc:chgData name="Sowndarya" userId="b5d3d34a-c3dd-4f29-8f7c-1fb43d951dc6" providerId="ADAL" clId="{8B5D484F-CB0E-46DB-B3FD-BFCB942A3DC2}" dt="2025-06-17T07:22:51.975" v="353" actId="20577"/>
      <pc:docMkLst>
        <pc:docMk/>
      </pc:docMkLst>
      <pc:sldChg chg="modSp mod ord">
        <pc:chgData name="Sowndarya" userId="b5d3d34a-c3dd-4f29-8f7c-1fb43d951dc6" providerId="ADAL" clId="{8B5D484F-CB0E-46DB-B3FD-BFCB942A3DC2}" dt="2025-06-17T05:11:44.342" v="24"/>
        <pc:sldMkLst>
          <pc:docMk/>
          <pc:sldMk cId="3788261299" sldId="261"/>
        </pc:sldMkLst>
      </pc:sldChg>
      <pc:sldChg chg="modSp mod">
        <pc:chgData name="Sowndarya" userId="b5d3d34a-c3dd-4f29-8f7c-1fb43d951dc6" providerId="ADAL" clId="{8B5D484F-CB0E-46DB-B3FD-BFCB942A3DC2}" dt="2025-06-17T07:22:51.975" v="353" actId="20577"/>
        <pc:sldMkLst>
          <pc:docMk/>
          <pc:sldMk cId="2552382731" sldId="302"/>
        </pc:sldMkLst>
      </pc:sldChg>
      <pc:sldChg chg="addSp modSp mod">
        <pc:chgData name="Sowndarya" userId="b5d3d34a-c3dd-4f29-8f7c-1fb43d951dc6" providerId="ADAL" clId="{8B5D484F-CB0E-46DB-B3FD-BFCB942A3DC2}" dt="2025-06-17T05:19:00.520" v="195" actId="1076"/>
        <pc:sldMkLst>
          <pc:docMk/>
          <pc:sldMk cId="1505638102" sldId="732"/>
        </pc:sldMkLst>
      </pc:sldChg>
      <pc:sldChg chg="addSp delSp modSp mod modNotesTx">
        <pc:chgData name="Sowndarya" userId="b5d3d34a-c3dd-4f29-8f7c-1fb43d951dc6" providerId="ADAL" clId="{8B5D484F-CB0E-46DB-B3FD-BFCB942A3DC2}" dt="2025-06-17T05:19:46.611" v="240" actId="403"/>
        <pc:sldMkLst>
          <pc:docMk/>
          <pc:sldMk cId="3795661572" sldId="733"/>
        </pc:sldMkLst>
      </pc:sldChg>
      <pc:sldChg chg="addSp delSp modSp mod">
        <pc:chgData name="Sowndarya" userId="b5d3d34a-c3dd-4f29-8f7c-1fb43d951dc6" providerId="ADAL" clId="{8B5D484F-CB0E-46DB-B3FD-BFCB942A3DC2}" dt="2025-06-17T05:29:33.864" v="332" actId="22"/>
        <pc:sldMkLst>
          <pc:docMk/>
          <pc:sldMk cId="610213104" sldId="738"/>
        </pc:sldMkLst>
      </pc:sldChg>
      <pc:sldChg chg="addSp modSp mod">
        <pc:chgData name="Sowndarya" userId="b5d3d34a-c3dd-4f29-8f7c-1fb43d951dc6" providerId="ADAL" clId="{8B5D484F-CB0E-46DB-B3FD-BFCB942A3DC2}" dt="2025-06-17T05:36:45.740" v="342" actId="1076"/>
        <pc:sldMkLst>
          <pc:docMk/>
          <pc:sldMk cId="4136897179" sldId="740"/>
        </pc:sldMkLst>
      </pc:sldChg>
      <pc:sldChg chg="addSp modSp mod">
        <pc:chgData name="Sowndarya" userId="b5d3d34a-c3dd-4f29-8f7c-1fb43d951dc6" providerId="ADAL" clId="{8B5D484F-CB0E-46DB-B3FD-BFCB942A3DC2}" dt="2025-06-17T05:39:20.917" v="351" actId="404"/>
        <pc:sldMkLst>
          <pc:docMk/>
          <pc:sldMk cId="509375851" sldId="7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nature_of_work_reference_map</a:t>
            </a:r>
            <a:r>
              <a:rPr lang="en-IN"/>
              <a:t> = {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)^licensed\s*professional(?:\s*[-/])?\s*others$': 'licensed professional - others',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</a:t>
            </a:r>
            <a:r>
              <a:rPr lang="en-IN" err="1"/>
              <a:t>bgov</a:t>
            </a:r>
            <a:r>
              <a:rPr lang="en-IN"/>
              <a:t>(?:ern(?:</a:t>
            </a:r>
            <a:r>
              <a:rPr lang="en-IN" err="1"/>
              <a:t>ment</a:t>
            </a:r>
            <a:r>
              <a:rPr lang="en-IN"/>
              <a:t>)?|</a:t>
            </a:r>
            <a:r>
              <a:rPr lang="en-IN" err="1"/>
              <a:t>t|n</a:t>
            </a:r>
            <a:r>
              <a:rPr lang="en-IN"/>
              <a:t>)\b': 'govt employee',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)^(?:sales(?:\s*/\s*|\s+)marketing\</a:t>
            </a:r>
            <a:r>
              <a:rPr lang="en-IN" err="1"/>
              <a:t>s+personnel|marketing</a:t>
            </a:r>
            <a:r>
              <a:rPr lang="en-IN"/>
              <a:t>\</a:t>
            </a:r>
            <a:r>
              <a:rPr lang="en-IN" err="1"/>
              <a:t>s+personnel</a:t>
            </a:r>
            <a:r>
              <a:rPr lang="en-IN"/>
              <a:t>)$': 'sales/marketing personnel',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)^licensed\s*professional(?:\s*[-/])?\s*accountant$': 'licensed professional - accountant',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)^owner$': 'owner',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)^(manager\s*/?\s*</a:t>
            </a:r>
            <a:r>
              <a:rPr lang="en-IN" err="1"/>
              <a:t>executive|manager|executive</a:t>
            </a:r>
            <a:r>
              <a:rPr lang="en-IN"/>
              <a:t>)$': 'manager/executive',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)\b(?:vendor(?:\s*\(.*?\))?|sari-sari\s*</a:t>
            </a:r>
            <a:r>
              <a:rPr lang="en-IN" err="1"/>
              <a:t>store|wet</a:t>
            </a:r>
            <a:r>
              <a:rPr lang="en-IN"/>
              <a:t>\s*market)\b' : 'vendor (sari-sari store, wet market, etc)',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)\b(?:</a:t>
            </a:r>
            <a:r>
              <a:rPr lang="en-IN" err="1"/>
              <a:t>virtual|online|remote</a:t>
            </a:r>
            <a:r>
              <a:rPr lang="en-IN"/>
              <a:t>)(?:\s*/\s*(?:</a:t>
            </a:r>
            <a:r>
              <a:rPr lang="en-IN" err="1"/>
              <a:t>virtual|online|remote</a:t>
            </a:r>
            <a:r>
              <a:rPr lang="en-IN"/>
              <a:t>))*\</a:t>
            </a:r>
            <a:r>
              <a:rPr lang="en-IN" err="1"/>
              <a:t>s+employee</a:t>
            </a:r>
            <a:r>
              <a:rPr lang="en-IN"/>
              <a:t>\b' : 'virtual/online/remote employee',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)\b(officer\s*/\s*</a:t>
            </a:r>
            <a:r>
              <a:rPr lang="en-IN" err="1"/>
              <a:t>supervisor|officer|supervisor</a:t>
            </a:r>
            <a:r>
              <a:rPr lang="en-IN"/>
              <a:t>)\b' : 'officer/supervisor',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)\b(staff\s*/\s*rank\</a:t>
            </a:r>
            <a:r>
              <a:rPr lang="en-IN" err="1"/>
              <a:t>s+and</a:t>
            </a:r>
            <a:r>
              <a:rPr lang="en-IN"/>
              <a:t>\</a:t>
            </a:r>
            <a:r>
              <a:rPr lang="en-IN" err="1"/>
              <a:t>s+file|staff|rank</a:t>
            </a:r>
            <a:r>
              <a:rPr lang="en-IN"/>
              <a:t>\</a:t>
            </a:r>
            <a:r>
              <a:rPr lang="en-IN" err="1"/>
              <a:t>s+and</a:t>
            </a:r>
            <a:r>
              <a:rPr lang="en-IN"/>
              <a:t>\</a:t>
            </a:r>
            <a:r>
              <a:rPr lang="en-IN" err="1"/>
              <a:t>s+file</a:t>
            </a:r>
            <a:r>
              <a:rPr lang="en-IN"/>
              <a:t>)\b' : 'staff/rank and file'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)^(broker\s*/?\s*</a:t>
            </a:r>
            <a:r>
              <a:rPr lang="en-IN" err="1"/>
              <a:t>dealer|broker|dealer</a:t>
            </a:r>
            <a:r>
              <a:rPr lang="en-IN"/>
              <a:t>)$': 'broker/dealer',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)\b(debt\s*</a:t>
            </a:r>
            <a:r>
              <a:rPr lang="en-IN" err="1"/>
              <a:t>collection|recovery</a:t>
            </a:r>
            <a:r>
              <a:rPr lang="en-IN"/>
              <a:t>\s*</a:t>
            </a:r>
            <a:r>
              <a:rPr lang="en-IN" err="1"/>
              <a:t>agents|collection</a:t>
            </a:r>
            <a:r>
              <a:rPr lang="en-IN"/>
              <a:t>\s*agency\s*employee)\b': 'debt collection/recovery agents/ collection agency employee',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)\</a:t>
            </a:r>
            <a:r>
              <a:rPr lang="en-IN" err="1"/>
              <a:t>blicensed</a:t>
            </a:r>
            <a:r>
              <a:rPr lang="en-IN"/>
              <a:t>\s*professional(?:\s*[-/])?\s*lawyer\b|\</a:t>
            </a:r>
            <a:r>
              <a:rPr lang="en-IN" err="1"/>
              <a:t>blawyer</a:t>
            </a:r>
            <a:r>
              <a:rPr lang="en-IN"/>
              <a:t>\b': 'licensed professional - lawyer'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# Initialize a new column with default value</a:t>
            </a:r>
          </a:p>
          <a:p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ln_nature_of_work_new_cat</a:t>
            </a:r>
            <a:r>
              <a:rPr lang="en-IN"/>
              <a:t>'] = 'new'</a:t>
            </a:r>
          </a:p>
          <a:p>
            <a:endParaRPr lang="en-IN"/>
          </a:p>
          <a:p>
            <a:r>
              <a:rPr lang="en-IN"/>
              <a:t># Apply mapping using </a:t>
            </a:r>
            <a:r>
              <a:rPr lang="en-IN" err="1"/>
              <a:t>np.where</a:t>
            </a:r>
            <a:endParaRPr lang="en-IN"/>
          </a:p>
          <a:p>
            <a:r>
              <a:rPr lang="en-IN"/>
              <a:t>for pattern, label in </a:t>
            </a:r>
            <a:r>
              <a:rPr lang="en-IN" err="1"/>
              <a:t>nature_of_work_reference_map.items</a:t>
            </a:r>
            <a:r>
              <a:rPr lang="en-IN"/>
              <a:t>():</a:t>
            </a:r>
          </a:p>
          <a:p>
            <a:r>
              <a:rPr lang="en-IN"/>
              <a:t>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ln_nature_of_work_new_cat</a:t>
            </a:r>
            <a:r>
              <a:rPr lang="en-IN"/>
              <a:t>'] =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</a:t>
            </a:r>
            <a:r>
              <a:rPr lang="en-IN"/>
              <a:t>'].</a:t>
            </a:r>
            <a:r>
              <a:rPr lang="en-IN" err="1"/>
              <a:t>isna</a:t>
            </a:r>
            <a:r>
              <a:rPr lang="en-IN"/>
              <a:t>() | 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</a:t>
            </a:r>
            <a:r>
              <a:rPr lang="en-IN"/>
              <a:t>'] == ""), 'missing',</a:t>
            </a:r>
          </a:p>
          <a:p>
            <a:r>
              <a:rPr lang="en-IN"/>
              <a:t>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</a:t>
            </a:r>
            <a:r>
              <a:rPr lang="en-IN"/>
              <a:t>'].</a:t>
            </a:r>
            <a:r>
              <a:rPr lang="en-IN" err="1"/>
              <a:t>isin</a:t>
            </a:r>
            <a:r>
              <a:rPr lang="en-IN"/>
              <a:t>(['delivery rider / </a:t>
            </a:r>
            <a:r>
              <a:rPr lang="en-IN" err="1"/>
              <a:t>driver','skilled</a:t>
            </a:r>
            <a:r>
              <a:rPr lang="en-IN"/>
              <a:t> </a:t>
            </a:r>
            <a:r>
              <a:rPr lang="en-IN" err="1"/>
              <a:t>worker','broker</a:t>
            </a:r>
            <a:r>
              <a:rPr lang="en-IN"/>
              <a:t>/dealer',</a:t>
            </a:r>
          </a:p>
          <a:p>
            <a:r>
              <a:rPr lang="en-IN"/>
              <a:t>                                                        'licensed professional - lawyer', 'director/trustee/</a:t>
            </a:r>
            <a:r>
              <a:rPr lang="en-IN" err="1"/>
              <a:t>stockholder','debt</a:t>
            </a:r>
            <a:r>
              <a:rPr lang="en-IN"/>
              <a:t> collection/recovery agents/ collection agency employee', ]), '</a:t>
            </a:r>
            <a:r>
              <a:rPr lang="en-IN" err="1"/>
              <a:t>less_frequent_cat</a:t>
            </a:r>
            <a:r>
              <a:rPr lang="en-IN"/>
              <a:t>',</a:t>
            </a:r>
          </a:p>
          <a:p>
            <a:r>
              <a:rPr lang="en-IN"/>
              <a:t>  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</a:t>
            </a:r>
            <a:r>
              <a:rPr lang="en-IN"/>
              <a:t>'].</a:t>
            </a:r>
            <a:r>
              <a:rPr lang="en-IN" err="1"/>
              <a:t>str.strip</a:t>
            </a:r>
            <a:r>
              <a:rPr lang="en-IN"/>
              <a:t>().</a:t>
            </a:r>
            <a:r>
              <a:rPr lang="en-IN" err="1"/>
              <a:t>str.lower</a:t>
            </a:r>
            <a:r>
              <a:rPr lang="en-IN"/>
              <a:t>().</a:t>
            </a:r>
            <a:r>
              <a:rPr lang="en-IN" err="1"/>
              <a:t>str.contains</a:t>
            </a:r>
            <a:r>
              <a:rPr lang="en-IN"/>
              <a:t>(pattern, regex=True),</a:t>
            </a:r>
          </a:p>
          <a:p>
            <a:r>
              <a:rPr lang="en-IN"/>
              <a:t>        label,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ln_nature_of_work_new_cat</a:t>
            </a:r>
            <a:r>
              <a:rPr lang="en-IN"/>
              <a:t>']</a:t>
            </a:r>
          </a:p>
          <a:p>
            <a:r>
              <a:rPr lang="en-IN"/>
              <a:t>    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1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err="1"/>
              <a:t>industry_desc_map</a:t>
            </a:r>
            <a:r>
              <a:rPr lang="en-IN" sz="1100"/>
              <a:t> = {</a:t>
            </a:r>
          </a:p>
          <a:p>
            <a:r>
              <a:rPr lang="en-IN" sz="1100"/>
              <a:t>    # r'(?</a:t>
            </a:r>
            <a:r>
              <a:rPr lang="en-IN" sz="1100" err="1"/>
              <a:t>i</a:t>
            </a:r>
            <a:r>
              <a:rPr lang="en-IN" sz="1100"/>
              <a:t>)^business\s*process\s*outsourcing(?:/tele\s*marketing)?$|^tele\s*marketing$': 'business process outsourcing/tele 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)(?:</a:t>
            </a:r>
            <a:r>
              <a:rPr lang="en-IN" sz="1100" err="1"/>
              <a:t>teleco|telco</a:t>
            </a:r>
            <a:r>
              <a:rPr lang="en-IN" sz="1100"/>
              <a:t>)': 'telecommunication',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)^others$': 'others',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</a:t>
            </a:r>
            <a:r>
              <a:rPr lang="en-IN" sz="1100" err="1"/>
              <a:t>accounting|bookkeeping|auditing</a:t>
            </a:r>
            <a:r>
              <a:rPr lang="en-IN" sz="1100"/>
              <a:t>)(?:/bookkeeping)?(?:/auditing)?$': 'accounting/bookkeeping/auditing',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)^computer(?:/it\s*related\s*services)?$|^it\s*related\s*services$': 'computer/it related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)^(?:govt\.?|government\.?)\s*institution$': 'govt. institution',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)^education(\s*/\s*private\s*schools|[\s]+private\s*schools)?$|^private\s*schools$': 'education/private schools',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)^(?:wholesale\</a:t>
            </a:r>
            <a:r>
              <a:rPr lang="en-IN" sz="1100" err="1"/>
              <a:t>s+and</a:t>
            </a:r>
            <a:r>
              <a:rPr lang="en-IN" sz="1100"/>
              <a:t>\s+)?retail\</a:t>
            </a:r>
            <a:r>
              <a:rPr lang="en-IN" sz="1100" err="1"/>
              <a:t>s+trade</a:t>
            </a:r>
            <a:r>
              <a:rPr lang="en-IN" sz="1100"/>
              <a:t>$': 'wholesale and retail trade',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beauty|health</a:t>
            </a:r>
            <a:r>
              <a:rPr lang="en-IN" sz="1100"/>
              <a:t>(?:\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s+beauty</a:t>
            </a:r>
            <a:r>
              <a:rPr lang="en-IN" sz="1100"/>
              <a:t>)?(?:\</a:t>
            </a:r>
            <a:r>
              <a:rPr lang="en-IN" sz="1100" err="1"/>
              <a:t>s+services</a:t>
            </a:r>
            <a:r>
              <a:rPr lang="en-IN" sz="1100"/>
              <a:t>)?)\b': 'beauty and health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)^freight(?:\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s+cargo</a:t>
            </a:r>
            <a:r>
              <a:rPr lang="en-IN" sz="1100"/>
              <a:t>)?$|^cargo$': 'freight and cargo',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)^transportation$': 'transportation',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)bank': 'banking',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)insurance': 'insurance activities',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recreation|arts|entertainment|media|sports</a:t>
            </a:r>
            <a:r>
              <a:rPr lang="en-IN" sz="1100"/>
              <a:t>)\b':  'recreation (arts, entertainment/media, sports)',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)\b(?:architecture\s*/\s*</a:t>
            </a:r>
            <a:r>
              <a:rPr lang="en-IN" sz="1100" err="1"/>
              <a:t>engineering|architecture|engineering</a:t>
            </a:r>
            <a:r>
              <a:rPr lang="en-IN" sz="1100"/>
              <a:t>)\b': 'architecture/engineering',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)^(?=.*\b(</a:t>
            </a:r>
            <a:r>
              <a:rPr lang="en-IN" sz="1100" err="1"/>
              <a:t>advertising|sales|marketing</a:t>
            </a:r>
            <a:r>
              <a:rPr lang="en-IN" sz="1100"/>
              <a:t>)\b)(?!.*tele\s*marketing).*': </a:t>
            </a:r>
          </a:p>
          <a:p>
            <a:r>
              <a:rPr lang="en-IN" sz="1100"/>
              <a:t>        'advertising/sales/marketing',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)^construction$': 'construction',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)\b(?:food\s*industry\s*/\s*restaurants\s*/\s*</a:t>
            </a:r>
            <a:r>
              <a:rPr lang="en-IN" sz="1100" err="1"/>
              <a:t>fastfoods|food</a:t>
            </a:r>
            <a:r>
              <a:rPr lang="en-IN" sz="1100"/>
              <a:t>\s*</a:t>
            </a:r>
            <a:r>
              <a:rPr lang="en-IN" sz="1100" err="1"/>
              <a:t>industry|restaurants|fastfoods</a:t>
            </a:r>
            <a:r>
              <a:rPr lang="en-IN" sz="1100"/>
              <a:t>)\b': </a:t>
            </a:r>
          </a:p>
          <a:p>
            <a:r>
              <a:rPr lang="en-IN" sz="1100"/>
              <a:t>        'food industry/restaurants/</a:t>
            </a:r>
            <a:r>
              <a:rPr lang="en-IN" sz="1100" err="1"/>
              <a:t>fastfoods</a:t>
            </a:r>
            <a:r>
              <a:rPr lang="en-IN" sz="1100"/>
              <a:t>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)manufacturing': 'manufacturing',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)\b(?:hospital\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s+medical</a:t>
            </a:r>
            <a:r>
              <a:rPr lang="en-IN" sz="1100"/>
              <a:t>\</a:t>
            </a:r>
            <a:r>
              <a:rPr lang="en-IN" sz="1100" err="1"/>
              <a:t>s+services|hospital|medical</a:t>
            </a:r>
            <a:r>
              <a:rPr lang="en-IN" sz="1100"/>
              <a:t>\</a:t>
            </a:r>
            <a:r>
              <a:rPr lang="en-IN" sz="1100" err="1"/>
              <a:t>s+services</a:t>
            </a:r>
            <a:r>
              <a:rPr lang="en-IN" sz="1100"/>
              <a:t>)\b': 'hospital and medical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)^real estate$': 'real estate',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)\b(?:tourism,\s*hotel\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s+resorts|tourism|hotel</a:t>
            </a:r>
            <a:r>
              <a:rPr lang="en-IN" sz="1100"/>
              <a:t>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s+resorts|hotel|resorts</a:t>
            </a:r>
            <a:r>
              <a:rPr lang="en-IN" sz="1100"/>
              <a:t>)\b': </a:t>
            </a:r>
          </a:p>
          <a:p>
            <a:r>
              <a:rPr lang="en-IN" sz="1100"/>
              <a:t>        'tourism, hotel and resorts',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)\b(?:fin\s*tech\s*/\s*financial\s*</a:t>
            </a:r>
            <a:r>
              <a:rPr lang="en-IN" sz="1100" err="1"/>
              <a:t>services|fin</a:t>
            </a:r>
            <a:r>
              <a:rPr lang="en-IN" sz="1100"/>
              <a:t>\s*</a:t>
            </a:r>
            <a:r>
              <a:rPr lang="en-IN" sz="1100" err="1"/>
              <a:t>tech|financial</a:t>
            </a:r>
            <a:r>
              <a:rPr lang="en-IN" sz="1100"/>
              <a:t>\s*services)\b': </a:t>
            </a:r>
          </a:p>
          <a:p>
            <a:r>
              <a:rPr lang="en-IN" sz="1100"/>
              <a:t>        'fin tech/financial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)\b(?:maritime\s*/\s*</a:t>
            </a:r>
            <a:r>
              <a:rPr lang="en-IN" sz="1100" err="1"/>
              <a:t>shipping|maritime|shipping</a:t>
            </a:r>
            <a:r>
              <a:rPr lang="en-IN" sz="1100"/>
              <a:t>)\b': 'maritime/shipping',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)\b(?:manpower/manning\s*</a:t>
            </a:r>
            <a:r>
              <a:rPr lang="en-IN" sz="1100" err="1"/>
              <a:t>agencies|manpower|manning</a:t>
            </a:r>
            <a:r>
              <a:rPr lang="en-IN" sz="1100"/>
              <a:t>\s*agencies)\b': 'manpower/manning agencies',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)\b(?:legal\s*service/law\s*</a:t>
            </a:r>
            <a:r>
              <a:rPr lang="en-IN" sz="1100" err="1"/>
              <a:t>firm|legal</a:t>
            </a:r>
            <a:r>
              <a:rPr lang="en-IN" sz="1100"/>
              <a:t>\s*</a:t>
            </a:r>
            <a:r>
              <a:rPr lang="en-IN" sz="1100" err="1"/>
              <a:t>service|law</a:t>
            </a:r>
            <a:r>
              <a:rPr lang="en-IN" sz="1100"/>
              <a:t>\s*firm)\b': 'legal service/law firm',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)\b(?:pawnshop\s*/\s*remittance\s*agent\s*/\s*virtual\s*</a:t>
            </a:r>
            <a:r>
              <a:rPr lang="en-IN" sz="1100" err="1"/>
              <a:t>currency|pawnshop|remittance</a:t>
            </a:r>
            <a:r>
              <a:rPr lang="en-IN" sz="1100"/>
              <a:t>\s*</a:t>
            </a:r>
            <a:r>
              <a:rPr lang="en-IN" sz="1100" err="1"/>
              <a:t>agent|virtual</a:t>
            </a:r>
            <a:r>
              <a:rPr lang="en-IN" sz="1100"/>
              <a:t>\s*currency)\b': </a:t>
            </a:r>
          </a:p>
          <a:p>
            <a:r>
              <a:rPr lang="en-IN" sz="1100"/>
              <a:t>        'pawnshop/remittance agent/virtual currency',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)\b(?:utilities\s*\(?(?:</a:t>
            </a:r>
            <a:r>
              <a:rPr lang="en-IN" sz="1100" err="1"/>
              <a:t>electricity|gas|water</a:t>
            </a:r>
            <a:r>
              <a:rPr lang="en-IN" sz="1100"/>
              <a:t>)[^\)]*\)?|</a:t>
            </a:r>
            <a:r>
              <a:rPr lang="en-IN" sz="1100" err="1"/>
              <a:t>utilities|electricity|gas|water</a:t>
            </a:r>
            <a:r>
              <a:rPr lang="en-IN" sz="1100"/>
              <a:t>)\b': </a:t>
            </a:r>
          </a:p>
          <a:p>
            <a:r>
              <a:rPr lang="en-IN" sz="1100"/>
              <a:t>        'utilities (electricity, gas and water)',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ngos|non</a:t>
            </a:r>
            <a:r>
              <a:rPr lang="en-IN" sz="1100"/>
              <a:t>\s*profit\s*</a:t>
            </a:r>
            <a:r>
              <a:rPr lang="en-IN" sz="1100" err="1"/>
              <a:t>organization|foundation</a:t>
            </a:r>
            <a:r>
              <a:rPr lang="en-IN" sz="1100"/>
              <a:t>)\b': '</a:t>
            </a:r>
            <a:r>
              <a:rPr lang="en-IN" sz="1100" err="1"/>
              <a:t>ngos</a:t>
            </a:r>
            <a:r>
              <a:rPr lang="en-IN" sz="1100"/>
              <a:t>/nonprofit organization/foundation',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airline|aviation</a:t>
            </a:r>
            <a:r>
              <a:rPr lang="en-IN" sz="1100"/>
              <a:t>)\b': 'airline/aviation',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agribusiness|animal</a:t>
            </a:r>
            <a:r>
              <a:rPr lang="en-IN" sz="1100"/>
              <a:t>\s*</a:t>
            </a:r>
            <a:r>
              <a:rPr lang="en-IN" sz="1100" err="1"/>
              <a:t>farming|fishing|agri</a:t>
            </a:r>
            <a:r>
              <a:rPr lang="en-IN" sz="1100"/>
              <a:t>)\b': 'agribusiness/animal farming/fishing',</a:t>
            </a:r>
          </a:p>
          <a:p>
            <a:r>
              <a:rPr lang="en-IN" sz="1100"/>
              <a:t>    r"(?</a:t>
            </a:r>
            <a:r>
              <a:rPr lang="en-IN" sz="1100" err="1"/>
              <a:t>i</a:t>
            </a:r>
            <a:r>
              <a:rPr lang="en-IN" sz="1100"/>
              <a:t>)(?:convenience\s*</a:t>
            </a:r>
            <a:r>
              <a:rPr lang="en-IN" sz="1100" err="1"/>
              <a:t>store|internet</a:t>
            </a:r>
            <a:r>
              <a:rPr lang="en-IN" sz="1100"/>
              <a:t>\s*</a:t>
            </a:r>
            <a:r>
              <a:rPr lang="en-IN" sz="1100" err="1"/>
              <a:t>cafe'?s</a:t>
            </a:r>
            <a:r>
              <a:rPr lang="en-IN" sz="1100"/>
              <a:t>?)": "convenience store/internet cafe's",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)(?:gambling\s*and\s*</a:t>
            </a:r>
            <a:r>
              <a:rPr lang="en-IN" sz="1100" err="1"/>
              <a:t>betting|gambling|betting|online</a:t>
            </a:r>
            <a:r>
              <a:rPr lang="en-IN" sz="1100"/>
              <a:t>\s*</a:t>
            </a:r>
            <a:r>
              <a:rPr lang="en-IN" sz="1100" err="1"/>
              <a:t>gam|lottery|casino</a:t>
            </a:r>
            <a:r>
              <a:rPr lang="en-IN" sz="1100"/>
              <a:t>)': </a:t>
            </a:r>
          </a:p>
          <a:p>
            <a:r>
              <a:rPr lang="en-IN" sz="1100"/>
              <a:t>        'gambling and betting (online gaming, lottery, casino)',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gold|jewelry|precious</a:t>
            </a:r>
            <a:r>
              <a:rPr lang="en-IN" sz="1100"/>
              <a:t>\s*</a:t>
            </a:r>
            <a:r>
              <a:rPr lang="en-IN" sz="1100" err="1"/>
              <a:t>metals|art|antique</a:t>
            </a:r>
            <a:r>
              <a:rPr lang="en-IN" sz="1100"/>
              <a:t>\s*dealership)\b': </a:t>
            </a:r>
          </a:p>
          <a:p>
            <a:r>
              <a:rPr lang="en-IN" sz="1100"/>
              <a:t>        'gold/</a:t>
            </a:r>
            <a:r>
              <a:rPr lang="en-IN" sz="1100" err="1"/>
              <a:t>jewelry</a:t>
            </a:r>
            <a:r>
              <a:rPr lang="en-IN" sz="1100"/>
              <a:t>/precious metals/art/antique dealership',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)^religious organization$': 'religious organization',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fx</a:t>
            </a:r>
            <a:r>
              <a:rPr lang="en-IN" sz="1100"/>
              <a:t>\s*dealer\s*/?\s*money\s*</a:t>
            </a:r>
            <a:r>
              <a:rPr lang="en-IN" sz="1100" err="1"/>
              <a:t>changer|fx</a:t>
            </a:r>
            <a:r>
              <a:rPr lang="en-IN" sz="1100"/>
              <a:t>\s*</a:t>
            </a:r>
            <a:r>
              <a:rPr lang="en-IN" sz="1100" err="1"/>
              <a:t>dealer|money</a:t>
            </a:r>
            <a:r>
              <a:rPr lang="en-IN" sz="1100"/>
              <a:t>\s*changer)\b': '</a:t>
            </a:r>
            <a:r>
              <a:rPr lang="en-IN" sz="1100" err="1"/>
              <a:t>fx</a:t>
            </a:r>
            <a:r>
              <a:rPr lang="en-IN" sz="1100"/>
              <a:t> dealer/money changer',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)\b(?:military and weaponry </a:t>
            </a:r>
            <a:r>
              <a:rPr lang="en-IN" sz="1100" err="1"/>
              <a:t>business|military|weaponry</a:t>
            </a:r>
            <a:r>
              <a:rPr lang="en-IN" sz="1100"/>
              <a:t> business)\b': 'military and weaponry business',</a:t>
            </a:r>
          </a:p>
          <a:p>
            <a:r>
              <a:rPr lang="en-IN" sz="1100"/>
              <a:t>        r'(?</a:t>
            </a:r>
            <a:r>
              <a:rPr lang="en-IN" sz="1100" err="1"/>
              <a:t>i</a:t>
            </a:r>
            <a:r>
              <a:rPr lang="en-IN" sz="1100"/>
              <a:t>)\b(business\s*process\s*outsourcing\s*/?\s*tele\s*</a:t>
            </a:r>
            <a:r>
              <a:rPr lang="en-IN" sz="1100" err="1"/>
              <a:t>marketing|business</a:t>
            </a:r>
            <a:r>
              <a:rPr lang="en-IN" sz="1100"/>
              <a:t>\s*process\s*</a:t>
            </a:r>
            <a:r>
              <a:rPr lang="en-IN" sz="1100" err="1"/>
              <a:t>outsourcing|tele</a:t>
            </a:r>
            <a:r>
              <a:rPr lang="en-IN" sz="1100"/>
              <a:t>\s*</a:t>
            </a:r>
            <a:r>
              <a:rPr lang="en-IN" sz="1100" err="1"/>
              <a:t>marketing|BPO</a:t>
            </a:r>
            <a:r>
              <a:rPr lang="en-IN" sz="1100"/>
              <a:t>)\b': 'business process outsourcing/tele 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housekeeping|sanitation|repair</a:t>
            </a:r>
            <a:r>
              <a:rPr lang="en-IN" sz="1100"/>
              <a:t>)\b' : 'repair, sanitation and housekeeping',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)\b(import\s*export\s*</a:t>
            </a:r>
            <a:r>
              <a:rPr lang="en-IN" sz="1100" err="1"/>
              <a:t>companies|import</a:t>
            </a:r>
            <a:r>
              <a:rPr lang="en-IN" sz="1100"/>
              <a:t>\s*</a:t>
            </a:r>
            <a:r>
              <a:rPr lang="en-IN" sz="1100" err="1"/>
              <a:t>compan</a:t>
            </a:r>
            <a:r>
              <a:rPr lang="en-IN" sz="1100"/>
              <a:t>\w*|export\s*</a:t>
            </a:r>
            <a:r>
              <a:rPr lang="en-IN" sz="1100" err="1"/>
              <a:t>compan</a:t>
            </a:r>
            <a:r>
              <a:rPr lang="en-IN" sz="1100"/>
              <a:t>\w*)\b' : 'import export companies',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)\b(mining\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s+quarrying|mining|quarrying</a:t>
            </a:r>
            <a:r>
              <a:rPr lang="en-IN" sz="1100"/>
              <a:t>)\b' : 'mining and quarrying',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)\b(designated\</a:t>
            </a:r>
            <a:r>
              <a:rPr lang="en-IN" sz="1100" err="1"/>
              <a:t>s+nonfinancial</a:t>
            </a:r>
            <a:r>
              <a:rPr lang="en-IN" sz="1100"/>
              <a:t>\</a:t>
            </a:r>
            <a:r>
              <a:rPr lang="en-IN" sz="1100" err="1"/>
              <a:t>s+businesses|nonfinancial</a:t>
            </a:r>
            <a:r>
              <a:rPr lang="en-IN" sz="1100"/>
              <a:t>\</a:t>
            </a:r>
            <a:r>
              <a:rPr lang="en-IN" sz="1100" err="1"/>
              <a:t>s+businesses</a:t>
            </a:r>
            <a:r>
              <a:rPr lang="en-IN" sz="1100"/>
              <a:t>)\b' : 'designated nonfinancial businesses',</a:t>
            </a:r>
          </a:p>
          <a:p>
            <a:r>
              <a:rPr lang="en-IN" sz="1100"/>
              <a:t>    # r'(?</a:t>
            </a:r>
            <a:r>
              <a:rPr lang="en-IN" sz="1100" err="1"/>
              <a:t>i</a:t>
            </a:r>
            <a:r>
              <a:rPr lang="en-IN" sz="1100"/>
              <a:t>)\b(housekeeping\s*/\s*sanitation\s*</a:t>
            </a:r>
            <a:r>
              <a:rPr lang="en-IN" sz="1100" err="1"/>
              <a:t>services|housekeeping|sanitation</a:t>
            </a:r>
            <a:r>
              <a:rPr lang="en-IN" sz="1100"/>
              <a:t>\s*services)\b' : 'housekeeping/sanitation services',</a:t>
            </a:r>
          </a:p>
          <a:p>
            <a:endParaRPr lang="en-IN" sz="1100"/>
          </a:p>
          <a:p>
            <a:r>
              <a:rPr lang="en-IN" sz="1100"/>
              <a:t>}</a:t>
            </a:r>
          </a:p>
          <a:p>
            <a:endParaRPr lang="en-IN" sz="1100"/>
          </a:p>
          <a:p>
            <a:r>
              <a:rPr lang="en-IN" sz="1100"/>
              <a:t># Initialize a new column with default value</a:t>
            </a:r>
          </a:p>
          <a:p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 = 'new'</a:t>
            </a:r>
          </a:p>
          <a:p>
            <a:endParaRPr lang="en-IN" sz="1100"/>
          </a:p>
          <a:p>
            <a:r>
              <a:rPr lang="en-IN" sz="1100"/>
              <a:t># Apply mapping using </a:t>
            </a:r>
            <a:r>
              <a:rPr lang="en-IN" sz="1100" err="1"/>
              <a:t>np.where</a:t>
            </a:r>
            <a:endParaRPr lang="en-IN" sz="1100"/>
          </a:p>
          <a:p>
            <a:r>
              <a:rPr lang="en-IN" sz="1100"/>
              <a:t>for pattern, label in </a:t>
            </a:r>
            <a:r>
              <a:rPr lang="en-IN" sz="1100" err="1"/>
              <a:t>industry_desc_map.items</a:t>
            </a:r>
            <a:r>
              <a:rPr lang="en-IN" sz="1100"/>
              <a:t>():</a:t>
            </a:r>
          </a:p>
          <a:p>
            <a:r>
              <a:rPr lang="en-IN" sz="1100"/>
              <a:t>   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 = </a:t>
            </a:r>
            <a:r>
              <a:rPr lang="en-IN" sz="1100" err="1"/>
              <a:t>np.where</a:t>
            </a:r>
            <a:r>
              <a:rPr lang="en-IN" sz="1100"/>
              <a:t>(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</a:t>
            </a:r>
            <a:r>
              <a:rPr lang="en-IN" sz="1100"/>
              <a:t>'].</a:t>
            </a:r>
            <a:r>
              <a:rPr lang="en-IN" sz="1100" err="1"/>
              <a:t>isna</a:t>
            </a:r>
            <a:r>
              <a:rPr lang="en-IN" sz="1100"/>
              <a:t>(), 'missing',</a:t>
            </a:r>
          </a:p>
          <a:p>
            <a:r>
              <a:rPr lang="en-IN" sz="1100"/>
              <a:t>        </a:t>
            </a:r>
            <a:r>
              <a:rPr lang="en-IN" sz="1100" err="1"/>
              <a:t>np.where</a:t>
            </a:r>
            <a:r>
              <a:rPr lang="en-IN" sz="1100"/>
              <a:t>(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</a:t>
            </a:r>
            <a:r>
              <a:rPr lang="en-IN" sz="1100"/>
              <a:t>'].</a:t>
            </a:r>
            <a:r>
              <a:rPr lang="en-IN" sz="1100" err="1"/>
              <a:t>str.strip</a:t>
            </a:r>
            <a:r>
              <a:rPr lang="en-IN" sz="1100"/>
              <a:t>().</a:t>
            </a:r>
            <a:r>
              <a:rPr lang="en-IN" sz="1100" err="1"/>
              <a:t>str.lower</a:t>
            </a:r>
            <a:r>
              <a:rPr lang="en-IN" sz="1100"/>
              <a:t>().</a:t>
            </a:r>
            <a:r>
              <a:rPr lang="en-IN" sz="1100" err="1"/>
              <a:t>str.contains</a:t>
            </a:r>
            <a:r>
              <a:rPr lang="en-IN" sz="1100"/>
              <a:t>(pattern, regex=True),</a:t>
            </a:r>
          </a:p>
          <a:p>
            <a:r>
              <a:rPr lang="en-IN" sz="1100"/>
              <a:t>        label,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</a:t>
            </a:r>
          </a:p>
          <a:p>
            <a:r>
              <a:rPr lang="en-IN" sz="1100"/>
              <a:t>    ))</a:t>
            </a:r>
          </a:p>
          <a:p>
            <a:endParaRPr lang="en-IN" sz="1100"/>
          </a:p>
          <a:p>
            <a:endParaRPr lang="en-IN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2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employment_reference_map</a:t>
            </a:r>
            <a:r>
              <a:rPr lang="en-IN"/>
              <a:t> = {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)^employed\s*-\s*(govt\.?|government)(?:\s*employee)?(?:\/(?:govt\.?|government)?\s*official)?$|^(?:govt\.?|government)\s*(?:</a:t>
            </a:r>
            <a:r>
              <a:rPr lang="en-IN" err="1"/>
              <a:t>employee|official</a:t>
            </a:r>
            <a:r>
              <a:rPr lang="en-IN"/>
              <a:t>)$':'employed - govt. employee/govt. official',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)\b(filipin[</a:t>
            </a:r>
            <a:r>
              <a:rPr lang="en-IN" err="1"/>
              <a:t>o|a</a:t>
            </a:r>
            <a:r>
              <a:rPr lang="en-IN"/>
              <a:t>])\</a:t>
            </a:r>
            <a:r>
              <a:rPr lang="en-IN" err="1"/>
              <a:t>s+worker</a:t>
            </a:r>
            <a:r>
              <a:rPr lang="en-IN"/>
              <a:t>\</a:t>
            </a:r>
            <a:r>
              <a:rPr lang="en-IN" err="1"/>
              <a:t>b|OFW</a:t>
            </a:r>
            <a:r>
              <a:rPr lang="en-IN"/>
              <a:t>': 'overseas </a:t>
            </a:r>
            <a:r>
              <a:rPr lang="en-IN" err="1"/>
              <a:t>filipino</a:t>
            </a:r>
            <a:r>
              <a:rPr lang="en-IN"/>
              <a:t> worker',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)^employed\s*-\s*private\s*(?:</a:t>
            </a:r>
            <a:r>
              <a:rPr lang="en-IN" err="1"/>
              <a:t>employee|employed</a:t>
            </a:r>
            <a:r>
              <a:rPr lang="en-IN"/>
              <a:t>)$|^private\s*(?:</a:t>
            </a:r>
            <a:r>
              <a:rPr lang="en-IN" err="1"/>
              <a:t>employee|employed</a:t>
            </a:r>
            <a:r>
              <a:rPr lang="en-IN"/>
              <a:t>)$':'employed - private employee',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)^self[-\s]*employed(?:\/private\s*practice)?$|^private\s*practice$':'self-employed/private practice',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)^remittance\s*beneficiary$': 'remittance beneficiary',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)^business\s*[-]?\s*owner$': 'business owner',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)\</a:t>
            </a:r>
            <a:r>
              <a:rPr lang="en-IN" err="1"/>
              <a:t>bhouse</a:t>
            </a:r>
            <a:r>
              <a:rPr lang="en-IN"/>
              <a:t>\s*-?\s*(</a:t>
            </a:r>
            <a:r>
              <a:rPr lang="en-IN" err="1"/>
              <a:t>wife|husband</a:t>
            </a:r>
            <a:r>
              <a:rPr lang="en-IN"/>
              <a:t>)\b': 'housewife/househusband'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# Initialize a new column with default value</a:t>
            </a:r>
          </a:p>
          <a:p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ln_employment_type_new_cat</a:t>
            </a:r>
            <a:r>
              <a:rPr lang="en-IN"/>
              <a:t>'] = 'new'</a:t>
            </a:r>
          </a:p>
          <a:p>
            <a:endParaRPr lang="en-IN"/>
          </a:p>
          <a:p>
            <a:r>
              <a:rPr lang="en-IN"/>
              <a:t># Apply mapping using </a:t>
            </a:r>
            <a:r>
              <a:rPr lang="en-IN" err="1"/>
              <a:t>np.where</a:t>
            </a:r>
            <a:endParaRPr lang="en-IN"/>
          </a:p>
          <a:p>
            <a:r>
              <a:rPr lang="en-IN"/>
              <a:t>for pattern, label in </a:t>
            </a:r>
            <a:r>
              <a:rPr lang="en-IN" err="1"/>
              <a:t>employment_reference_map.items</a:t>
            </a:r>
            <a:r>
              <a:rPr lang="en-IN"/>
              <a:t>():</a:t>
            </a:r>
          </a:p>
          <a:p>
            <a:r>
              <a:rPr lang="en-IN"/>
              <a:t>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ln_employment_type_new_cat</a:t>
            </a:r>
            <a:r>
              <a:rPr lang="en-IN"/>
              <a:t>'] =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</a:t>
            </a:r>
            <a:r>
              <a:rPr lang="en-IN"/>
              <a:t>'].</a:t>
            </a:r>
            <a:r>
              <a:rPr lang="en-IN" err="1"/>
              <a:t>isna</a:t>
            </a:r>
            <a:r>
              <a:rPr lang="en-IN"/>
              <a:t>(), 'missing',</a:t>
            </a:r>
          </a:p>
          <a:p>
            <a:r>
              <a:rPr lang="en-IN"/>
              <a:t>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</a:t>
            </a:r>
            <a:r>
              <a:rPr lang="en-IN"/>
              <a:t>'].</a:t>
            </a:r>
            <a:r>
              <a:rPr lang="en-IN" err="1"/>
              <a:t>isin</a:t>
            </a:r>
            <a:r>
              <a:rPr lang="en-IN"/>
              <a:t>(['housewife/househusband', 'freelancer/independent </a:t>
            </a:r>
            <a:r>
              <a:rPr lang="en-IN" err="1"/>
              <a:t>contractor','retired</a:t>
            </a:r>
            <a:r>
              <a:rPr lang="en-IN"/>
              <a:t> govt. employee/ govt. </a:t>
            </a:r>
            <a:r>
              <a:rPr lang="en-IN" err="1"/>
              <a:t>official','retired</a:t>
            </a:r>
            <a:r>
              <a:rPr lang="en-IN"/>
              <a:t> - private employee', 'unemployed']), '</a:t>
            </a:r>
            <a:r>
              <a:rPr lang="en-IN" err="1"/>
              <a:t>less_frequent_cat</a:t>
            </a:r>
            <a:r>
              <a:rPr lang="en-IN"/>
              <a:t>',</a:t>
            </a:r>
          </a:p>
          <a:p>
            <a:r>
              <a:rPr lang="en-IN"/>
              <a:t>   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</a:t>
            </a:r>
            <a:r>
              <a:rPr lang="en-IN"/>
              <a:t>'].</a:t>
            </a:r>
            <a:r>
              <a:rPr lang="en-IN" err="1"/>
              <a:t>str.strip</a:t>
            </a:r>
            <a:r>
              <a:rPr lang="en-IN"/>
              <a:t>().</a:t>
            </a:r>
            <a:r>
              <a:rPr lang="en-IN" err="1"/>
              <a:t>str.lower</a:t>
            </a:r>
            <a:r>
              <a:rPr lang="en-IN"/>
              <a:t>().</a:t>
            </a:r>
            <a:r>
              <a:rPr lang="en-IN" err="1"/>
              <a:t>str.contains</a:t>
            </a:r>
            <a:r>
              <a:rPr lang="en-IN"/>
              <a:t>(pattern, regex=True),</a:t>
            </a:r>
          </a:p>
          <a:p>
            <a:r>
              <a:rPr lang="en-IN"/>
              <a:t>                                                                label,</a:t>
            </a:r>
          </a:p>
          <a:p>
            <a:r>
              <a:rPr lang="en-IN"/>
              <a:t>                                                                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ln_employment_type_new_cat</a:t>
            </a:r>
            <a:r>
              <a:rPr lang="en-IN"/>
              <a:t>']</a:t>
            </a:r>
          </a:p>
          <a:p>
            <a:r>
              <a:rPr lang="en-IN"/>
              <a:t>    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source_of_fund_reference_map</a:t>
            </a:r>
            <a:r>
              <a:rPr lang="en-IN"/>
              <a:t> = {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)\b(?:monthly\s+(</a:t>
            </a:r>
            <a:r>
              <a:rPr lang="en-IN" err="1"/>
              <a:t>salary|wage|stipend</a:t>
            </a:r>
            <a:r>
              <a:rPr lang="en-IN"/>
              <a:t>)|salary)\b': 'salary',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)(?:(income\s*from\s*business$)|(business(?:.*\</a:t>
            </a:r>
            <a:r>
              <a:rPr lang="en-IN" err="1"/>
              <a:t>s+income</a:t>
            </a:r>
            <a:r>
              <a:rPr lang="en-IN"/>
              <a:t>)?$))': 'income from business',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)\</a:t>
            </a:r>
            <a:r>
              <a:rPr lang="en-IN" err="1"/>
              <a:t>bremitt</a:t>
            </a:r>
            <a:r>
              <a:rPr lang="en-IN"/>
              <a:t>[ae]</a:t>
            </a:r>
            <a:r>
              <a:rPr lang="en-IN" err="1"/>
              <a:t>nce</a:t>
            </a:r>
            <a:r>
              <a:rPr lang="en-IN"/>
              <a:t>\b': 'remittance',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)\</a:t>
            </a:r>
            <a:r>
              <a:rPr lang="en-IN" err="1"/>
              <a:t>ballowance</a:t>
            </a:r>
            <a:r>
              <a:rPr lang="en-IN"/>
              <a:t>\b': 'allowance',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)^inheritance\s*/\s*retirement\s*funds$': 'inheritance/retirement funds',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)^pension$': 'pension',</a:t>
            </a:r>
          </a:p>
          <a:p>
            <a:r>
              <a:rPr lang="en-IN"/>
              <a:t>    # r'(?</a:t>
            </a:r>
            <a:r>
              <a:rPr lang="en-IN" err="1"/>
              <a:t>i</a:t>
            </a:r>
            <a:r>
              <a:rPr lang="en-IN"/>
              <a:t>)^interest\s*on\s*deposits(?:\s*and\s*investments)?$|^investments$': 'interest on deposits and investments'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r>
              <a:rPr lang="en-IN"/>
              <a:t># Initialize a new column with default value</a:t>
            </a:r>
          </a:p>
          <a:p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ln_source_funds_new_cat</a:t>
            </a:r>
            <a:r>
              <a:rPr lang="en-IN"/>
              <a:t>'] = 'new'</a:t>
            </a:r>
          </a:p>
          <a:p>
            <a:endParaRPr lang="en-IN"/>
          </a:p>
          <a:p>
            <a:r>
              <a:rPr lang="en-IN"/>
              <a:t># Apply mapping using </a:t>
            </a:r>
            <a:r>
              <a:rPr lang="en-IN" err="1"/>
              <a:t>np.where</a:t>
            </a:r>
            <a:endParaRPr lang="en-IN"/>
          </a:p>
          <a:p>
            <a:r>
              <a:rPr lang="en-IN"/>
              <a:t>for pattern, label in </a:t>
            </a:r>
            <a:r>
              <a:rPr lang="en-IN" err="1"/>
              <a:t>source_of_fund_reference_map.items</a:t>
            </a:r>
            <a:r>
              <a:rPr lang="en-IN"/>
              <a:t>():</a:t>
            </a:r>
          </a:p>
          <a:p>
            <a:r>
              <a:rPr lang="en-IN"/>
              <a:t>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ln_source_funds_new_cat</a:t>
            </a:r>
            <a:r>
              <a:rPr lang="en-IN"/>
              <a:t>'] =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</a:t>
            </a:r>
            <a:r>
              <a:rPr lang="en-IN"/>
              <a:t>'].</a:t>
            </a:r>
            <a:r>
              <a:rPr lang="en-IN" err="1"/>
              <a:t>isna</a:t>
            </a:r>
            <a:r>
              <a:rPr lang="en-IN"/>
              <a:t>(), 'missing',</a:t>
            </a:r>
          </a:p>
          <a:p>
            <a:r>
              <a:rPr lang="en-IN"/>
              <a:t>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</a:t>
            </a:r>
            <a:r>
              <a:rPr lang="en-IN"/>
              <a:t>']=='others', 'missing',</a:t>
            </a:r>
          </a:p>
          <a:p>
            <a:r>
              <a:rPr lang="en-IN"/>
              <a:t> 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</a:t>
            </a:r>
            <a:r>
              <a:rPr lang="en-IN"/>
              <a:t>'].</a:t>
            </a:r>
            <a:r>
              <a:rPr lang="en-IN" err="1"/>
              <a:t>isin</a:t>
            </a:r>
            <a:r>
              <a:rPr lang="en-IN"/>
              <a:t>(['</a:t>
            </a:r>
            <a:r>
              <a:rPr lang="en-IN" err="1"/>
              <a:t>pension','interest</a:t>
            </a:r>
            <a:r>
              <a:rPr lang="en-IN"/>
              <a:t> on deposits and </a:t>
            </a:r>
            <a:r>
              <a:rPr lang="en-IN" err="1"/>
              <a:t>investments','inheritance</a:t>
            </a:r>
            <a:r>
              <a:rPr lang="en-IN"/>
              <a:t>/retirement </a:t>
            </a:r>
            <a:r>
              <a:rPr lang="en-IN" err="1"/>
              <a:t>funds','allowance</a:t>
            </a:r>
            <a:r>
              <a:rPr lang="en-IN"/>
              <a:t>']), '</a:t>
            </a:r>
            <a:r>
              <a:rPr lang="en-IN" err="1"/>
              <a:t>less_frequent_cat</a:t>
            </a:r>
            <a:r>
              <a:rPr lang="en-IN"/>
              <a:t>',</a:t>
            </a:r>
          </a:p>
          <a:p>
            <a:r>
              <a:rPr lang="en-IN"/>
              <a:t>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</a:t>
            </a:r>
            <a:r>
              <a:rPr lang="en-IN"/>
              <a:t>'].</a:t>
            </a:r>
            <a:r>
              <a:rPr lang="en-IN" err="1"/>
              <a:t>str.strip</a:t>
            </a:r>
            <a:r>
              <a:rPr lang="en-IN"/>
              <a:t>().</a:t>
            </a:r>
            <a:r>
              <a:rPr lang="en-IN" err="1"/>
              <a:t>str.lower</a:t>
            </a:r>
            <a:r>
              <a:rPr lang="en-IN"/>
              <a:t>().</a:t>
            </a:r>
            <a:r>
              <a:rPr lang="en-IN" err="1"/>
              <a:t>str.contains</a:t>
            </a:r>
            <a:r>
              <a:rPr lang="en-IN"/>
              <a:t>(pattern, regex=True),</a:t>
            </a:r>
          </a:p>
          <a:p>
            <a:r>
              <a:rPr lang="en-IN"/>
              <a:t>        label,</a:t>
            </a:r>
          </a:p>
          <a:p>
            <a:r>
              <a:rPr lang="en-IN"/>
              <a:t>    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ln_source_funds_new_cat</a:t>
            </a:r>
            <a:r>
              <a:rPr lang="en-IN"/>
              <a:t>']</a:t>
            </a:r>
          </a:p>
          <a:p>
            <a:r>
              <a:rPr lang="en-IN"/>
              <a:t>    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doc_type_reference_map</a:t>
            </a:r>
            <a:r>
              <a:rPr lang="en-IN"/>
              <a:t> = {</a:t>
            </a:r>
          </a:p>
          <a:p>
            <a:r>
              <a:rPr lang="en-IN"/>
              <a:t>   r'(?</a:t>
            </a:r>
            <a:r>
              <a:rPr lang="en-IN" err="1"/>
              <a:t>i</a:t>
            </a:r>
            <a:r>
              <a:rPr lang="en-IN"/>
              <a:t>)(</a:t>
            </a:r>
            <a:r>
              <a:rPr lang="en-IN" err="1"/>
              <a:t>Driving|Drive|DL</a:t>
            </a:r>
            <a:r>
              <a:rPr lang="en-IN"/>
              <a:t>)': 'driving license',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)(?:)(UMID)': '</a:t>
            </a:r>
            <a:r>
              <a:rPr lang="en-IN" err="1"/>
              <a:t>umid</a:t>
            </a:r>
            <a:r>
              <a:rPr lang="en-IN"/>
              <a:t>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</a:t>
            </a:r>
            <a:r>
              <a:rPr lang="en-IN" err="1"/>
              <a:t>ePassport|Passport</a:t>
            </a:r>
            <a:r>
              <a:rPr lang="en-IN"/>
              <a:t>)': 'passport',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)(?:)(Post)': 'postal id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)(?:)(Social </a:t>
            </a:r>
            <a:r>
              <a:rPr lang="en-IN" err="1"/>
              <a:t>Sec|SSS|security</a:t>
            </a:r>
            <a:r>
              <a:rPr lang="en-IN"/>
              <a:t>)': 'social security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)(professional(?:\s*-\s*|\s)</a:t>
            </a:r>
            <a:r>
              <a:rPr lang="en-IN" err="1"/>
              <a:t>id|prc</a:t>
            </a:r>
            <a:r>
              <a:rPr lang="en-IN"/>
              <a:t>)': 'professional id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)^(?:</a:t>
            </a:r>
            <a:r>
              <a:rPr lang="en-IN" err="1"/>
              <a:t>philippines</a:t>
            </a:r>
            <a:r>
              <a:rPr lang="en-IN"/>
              <a:t>\s*[-]?\s*)?(digital(?:\</a:t>
            </a:r>
            <a:r>
              <a:rPr lang="en-IN" err="1"/>
              <a:t>s+or</a:t>
            </a:r>
            <a:r>
              <a:rPr lang="en-IN"/>
              <a:t>\</a:t>
            </a:r>
            <a:r>
              <a:rPr lang="en-IN" err="1"/>
              <a:t>s+ephilsys</a:t>
            </a:r>
            <a:r>
              <a:rPr lang="en-IN"/>
              <a:t>)?\</a:t>
            </a:r>
            <a:r>
              <a:rPr lang="en-IN" err="1"/>
              <a:t>s+id|ephilsys|philid|nation|ePhil|national</a:t>
            </a:r>
            <a:r>
              <a:rPr lang="en-IN"/>
              <a:t>\</a:t>
            </a:r>
            <a:r>
              <a:rPr lang="en-IN" err="1"/>
              <a:t>s+id|id</a:t>
            </a:r>
            <a:r>
              <a:rPr lang="en-IN"/>
              <a:t>)': 'national id'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# Initialize a new column with default value</a:t>
            </a:r>
          </a:p>
          <a:p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 = '</a:t>
            </a:r>
            <a:r>
              <a:rPr lang="en-IN" err="1"/>
              <a:t>less_frequent_cat</a:t>
            </a:r>
            <a:r>
              <a:rPr lang="en-IN"/>
              <a:t>'</a:t>
            </a:r>
          </a:p>
          <a:p>
            <a:endParaRPr lang="en-IN"/>
          </a:p>
          <a:p>
            <a:r>
              <a:rPr lang="en-IN"/>
              <a:t># Apply mapping using </a:t>
            </a:r>
            <a:r>
              <a:rPr lang="en-IN" err="1"/>
              <a:t>np.where</a:t>
            </a:r>
            <a:endParaRPr lang="en-IN"/>
          </a:p>
          <a:p>
            <a:r>
              <a:rPr lang="en-IN"/>
              <a:t>for pattern, label in </a:t>
            </a:r>
            <a:r>
              <a:rPr lang="en-IN" err="1"/>
              <a:t>doc_type_reference_map.items</a:t>
            </a:r>
            <a:r>
              <a:rPr lang="en-IN"/>
              <a:t>():</a:t>
            </a:r>
          </a:p>
          <a:p>
            <a:r>
              <a:rPr lang="en-IN"/>
              <a:t>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 =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</a:t>
            </a:r>
            <a:r>
              <a:rPr lang="en-IN"/>
              <a:t>'].</a:t>
            </a:r>
            <a:r>
              <a:rPr lang="en-IN" err="1"/>
              <a:t>isna</a:t>
            </a:r>
            <a:r>
              <a:rPr lang="en-IN"/>
              <a:t>(), 'missing',</a:t>
            </a:r>
          </a:p>
          <a:p>
            <a:r>
              <a:rPr lang="en-IN"/>
              <a:t>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</a:t>
            </a:r>
            <a:r>
              <a:rPr lang="en-IN"/>
              <a:t>'].</a:t>
            </a:r>
            <a:r>
              <a:rPr lang="en-IN" err="1"/>
              <a:t>str.strip</a:t>
            </a:r>
            <a:r>
              <a:rPr lang="en-IN"/>
              <a:t>().</a:t>
            </a:r>
            <a:r>
              <a:rPr lang="en-IN" err="1"/>
              <a:t>str.lower</a:t>
            </a:r>
            <a:r>
              <a:rPr lang="en-IN"/>
              <a:t>().</a:t>
            </a:r>
            <a:r>
              <a:rPr lang="en-IN" err="1"/>
              <a:t>str.contains</a:t>
            </a:r>
            <a:r>
              <a:rPr lang="en-IN"/>
              <a:t>(pattern, regex=True),</a:t>
            </a:r>
          </a:p>
          <a:p>
            <a:r>
              <a:rPr lang="en-IN"/>
              <a:t>        label,</a:t>
            </a:r>
          </a:p>
          <a:p>
            <a:r>
              <a:rPr lang="en-IN"/>
              <a:t>    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</a:t>
            </a:r>
          </a:p>
          <a:p>
            <a:r>
              <a:rPr lang="en-IN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Demo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16</a:t>
            </a:r>
            <a:r>
              <a:rPr lang="en-US" b="1" baseline="30000">
                <a:solidFill>
                  <a:srgbClr val="785AFF"/>
                </a:solidFill>
              </a:rPr>
              <a:t>th</a:t>
            </a:r>
            <a:r>
              <a:rPr lang="en-US" b="1">
                <a:solidFill>
                  <a:srgbClr val="785AFF"/>
                </a:solidFill>
              </a:rPr>
              <a:t> June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DB7D-7262-F42C-FF0C-5D382C15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0249855-35E8-73EF-D65A-5C197766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406706"/>
            <a:ext cx="1088384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ln_industry_new_cat_bin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</a:rPr>
              <a:t>Rolled up new Industry description 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chemeClr val="bg1">
                    <a:lumMod val="75000"/>
                  </a:schemeClr>
                </a:solidFill>
                <a:latin typeface="+mj-lt"/>
              </a:rPr>
              <a:t>(Used Regex to identify the pattern)</a:t>
            </a:r>
            <a:endParaRPr lang="en-US" altLang="en-US" sz="32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B5FCA-833E-9C0F-6174-1BF31198BEE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365E190-411A-889C-59B6-D52865B5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EE21E9-E4EA-E4C6-1636-6D27DBA5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" y="1722819"/>
            <a:ext cx="7181977" cy="45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9009A-54DC-91E8-BDBD-4BCD37E9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31" y="2312434"/>
            <a:ext cx="6949569" cy="201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3B134-095D-EBEC-DEEE-CC185CCD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047" y="4673696"/>
            <a:ext cx="6248802" cy="10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6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E5EF-24FF-5715-B063-7C828C74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32C6272-31DB-045D-5ADD-71525B1F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45151"/>
            <a:ext cx="1088384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ln_age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</a:rPr>
              <a:t>age of the customer 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5064D-30E9-9C03-153C-B1EC2FFD620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3275DA-3C8D-C29F-65D2-8379AA65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B4D26E-575D-CADE-5C63-97EAA561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1" y="887936"/>
            <a:ext cx="6776853" cy="508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2B27D-B632-E797-FEAC-10A78EB3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00" y="5481912"/>
            <a:ext cx="5668040" cy="1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5D3DF-74FB-9FC9-A52C-78DBF0E4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0D8F8DC-712E-9D83-82E8-AAA4CC28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129708"/>
            <a:ext cx="10883848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days_since_os_version_release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en-US" sz="2800" b="1" err="1">
                <a:solidFill>
                  <a:schemeClr val="bg2">
                    <a:lumMod val="75000"/>
                  </a:schemeClr>
                </a:solidFill>
              </a:rPr>
              <a:t>ln_appli_subt_time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en-US" altLang="en-US" sz="2800" b="1" err="1">
                <a:solidFill>
                  <a:schemeClr val="bg2">
                    <a:lumMod val="75000"/>
                  </a:schemeClr>
                </a:solidFill>
              </a:rPr>
              <a:t>osversion_release_date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) </a:t>
            </a:r>
            <a:endParaRPr lang="en-US" altLang="en-US" sz="24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9508A-6044-D9E8-3E88-0496183D5F2B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3E1EEE-0694-C5C8-EF27-8F7F39CB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435C3E7-25CC-4DD7-9F74-9182CA25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1347267"/>
            <a:ext cx="6161389" cy="465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AAFA5-E010-7358-41BA-BEACAB6FD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72" y="5228418"/>
            <a:ext cx="5886450" cy="13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AD91-4F23-A30B-E354-37B3EC93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491CDE0-2BA7-41AE-3FD0-1A037C92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75928"/>
            <a:ext cx="1088384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ln_marital_status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altLang="en-US" sz="24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DCD79B-F36F-6946-20C9-920EE9C34B3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1F85CA-BAF2-F295-69B2-9BF072B9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17685D-2F4A-15F6-1F80-30341170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" y="981117"/>
            <a:ext cx="6449651" cy="51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70B21-F3A8-148F-1308-21B347D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83" y="5347431"/>
            <a:ext cx="6040512" cy="12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7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36386-7D20-8D6A-D6C1-11AD80BDE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4EE7FF3-A2A5-D4E2-C407-F75675DB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ln_education_level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6A15F-7064-F126-B214-CCE76CF65A3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7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4DA3E-BAD5-C3AC-A8DE-9856413B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56075C0-AB15-503B-C670-9447CD09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" y="837223"/>
            <a:ext cx="5766666" cy="51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3403F-1E5E-C68D-C1B6-8928FB4D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23" y="5553344"/>
            <a:ext cx="6418338" cy="13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774A9-EB62-F1D1-EE3F-29D4416D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C75D41B-E6B1-DFDF-9ABB-814170AC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" y="17688"/>
            <a:ext cx="1088384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ln_employment_type_new_cat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– </a:t>
            </a:r>
            <a:r>
              <a:rPr lang="en-US" altLang="en-US" sz="2800" b="1">
                <a:solidFill>
                  <a:schemeClr val="bg1">
                    <a:lumMod val="65000"/>
                  </a:schemeClr>
                </a:solidFill>
                <a:latin typeface="Menlo"/>
              </a:rPr>
              <a:t>Employment type </a:t>
            </a:r>
            <a:endParaRPr lang="en-US" altLang="en-US" sz="2800" b="1">
              <a:solidFill>
                <a:schemeClr val="bg1">
                  <a:lumMod val="65000"/>
                </a:schemeClr>
              </a:solidFill>
              <a:latin typeface="Aptos" panose="02110004020202020204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chemeClr val="bg1">
                    <a:lumMod val="65000"/>
                  </a:schemeClr>
                </a:solidFill>
                <a:latin typeface="Menlo"/>
              </a:rPr>
              <a:t>Of the customer</a:t>
            </a:r>
            <a:br>
              <a:rPr lang="en-US" altLang="en-US" sz="2800" b="1">
                <a:latin typeface="Menlo"/>
              </a:rPr>
            </a:b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400" b="1">
                <a:solidFill>
                  <a:schemeClr val="bg2">
                    <a:lumMod val="75000"/>
                  </a:schemeClr>
                </a:solidFill>
              </a:rPr>
              <a:t>( Used Regex to identify the pattern and rollup the feature)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3BA03-AFAE-7062-72A5-D191CF941467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E5D37B-FA00-8328-2E59-8A579969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6166835-0C69-6EAA-B83A-B794A7DF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9" y="1306967"/>
            <a:ext cx="6423061" cy="552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4881E-79DF-80EB-EA4C-D582E393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10" y="5274753"/>
            <a:ext cx="6592851" cy="1392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EE655-1CB9-6263-41D9-AB46614B4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966" y="2632666"/>
            <a:ext cx="363855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73F29-C98A-1ECA-E93B-6B1B8375FDDA}"/>
              </a:ext>
            </a:extLst>
          </p:cNvPr>
          <p:cNvSpPr txBox="1"/>
          <p:nvPr/>
        </p:nvSpPr>
        <p:spPr>
          <a:xfrm>
            <a:off x="7243996" y="2216443"/>
            <a:ext cx="4490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/>
              <a:t>distribution of </a:t>
            </a:r>
            <a:r>
              <a:rPr lang="en-GB" sz="1600" b="1" err="1"/>
              <a:t>less_frequent_cat</a:t>
            </a:r>
            <a:r>
              <a:rPr lang="en-GB" sz="1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21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21DC6-881C-6953-65AB-9288903C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5599A75-074A-C1E8-9824-60FC67F1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45496"/>
            <a:ext cx="1088384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days_on_book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(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ln_application_submit_time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 - 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onboarding_date</a:t>
            </a:r>
            <a:r>
              <a:rPr lang="en-IN" sz="32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)    </a:t>
            </a:r>
            <a:r>
              <a:rPr lang="en-IN" sz="3200" b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BD8A6-89BA-907D-860D-AA813BDFC12A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9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0B2753-8A83-D894-CE66-14771EF9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4E34EA-AA27-F08A-3F63-D00D4291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1" y="1295399"/>
            <a:ext cx="6944405" cy="52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91787-6AE6-D1C1-6299-9A67C493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89" y="4260396"/>
            <a:ext cx="6724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7794D-5A48-3E3C-0D8D-7D2AFC71C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40CE54D-8857-1F49-6366-B7F11BA0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3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ln_source_funds_new_cat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000" b="1">
                <a:solidFill>
                  <a:schemeClr val="bg2">
                    <a:lumMod val="75000"/>
                  </a:schemeClr>
                </a:solidFill>
              </a:rPr>
              <a:t>( Used Regex to identify the pattern and rollup the feature)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CF5A3-E9AF-F716-D20A-61231D541F0B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775585-0DFB-B609-E1AD-17B957C7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1A5F134-1D2A-B6B5-5982-BE20452D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1349821"/>
            <a:ext cx="6584691" cy="523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86E09-8E55-B8B9-193B-5CDD6965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00282"/>
            <a:ext cx="5982179" cy="122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0D721-7271-6306-A0CC-F2DC603FF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95" y="3251398"/>
            <a:ext cx="3543300" cy="71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E6D44-8E16-5DBC-366C-59D8161CB974}"/>
              </a:ext>
            </a:extLst>
          </p:cNvPr>
          <p:cNvSpPr txBox="1"/>
          <p:nvPr/>
        </p:nvSpPr>
        <p:spPr>
          <a:xfrm>
            <a:off x="7587375" y="2786498"/>
            <a:ext cx="4490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/>
              <a:t>distribution of </a:t>
            </a:r>
            <a:r>
              <a:rPr lang="en-GB" sz="1600" b="1" err="1"/>
              <a:t>less_frequent_cat</a:t>
            </a:r>
            <a:r>
              <a:rPr lang="en-GB" sz="1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89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660E9-8C4C-23FA-6313-857D89CAB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1EA1495-0B36-8149-BE95-8E1801C17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3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ln_doc_type_rolled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000" b="1">
                <a:solidFill>
                  <a:schemeClr val="bg2">
                    <a:lumMod val="75000"/>
                  </a:schemeClr>
                </a:solidFill>
              </a:rPr>
              <a:t>( Used Regex to identify the pattern and rollup the feature)</a:t>
            </a:r>
            <a:endParaRPr lang="en-US" altLang="en-US" sz="20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0F972-1E53-0FFE-81D0-8442C723FD89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147C115-A266-2A75-12A5-3A8A8DFC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A7A1564-449B-B591-103A-40FA14A6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5" y="1319187"/>
            <a:ext cx="6734101" cy="52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311AD-957B-2A77-B9D0-30F69A1D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30" y="3578101"/>
            <a:ext cx="5928870" cy="1767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0F7F4-8B2B-F0DE-B763-EB1EF06C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983" y="2645577"/>
            <a:ext cx="2505075" cy="73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B4768-35E0-A45B-3FDD-0C389D9715A5}"/>
              </a:ext>
            </a:extLst>
          </p:cNvPr>
          <p:cNvSpPr txBox="1"/>
          <p:nvPr/>
        </p:nvSpPr>
        <p:spPr>
          <a:xfrm>
            <a:off x="7644872" y="2279367"/>
            <a:ext cx="4490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/>
              <a:t>distribution of </a:t>
            </a:r>
            <a:r>
              <a:rPr lang="en-GB" sz="1600" b="1" err="1"/>
              <a:t>less_frequent_cat</a:t>
            </a:r>
            <a:r>
              <a:rPr lang="en-GB" sz="1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3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A6BE-9BF0-31DC-0802-13C8E29D8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26EC803-7A44-0A3D-3F64-4254D177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email_primary_domain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E722-21D6-4C1C-1C95-86E9F1D119D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075134-A227-E8B8-7BF7-83428D7F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251E582-4113-200B-1174-37311685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7" y="1376647"/>
            <a:ext cx="6895288" cy="50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9C337-46AA-D0CF-A785-E3D2E8CC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76" y="4201913"/>
            <a:ext cx="5802608" cy="9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69FD-9775-D8B2-17F5-D0223ABA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CA9F7DF-4FDD-0FAA-2542-79EED10F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name_email_match_score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D447B-8B9C-4AF1-775C-1107F51365E0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DCB277-00EB-480C-B6DA-1FFC209B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95D0A92-4B3F-198B-9815-9CB54B7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" y="1352744"/>
            <a:ext cx="6540722" cy="48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B8C3D-7667-84DB-C0FF-97F2C8BB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20" y="4034723"/>
            <a:ext cx="6724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F744-1336-6F80-57B4-2876A343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64D5B3B-8309-B343-5035-935C8E78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Onboarding_time_of_day_cat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42B51-8A00-8FEE-0CA6-0ECE22BAB25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32AC224-9FD6-4440-2862-2AC569A9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0F6952-507C-EB87-7E47-737CDFA5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0" y="1431655"/>
            <a:ext cx="6393618" cy="46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4B36C-F8EA-E3EE-37EF-AD5DBEE8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76" y="4009162"/>
            <a:ext cx="5455721" cy="11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F79C4-F841-16A1-D6D2-412AE942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960073C-BA04-E537-2126-5B798D6B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ln_brand_cat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40726-1EAF-393C-085B-76362FC3B98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4BE2C7-B1F6-4A8D-388F-C20DEF9D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81DB110-5B9D-7AEB-9A59-9ED02F4C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0" y="1611085"/>
            <a:ext cx="6575424" cy="47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B2656-C8DD-D4F0-8D8A-566A14FA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47" y="3995057"/>
            <a:ext cx="513587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F911-483A-AC68-B3DF-D3493394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2F9729F-0252-B603-6C49-CAA9B4A7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ln_cnt_dependents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A66F7-576C-67D0-3934-D21F26E5EEB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2A7791-3EB5-B1AA-03FE-C0626B4A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793FD44-3707-BA41-0978-3734589F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7" y="1710946"/>
            <a:ext cx="6439968" cy="48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81E1CE-611C-3561-FA5E-01D42B92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89" y="4376745"/>
            <a:ext cx="5574341" cy="11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3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5A24D5-A742-FA3B-2C7B-21CBA3B6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3179"/>
              </p:ext>
            </p:extLst>
          </p:nvPr>
        </p:nvGraphicFramePr>
        <p:xfrm>
          <a:off x="456163" y="1208555"/>
          <a:ext cx="11272004" cy="235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8360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769376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6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(FPD30)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444790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06/10/2023 - 31/12/2024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21152</a:t>
                      </a:r>
                      <a:endParaRPr lang="en-US" sz="120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/>
                        <a:t>13348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7804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2916.0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1838.0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1078.0</a:t>
                      </a:r>
                      <a:endParaRPr lang="en-US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0.1378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0.1376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0.1381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Jan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01/01/2025 - 31/01/2025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2485</a:t>
                      </a:r>
                      <a:endParaRPr lang="en-US" sz="120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1596</a:t>
                      </a:r>
                      <a:endParaRPr lang="en-US" sz="1200" b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889</a:t>
                      </a:r>
                      <a:endParaRPr lang="en-US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314.0</a:t>
                      </a:r>
                      <a:endParaRPr lang="en-IN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198.0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116.0</a:t>
                      </a:r>
                      <a:endParaRPr lang="en-US" sz="1200" b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0.1263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0.1240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0.1304</a:t>
                      </a:r>
                      <a:endParaRPr lang="en-US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Feb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01/02/2025 - 28/02/2025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2479</a:t>
                      </a:r>
                      <a:endParaRPr lang="en-US" sz="120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1442</a:t>
                      </a:r>
                      <a:endParaRPr lang="en-US" sz="1200" b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1037</a:t>
                      </a:r>
                      <a:endParaRPr lang="en-US" sz="1200" b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200"/>
                        <a:t>338.0</a:t>
                      </a:r>
                      <a:endParaRPr lang="en-IN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177.0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161.0</a:t>
                      </a:r>
                      <a:endParaRPr lang="en-US" sz="1200" b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0.1363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0.1227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0.1552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Mar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01/03/2025 – 31/03/2025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2001</a:t>
                      </a:r>
                      <a:endParaRPr lang="en-US" sz="120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952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1049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200"/>
                        <a:t>291.0</a:t>
                      </a:r>
                      <a:endParaRPr lang="en-IN" sz="12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126.0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165.0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/>
                        <a:t>0.1454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0.1323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/>
                        <a:t>0.1572</a:t>
                      </a:r>
                      <a:endParaRPr lang="en-US" sz="1200" b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445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FFBB8F-15DD-0A30-9E60-4916016D70E4}"/>
              </a:ext>
            </a:extLst>
          </p:cNvPr>
          <p:cNvSpPr txBox="1">
            <a:spLocks/>
          </p:cNvSpPr>
          <p:nvPr/>
        </p:nvSpPr>
        <p:spPr>
          <a:xfrm>
            <a:off x="469016" y="238549"/>
            <a:ext cx="11258543" cy="69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785AFF"/>
                </a:solidFill>
              </a:rPr>
              <a:t>Cash Gamma Demo Score was developed on Trench 1 (DOB &lt;= 30 and without any disbursed loan) and Trench 2 (DOB &gt; 30 and without any disbursed loan)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A5F7F1B-7840-478E-772C-B9F0AD32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79" y="3606562"/>
            <a:ext cx="6294473" cy="32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8B647-5464-F8D8-2926-95FEFCB37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73920"/>
              </p:ext>
            </p:extLst>
          </p:nvPr>
        </p:nvGraphicFramePr>
        <p:xfrm>
          <a:off x="578956" y="699093"/>
          <a:ext cx="10230429" cy="4958964"/>
        </p:xfrm>
        <a:graphic>
          <a:graphicData uri="http://schemas.openxmlformats.org/drawingml/2006/table">
            <a:tbl>
              <a:tblPr/>
              <a:tblGrid>
                <a:gridCol w="2588813">
                  <a:extLst>
                    <a:ext uri="{9D8B030D-6E8A-4147-A177-3AD203B41FA5}">
                      <a16:colId xmlns:a16="http://schemas.microsoft.com/office/drawing/2014/main" val="780283512"/>
                    </a:ext>
                  </a:extLst>
                </a:gridCol>
                <a:gridCol w="3001838">
                  <a:extLst>
                    <a:ext uri="{9D8B030D-6E8A-4147-A177-3AD203B41FA5}">
                      <a16:colId xmlns:a16="http://schemas.microsoft.com/office/drawing/2014/main" val="3097072919"/>
                    </a:ext>
                  </a:extLst>
                </a:gridCol>
                <a:gridCol w="1235617">
                  <a:extLst>
                    <a:ext uri="{9D8B030D-6E8A-4147-A177-3AD203B41FA5}">
                      <a16:colId xmlns:a16="http://schemas.microsoft.com/office/drawing/2014/main" val="4223385071"/>
                    </a:ext>
                  </a:extLst>
                </a:gridCol>
                <a:gridCol w="663780">
                  <a:extLst>
                    <a:ext uri="{9D8B030D-6E8A-4147-A177-3AD203B41FA5}">
                      <a16:colId xmlns:a16="http://schemas.microsoft.com/office/drawing/2014/main" val="4257802250"/>
                    </a:ext>
                  </a:extLst>
                </a:gridCol>
                <a:gridCol w="757241">
                  <a:extLst>
                    <a:ext uri="{9D8B030D-6E8A-4147-A177-3AD203B41FA5}">
                      <a16:colId xmlns:a16="http://schemas.microsoft.com/office/drawing/2014/main" val="984416526"/>
                    </a:ext>
                  </a:extLst>
                </a:gridCol>
                <a:gridCol w="647388">
                  <a:extLst>
                    <a:ext uri="{9D8B030D-6E8A-4147-A177-3AD203B41FA5}">
                      <a16:colId xmlns:a16="http://schemas.microsoft.com/office/drawing/2014/main" val="2682972095"/>
                    </a:ext>
                  </a:extLst>
                </a:gridCol>
                <a:gridCol w="1335752">
                  <a:extLst>
                    <a:ext uri="{9D8B030D-6E8A-4147-A177-3AD203B41FA5}">
                      <a16:colId xmlns:a16="http://schemas.microsoft.com/office/drawing/2014/main" val="2787131918"/>
                    </a:ext>
                  </a:extLst>
                </a:gridCol>
              </a:tblGrid>
              <a:tr h="87866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Model Iteration  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Top Features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(2023-10-06- 2024-12-31)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Val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Jan Gini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Feb Gini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Mar Gini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8481"/>
                  </a:ext>
                </a:extLst>
              </a:tr>
              <a:tr h="1889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ln_self_dec_income,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ln_nature_of_work_new_cat,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ln_industry_new_cat_bin,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ln_age,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days_since_os_version_release,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ln_marital_status,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ln_education_level,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ln_employment_type_new_cat,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9758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days_on_book,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49240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ln_source_funds_new_cat,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79078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ln_doc_type_rolled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70626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email_primary_domain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4557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name_email_match_score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42242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Onboarding_time_of_day_cat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00623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ln_brand_cat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87911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ln_cnt_dependents</a:t>
                      </a: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07230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ln_province_cat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730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F19325-3312-0FF9-2F9A-68D4A0F9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8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035EC-D067-3E0F-9BCC-1DF8562B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64882"/>
              </p:ext>
            </p:extLst>
          </p:nvPr>
        </p:nvGraphicFramePr>
        <p:xfrm>
          <a:off x="641919" y="6016119"/>
          <a:ext cx="10268985" cy="576453"/>
        </p:xfrm>
        <a:graphic>
          <a:graphicData uri="http://schemas.openxmlformats.org/drawingml/2006/table">
            <a:tbl>
              <a:tblPr/>
              <a:tblGrid>
                <a:gridCol w="2629936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73715363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10767303"/>
                    </a:ext>
                  </a:extLst>
                </a:gridCol>
              </a:tblGrid>
              <a:tr h="28209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feature model after Hyper Parameters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325"/>
                        </a:lnSpc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pic>
        <p:nvPicPr>
          <p:cNvPr id="2054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920EAFB4-A7FC-B240-12B7-39E573B9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464" y="-158423"/>
            <a:ext cx="12192000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91776" y="5166972"/>
            <a:ext cx="444546" cy="1137374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578956" y="5166972"/>
            <a:ext cx="10219845" cy="243050"/>
          </a:xfrm>
          <a:prstGeom prst="roundRect">
            <a:avLst/>
          </a:prstGeom>
          <a:noFill/>
          <a:ln w="28575"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658386" y="6013259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19CC-CF58-9F0B-3A50-A43E9600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46" y="630939"/>
            <a:ext cx="8984922" cy="6976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Cash Gamma Demo Model Performance</a:t>
            </a:r>
            <a:endParaRPr lang="en-IN" sz="3600" b="1">
              <a:solidFill>
                <a:srgbClr val="785A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E0983-20BB-375C-9747-CC044ACC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22997"/>
              </p:ext>
            </p:extLst>
          </p:nvPr>
        </p:nvGraphicFramePr>
        <p:xfrm>
          <a:off x="301177" y="1646197"/>
          <a:ext cx="11397140" cy="2380085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890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</a:rPr>
                        <a:t>Gamma Demo Model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06/10/2023 - 31/12/2024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01/01/2025 - 31/01/2025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01/02/2025 - 28/02/2025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01/03/2025 -31/03/2025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3248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sz="1800" b="1" i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4254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Overall Demo Model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Trench 1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0.1994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0.2666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0.2452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63802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Tench 2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0.2221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0.2905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/>
                        <a:t>0.3182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9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8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D178D-D01C-BA21-15F3-726F365C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231459"/>
            <a:ext cx="8677939" cy="87888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785AFF"/>
                </a:solidFill>
              </a:rPr>
              <a:t>Gamma Quick Demo – Model Performance</a:t>
            </a:r>
            <a:endParaRPr lang="en-IN" sz="3200" b="1">
              <a:solidFill>
                <a:srgbClr val="785A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8B9F52-40E4-DC3C-811A-48BF01DD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34" y="853093"/>
            <a:ext cx="6406923" cy="57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F247EEC-5A75-9BE9-B791-EF4426BD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115151"/>
            <a:ext cx="4843890" cy="504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D84-204D-26CA-4179-56BF4289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24" y="2550116"/>
            <a:ext cx="5275520" cy="87888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Demo Quick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890E6CA-01A6-5973-B917-CE5F98F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45151"/>
            <a:ext cx="934212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ln_self_dec_income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Self declared Monthly income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2D93-9C09-42A1-C3E5-78F5D3DAA94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B836C3E-9E49-A1F8-5B29-1CC88BCB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1126618"/>
            <a:ext cx="6457950" cy="51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48623-1EA9-00EB-91AE-8E1D667A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42" y="5333155"/>
            <a:ext cx="5214257" cy="11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25264-D5F4-D80A-BE9A-34D44FE16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7414C4D-BD3F-5268-2B0B-65979231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8" y="293913"/>
            <a:ext cx="10437216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ln_nature_of_work_new_cat</a:t>
            </a:r>
            <a:r>
              <a:rPr lang="en-US" altLang="en-US" sz="2400" b="1">
                <a:solidFill>
                  <a:srgbClr val="785AFF"/>
                </a:solidFill>
              </a:rPr>
              <a:t> 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nature of work of the customer </a:t>
            </a:r>
            <a:b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r>
              <a:rPr lang="en-US" altLang="en-US" sz="2400" b="1">
                <a:solidFill>
                  <a:schemeClr val="bg2">
                    <a:lumMod val="75000"/>
                  </a:schemeClr>
                </a:solidFill>
                <a:latin typeface="+mj-lt"/>
              </a:rPr>
              <a:t>( Used Regex to rollup the feature)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4688C-E957-ADBA-B997-94A620555D9A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57522E-76EF-679F-2DEC-6B35500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6" y="1330036"/>
            <a:ext cx="5740685" cy="5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ACD1AA-7375-C889-2F9B-C1CDD2E0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54" y="4599685"/>
            <a:ext cx="5922946" cy="191316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BBF3351-8A1D-1857-7666-A63B322D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1335-A1E4-FE26-800C-78128FDDF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5" y="2437427"/>
            <a:ext cx="5324475" cy="10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AA12C-B9B9-6818-9369-949631ACE970}"/>
              </a:ext>
            </a:extLst>
          </p:cNvPr>
          <p:cNvSpPr txBox="1"/>
          <p:nvPr/>
        </p:nvSpPr>
        <p:spPr>
          <a:xfrm>
            <a:off x="7701196" y="1978547"/>
            <a:ext cx="4490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/>
              <a:t>distribution of </a:t>
            </a:r>
            <a:r>
              <a:rPr lang="en-GB" sz="1600" b="1" err="1"/>
              <a:t>less_frequent_cat</a:t>
            </a:r>
            <a:r>
              <a:rPr lang="en-GB" sz="1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63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Gamma Demo Scorecard for Cash Loan</vt:lpstr>
      <vt:lpstr>Architecture Overview of TDB’s Risk Scorecards</vt:lpstr>
      <vt:lpstr>PowerPoint Presentation</vt:lpstr>
      <vt:lpstr>PowerPoint Presentation</vt:lpstr>
      <vt:lpstr>Cash Gamma Demo Model Performance</vt:lpstr>
      <vt:lpstr>Gamma Quick Demo – Model Performance</vt:lpstr>
      <vt:lpstr>Gamma Demo Quick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10</cp:revision>
  <dcterms:created xsi:type="dcterms:W3CDTF">2025-03-17T03:57:09Z</dcterms:created>
  <dcterms:modified xsi:type="dcterms:W3CDTF">2025-07-28T07:35:54Z</dcterms:modified>
</cp:coreProperties>
</file>