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98" r:id="rId2"/>
    <p:sldId id="730" r:id="rId3"/>
    <p:sldId id="529" r:id="rId4"/>
    <p:sldId id="731" r:id="rId5"/>
    <p:sldId id="302" r:id="rId6"/>
    <p:sldId id="259" r:id="rId7"/>
    <p:sldId id="260" r:id="rId8"/>
    <p:sldId id="733" r:id="rId9"/>
    <p:sldId id="261" r:id="rId10"/>
    <p:sldId id="734" r:id="rId11"/>
    <p:sldId id="737" r:id="rId12"/>
    <p:sldId id="736" r:id="rId13"/>
    <p:sldId id="741" r:id="rId14"/>
    <p:sldId id="742" r:id="rId15"/>
    <p:sldId id="739" r:id="rId16"/>
    <p:sldId id="744" r:id="rId17"/>
    <p:sldId id="743" r:id="rId18"/>
    <p:sldId id="746" r:id="rId19"/>
    <p:sldId id="748" r:id="rId20"/>
    <p:sldId id="745" r:id="rId21"/>
    <p:sldId id="747" r:id="rId22"/>
    <p:sldId id="6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5AFF"/>
    <a:srgbClr val="D1D1D1"/>
    <a:srgbClr val="F5F2AB"/>
    <a:srgbClr val="F7F36A"/>
    <a:srgbClr val="D0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92996-8790-E62D-FE4E-1C7CF137FF85}" v="2" dt="2025-07-16T13:36:1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theesh Jeevanantham" userId="S::pjeevanantham@tonikbank.com::77c19310-3ecb-407f-817d-62fea43d0123" providerId="AD" clId="Web-{EF7EB3ED-C23B-E02F-2E43-C5D322B1BCE0}"/>
    <pc:docChg chg="modSld">
      <pc:chgData name="Prakatheesh Jeevanantham" userId="S::pjeevanantham@tonikbank.com::77c19310-3ecb-407f-817d-62fea43d0123" providerId="AD" clId="Web-{EF7EB3ED-C23B-E02F-2E43-C5D322B1BCE0}" dt="2025-06-16T16:44:55.928" v="15"/>
      <pc:docMkLst>
        <pc:docMk/>
      </pc:docMkLst>
      <pc:sldChg chg="modSp">
        <pc:chgData name="Prakatheesh Jeevanantham" userId="S::pjeevanantham@tonikbank.com::77c19310-3ecb-407f-817d-62fea43d0123" providerId="AD" clId="Web-{EF7EB3ED-C23B-E02F-2E43-C5D322B1BCE0}" dt="2025-06-16T16:44:55.928" v="15"/>
        <pc:sldMkLst>
          <pc:docMk/>
          <pc:sldMk cId="2131580198" sldId="529"/>
        </pc:sldMkLst>
        <pc:graphicFrameChg chg="mod modGraphic">
          <ac:chgData name="Prakatheesh Jeevanantham" userId="S::pjeevanantham@tonikbank.com::77c19310-3ecb-407f-817d-62fea43d0123" providerId="AD" clId="Web-{EF7EB3ED-C23B-E02F-2E43-C5D322B1BCE0}" dt="2025-06-16T16:44:55.928" v="15"/>
          <ac:graphicFrameMkLst>
            <pc:docMk/>
            <pc:sldMk cId="2131580198" sldId="529"/>
            <ac:graphicFrameMk id="8" creationId="{DC5A24D5-A742-FA3B-2C7B-21CBA3B6B5E7}"/>
          </ac:graphicFrameMkLst>
        </pc:graphicFrameChg>
      </pc:sldChg>
    </pc:docChg>
  </pc:docChgLst>
  <pc:docChgLst>
    <pc:chgData name="Guest User" userId="S::urn:spo:tenantanon#2fe6762b-2c15-4a41-9779-d487e594fbaf::" providerId="AD" clId="Web-{58832B0D-D928-C51C-5B07-F16971C8BC34}"/>
    <pc:docChg chg="modSld">
      <pc:chgData name="Guest User" userId="S::urn:spo:tenantanon#2fe6762b-2c15-4a41-9779-d487e594fbaf::" providerId="AD" clId="Web-{58832B0D-D928-C51C-5B07-F16971C8BC34}" dt="2025-06-17T07:58:26.224" v="23" actId="1076"/>
      <pc:docMkLst>
        <pc:docMk/>
      </pc:docMkLst>
      <pc:sldChg chg="modSp">
        <pc:chgData name="Guest User" userId="S::urn:spo:tenantanon#2fe6762b-2c15-4a41-9779-d487e594fbaf::" providerId="AD" clId="Web-{58832B0D-D928-C51C-5B07-F16971C8BC34}" dt="2025-06-17T07:48:38.793" v="3" actId="1076"/>
        <pc:sldMkLst>
          <pc:docMk/>
          <pc:sldMk cId="3795661572" sldId="733"/>
        </pc:sldMkLst>
      </pc:sldChg>
      <pc:sldChg chg="modSp">
        <pc:chgData name="Guest User" userId="S::urn:spo:tenantanon#2fe6762b-2c15-4a41-9779-d487e594fbaf::" providerId="AD" clId="Web-{58832B0D-D928-C51C-5B07-F16971C8BC34}" dt="2025-06-17T07:48:50.512" v="5" actId="1076"/>
        <pc:sldMkLst>
          <pc:docMk/>
          <pc:sldMk cId="3386479986" sldId="734"/>
        </pc:sldMkLst>
      </pc:sldChg>
      <pc:sldChg chg="modSp">
        <pc:chgData name="Guest User" userId="S::urn:spo:tenantanon#2fe6762b-2c15-4a41-9779-d487e594fbaf::" providerId="AD" clId="Web-{58832B0D-D928-C51C-5B07-F16971C8BC34}" dt="2025-06-17T07:48:57.824" v="7" actId="1076"/>
        <pc:sldMkLst>
          <pc:docMk/>
          <pc:sldMk cId="3174988150" sldId="735"/>
        </pc:sldMkLst>
      </pc:sldChg>
      <pc:sldChg chg="modSp">
        <pc:chgData name="Guest User" userId="S::urn:spo:tenantanon#2fe6762b-2c15-4a41-9779-d487e594fbaf::" providerId="AD" clId="Web-{58832B0D-D928-C51C-5B07-F16971C8BC34}" dt="2025-06-17T07:57:34.597" v="10" actId="1076"/>
        <pc:sldMkLst>
          <pc:docMk/>
          <pc:sldMk cId="3774879470" sldId="736"/>
        </pc:sldMkLst>
      </pc:sldChg>
      <pc:sldChg chg="modSp">
        <pc:chgData name="Guest User" userId="S::urn:spo:tenantanon#2fe6762b-2c15-4a41-9779-d487e594fbaf::" providerId="AD" clId="Web-{58832B0D-D928-C51C-5B07-F16971C8BC34}" dt="2025-06-17T07:57:50.942" v="14" actId="1076"/>
        <pc:sldMkLst>
          <pc:docMk/>
          <pc:sldMk cId="1286383628" sldId="737"/>
        </pc:sldMkLst>
      </pc:sldChg>
      <pc:sldChg chg="modSp">
        <pc:chgData name="Guest User" userId="S::urn:spo:tenantanon#2fe6762b-2c15-4a41-9779-d487e594fbaf::" providerId="AD" clId="Web-{58832B0D-D928-C51C-5B07-F16971C8BC34}" dt="2025-06-17T07:58:26.224" v="23" actId="1076"/>
        <pc:sldMkLst>
          <pc:docMk/>
          <pc:sldMk cId="610213104" sldId="738"/>
        </pc:sldMkLst>
      </pc:sldChg>
    </pc:docChg>
  </pc:docChgLst>
  <pc:docChgLst>
    <pc:chgData name="Guest User" userId="S::urn:spo:tenantanon#2fe6762b-2c15-4a41-9779-d487e594fbaf::" providerId="AD" clId="Web-{8D292996-8790-E62D-FE4E-1C7CF137FF85}"/>
    <pc:docChg chg="modSld">
      <pc:chgData name="Guest User" userId="S::urn:spo:tenantanon#2fe6762b-2c15-4a41-9779-d487e594fbaf::" providerId="AD" clId="Web-{8D292996-8790-E62D-FE4E-1C7CF137FF85}" dt="2025-07-16T13:36:17.130" v="1" actId="14100"/>
      <pc:docMkLst>
        <pc:docMk/>
      </pc:docMkLst>
      <pc:sldChg chg="modSp">
        <pc:chgData name="Guest User" userId="S::urn:spo:tenantanon#2fe6762b-2c15-4a41-9779-d487e594fbaf::" providerId="AD" clId="Web-{8D292996-8790-E62D-FE4E-1C7CF137FF85}" dt="2025-07-16T12:13:59.791" v="0" actId="1076"/>
        <pc:sldMkLst>
          <pc:docMk/>
          <pc:sldMk cId="3795661572" sldId="733"/>
        </pc:sldMkLst>
        <pc:picChg chg="mod">
          <ac:chgData name="Guest User" userId="S::urn:spo:tenantanon#2fe6762b-2c15-4a41-9779-d487e594fbaf::" providerId="AD" clId="Web-{8D292996-8790-E62D-FE4E-1C7CF137FF85}" dt="2025-07-16T12:13:59.791" v="0" actId="1076"/>
          <ac:picMkLst>
            <pc:docMk/>
            <pc:sldMk cId="3795661572" sldId="733"/>
            <ac:picMk id="5" creationId="{F9E42CEF-F345-F283-4983-CBBDCBE33D2B}"/>
          </ac:picMkLst>
        </pc:picChg>
      </pc:sldChg>
      <pc:sldChg chg="modSp">
        <pc:chgData name="Guest User" userId="S::urn:spo:tenantanon#2fe6762b-2c15-4a41-9779-d487e594fbaf::" providerId="AD" clId="Web-{8D292996-8790-E62D-FE4E-1C7CF137FF85}" dt="2025-07-16T13:36:17.130" v="1" actId="14100"/>
        <pc:sldMkLst>
          <pc:docMk/>
          <pc:sldMk cId="353915605" sldId="744"/>
        </pc:sldMkLst>
        <pc:picChg chg="mod">
          <ac:chgData name="Guest User" userId="S::urn:spo:tenantanon#2fe6762b-2c15-4a41-9779-d487e594fbaf::" providerId="AD" clId="Web-{8D292996-8790-E62D-FE4E-1C7CF137FF85}" dt="2025-07-16T13:36:17.130" v="1" actId="14100"/>
          <ac:picMkLst>
            <pc:docMk/>
            <pc:sldMk cId="353915605" sldId="744"/>
            <ac:picMk id="5" creationId="{E5CD0E52-9E18-4B18-35B6-2778DD1FA008}"/>
          </ac:picMkLst>
        </pc:picChg>
      </pc:sldChg>
    </pc:docChg>
  </pc:docChgLst>
  <pc:docChgLst>
    <pc:chgData name="Sowndarya" userId="b5d3d34a-c3dd-4f29-8f7c-1fb43d951dc6" providerId="ADAL" clId="{8B5D484F-CB0E-46DB-B3FD-BFCB942A3DC2}"/>
    <pc:docChg chg="undo custSel modSld sldOrd">
      <pc:chgData name="Sowndarya" userId="b5d3d34a-c3dd-4f29-8f7c-1fb43d951dc6" providerId="ADAL" clId="{8B5D484F-CB0E-46DB-B3FD-BFCB942A3DC2}" dt="2025-06-17T07:22:51.975" v="353" actId="20577"/>
      <pc:docMkLst>
        <pc:docMk/>
      </pc:docMkLst>
      <pc:sldChg chg="modSp mod ord">
        <pc:chgData name="Sowndarya" userId="b5d3d34a-c3dd-4f29-8f7c-1fb43d951dc6" providerId="ADAL" clId="{8B5D484F-CB0E-46DB-B3FD-BFCB942A3DC2}" dt="2025-06-17T05:11:44.342" v="24"/>
        <pc:sldMkLst>
          <pc:docMk/>
          <pc:sldMk cId="3788261299" sldId="261"/>
        </pc:sldMkLst>
        <pc:spChg chg="mod">
          <ac:chgData name="Sowndarya" userId="b5d3d34a-c3dd-4f29-8f7c-1fb43d951dc6" providerId="ADAL" clId="{8B5D484F-CB0E-46DB-B3FD-BFCB942A3DC2}" dt="2025-06-17T05:11:39.479" v="22" actId="20577"/>
          <ac:spMkLst>
            <pc:docMk/>
            <pc:sldMk cId="3788261299" sldId="261"/>
            <ac:spMk id="2" creationId="{88AB2D93-9C09-42A1-C3E5-78F5D3DAA946}"/>
          </ac:spMkLst>
        </pc:spChg>
      </pc:sldChg>
      <pc:sldChg chg="modSp mod">
        <pc:chgData name="Sowndarya" userId="b5d3d34a-c3dd-4f29-8f7c-1fb43d951dc6" providerId="ADAL" clId="{8B5D484F-CB0E-46DB-B3FD-BFCB942A3DC2}" dt="2025-06-17T07:22:51.975" v="353" actId="20577"/>
        <pc:sldMkLst>
          <pc:docMk/>
          <pc:sldMk cId="2552382731" sldId="302"/>
        </pc:sldMkLst>
        <pc:graphicFrameChg chg="modGraphic">
          <ac:chgData name="Sowndarya" userId="b5d3d34a-c3dd-4f29-8f7c-1fb43d951dc6" providerId="ADAL" clId="{8B5D484F-CB0E-46DB-B3FD-BFCB942A3DC2}" dt="2025-06-17T07:22:51.975" v="353" actId="20577"/>
          <ac:graphicFrameMkLst>
            <pc:docMk/>
            <pc:sldMk cId="2552382731" sldId="302"/>
            <ac:graphicFrameMk id="3" creationId="{C42E0983-20BB-375C-9747-CC044ACC33B4}"/>
          </ac:graphicFrameMkLst>
        </pc:graphicFrameChg>
      </pc:sldChg>
      <pc:sldChg chg="addSp modSp mod">
        <pc:chgData name="Sowndarya" userId="b5d3d34a-c3dd-4f29-8f7c-1fb43d951dc6" providerId="ADAL" clId="{8B5D484F-CB0E-46DB-B3FD-BFCB942A3DC2}" dt="2025-06-17T05:19:00.520" v="195" actId="1076"/>
        <pc:sldMkLst>
          <pc:docMk/>
          <pc:sldMk cId="1505638102" sldId="732"/>
        </pc:sldMkLst>
      </pc:sldChg>
      <pc:sldChg chg="addSp delSp modSp mod modNotesTx">
        <pc:chgData name="Sowndarya" userId="b5d3d34a-c3dd-4f29-8f7c-1fb43d951dc6" providerId="ADAL" clId="{8B5D484F-CB0E-46DB-B3FD-BFCB942A3DC2}" dt="2025-06-17T05:19:46.611" v="240" actId="403"/>
        <pc:sldMkLst>
          <pc:docMk/>
          <pc:sldMk cId="3795661572" sldId="733"/>
        </pc:sldMkLst>
        <pc:spChg chg="mod">
          <ac:chgData name="Sowndarya" userId="b5d3d34a-c3dd-4f29-8f7c-1fb43d951dc6" providerId="ADAL" clId="{8B5D484F-CB0E-46DB-B3FD-BFCB942A3DC2}" dt="2025-06-17T05:19:46.611" v="240" actId="403"/>
          <ac:spMkLst>
            <pc:docMk/>
            <pc:sldMk cId="3795661572" sldId="733"/>
            <ac:spMk id="6" creationId="{D0249855-35E8-73EF-D65A-5C1977660FC2}"/>
          </ac:spMkLst>
        </pc:spChg>
      </pc:sldChg>
      <pc:sldChg chg="addSp delSp modSp mod">
        <pc:chgData name="Sowndarya" userId="b5d3d34a-c3dd-4f29-8f7c-1fb43d951dc6" providerId="ADAL" clId="{8B5D484F-CB0E-46DB-B3FD-BFCB942A3DC2}" dt="2025-06-17T05:29:33.864" v="332" actId="22"/>
        <pc:sldMkLst>
          <pc:docMk/>
          <pc:sldMk cId="610213104" sldId="738"/>
        </pc:sldMkLst>
      </pc:sldChg>
      <pc:sldChg chg="addSp modSp mod">
        <pc:chgData name="Sowndarya" userId="b5d3d34a-c3dd-4f29-8f7c-1fb43d951dc6" providerId="ADAL" clId="{8B5D484F-CB0E-46DB-B3FD-BFCB942A3DC2}" dt="2025-06-17T05:36:45.740" v="342" actId="1076"/>
        <pc:sldMkLst>
          <pc:docMk/>
          <pc:sldMk cId="4136897179" sldId="740"/>
        </pc:sldMkLst>
      </pc:sldChg>
      <pc:sldChg chg="addSp modSp mod">
        <pc:chgData name="Sowndarya" userId="b5d3d34a-c3dd-4f29-8f7c-1fb43d951dc6" providerId="ADAL" clId="{8B5D484F-CB0E-46DB-B3FD-BFCB942A3DC2}" dt="2025-06-17T05:39:20.917" v="351" actId="404"/>
        <pc:sldMkLst>
          <pc:docMk/>
          <pc:sldMk cId="509375851" sldId="741"/>
        </pc:sldMkLst>
        <pc:spChg chg="mod">
          <ac:chgData name="Sowndarya" userId="b5d3d34a-c3dd-4f29-8f7c-1fb43d951dc6" providerId="ADAL" clId="{8B5D484F-CB0E-46DB-B3FD-BFCB942A3DC2}" dt="2025-06-17T05:39:20.917" v="351" actId="404"/>
          <ac:spMkLst>
            <pc:docMk/>
            <pc:sldMk cId="509375851" sldId="741"/>
            <ac:spMk id="6" creationId="{D1EA1495-0B36-8149-BE95-8E1801C17DFC}"/>
          </ac:spMkLst>
        </pc:spChg>
        <pc:spChg chg="add mod">
          <ac:chgData name="Sowndarya" userId="b5d3d34a-c3dd-4f29-8f7c-1fb43d951dc6" providerId="ADAL" clId="{8B5D484F-CB0E-46DB-B3FD-BFCB942A3DC2}" dt="2025-06-17T05:38:56.215" v="346" actId="1076"/>
          <ac:spMkLst>
            <pc:docMk/>
            <pc:sldMk cId="509375851" sldId="741"/>
            <ac:spMk id="7" creationId="{A10B4768-35E0-A45B-3FDD-0C389D9715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6231-9112-4905-A6D7-FAE999C30CA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0F89-1F4C-48A3-9511-EA32D260D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100" err="1"/>
              <a:t>industry_desc_map</a:t>
            </a:r>
            <a:r>
              <a:rPr lang="en-IN" sz="1100"/>
              <a:t> = {</a:t>
            </a:r>
          </a:p>
          <a:p>
            <a:r>
              <a:rPr lang="en-IN" sz="1100"/>
              <a:t>    # r'(?</a:t>
            </a:r>
            <a:r>
              <a:rPr lang="en-IN" sz="1100" err="1"/>
              <a:t>i</a:t>
            </a:r>
            <a:r>
              <a:rPr lang="en-IN" sz="1100"/>
              <a:t>)^business\s*process\s*outsourcing(?:/tele\s*marketing)?$|^tele\s*marketing$': 'business process outsourcing/tele marketing',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)(?:</a:t>
            </a:r>
            <a:r>
              <a:rPr lang="en-IN" sz="1100" err="1"/>
              <a:t>teleco|telco</a:t>
            </a:r>
            <a:r>
              <a:rPr lang="en-IN" sz="1100"/>
              <a:t>)': 'telecommunication',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)^others$': 'others',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)^(?:</a:t>
            </a:r>
            <a:r>
              <a:rPr lang="en-IN" sz="1100" err="1"/>
              <a:t>accounting|bookkeeping|auditing</a:t>
            </a:r>
            <a:r>
              <a:rPr lang="en-IN" sz="1100"/>
              <a:t>)(?:/bookkeeping)?(?:/auditing)?$': 'accounting/bookkeeping/auditing',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)^computer(?:/it\s*related\s*services)?$|^it\s*related\s*services$': 'computer/it related services',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)^(?:govt\.?|government\.?)\s*institution$': 'govt. institution',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)^education(\s*/\s*private\s*schools|[\s]+private\s*schools)?$|^private\s*schools$': 'education/private schools',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)^(?:wholesale\</a:t>
            </a:r>
            <a:r>
              <a:rPr lang="en-IN" sz="1100" err="1"/>
              <a:t>s+and</a:t>
            </a:r>
            <a:r>
              <a:rPr lang="en-IN" sz="1100"/>
              <a:t>\s+)?retail\</a:t>
            </a:r>
            <a:r>
              <a:rPr lang="en-IN" sz="1100" err="1"/>
              <a:t>s+trade</a:t>
            </a:r>
            <a:r>
              <a:rPr lang="en-IN" sz="1100"/>
              <a:t>$': 'wholesale and retail trade',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</a:t>
            </a:r>
            <a:r>
              <a:rPr lang="en-IN" sz="1100" err="1"/>
              <a:t>beauty|health</a:t>
            </a:r>
            <a:r>
              <a:rPr lang="en-IN" sz="1100"/>
              <a:t>(?:\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s+beauty</a:t>
            </a:r>
            <a:r>
              <a:rPr lang="en-IN" sz="1100"/>
              <a:t>)?(?:\</a:t>
            </a:r>
            <a:r>
              <a:rPr lang="en-IN" sz="1100" err="1"/>
              <a:t>s+services</a:t>
            </a:r>
            <a:r>
              <a:rPr lang="en-IN" sz="1100"/>
              <a:t>)?)\b': 'beauty and health services',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)^freight(?:\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s+cargo</a:t>
            </a:r>
            <a:r>
              <a:rPr lang="en-IN" sz="1100"/>
              <a:t>)?$|^cargo$': 'freight and cargo',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)^transportation$': 'transportation',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)bank': 'banking',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)insurance': 'insurance activities',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</a:t>
            </a:r>
            <a:r>
              <a:rPr lang="en-IN" sz="1100" err="1"/>
              <a:t>recreation|arts|entertainment|media|sports</a:t>
            </a:r>
            <a:r>
              <a:rPr lang="en-IN" sz="1100"/>
              <a:t>)\b':  'recreation (arts, entertainment/media, sports)',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)\b(?:architecture\s*/\s*</a:t>
            </a:r>
            <a:r>
              <a:rPr lang="en-IN" sz="1100" err="1"/>
              <a:t>engineering|architecture|engineering</a:t>
            </a:r>
            <a:r>
              <a:rPr lang="en-IN" sz="1100"/>
              <a:t>)\b': 'architecture/engineering',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)^(?=.*\b(</a:t>
            </a:r>
            <a:r>
              <a:rPr lang="en-IN" sz="1100" err="1"/>
              <a:t>advertising|sales|marketing</a:t>
            </a:r>
            <a:r>
              <a:rPr lang="en-IN" sz="1100"/>
              <a:t>)\b)(?!.*tele\s*marketing).*': </a:t>
            </a:r>
          </a:p>
          <a:p>
            <a:r>
              <a:rPr lang="en-IN" sz="1100"/>
              <a:t>        'advertising/sales/marketing',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)^construction$': 'construction',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)\b(?:food\s*industry\s*/\s*restaurants\s*/\s*</a:t>
            </a:r>
            <a:r>
              <a:rPr lang="en-IN" sz="1100" err="1"/>
              <a:t>fastfoods|food</a:t>
            </a:r>
            <a:r>
              <a:rPr lang="en-IN" sz="1100"/>
              <a:t>\s*</a:t>
            </a:r>
            <a:r>
              <a:rPr lang="en-IN" sz="1100" err="1"/>
              <a:t>industry|restaurants|fastfoods</a:t>
            </a:r>
            <a:r>
              <a:rPr lang="en-IN" sz="1100"/>
              <a:t>)\b': </a:t>
            </a:r>
          </a:p>
          <a:p>
            <a:r>
              <a:rPr lang="en-IN" sz="1100"/>
              <a:t>        'food industry/restaurants/</a:t>
            </a:r>
            <a:r>
              <a:rPr lang="en-IN" sz="1100" err="1"/>
              <a:t>fastfoods</a:t>
            </a:r>
            <a:r>
              <a:rPr lang="en-IN" sz="1100"/>
              <a:t>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)manufacturing': 'manufacturing',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)\b(?:hospital\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s+medical</a:t>
            </a:r>
            <a:r>
              <a:rPr lang="en-IN" sz="1100"/>
              <a:t>\</a:t>
            </a:r>
            <a:r>
              <a:rPr lang="en-IN" sz="1100" err="1"/>
              <a:t>s+services|hospital|medical</a:t>
            </a:r>
            <a:r>
              <a:rPr lang="en-IN" sz="1100"/>
              <a:t>\</a:t>
            </a:r>
            <a:r>
              <a:rPr lang="en-IN" sz="1100" err="1"/>
              <a:t>s+services</a:t>
            </a:r>
            <a:r>
              <a:rPr lang="en-IN" sz="1100"/>
              <a:t>)\b': 'hospital and medical services',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)^real estate$': 'real estate',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)\b(?:tourism,\s*hotel\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s+resorts|tourism|hotel</a:t>
            </a:r>
            <a:r>
              <a:rPr lang="en-IN" sz="1100"/>
              <a:t>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s+resorts|hotel|resorts</a:t>
            </a:r>
            <a:r>
              <a:rPr lang="en-IN" sz="1100"/>
              <a:t>)\b': </a:t>
            </a:r>
          </a:p>
          <a:p>
            <a:r>
              <a:rPr lang="en-IN" sz="1100"/>
              <a:t>        'tourism, hotel and resorts',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)\b(?:fin\s*tech\s*/\s*financial\s*</a:t>
            </a:r>
            <a:r>
              <a:rPr lang="en-IN" sz="1100" err="1"/>
              <a:t>services|fin</a:t>
            </a:r>
            <a:r>
              <a:rPr lang="en-IN" sz="1100"/>
              <a:t>\s*</a:t>
            </a:r>
            <a:r>
              <a:rPr lang="en-IN" sz="1100" err="1"/>
              <a:t>tech|financial</a:t>
            </a:r>
            <a:r>
              <a:rPr lang="en-IN" sz="1100"/>
              <a:t>\s*services)\b': </a:t>
            </a:r>
          </a:p>
          <a:p>
            <a:r>
              <a:rPr lang="en-IN" sz="1100"/>
              <a:t>        'fin tech/financial services',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)\b(?:maritime\s*/\s*</a:t>
            </a:r>
            <a:r>
              <a:rPr lang="en-IN" sz="1100" err="1"/>
              <a:t>shipping|maritime|shipping</a:t>
            </a:r>
            <a:r>
              <a:rPr lang="en-IN" sz="1100"/>
              <a:t>)\b': 'maritime/shipping',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)\b(?:manpower/manning\s*</a:t>
            </a:r>
            <a:r>
              <a:rPr lang="en-IN" sz="1100" err="1"/>
              <a:t>agencies|manpower|manning</a:t>
            </a:r>
            <a:r>
              <a:rPr lang="en-IN" sz="1100"/>
              <a:t>\s*agencies)\b': 'manpower/manning agencies',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)\b(?:legal\s*service/law\s*</a:t>
            </a:r>
            <a:r>
              <a:rPr lang="en-IN" sz="1100" err="1"/>
              <a:t>firm|legal</a:t>
            </a:r>
            <a:r>
              <a:rPr lang="en-IN" sz="1100"/>
              <a:t>\s*</a:t>
            </a:r>
            <a:r>
              <a:rPr lang="en-IN" sz="1100" err="1"/>
              <a:t>service|law</a:t>
            </a:r>
            <a:r>
              <a:rPr lang="en-IN" sz="1100"/>
              <a:t>\s*firm)\b': 'legal service/law firm',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)\b(?:pawnshop\s*/\s*remittance\s*agent\s*/\s*virtual\s*</a:t>
            </a:r>
            <a:r>
              <a:rPr lang="en-IN" sz="1100" err="1"/>
              <a:t>currency|pawnshop|remittance</a:t>
            </a:r>
            <a:r>
              <a:rPr lang="en-IN" sz="1100"/>
              <a:t>\s*</a:t>
            </a:r>
            <a:r>
              <a:rPr lang="en-IN" sz="1100" err="1"/>
              <a:t>agent|virtual</a:t>
            </a:r>
            <a:r>
              <a:rPr lang="en-IN" sz="1100"/>
              <a:t>\s*currency)\b': </a:t>
            </a:r>
          </a:p>
          <a:p>
            <a:r>
              <a:rPr lang="en-IN" sz="1100"/>
              <a:t>        'pawnshop/remittance agent/virtual currency',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)\b(?:utilities\s*\(?(?:</a:t>
            </a:r>
            <a:r>
              <a:rPr lang="en-IN" sz="1100" err="1"/>
              <a:t>electricity|gas|water</a:t>
            </a:r>
            <a:r>
              <a:rPr lang="en-IN" sz="1100"/>
              <a:t>)[^\)]*\)?|</a:t>
            </a:r>
            <a:r>
              <a:rPr lang="en-IN" sz="1100" err="1"/>
              <a:t>utilities|electricity|gas|water</a:t>
            </a:r>
            <a:r>
              <a:rPr lang="en-IN" sz="1100"/>
              <a:t>)\b': </a:t>
            </a:r>
          </a:p>
          <a:p>
            <a:r>
              <a:rPr lang="en-IN" sz="1100"/>
              <a:t>        'utilities (electricity, gas and water)',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ngos|non</a:t>
            </a:r>
            <a:r>
              <a:rPr lang="en-IN" sz="1100"/>
              <a:t>\s*profit\s*</a:t>
            </a:r>
            <a:r>
              <a:rPr lang="en-IN" sz="1100" err="1"/>
              <a:t>organization|foundation</a:t>
            </a:r>
            <a:r>
              <a:rPr lang="en-IN" sz="1100"/>
              <a:t>)\b': '</a:t>
            </a:r>
            <a:r>
              <a:rPr lang="en-IN" sz="1100" err="1"/>
              <a:t>ngos</a:t>
            </a:r>
            <a:r>
              <a:rPr lang="en-IN" sz="1100"/>
              <a:t>/nonprofit organization/foundation',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airline|aviation</a:t>
            </a:r>
            <a:r>
              <a:rPr lang="en-IN" sz="1100"/>
              <a:t>)\b': 'airline/aviation',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agribusiness|animal</a:t>
            </a:r>
            <a:r>
              <a:rPr lang="en-IN" sz="1100"/>
              <a:t>\s*</a:t>
            </a:r>
            <a:r>
              <a:rPr lang="en-IN" sz="1100" err="1"/>
              <a:t>farming|fishing|agri</a:t>
            </a:r>
            <a:r>
              <a:rPr lang="en-IN" sz="1100"/>
              <a:t>)\b': 'agribusiness/animal farming/fishing',</a:t>
            </a:r>
          </a:p>
          <a:p>
            <a:r>
              <a:rPr lang="en-IN" sz="1100"/>
              <a:t>    r"(?</a:t>
            </a:r>
            <a:r>
              <a:rPr lang="en-IN" sz="1100" err="1"/>
              <a:t>i</a:t>
            </a:r>
            <a:r>
              <a:rPr lang="en-IN" sz="1100"/>
              <a:t>)(?:convenience\s*</a:t>
            </a:r>
            <a:r>
              <a:rPr lang="en-IN" sz="1100" err="1"/>
              <a:t>store|internet</a:t>
            </a:r>
            <a:r>
              <a:rPr lang="en-IN" sz="1100"/>
              <a:t>\s*</a:t>
            </a:r>
            <a:r>
              <a:rPr lang="en-IN" sz="1100" err="1"/>
              <a:t>cafe'?s</a:t>
            </a:r>
            <a:r>
              <a:rPr lang="en-IN" sz="1100"/>
              <a:t>?)": "convenience store/internet cafe's",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)(?:gambling\s*and\s*</a:t>
            </a:r>
            <a:r>
              <a:rPr lang="en-IN" sz="1100" err="1"/>
              <a:t>betting|gambling|betting|online</a:t>
            </a:r>
            <a:r>
              <a:rPr lang="en-IN" sz="1100"/>
              <a:t>\s*</a:t>
            </a:r>
            <a:r>
              <a:rPr lang="en-IN" sz="1100" err="1"/>
              <a:t>gam|lottery|casino</a:t>
            </a:r>
            <a:r>
              <a:rPr lang="en-IN" sz="1100"/>
              <a:t>)': </a:t>
            </a:r>
          </a:p>
          <a:p>
            <a:r>
              <a:rPr lang="en-IN" sz="1100"/>
              <a:t>        'gambling and betting (online gaming, lottery, casino)',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gold|jewelry|precious</a:t>
            </a:r>
            <a:r>
              <a:rPr lang="en-IN" sz="1100"/>
              <a:t>\s*</a:t>
            </a:r>
            <a:r>
              <a:rPr lang="en-IN" sz="1100" err="1"/>
              <a:t>metals|art|antique</a:t>
            </a:r>
            <a:r>
              <a:rPr lang="en-IN" sz="1100"/>
              <a:t>\s*dealership)\b': </a:t>
            </a:r>
          </a:p>
          <a:p>
            <a:r>
              <a:rPr lang="en-IN" sz="1100"/>
              <a:t>        'gold/</a:t>
            </a:r>
            <a:r>
              <a:rPr lang="en-IN" sz="1100" err="1"/>
              <a:t>jewelry</a:t>
            </a:r>
            <a:r>
              <a:rPr lang="en-IN" sz="1100"/>
              <a:t>/precious metals/art/antique dealership',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)^religious organization$': 'religious organization',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</a:t>
            </a:r>
            <a:r>
              <a:rPr lang="en-IN" sz="1100" err="1"/>
              <a:t>fx</a:t>
            </a:r>
            <a:r>
              <a:rPr lang="en-IN" sz="1100"/>
              <a:t>\s*dealer\s*/?\s*money\s*</a:t>
            </a:r>
            <a:r>
              <a:rPr lang="en-IN" sz="1100" err="1"/>
              <a:t>changer|fx</a:t>
            </a:r>
            <a:r>
              <a:rPr lang="en-IN" sz="1100"/>
              <a:t>\s*</a:t>
            </a:r>
            <a:r>
              <a:rPr lang="en-IN" sz="1100" err="1"/>
              <a:t>dealer|money</a:t>
            </a:r>
            <a:r>
              <a:rPr lang="en-IN" sz="1100"/>
              <a:t>\s*changer)\b': '</a:t>
            </a:r>
            <a:r>
              <a:rPr lang="en-IN" sz="1100" err="1"/>
              <a:t>fx</a:t>
            </a:r>
            <a:r>
              <a:rPr lang="en-IN" sz="1100"/>
              <a:t> dealer/money changer',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)\b(?:military and weaponry </a:t>
            </a:r>
            <a:r>
              <a:rPr lang="en-IN" sz="1100" err="1"/>
              <a:t>business|military|weaponry</a:t>
            </a:r>
            <a:r>
              <a:rPr lang="en-IN" sz="1100"/>
              <a:t> business)\b': 'military and weaponry business',</a:t>
            </a:r>
          </a:p>
          <a:p>
            <a:r>
              <a:rPr lang="en-IN" sz="1100"/>
              <a:t>        r'(?</a:t>
            </a:r>
            <a:r>
              <a:rPr lang="en-IN" sz="1100" err="1"/>
              <a:t>i</a:t>
            </a:r>
            <a:r>
              <a:rPr lang="en-IN" sz="1100"/>
              <a:t>)\b(business\s*process\s*outsourcing\s*/?\s*tele\s*</a:t>
            </a:r>
            <a:r>
              <a:rPr lang="en-IN" sz="1100" err="1"/>
              <a:t>marketing|business</a:t>
            </a:r>
            <a:r>
              <a:rPr lang="en-IN" sz="1100"/>
              <a:t>\s*process\s*</a:t>
            </a:r>
            <a:r>
              <a:rPr lang="en-IN" sz="1100" err="1"/>
              <a:t>outsourcing|tele</a:t>
            </a:r>
            <a:r>
              <a:rPr lang="en-IN" sz="1100"/>
              <a:t>\s*</a:t>
            </a:r>
            <a:r>
              <a:rPr lang="en-IN" sz="1100" err="1"/>
              <a:t>marketing|BPO</a:t>
            </a:r>
            <a:r>
              <a:rPr lang="en-IN" sz="1100"/>
              <a:t>)\b': 'business process outsourcing/tele marketing',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</a:t>
            </a:r>
            <a:r>
              <a:rPr lang="en-IN" sz="1100" err="1"/>
              <a:t>housekeeping|sanitation|repair</a:t>
            </a:r>
            <a:r>
              <a:rPr lang="en-IN" sz="1100"/>
              <a:t>)\b' : 'repair, sanitation and housekeeping',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)\b(import\s*export\s*</a:t>
            </a:r>
            <a:r>
              <a:rPr lang="en-IN" sz="1100" err="1"/>
              <a:t>companies|import</a:t>
            </a:r>
            <a:r>
              <a:rPr lang="en-IN" sz="1100"/>
              <a:t>\s*</a:t>
            </a:r>
            <a:r>
              <a:rPr lang="en-IN" sz="1100" err="1"/>
              <a:t>compan</a:t>
            </a:r>
            <a:r>
              <a:rPr lang="en-IN" sz="1100"/>
              <a:t>\w*|export\s*</a:t>
            </a:r>
            <a:r>
              <a:rPr lang="en-IN" sz="1100" err="1"/>
              <a:t>compan</a:t>
            </a:r>
            <a:r>
              <a:rPr lang="en-IN" sz="1100"/>
              <a:t>\w*)\b' : 'import export companies',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)\b(mining\</a:t>
            </a:r>
            <a:r>
              <a:rPr lang="en-IN" sz="1100" err="1"/>
              <a:t>s+and</a:t>
            </a:r>
            <a:r>
              <a:rPr lang="en-IN" sz="1100"/>
              <a:t>\</a:t>
            </a:r>
            <a:r>
              <a:rPr lang="en-IN" sz="1100" err="1"/>
              <a:t>s+quarrying|mining|quarrying</a:t>
            </a:r>
            <a:r>
              <a:rPr lang="en-IN" sz="1100"/>
              <a:t>)\b' : 'mining and quarrying',</a:t>
            </a:r>
          </a:p>
          <a:p>
            <a:r>
              <a:rPr lang="en-IN" sz="1100"/>
              <a:t>    r'(?</a:t>
            </a:r>
            <a:r>
              <a:rPr lang="en-IN" sz="1100" err="1"/>
              <a:t>i</a:t>
            </a:r>
            <a:r>
              <a:rPr lang="en-IN" sz="1100"/>
              <a:t>)\b(designated\</a:t>
            </a:r>
            <a:r>
              <a:rPr lang="en-IN" sz="1100" err="1"/>
              <a:t>s+nonfinancial</a:t>
            </a:r>
            <a:r>
              <a:rPr lang="en-IN" sz="1100"/>
              <a:t>\</a:t>
            </a:r>
            <a:r>
              <a:rPr lang="en-IN" sz="1100" err="1"/>
              <a:t>s+businesses|nonfinancial</a:t>
            </a:r>
            <a:r>
              <a:rPr lang="en-IN" sz="1100"/>
              <a:t>\</a:t>
            </a:r>
            <a:r>
              <a:rPr lang="en-IN" sz="1100" err="1"/>
              <a:t>s+businesses</a:t>
            </a:r>
            <a:r>
              <a:rPr lang="en-IN" sz="1100"/>
              <a:t>)\b' : 'designated nonfinancial businesses',</a:t>
            </a:r>
          </a:p>
          <a:p>
            <a:r>
              <a:rPr lang="en-IN" sz="1100"/>
              <a:t>    # r'(?</a:t>
            </a:r>
            <a:r>
              <a:rPr lang="en-IN" sz="1100" err="1"/>
              <a:t>i</a:t>
            </a:r>
            <a:r>
              <a:rPr lang="en-IN" sz="1100"/>
              <a:t>)\b(housekeeping\s*/\s*sanitation\s*</a:t>
            </a:r>
            <a:r>
              <a:rPr lang="en-IN" sz="1100" err="1"/>
              <a:t>services|housekeeping|sanitation</a:t>
            </a:r>
            <a:r>
              <a:rPr lang="en-IN" sz="1100"/>
              <a:t>\s*services)\b' : 'housekeeping/sanitation services',</a:t>
            </a:r>
          </a:p>
          <a:p>
            <a:endParaRPr lang="en-IN" sz="1100"/>
          </a:p>
          <a:p>
            <a:r>
              <a:rPr lang="en-IN" sz="1100"/>
              <a:t>}</a:t>
            </a:r>
          </a:p>
          <a:p>
            <a:endParaRPr lang="en-IN" sz="1100"/>
          </a:p>
          <a:p>
            <a:r>
              <a:rPr lang="en-IN" sz="1100"/>
              <a:t># Initialize a new column with default value</a:t>
            </a:r>
          </a:p>
          <a:p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ln_industry_new_cat</a:t>
            </a:r>
            <a:r>
              <a:rPr lang="en-IN" sz="1100"/>
              <a:t>'] = 'new'</a:t>
            </a:r>
          </a:p>
          <a:p>
            <a:endParaRPr lang="en-IN" sz="1100"/>
          </a:p>
          <a:p>
            <a:r>
              <a:rPr lang="en-IN" sz="1100"/>
              <a:t># Apply mapping using </a:t>
            </a:r>
            <a:r>
              <a:rPr lang="en-IN" sz="1100" err="1"/>
              <a:t>np.where</a:t>
            </a:r>
            <a:endParaRPr lang="en-IN" sz="1100"/>
          </a:p>
          <a:p>
            <a:r>
              <a:rPr lang="en-IN" sz="1100"/>
              <a:t>for pattern, label in </a:t>
            </a:r>
            <a:r>
              <a:rPr lang="en-IN" sz="1100" err="1"/>
              <a:t>industry_desc_map.items</a:t>
            </a:r>
            <a:r>
              <a:rPr lang="en-IN" sz="1100"/>
              <a:t>():</a:t>
            </a:r>
          </a:p>
          <a:p>
            <a:r>
              <a:rPr lang="en-IN" sz="1100"/>
              <a:t>    </a:t>
            </a:r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ln_industry_new_cat</a:t>
            </a:r>
            <a:r>
              <a:rPr lang="en-IN" sz="1100"/>
              <a:t>'] = </a:t>
            </a:r>
            <a:r>
              <a:rPr lang="en-IN" sz="1100" err="1"/>
              <a:t>np.where</a:t>
            </a:r>
            <a:r>
              <a:rPr lang="en-IN" sz="1100"/>
              <a:t>(</a:t>
            </a:r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</a:t>
            </a:r>
            <a:r>
              <a:rPr lang="en-IN" sz="1100"/>
              <a:t>'].</a:t>
            </a:r>
            <a:r>
              <a:rPr lang="en-IN" sz="1100" err="1"/>
              <a:t>isna</a:t>
            </a:r>
            <a:r>
              <a:rPr lang="en-IN" sz="1100"/>
              <a:t>(), 'missing',</a:t>
            </a:r>
          </a:p>
          <a:p>
            <a:r>
              <a:rPr lang="en-IN" sz="1100"/>
              <a:t>        </a:t>
            </a:r>
            <a:r>
              <a:rPr lang="en-IN" sz="1100" err="1"/>
              <a:t>np.where</a:t>
            </a:r>
            <a:r>
              <a:rPr lang="en-IN" sz="1100"/>
              <a:t>( </a:t>
            </a:r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</a:t>
            </a:r>
            <a:r>
              <a:rPr lang="en-IN" sz="1100"/>
              <a:t>'].</a:t>
            </a:r>
            <a:r>
              <a:rPr lang="en-IN" sz="1100" err="1"/>
              <a:t>str.strip</a:t>
            </a:r>
            <a:r>
              <a:rPr lang="en-IN" sz="1100"/>
              <a:t>().</a:t>
            </a:r>
            <a:r>
              <a:rPr lang="en-IN" sz="1100" err="1"/>
              <a:t>str.lower</a:t>
            </a:r>
            <a:r>
              <a:rPr lang="en-IN" sz="1100"/>
              <a:t>().</a:t>
            </a:r>
            <a:r>
              <a:rPr lang="en-IN" sz="1100" err="1"/>
              <a:t>str.contains</a:t>
            </a:r>
            <a:r>
              <a:rPr lang="en-IN" sz="1100"/>
              <a:t>(pattern, regex=True),</a:t>
            </a:r>
          </a:p>
          <a:p>
            <a:r>
              <a:rPr lang="en-IN" sz="1100"/>
              <a:t>        label, </a:t>
            </a:r>
            <a:r>
              <a:rPr lang="en-IN" sz="1100" err="1"/>
              <a:t>df</a:t>
            </a:r>
            <a:r>
              <a:rPr lang="en-IN" sz="1100"/>
              <a:t>['</a:t>
            </a:r>
            <a:r>
              <a:rPr lang="en-IN" sz="1100" err="1"/>
              <a:t>ln_industry_new_cat</a:t>
            </a:r>
            <a:r>
              <a:rPr lang="en-IN" sz="1100"/>
              <a:t>']</a:t>
            </a:r>
          </a:p>
          <a:p>
            <a:r>
              <a:rPr lang="en-IN" sz="1100"/>
              <a:t>    ))</a:t>
            </a:r>
          </a:p>
          <a:p>
            <a:endParaRPr lang="en-IN" sz="1100"/>
          </a:p>
          <a:p>
            <a:endParaRPr lang="en-IN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2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doc_type_reference_map</a:t>
            </a:r>
            <a:r>
              <a:rPr lang="en-IN"/>
              <a:t> = {</a:t>
            </a:r>
          </a:p>
          <a:p>
            <a:r>
              <a:rPr lang="en-IN"/>
              <a:t>   r'(?</a:t>
            </a:r>
            <a:r>
              <a:rPr lang="en-IN" err="1"/>
              <a:t>i</a:t>
            </a:r>
            <a:r>
              <a:rPr lang="en-IN"/>
              <a:t>)(</a:t>
            </a:r>
            <a:r>
              <a:rPr lang="en-IN" err="1"/>
              <a:t>Driving|Drive|DL</a:t>
            </a:r>
            <a:r>
              <a:rPr lang="en-IN"/>
              <a:t>)': 'driving license',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)(?:)(UMID)': '</a:t>
            </a:r>
            <a:r>
              <a:rPr lang="en-IN" err="1"/>
              <a:t>umid</a:t>
            </a:r>
            <a:r>
              <a:rPr lang="en-IN"/>
              <a:t>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)(?:)(</a:t>
            </a:r>
            <a:r>
              <a:rPr lang="en-IN" err="1"/>
              <a:t>ePassport|Passport</a:t>
            </a:r>
            <a:r>
              <a:rPr lang="en-IN"/>
              <a:t>)': 'passport',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)(?:)(Post)': 'postal id card',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)(?:)(Social </a:t>
            </a:r>
            <a:r>
              <a:rPr lang="en-IN" err="1"/>
              <a:t>Sec|SSS|security</a:t>
            </a:r>
            <a:r>
              <a:rPr lang="en-IN"/>
              <a:t>)': 'social security card',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)(professional(?:\s*-\s*|\s)</a:t>
            </a:r>
            <a:r>
              <a:rPr lang="en-IN" err="1"/>
              <a:t>id|prc</a:t>
            </a:r>
            <a:r>
              <a:rPr lang="en-IN"/>
              <a:t>)': 'professional id card',</a:t>
            </a:r>
          </a:p>
          <a:p>
            <a:r>
              <a:rPr lang="en-IN"/>
              <a:t>    r'(?</a:t>
            </a:r>
            <a:r>
              <a:rPr lang="en-IN" err="1"/>
              <a:t>i</a:t>
            </a:r>
            <a:r>
              <a:rPr lang="en-IN"/>
              <a:t>)^(?:</a:t>
            </a:r>
            <a:r>
              <a:rPr lang="en-IN" err="1"/>
              <a:t>philippines</a:t>
            </a:r>
            <a:r>
              <a:rPr lang="en-IN"/>
              <a:t>\s*[-]?\s*)?(digital(?:\</a:t>
            </a:r>
            <a:r>
              <a:rPr lang="en-IN" err="1"/>
              <a:t>s+or</a:t>
            </a:r>
            <a:r>
              <a:rPr lang="en-IN"/>
              <a:t>\</a:t>
            </a:r>
            <a:r>
              <a:rPr lang="en-IN" err="1"/>
              <a:t>s+ephilsys</a:t>
            </a:r>
            <a:r>
              <a:rPr lang="en-IN"/>
              <a:t>)?\</a:t>
            </a:r>
            <a:r>
              <a:rPr lang="en-IN" err="1"/>
              <a:t>s+id|ephilsys|philid|nation|ePhil|national</a:t>
            </a:r>
            <a:r>
              <a:rPr lang="en-IN"/>
              <a:t>\</a:t>
            </a:r>
            <a:r>
              <a:rPr lang="en-IN" err="1"/>
              <a:t>s+id|id</a:t>
            </a:r>
            <a:r>
              <a:rPr lang="en-IN"/>
              <a:t>)': 'national id'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# Initialize a new column with default value</a:t>
            </a:r>
          </a:p>
          <a:p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ln_doc_type_rolled</a:t>
            </a:r>
            <a:r>
              <a:rPr lang="en-IN"/>
              <a:t>'] = '</a:t>
            </a:r>
            <a:r>
              <a:rPr lang="en-IN" err="1"/>
              <a:t>less_frequent_cat</a:t>
            </a:r>
            <a:r>
              <a:rPr lang="en-IN"/>
              <a:t>'</a:t>
            </a:r>
          </a:p>
          <a:p>
            <a:endParaRPr lang="en-IN"/>
          </a:p>
          <a:p>
            <a:r>
              <a:rPr lang="en-IN"/>
              <a:t># Apply mapping using </a:t>
            </a:r>
            <a:r>
              <a:rPr lang="en-IN" err="1"/>
              <a:t>np.where</a:t>
            </a:r>
            <a:endParaRPr lang="en-IN"/>
          </a:p>
          <a:p>
            <a:r>
              <a:rPr lang="en-IN"/>
              <a:t>for pattern, label in </a:t>
            </a:r>
            <a:r>
              <a:rPr lang="en-IN" err="1"/>
              <a:t>doc_type_reference_map.items</a:t>
            </a:r>
            <a:r>
              <a:rPr lang="en-IN"/>
              <a:t>():</a:t>
            </a:r>
          </a:p>
          <a:p>
            <a:r>
              <a:rPr lang="en-IN"/>
              <a:t>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ln_doc_type_rolled</a:t>
            </a:r>
            <a:r>
              <a:rPr lang="en-IN"/>
              <a:t>'] =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</a:t>
            </a:r>
            <a:r>
              <a:rPr lang="en-IN"/>
              <a:t>'].</a:t>
            </a:r>
            <a:r>
              <a:rPr lang="en-IN" err="1"/>
              <a:t>isna</a:t>
            </a:r>
            <a:r>
              <a:rPr lang="en-IN"/>
              <a:t>(), 'missing',</a:t>
            </a:r>
          </a:p>
          <a:p>
            <a:r>
              <a:rPr lang="en-IN"/>
              <a:t>                                             </a:t>
            </a:r>
            <a:r>
              <a:rPr lang="en-IN" err="1"/>
              <a:t>np.where</a:t>
            </a:r>
            <a:r>
              <a:rPr lang="en-IN"/>
              <a:t>(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</a:t>
            </a:r>
            <a:r>
              <a:rPr lang="en-IN"/>
              <a:t>'].</a:t>
            </a:r>
            <a:r>
              <a:rPr lang="en-IN" err="1"/>
              <a:t>str.strip</a:t>
            </a:r>
            <a:r>
              <a:rPr lang="en-IN"/>
              <a:t>().</a:t>
            </a:r>
            <a:r>
              <a:rPr lang="en-IN" err="1"/>
              <a:t>str.lower</a:t>
            </a:r>
            <a:r>
              <a:rPr lang="en-IN"/>
              <a:t>().</a:t>
            </a:r>
            <a:r>
              <a:rPr lang="en-IN" err="1"/>
              <a:t>str.contains</a:t>
            </a:r>
            <a:r>
              <a:rPr lang="en-IN"/>
              <a:t>(pattern, regex=True),</a:t>
            </a:r>
          </a:p>
          <a:p>
            <a:r>
              <a:rPr lang="en-IN"/>
              <a:t>        label,</a:t>
            </a:r>
          </a:p>
          <a:p>
            <a:r>
              <a:rPr lang="en-IN"/>
              <a:t>        </a:t>
            </a:r>
            <a:r>
              <a:rPr lang="en-IN" err="1"/>
              <a:t>df</a:t>
            </a:r>
            <a:r>
              <a:rPr lang="en-IN"/>
              <a:t>['</a:t>
            </a:r>
            <a:r>
              <a:rPr lang="en-IN" err="1"/>
              <a:t>ln_doc_type_rolled</a:t>
            </a:r>
            <a:r>
              <a:rPr lang="en-IN"/>
              <a:t>']</a:t>
            </a:r>
          </a:p>
          <a:p>
            <a:r>
              <a:rPr lang="en-IN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C8C-E16A-91E5-3C77-D61D66C2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FBA3-58CD-B504-7239-E9AD7245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788-29AC-8EB2-D243-5B852E4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BEC2-83A0-7302-999E-B91C9CA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9CFD-0333-0AB8-F085-A6EF225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B02-AFD6-5DF8-5BFB-61AE2D66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1C95-B2C8-B1E6-9299-10BDB13B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455-4B00-1323-0DBE-C587EBB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E0A-9FC7-25F3-9BDB-96033C5F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5D8-EECB-71D8-4733-D288565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D928-B53F-C751-2642-19B08CBB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1FA2-C89D-61DD-11C8-9F95C9AC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17E-BB39-7336-38EF-50598EE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8DA-055F-CD35-D060-5178508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5A0-6C09-9C82-044E-209E61A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560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DDE-38B5-BED9-AB1A-628101A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D7F-67F3-25F6-C334-EAAE7B1E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35C3-349B-9685-8B26-458BB00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C998-02BA-E891-AA94-DEDCAA4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134B-F684-65D7-DBA2-47C99E6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089-E1C6-4DA6-43B5-13B880A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DD0F-11D2-8697-CA32-02A0B7D4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1CB3-692C-589A-C92A-EBB52B7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53A-76AC-55CB-F2D7-772B5A6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AEF-D74B-BE96-BF7A-227D38C8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D0A-D820-FBF2-80A4-CF80373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4EE-8A6B-652D-2744-0C688B2C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7A1C-5761-14DF-5D11-118EDB34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C6DC-3E5F-D84B-A721-F13D9A0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D34-6B82-1F3D-F18D-884C9DE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4BD-4893-DC5A-9B71-322E003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41-C3F1-722C-8217-462C644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71CD-A5C7-3D8E-C954-E23C1268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C9E-1914-7565-3D06-74E82D9E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D59B-7D23-69C1-789C-280821F5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302A-FB9E-E282-4D38-0EEE828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68E2-7C92-FD9B-D283-C8812EE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B14E0-B7CB-2F4B-B58C-D64CFF9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8D01-5043-A145-350C-5FDD650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55A-29A4-A133-A95A-222D4D0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27B1-95A1-AD54-61F7-F44524D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9073-E800-B914-51FB-9F1DE98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414-1EA8-6BF0-BEE4-2758FE7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E354C-905F-502F-D1E1-9B60D67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D463-25EC-D55D-3F95-6B56E2A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A88-8B60-C009-7C35-2EB519F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BA4-0A6F-9B3F-1288-6795B33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701-604D-6E20-E05F-38DFDC51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C369-F118-A79B-8ECE-7893FC8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43D-2B18-A793-2CBA-1943B9F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052A-8D8A-6BC1-6D38-E553071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92FE-5F52-BF73-6F76-D6700F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D3F-4956-5E77-B259-31984C2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DEDF-3E79-F999-F2E9-58937F08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1A7B-F6D4-30D2-4142-2B360FC6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135-F610-6A8B-D17F-80F5B9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C5BA-7C64-B59E-CE8F-676B0C3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E6E4-3674-CE2D-A72D-65834E5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D3FD-4538-81B0-F605-3CEB0F9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5AB-08BA-D7F0-5780-3A380D95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C7-417A-337F-EE9B-38014608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A3793-16E4-4C73-8A4D-62D8B04A7D74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6ED-B0BE-D04E-9732-A6A7A88C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C43-743E-0341-35A0-0051665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Gamma Demo Scorecard for Cash Loan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85AFF"/>
                </a:solidFill>
              </a:rPr>
              <a:t>30</a:t>
            </a:r>
            <a:r>
              <a:rPr lang="en-US" b="1" baseline="30000" dirty="0">
                <a:solidFill>
                  <a:srgbClr val="785AFF"/>
                </a:solidFill>
              </a:rPr>
              <a:t>th</a:t>
            </a:r>
            <a:r>
              <a:rPr lang="en-US" b="1" dirty="0">
                <a:solidFill>
                  <a:srgbClr val="785AFF"/>
                </a:solidFill>
              </a:rPr>
              <a:t> June 2025</a:t>
            </a:r>
            <a:endParaRPr lang="en-US" dirty="0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CE5EF-24FF-5715-B063-7C828C74A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32C6272-31DB-045D-5ADD-71525B1F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345151"/>
            <a:ext cx="10883848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ln_age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</a:rPr>
              <a:t>age of the customer </a:t>
            </a:r>
            <a:endParaRPr lang="en-US" altLang="en-US" sz="2800" b="1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5064D-30E9-9C03-153C-B1EC2FFD620E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3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D3275DA-3C8D-C29F-65D2-8379AA65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69B06D-63ED-1319-BF17-3A42E744D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16" y="1676637"/>
            <a:ext cx="5968799" cy="44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CD3CB4-EFD1-01C6-B626-FF536380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43" y="5398424"/>
            <a:ext cx="4543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7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36386-7D20-8D6A-D6C1-11AD80BDE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4EE7FF3-A2A5-D4E2-C407-F75675DB7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4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ln_education_level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6A15F-7064-F126-B214-CCE76CF65A38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A4DA3E-BAD5-C3AC-A8DE-9856413B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ECB303-85DE-0456-D59E-FB860367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2" y="1020898"/>
            <a:ext cx="6160677" cy="556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B32E0-498D-217D-255F-DA8C485E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5356102"/>
            <a:ext cx="59626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AD91-4F23-A30B-E354-37B3EC938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491CDE0-2BA7-41AE-3FD0-1A037C92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375928"/>
            <a:ext cx="10883848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ln_marital_status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en-US" altLang="en-US" sz="2400" b="1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DCD79B-F36F-6946-20C9-920EE9C34B36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5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1F85CA-BAF2-F295-69B2-9BF072B94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675EA77-CDF3-D9DF-511A-00C93B12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63" y="1676636"/>
            <a:ext cx="6353751" cy="5071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25AB23-8308-5D8E-EBD8-F018FDE9E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86" y="5711027"/>
            <a:ext cx="51720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7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660E9-8C4C-23FA-6313-857D89CAB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1EA1495-0B36-8149-BE95-8E1801C17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3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ln_doc_type_rolled</a:t>
            </a:r>
            <a:r>
              <a:rPr lang="en-US" altLang="en-US" sz="2800" b="1">
                <a:solidFill>
                  <a:srgbClr val="785AFF"/>
                </a:solidFill>
                <a:latin typeface="Menlo"/>
              </a:rPr>
              <a:t> </a:t>
            </a:r>
            <a:r>
              <a:rPr lang="en-US" altLang="en-US" sz="2000" b="1">
                <a:solidFill>
                  <a:schemeClr val="bg2">
                    <a:lumMod val="75000"/>
                  </a:schemeClr>
                </a:solidFill>
              </a:rPr>
              <a:t>( Used Regex to identify the pattern and rollup the feature)</a:t>
            </a:r>
            <a:endParaRPr lang="en-US" altLang="en-US" sz="20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0F972-1E53-0FFE-81D0-8442C723FD89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6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147C115-A266-2A75-12A5-3A8A8DFC0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B4768-35E0-A45B-3FDD-0C389D9715A5}"/>
              </a:ext>
            </a:extLst>
          </p:cNvPr>
          <p:cNvSpPr txBox="1"/>
          <p:nvPr/>
        </p:nvSpPr>
        <p:spPr>
          <a:xfrm>
            <a:off x="7644872" y="2279367"/>
            <a:ext cx="449080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b="1"/>
              <a:t>distribution of </a:t>
            </a:r>
            <a:r>
              <a:rPr lang="en-GB" sz="1600" b="1" err="1"/>
              <a:t>less_frequent_cat</a:t>
            </a:r>
            <a:r>
              <a:rPr lang="en-GB" sz="1600" b="1"/>
              <a:t>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99EF7D8-6ACB-ED4D-65A6-1BB3AD8D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0" y="1658901"/>
            <a:ext cx="5714409" cy="44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188F4-E5B7-3769-D899-E7B8AA2FD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21" y="4935504"/>
            <a:ext cx="4872755" cy="1460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1DE0B-727C-3A44-1CB6-6DE1083E9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0914" y="2681843"/>
            <a:ext cx="2338116" cy="8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7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A6BE-9BF0-31DC-0802-13C8E29D8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26EC803-7A44-0A3D-3F64-4254D177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4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email_primary_domain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4E722-21D6-4C1C-1C95-86E9F1D119DD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7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1075134-A227-E8B8-7BF7-83428D7F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EFB95E6-C199-4EE2-AFBA-5C52A4C74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9" y="1222744"/>
            <a:ext cx="6828795" cy="496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9824D4-D3C5-58E1-413C-8094BCEC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28" y="5635256"/>
            <a:ext cx="50292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5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21DC6-881C-6953-65AB-9288903C8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5599A75-074A-C1E8-9824-60FC67F1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45496"/>
            <a:ext cx="1088384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days_on_book</a:t>
            </a:r>
            <a:r>
              <a:rPr lang="en-US" altLang="en-US" sz="2800" b="1">
                <a:solidFill>
                  <a:srgbClr val="785AFF"/>
                </a:solidFill>
                <a:latin typeface="Menlo"/>
              </a:rPr>
              <a:t> 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</a:rPr>
              <a:t>= </a:t>
            </a:r>
            <a:r>
              <a:rPr lang="en-IN" sz="2800" b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(</a:t>
            </a:r>
            <a:r>
              <a:rPr lang="en-IN" sz="2800" b="1" err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ln_application_submit_time</a:t>
            </a:r>
            <a:r>
              <a:rPr lang="en-IN" sz="2800" b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 - </a:t>
            </a:r>
            <a:r>
              <a:rPr lang="en-IN" sz="2800" b="1" err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onboarding_date</a:t>
            </a:r>
            <a:r>
              <a:rPr lang="en-IN" sz="3200" b="1">
                <a:solidFill>
                  <a:schemeClr val="bg2">
                    <a:lumMod val="75000"/>
                  </a:schemeClr>
                </a:solidFill>
                <a:ea typeface="Calibri"/>
                <a:cs typeface="Calibri"/>
              </a:rPr>
              <a:t>)    </a:t>
            </a:r>
            <a:r>
              <a:rPr lang="en-IN" sz="3200" b="1">
                <a:solidFill>
                  <a:schemeClr val="bg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BD8A6-89BA-907D-860D-AA813BDFC12A}"/>
              </a:ext>
            </a:extLst>
          </p:cNvPr>
          <p:cNvSpPr txBox="1"/>
          <p:nvPr/>
        </p:nvSpPr>
        <p:spPr>
          <a:xfrm>
            <a:off x="9890274" y="-1450"/>
            <a:ext cx="43254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8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0B2753-8A83-D894-CE66-14771EF9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EFBC3E-BA3F-1822-54BD-0B2053FA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9" y="984885"/>
            <a:ext cx="7141201" cy="54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6214B5-BC72-1C78-E93D-C161E98E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82" y="5443870"/>
            <a:ext cx="5397300" cy="91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1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F744-1336-6F80-57B4-2876A343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64D5B3B-8309-B343-5035-935C8E78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" y="277342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Onboarding_time_of_day_cat</a:t>
            </a:r>
            <a:endParaRPr lang="en-US" altLang="en-US" sz="3200" b="1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42B51-8A00-8FEE-0CA6-0ECE22BAB25D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9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32AC224-9FD6-4440-2862-2AC569A9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AC909C9-653E-F094-DF44-D1A464C5B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0" y="987021"/>
            <a:ext cx="6565254" cy="477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CD0E52-9E18-4B18-35B6-2778DD1F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46" y="5205613"/>
            <a:ext cx="6174316" cy="13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69FD-9775-D8B2-17F5-D0223ABA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CA9F7DF-4FDD-0FAA-2542-79EED10FC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52" y="276274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name_email_match_score</a:t>
            </a: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D447B-8B9C-4AF1-775C-1107F51365E0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10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DCB277-00EB-480C-B6DA-1FFC209B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D8F9B9E-8B83-F35E-7862-56E9730E0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2" y="1212284"/>
            <a:ext cx="7184115" cy="53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C1EE79-85A4-2652-940A-C372F554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98" y="5914976"/>
            <a:ext cx="47434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1F911-483A-AC68-B3DF-D3493394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2F9729F-0252-B603-6C49-CAA9B4A7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" y="277342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785AFF"/>
                </a:solidFill>
                <a:latin typeface="Menlo"/>
              </a:rPr>
              <a:t>ln_city_cat</a:t>
            </a:r>
            <a:endParaRPr lang="en-US" altLang="en-US" sz="3200" b="1" dirty="0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A66F7-576C-67D0-3934-D21F26E5EEBD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11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52A7791-3EB5-B1AA-03FE-C0626B4A5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0CFC15A6-1FE9-FA5C-2A8B-CA559FC1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959984"/>
            <a:ext cx="6520140" cy="513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A2A5C-F190-38F5-4222-85F34ADF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137" y="2016973"/>
            <a:ext cx="4933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3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ACCA2-23B9-1270-192B-5BD36CAC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57486F6-6009-2462-45CD-48FBAF9E4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" y="277342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ln_cnt_dependents</a:t>
            </a:r>
            <a:endParaRPr lang="en-US" altLang="en-US" sz="3200" b="1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77BBE-EF1A-2BFA-EFD1-548BAFB69544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29988BB-2DF3-EB8F-1AA6-C398C009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5732258-FBB2-A5C6-F263-67447C70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26" y="1063256"/>
            <a:ext cx="6755219" cy="51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7F00F-E097-8780-C0C6-C6AB40576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924" y="5388381"/>
            <a:ext cx="4895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5" y="4531787"/>
            <a:ext cx="5813047" cy="2271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solidFill>
              <a:srgbClr val="785A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b="1">
                  <a:solidFill>
                    <a:srgbClr val="FFFFFF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solidFill>
                <a:srgbClr val="785A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FFFFFF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114290" y="905038"/>
            <a:ext cx="2374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 AND Never Disbursed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-20845" y="4861736"/>
            <a:ext cx="2399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504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772026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94267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216060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761499" y="5185458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F79C4-F841-16A1-D6D2-412AE942E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960073C-BA04-E537-2126-5B798D6B4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" y="277342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ln_brand_cat</a:t>
            </a:r>
            <a:endParaRPr lang="en-US" altLang="en-US" sz="3200" b="1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40726-1EAF-393C-085B-76362FC3B988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13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44BE2C7-B1F6-4A8D-388F-C20DEF9D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03DC79D-DF3D-7850-33DF-B3249E9E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0" y="1677159"/>
            <a:ext cx="6422507" cy="463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DB024F-90EB-A86D-1317-29D98F1B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37" y="4272405"/>
            <a:ext cx="46767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E464F-1BA5-2F16-CFF0-3948C6FD8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1CB6CD4-E45D-7C82-D4D1-7A471C70D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0" y="277342"/>
            <a:ext cx="10883848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 err="1">
                <a:solidFill>
                  <a:srgbClr val="785AFF"/>
                </a:solidFill>
                <a:latin typeface="Menlo"/>
              </a:rPr>
              <a:t>ln_province_cat</a:t>
            </a:r>
            <a:endParaRPr lang="en-US" altLang="en-US" sz="3200" b="1" dirty="0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FEBB6-DC18-6877-BA55-A827535DF50C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14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EF89BF7-5B1A-4E6F-31B1-E849DC986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B783DA94-B2B7-CAF0-88FF-C8ED6F6D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0" y="1477926"/>
            <a:ext cx="6127122" cy="518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445267-6877-50BF-DB4E-E5D0CBE2F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457" y="3739116"/>
            <a:ext cx="47625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8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5A24D5-A742-FA3B-2C7B-21CBA3B6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36995"/>
              </p:ext>
            </p:extLst>
          </p:nvPr>
        </p:nvGraphicFramePr>
        <p:xfrm>
          <a:off x="456163" y="1208555"/>
          <a:ext cx="11294463" cy="212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88">
                  <a:extLst>
                    <a:ext uri="{9D8B030D-6E8A-4147-A177-3AD203B41FA5}">
                      <a16:colId xmlns:a16="http://schemas.microsoft.com/office/drawing/2014/main" val="1440330779"/>
                    </a:ext>
                  </a:extLst>
                </a:gridCol>
                <a:gridCol w="1839433">
                  <a:extLst>
                    <a:ext uri="{9D8B030D-6E8A-4147-A177-3AD203B41FA5}">
                      <a16:colId xmlns:a16="http://schemas.microsoft.com/office/drawing/2014/main" val="3778991957"/>
                    </a:ext>
                  </a:extLst>
                </a:gridCol>
                <a:gridCol w="633543">
                  <a:extLst>
                    <a:ext uri="{9D8B030D-6E8A-4147-A177-3AD203B41FA5}">
                      <a16:colId xmlns:a16="http://schemas.microsoft.com/office/drawing/2014/main" val="3413834952"/>
                    </a:ext>
                  </a:extLst>
                </a:gridCol>
                <a:gridCol w="783299">
                  <a:extLst>
                    <a:ext uri="{9D8B030D-6E8A-4147-A177-3AD203B41FA5}">
                      <a16:colId xmlns:a16="http://schemas.microsoft.com/office/drawing/2014/main" val="198285283"/>
                    </a:ext>
                  </a:extLst>
                </a:gridCol>
                <a:gridCol w="957367">
                  <a:extLst>
                    <a:ext uri="{9D8B030D-6E8A-4147-A177-3AD203B41FA5}">
                      <a16:colId xmlns:a16="http://schemas.microsoft.com/office/drawing/2014/main" val="429513707"/>
                    </a:ext>
                  </a:extLst>
                </a:gridCol>
                <a:gridCol w="845466">
                  <a:extLst>
                    <a:ext uri="{9D8B030D-6E8A-4147-A177-3AD203B41FA5}">
                      <a16:colId xmlns:a16="http://schemas.microsoft.com/office/drawing/2014/main" val="3625903504"/>
                    </a:ext>
                  </a:extLst>
                </a:gridCol>
                <a:gridCol w="795734">
                  <a:extLst>
                    <a:ext uri="{9D8B030D-6E8A-4147-A177-3AD203B41FA5}">
                      <a16:colId xmlns:a16="http://schemas.microsoft.com/office/drawing/2014/main" val="1743246998"/>
                    </a:ext>
                  </a:extLst>
                </a:gridCol>
                <a:gridCol w="994667">
                  <a:extLst>
                    <a:ext uri="{9D8B030D-6E8A-4147-A177-3AD203B41FA5}">
                      <a16:colId xmlns:a16="http://schemas.microsoft.com/office/drawing/2014/main" val="4191689321"/>
                    </a:ext>
                  </a:extLst>
                </a:gridCol>
                <a:gridCol w="982234">
                  <a:extLst>
                    <a:ext uri="{9D8B030D-6E8A-4147-A177-3AD203B41FA5}">
                      <a16:colId xmlns:a16="http://schemas.microsoft.com/office/drawing/2014/main" val="1771666878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448869036"/>
                    </a:ext>
                  </a:extLst>
                </a:gridCol>
                <a:gridCol w="1007100">
                  <a:extLst>
                    <a:ext uri="{9D8B030D-6E8A-4147-A177-3AD203B41FA5}">
                      <a16:colId xmlns:a16="http://schemas.microsoft.com/office/drawing/2014/main" val="1927905077"/>
                    </a:ext>
                  </a:extLst>
                </a:gridCol>
              </a:tblGrid>
              <a:tr h="449142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Loan Disbursement Date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CASH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Bad (FPD30) CASH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FPD30 rate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9235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5597"/>
                  </a:ext>
                </a:extLst>
              </a:tr>
              <a:tr h="444790">
                <a:tc>
                  <a:txBody>
                    <a:bodyPr/>
                    <a:lstStyle/>
                    <a:p>
                      <a:r>
                        <a:rPr lang="en-US" sz="1050"/>
                        <a:t>All Data</a:t>
                      </a:r>
                    </a:p>
                    <a:p>
                      <a:r>
                        <a:rPr lang="en-US" sz="1050"/>
                        <a:t>Training – 90%,val – 10%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06/10/2023 - 15/02/2025</a:t>
                      </a: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24818</a:t>
                      </a:r>
                      <a:endParaRPr lang="en-US" sz="120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15677</a:t>
                      </a:r>
                      <a:endParaRPr lang="en-US" sz="120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9174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3367.0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2116.0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1255.0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0.1356</a:t>
                      </a:r>
                      <a:endParaRPr lang="en-US" sz="1200" b="0" i="0" u="none" strike="noStrike" noProof="0" dirty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0.1349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0.1367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36543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 dirty="0"/>
                        <a:t>Test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16/02/2025 - 15/03/2025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2495</a:t>
                      </a:r>
                      <a:endParaRPr lang="en-US" sz="120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1262</a:t>
                      </a:r>
                      <a:endParaRPr lang="en-US" sz="1200" b="0" dirty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1233</a:t>
                      </a:r>
                      <a:endParaRPr lang="en-US" sz="1200" b="0" i="0" u="none" strike="noStrike" noProof="0" dirty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368.0</a:t>
                      </a:r>
                      <a:endParaRPr lang="en-IN" sz="1200" b="0" i="0" u="none" strike="noStrike" noProof="0" dirty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174.0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194.0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0.1474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0.1378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0.1573</a:t>
                      </a:r>
                      <a:endParaRPr lang="en-US" sz="1200" b="0" i="0" u="none" strike="noStrike" noProof="0" dirty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5241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 dirty="0"/>
                        <a:t>OOT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16/03/2025 - 15/04/2025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1581</a:t>
                      </a:r>
                      <a:endParaRPr lang="en-US" sz="120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816</a:t>
                      </a:r>
                      <a:endParaRPr lang="en-US" sz="1200" b="0" dirty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765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200" dirty="0"/>
                        <a:t>228.0</a:t>
                      </a:r>
                      <a:endParaRPr lang="en-IN" sz="1200" b="0" i="0" u="none" strike="noStrike" noProof="0" dirty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103.0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125.0</a:t>
                      </a:r>
                      <a:endParaRPr lang="en-US" sz="1200" b="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0.1442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0.1262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200" dirty="0"/>
                        <a:t>0.1633</a:t>
                      </a:r>
                      <a:endParaRPr lang="en-US" sz="1200" b="0" dirty="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2396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AFFBB8F-15DD-0A30-9E60-4916016D70E4}"/>
              </a:ext>
            </a:extLst>
          </p:cNvPr>
          <p:cNvSpPr txBox="1">
            <a:spLocks/>
          </p:cNvSpPr>
          <p:nvPr/>
        </p:nvSpPr>
        <p:spPr>
          <a:xfrm>
            <a:off x="457810" y="193726"/>
            <a:ext cx="11258543" cy="697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785AFF"/>
                </a:solidFill>
              </a:rPr>
              <a:t>Cash Gamma Demo Score was developed on Trench 1 (DOB &lt;= 30 and without any disbursed loan) and Trench 2 (DOB &gt; 30 and without any disbursed loan)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6E99F9-F01D-F227-0E53-3F53C2F75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037" y="3429000"/>
            <a:ext cx="6836735" cy="337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C8B647-5464-F8D8-2926-95FEFCB37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745904"/>
              </p:ext>
            </p:extLst>
          </p:nvPr>
        </p:nvGraphicFramePr>
        <p:xfrm>
          <a:off x="578955" y="699092"/>
          <a:ext cx="10425375" cy="5049854"/>
        </p:xfrm>
        <a:graphic>
          <a:graphicData uri="http://schemas.openxmlformats.org/drawingml/2006/table">
            <a:tbl>
              <a:tblPr/>
              <a:tblGrid>
                <a:gridCol w="1602017">
                  <a:extLst>
                    <a:ext uri="{9D8B030D-6E8A-4147-A177-3AD203B41FA5}">
                      <a16:colId xmlns:a16="http://schemas.microsoft.com/office/drawing/2014/main" val="780283512"/>
                    </a:ext>
                  </a:extLst>
                </a:gridCol>
                <a:gridCol w="3271062">
                  <a:extLst>
                    <a:ext uri="{9D8B030D-6E8A-4147-A177-3AD203B41FA5}">
                      <a16:colId xmlns:a16="http://schemas.microsoft.com/office/drawing/2014/main" val="3097072919"/>
                    </a:ext>
                  </a:extLst>
                </a:gridCol>
                <a:gridCol w="1508299">
                  <a:extLst>
                    <a:ext uri="{9D8B030D-6E8A-4147-A177-3AD203B41FA5}">
                      <a16:colId xmlns:a16="http://schemas.microsoft.com/office/drawing/2014/main" val="4223385071"/>
                    </a:ext>
                  </a:extLst>
                </a:gridCol>
                <a:gridCol w="1187385">
                  <a:extLst>
                    <a:ext uri="{9D8B030D-6E8A-4147-A177-3AD203B41FA5}">
                      <a16:colId xmlns:a16="http://schemas.microsoft.com/office/drawing/2014/main" val="4257802250"/>
                    </a:ext>
                  </a:extLst>
                </a:gridCol>
                <a:gridCol w="1198082">
                  <a:extLst>
                    <a:ext uri="{9D8B030D-6E8A-4147-A177-3AD203B41FA5}">
                      <a16:colId xmlns:a16="http://schemas.microsoft.com/office/drawing/2014/main" val="984416526"/>
                    </a:ext>
                  </a:extLst>
                </a:gridCol>
                <a:gridCol w="1658530">
                  <a:extLst>
                    <a:ext uri="{9D8B030D-6E8A-4147-A177-3AD203B41FA5}">
                      <a16:colId xmlns:a16="http://schemas.microsoft.com/office/drawing/2014/main" val="2682972095"/>
                    </a:ext>
                  </a:extLst>
                </a:gridCol>
              </a:tblGrid>
              <a:tr h="8947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Model Iteration  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Top Features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Train Gini</a:t>
                      </a:r>
                      <a:r>
                        <a:rPr lang="en-IN" sz="1400" b="1" i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06/10/2023 - 15/02/2025</a:t>
                      </a:r>
                      <a:r>
                        <a:rPr lang="en-IN" sz="1400" b="1" i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Val Gini</a:t>
                      </a:r>
                      <a:r>
                        <a:rPr lang="en-IN" sz="1400" b="1" i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Test Gini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(16/02/2025 - 15/03/2025)</a:t>
                      </a:r>
                    </a:p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OOT Gini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(16/03/2025 - 15/04/2025)</a:t>
                      </a:r>
                    </a:p>
                    <a:p>
                      <a:pPr algn="ctr" fontAlgn="ctr"/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8481"/>
                  </a:ext>
                </a:extLst>
              </a:tr>
              <a:tr h="19245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ln_industry_new_cat_bin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ln_self_dec_income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ln_age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ln_education_level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ln_marital_status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0.2253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0.2275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19758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ln_doc_type_rolled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0.2285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49240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email_primary_domain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0.2275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479078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days_on_book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70626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Onboarding_time_of_day_cat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0.2262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4557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name_email_match_score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42242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ln_city_cat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0.2971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00623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ln_cnt_dependents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87911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ln_brand_cat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07230"/>
                  </a:ext>
                </a:extLst>
              </a:tr>
              <a:tr h="247841"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ln_province_cat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7307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CF19325-3312-0FF9-2F9A-68D4A0F9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8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035EC-D067-3E0F-9BCC-1DF8562B7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10008"/>
              </p:ext>
            </p:extLst>
          </p:nvPr>
        </p:nvGraphicFramePr>
        <p:xfrm>
          <a:off x="641918" y="6016119"/>
          <a:ext cx="10362413" cy="576453"/>
        </p:xfrm>
        <a:graphic>
          <a:graphicData uri="http://schemas.openxmlformats.org/drawingml/2006/table">
            <a:tbl>
              <a:tblPr/>
              <a:tblGrid>
                <a:gridCol w="3049916">
                  <a:extLst>
                    <a:ext uri="{9D8B030D-6E8A-4147-A177-3AD203B41FA5}">
                      <a16:colId xmlns:a16="http://schemas.microsoft.com/office/drawing/2014/main" val="503562136"/>
                    </a:ext>
                  </a:extLst>
                </a:gridCol>
                <a:gridCol w="1858361">
                  <a:extLst>
                    <a:ext uri="{9D8B030D-6E8A-4147-A177-3AD203B41FA5}">
                      <a16:colId xmlns:a16="http://schemas.microsoft.com/office/drawing/2014/main" val="50421381"/>
                    </a:ext>
                  </a:extLst>
                </a:gridCol>
                <a:gridCol w="1360968">
                  <a:extLst>
                    <a:ext uri="{9D8B030D-6E8A-4147-A177-3AD203B41FA5}">
                      <a16:colId xmlns:a16="http://schemas.microsoft.com/office/drawing/2014/main" val="3921790542"/>
                    </a:ext>
                  </a:extLst>
                </a:gridCol>
                <a:gridCol w="1190846">
                  <a:extLst>
                    <a:ext uri="{9D8B030D-6E8A-4147-A177-3AD203B41FA5}">
                      <a16:colId xmlns:a16="http://schemas.microsoft.com/office/drawing/2014/main" val="2232909771"/>
                    </a:ext>
                  </a:extLst>
                </a:gridCol>
                <a:gridCol w="1116419">
                  <a:extLst>
                    <a:ext uri="{9D8B030D-6E8A-4147-A177-3AD203B41FA5}">
                      <a16:colId xmlns:a16="http://schemas.microsoft.com/office/drawing/2014/main" val="836019990"/>
                    </a:ext>
                  </a:extLst>
                </a:gridCol>
                <a:gridCol w="1785903">
                  <a:extLst>
                    <a:ext uri="{9D8B030D-6E8A-4147-A177-3AD203B41FA5}">
                      <a16:colId xmlns:a16="http://schemas.microsoft.com/office/drawing/2014/main" val="1873715363"/>
                    </a:ext>
                  </a:extLst>
                </a:gridCol>
              </a:tblGrid>
              <a:tr h="282092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 feature model after Hyper Parameters Tuning​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325"/>
                        </a:lnSpc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dirty="0"/>
                        <a:t>0.3157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dirty="0"/>
                        <a:t>0.2287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dirty="0"/>
                        <a:t>0.2628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dirty="0"/>
                        <a:t>0.1623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91474"/>
                  </a:ext>
                </a:extLst>
              </a:tr>
            </a:tbl>
          </a:graphicData>
        </a:graphic>
      </p:graphicFrame>
      <p:pic>
        <p:nvPicPr>
          <p:cNvPr id="2054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920EAFB4-A7FC-B240-12B7-39E573B9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464" y="-158423"/>
            <a:ext cx="12192000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91776" y="5516382"/>
            <a:ext cx="444546" cy="787963"/>
          </a:xfrm>
          <a:prstGeom prst="curvedRightArrow">
            <a:avLst/>
          </a:prstGeom>
          <a:solidFill>
            <a:srgbClr val="785AFF"/>
          </a:solidFill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105CDF-70BC-CBBB-57A0-FBBE38CAC552}"/>
              </a:ext>
            </a:extLst>
          </p:cNvPr>
          <p:cNvSpPr/>
          <p:nvPr/>
        </p:nvSpPr>
        <p:spPr>
          <a:xfrm>
            <a:off x="641919" y="5516383"/>
            <a:ext cx="10405044" cy="243050"/>
          </a:xfrm>
          <a:prstGeom prst="roundRect">
            <a:avLst/>
          </a:prstGeom>
          <a:noFill/>
          <a:ln w="28575"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73EB1E-3A8E-0CFD-8DFF-6C3239596E44}"/>
              </a:ext>
            </a:extLst>
          </p:cNvPr>
          <p:cNvSpPr/>
          <p:nvPr/>
        </p:nvSpPr>
        <p:spPr>
          <a:xfrm>
            <a:off x="658386" y="6013259"/>
            <a:ext cx="10282984" cy="5583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1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19CC-CF58-9F0B-3A50-A43E9600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46" y="630939"/>
            <a:ext cx="8984922" cy="69762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785AFF"/>
                </a:solidFill>
              </a:rPr>
              <a:t>Cash Gamma Demo Model Performance</a:t>
            </a:r>
            <a:endParaRPr lang="en-IN" sz="3600" b="1">
              <a:solidFill>
                <a:srgbClr val="785A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2E0983-20BB-375C-9747-CC044ACC3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86168"/>
              </p:ext>
            </p:extLst>
          </p:nvPr>
        </p:nvGraphicFramePr>
        <p:xfrm>
          <a:off x="301177" y="1646197"/>
          <a:ext cx="9876771" cy="2380085"/>
        </p:xfrm>
        <a:graphic>
          <a:graphicData uri="http://schemas.openxmlformats.org/drawingml/2006/table">
            <a:tbl>
              <a:tblPr/>
              <a:tblGrid>
                <a:gridCol w="3718384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69863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497845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</a:tblGrid>
              <a:tr h="89052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</a:rPr>
                        <a:t>Gamma Demo Model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06/10/2023 - 15/02/2025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16/02/2025 - 15/03/2025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16/03/2025 - 15/04/2025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3248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sz="1800" b="1" i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Gini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Gini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4254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Overall Demo Model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/>
                        <a:t>0.3157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/>
                        <a:t>0.2287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/>
                        <a:t>0.2628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dirty="0"/>
                        <a:t>0.1623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3494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Demo 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</a:rPr>
                        <a:t>Trench 1 Gini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 dirty="0"/>
                        <a:t>0.2313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 dirty="0"/>
                        <a:t>0.1207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63802"/>
                  </a:ext>
                </a:extLst>
              </a:tr>
              <a:tr h="3494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Demo 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</a:rPr>
                        <a:t>Tench 2 Gini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 dirty="0"/>
                        <a:t>0.2947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200" dirty="0"/>
                        <a:t>0.1207</a:t>
                      </a:r>
                      <a:endParaRPr lang="en-US" sz="1200" dirty="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9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8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D178D-D01C-BA21-15F3-726F365C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231459"/>
            <a:ext cx="8677939" cy="87888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785AFF"/>
                </a:solidFill>
              </a:rPr>
              <a:t>Gamma Quick Demo – Model Performance</a:t>
            </a:r>
            <a:endParaRPr lang="en-IN" sz="3200" b="1">
              <a:solidFill>
                <a:srgbClr val="785A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15F826-97AE-899D-7DC5-1FBD9421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68" y="1320177"/>
            <a:ext cx="5365614" cy="47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99F202-3A14-1398-A3F8-B008942F1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11" y="1320177"/>
            <a:ext cx="5321921" cy="479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7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3D84-204D-26CA-4179-56BF4289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24" y="2550116"/>
            <a:ext cx="5275520" cy="87888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Demo Quick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7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9DB7D-7262-F42C-FF0C-5D382C15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0249855-35E8-73EF-D65A-5C197766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406706"/>
            <a:ext cx="10883848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err="1">
                <a:solidFill>
                  <a:srgbClr val="785AFF"/>
                </a:solidFill>
                <a:latin typeface="Menlo"/>
              </a:rPr>
              <a:t>ln_industry_new_cat_bin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</a:rPr>
              <a:t>Rolled up new Industry description </a:t>
            </a:r>
            <a:endParaRPr lang="en-US" altLang="en-US" sz="2800" b="1">
              <a:solidFill>
                <a:schemeClr val="bg2">
                  <a:lumMod val="75000"/>
                </a:schemeClr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schemeClr val="bg1">
                    <a:lumMod val="75000"/>
                  </a:schemeClr>
                </a:solidFill>
                <a:latin typeface="+mj-lt"/>
              </a:rPr>
              <a:t>(Used Regex to identify the pattern)</a:t>
            </a:r>
            <a:endParaRPr lang="en-US" altLang="en-US" sz="3200" b="1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CB5FCA-833E-9C0F-6174-1BF31198BEEE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365E190-411A-889C-59B6-D52865B5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3562EE-3219-AC43-3E3C-FB8405D5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5" y="1786269"/>
            <a:ext cx="5975631" cy="401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42CEF-F345-F283-4983-CBBDCBE33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51" y="4840176"/>
            <a:ext cx="5181600" cy="790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3CDB5C-8928-4EAE-5C4E-3C119681E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369" y="2658699"/>
            <a:ext cx="5975631" cy="15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890E6CA-01A6-5973-B917-CE5F98F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345151"/>
            <a:ext cx="9342127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ln_self_dec_income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  <a:latin typeface="+mj-lt"/>
              </a:rPr>
              <a:t>Self declared Monthly income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2D93-9C09-42A1-C3E5-78F5D3DAA946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solidFill>
                  <a:srgbClr val="785AFF"/>
                </a:solidFill>
              </a:rPr>
              <a:t>SHAP Rank: 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9CE27C-CF1F-CA19-A4B2-E33431AD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4" y="2052083"/>
            <a:ext cx="5491455" cy="43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7C605E-F8CD-B7C4-9227-53638C3DA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46" y="5107172"/>
            <a:ext cx="4953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2521</Words>
  <Application>Microsoft Office PowerPoint</Application>
  <PresentationFormat>Widescreen</PresentationFormat>
  <Paragraphs>347</Paragraphs>
  <Slides>22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Gamma Demo Scorecard for Cash Loan</vt:lpstr>
      <vt:lpstr>Architecture Overview of TDB’s Risk Scorecards</vt:lpstr>
      <vt:lpstr>PowerPoint Presentation</vt:lpstr>
      <vt:lpstr>PowerPoint Presentation</vt:lpstr>
      <vt:lpstr>Cash Gamma Demo Model Performance</vt:lpstr>
      <vt:lpstr>Gamma Quick Demo – Model Performance</vt:lpstr>
      <vt:lpstr>Gamma Demo Quick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Sowndarya</cp:lastModifiedBy>
  <cp:revision>6</cp:revision>
  <dcterms:created xsi:type="dcterms:W3CDTF">2025-03-17T03:57:09Z</dcterms:created>
  <dcterms:modified xsi:type="dcterms:W3CDTF">2025-07-16T13:36:17Z</dcterms:modified>
</cp:coreProperties>
</file>