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98" r:id="rId2"/>
    <p:sldId id="730" r:id="rId3"/>
    <p:sldId id="532" r:id="rId4"/>
    <p:sldId id="733" r:id="rId5"/>
    <p:sldId id="737" r:id="rId6"/>
    <p:sldId id="534" r:id="rId7"/>
    <p:sldId id="734" r:id="rId8"/>
    <p:sldId id="738" r:id="rId9"/>
    <p:sldId id="6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CCD3D8"/>
    <a:srgbClr val="785AFF"/>
    <a:srgbClr val="F5F2AB"/>
    <a:srgbClr val="F7F36A"/>
    <a:srgbClr val="D0C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vanesh" userId="4650cd39-8dbb-4c0f-8fda-594efc81948c" providerId="ADAL" clId="{69B61A4B-485E-4E8F-BB4E-ADCEAA6D017D}"/>
    <pc:docChg chg="modSld">
      <pc:chgData name="Bhuvanesh" userId="4650cd39-8dbb-4c0f-8fda-594efc81948c" providerId="ADAL" clId="{69B61A4B-485E-4E8F-BB4E-ADCEAA6D017D}" dt="2025-08-14T07:36:57.920" v="0" actId="14734"/>
      <pc:docMkLst>
        <pc:docMk/>
      </pc:docMkLst>
      <pc:sldChg chg="modSp mod">
        <pc:chgData name="Bhuvanesh" userId="4650cd39-8dbb-4c0f-8fda-594efc81948c" providerId="ADAL" clId="{69B61A4B-485E-4E8F-BB4E-ADCEAA6D017D}" dt="2025-08-14T07:36:57.920" v="0" actId="14734"/>
        <pc:sldMkLst>
          <pc:docMk/>
          <pc:sldMk cId="150826144" sldId="734"/>
        </pc:sldMkLst>
        <pc:graphicFrameChg chg="modGraphic">
          <ac:chgData name="Bhuvanesh" userId="4650cd39-8dbb-4c0f-8fda-594efc81948c" providerId="ADAL" clId="{69B61A4B-485E-4E8F-BB4E-ADCEAA6D017D}" dt="2025-08-14T07:36:57.920" v="0" actId="14734"/>
          <ac:graphicFrameMkLst>
            <pc:docMk/>
            <pc:sldMk cId="150826144" sldId="734"/>
            <ac:graphicFrameMk id="4" creationId="{D2A336FA-8F64-6EE9-61B5-DA3C6D075ECE}"/>
          </ac:graphicFrameMkLst>
        </pc:graphicFrameChg>
      </pc:sldChg>
    </pc:docChg>
  </pc:docChgLst>
  <pc:docChgLst>
    <pc:chgData name="Prakatheesh Jeevanantham" userId="S::pjeevanantham@tonikbank.com::77c19310-3ecb-407f-817d-62fea43d0123" providerId="AD" clId="Web-{DCA6B52E-E170-43D6-C9AF-83DD6A851BF9}"/>
    <pc:docChg chg="modSld">
      <pc:chgData name="Prakatheesh Jeevanantham" userId="S::pjeevanantham@tonikbank.com::77c19310-3ecb-407f-817d-62fea43d0123" providerId="AD" clId="Web-{DCA6B52E-E170-43D6-C9AF-83DD6A851BF9}" dt="2025-06-17T07:36:36.510" v="4" actId="20577"/>
      <pc:docMkLst>
        <pc:docMk/>
      </pc:docMkLst>
      <pc:sldChg chg="modSp">
        <pc:chgData name="Prakatheesh Jeevanantham" userId="S::pjeevanantham@tonikbank.com::77c19310-3ecb-407f-817d-62fea43d0123" providerId="AD" clId="Web-{DCA6B52E-E170-43D6-C9AF-83DD6A851BF9}" dt="2025-06-17T07:36:36.510" v="4" actId="20577"/>
        <pc:sldMkLst>
          <pc:docMk/>
          <pc:sldMk cId="4129944639" sldId="498"/>
        </pc:sldMkLst>
      </pc:sldChg>
    </pc:docChg>
  </pc:docChgLst>
  <pc:docChgLst>
    <pc:chgData name="Prakatheesh Jeevanantham" userId="S::pjeevanantham@tonikbank.com::77c19310-3ecb-407f-817d-62fea43d0123" providerId="AD" clId="Web-{F1D97042-B20F-EA41-C489-7A4D035199C9}"/>
    <pc:docChg chg="modSld">
      <pc:chgData name="Prakatheesh Jeevanantham" userId="S::pjeevanantham@tonikbank.com::77c19310-3ecb-407f-817d-62fea43d0123" providerId="AD" clId="Web-{F1D97042-B20F-EA41-C489-7A4D035199C9}" dt="2025-06-16T12:04:20.043" v="8"/>
      <pc:docMkLst>
        <pc:docMk/>
      </pc:docMkLst>
      <pc:sldChg chg="modSp">
        <pc:chgData name="Prakatheesh Jeevanantham" userId="S::pjeevanantham@tonikbank.com::77c19310-3ecb-407f-817d-62fea43d0123" providerId="AD" clId="Web-{F1D97042-B20F-EA41-C489-7A4D035199C9}" dt="2025-06-16T12:04:20.043" v="8"/>
        <pc:sldMkLst>
          <pc:docMk/>
          <pc:sldMk cId="1535975769" sldId="737"/>
        </pc:sldMkLst>
      </pc:sldChg>
    </pc:docChg>
  </pc:docChgLst>
  <pc:docChgLst>
    <pc:chgData name="Biswa" userId="S::bbanik@tonikbank.com::26f52a98-3216-49f8-95c0-92c9bbdc30ba" providerId="AD" clId="Web-{46DE5B2C-4F17-30D3-1E2C-033ABAED5CC2}"/>
    <pc:docChg chg="modSld">
      <pc:chgData name="Biswa" userId="S::bbanik@tonikbank.com::26f52a98-3216-49f8-95c0-92c9bbdc30ba" providerId="AD" clId="Web-{46DE5B2C-4F17-30D3-1E2C-033ABAED5CC2}" dt="2025-07-01T07:42:29.424" v="4" actId="20577"/>
      <pc:docMkLst>
        <pc:docMk/>
      </pc:docMkLst>
      <pc:sldChg chg="modSp">
        <pc:chgData name="Biswa" userId="S::bbanik@tonikbank.com::26f52a98-3216-49f8-95c0-92c9bbdc30ba" providerId="AD" clId="Web-{46DE5B2C-4F17-30D3-1E2C-033ABAED5CC2}" dt="2025-07-01T07:42:11.205" v="2" actId="20577"/>
        <pc:sldMkLst>
          <pc:docMk/>
          <pc:sldMk cId="649155138" sldId="733"/>
        </pc:sldMkLst>
      </pc:sldChg>
      <pc:sldChg chg="modSp">
        <pc:chgData name="Biswa" userId="S::bbanik@tonikbank.com::26f52a98-3216-49f8-95c0-92c9bbdc30ba" providerId="AD" clId="Web-{46DE5B2C-4F17-30D3-1E2C-033ABAED5CC2}" dt="2025-07-01T07:42:29.424" v="4" actId="20577"/>
        <pc:sldMkLst>
          <pc:docMk/>
          <pc:sldMk cId="1535975769" sldId="737"/>
        </pc:sldMkLst>
      </pc:sldChg>
    </pc:docChg>
  </pc:docChgLst>
  <pc:docChgLst>
    <pc:chgData name="Prakatheesh Jeevanantham" userId="S::pjeevanantham@tonikbank.com::77c19310-3ecb-407f-817d-62fea43d0123" providerId="AD" clId="Web-{A6D9DA21-761A-F061-46B5-B2C4672E6B10}"/>
    <pc:docChg chg="delSld">
      <pc:chgData name="Prakatheesh Jeevanantham" userId="S::pjeevanantham@tonikbank.com::77c19310-3ecb-407f-817d-62fea43d0123" providerId="AD" clId="Web-{A6D9DA21-761A-F061-46B5-B2C4672E6B10}" dt="2025-07-01T06:43:41.078" v="1"/>
      <pc:docMkLst>
        <pc:docMk/>
      </pc:docMkLst>
      <pc:sldChg chg="del">
        <pc:chgData name="Prakatheesh Jeevanantham" userId="S::pjeevanantham@tonikbank.com::77c19310-3ecb-407f-817d-62fea43d0123" providerId="AD" clId="Web-{A6D9DA21-761A-F061-46B5-B2C4672E6B10}" dt="2025-07-01T06:43:37.703" v="0"/>
        <pc:sldMkLst>
          <pc:docMk/>
          <pc:sldMk cId="640733388" sldId="735"/>
        </pc:sldMkLst>
      </pc:sldChg>
      <pc:sldChg chg="del">
        <pc:chgData name="Prakatheesh Jeevanantham" userId="S::pjeevanantham@tonikbank.com::77c19310-3ecb-407f-817d-62fea43d0123" providerId="AD" clId="Web-{A6D9DA21-761A-F061-46B5-B2C4672E6B10}" dt="2025-07-01T06:43:41.078" v="1"/>
        <pc:sldMkLst>
          <pc:docMk/>
          <pc:sldMk cId="2188284973" sldId="736"/>
        </pc:sldMkLst>
      </pc:sldChg>
    </pc:docChg>
  </pc:docChgLst>
  <pc:docChgLst>
    <pc:chgData name="Guest User" userId="S::urn:spo:tenantanon#2fe6762b-2c15-4a41-9779-d487e594fbaf::" providerId="AD" clId="Web-{2F02AD05-4A4B-0091-2580-5770922119B1}"/>
    <pc:docChg chg="modSld">
      <pc:chgData name="Guest User" userId="S::urn:spo:tenantanon#2fe6762b-2c15-4a41-9779-d487e594fbaf::" providerId="AD" clId="Web-{2F02AD05-4A4B-0091-2580-5770922119B1}" dt="2025-07-01T06:34:36.196" v="805"/>
      <pc:docMkLst>
        <pc:docMk/>
      </pc:docMkLst>
      <pc:sldChg chg="delSp modSp">
        <pc:chgData name="Guest User" userId="S::urn:spo:tenantanon#2fe6762b-2c15-4a41-9779-d487e594fbaf::" providerId="AD" clId="Web-{2F02AD05-4A4B-0091-2580-5770922119B1}" dt="2025-07-01T06:19:20.757" v="370"/>
        <pc:sldMkLst>
          <pc:docMk/>
          <pc:sldMk cId="649155138" sldId="733"/>
        </pc:sldMkLst>
      </pc:sldChg>
      <pc:sldChg chg="addSp delSp modSp">
        <pc:chgData name="Guest User" userId="S::urn:spo:tenantanon#2fe6762b-2c15-4a41-9779-d487e594fbaf::" providerId="AD" clId="Web-{2F02AD05-4A4B-0091-2580-5770922119B1}" dt="2025-07-01T06:32:07.779" v="721"/>
        <pc:sldMkLst>
          <pc:docMk/>
          <pc:sldMk cId="150826144" sldId="734"/>
        </pc:sldMkLst>
      </pc:sldChg>
      <pc:sldChg chg="delSp modSp">
        <pc:chgData name="Guest User" userId="S::urn:spo:tenantanon#2fe6762b-2c15-4a41-9779-d487e594fbaf::" providerId="AD" clId="Web-{2F02AD05-4A4B-0091-2580-5770922119B1}" dt="2025-07-01T06:22:02.690" v="443"/>
        <pc:sldMkLst>
          <pc:docMk/>
          <pc:sldMk cId="1535975769" sldId="737"/>
        </pc:sldMkLst>
      </pc:sldChg>
      <pc:sldChg chg="delSp modSp">
        <pc:chgData name="Guest User" userId="S::urn:spo:tenantanon#2fe6762b-2c15-4a41-9779-d487e594fbaf::" providerId="AD" clId="Web-{2F02AD05-4A4B-0091-2580-5770922119B1}" dt="2025-07-01T06:34:36.196" v="805"/>
        <pc:sldMkLst>
          <pc:docMk/>
          <pc:sldMk cId="1646851977" sldId="738"/>
        </pc:sldMkLst>
      </pc:sldChg>
    </pc:docChg>
  </pc:docChgLst>
  <pc:docChgLst>
    <pc:chgData name="Prakatheesh Jeevanantham" userId="S::pjeevanantham@tonikbank.com::77c19310-3ecb-407f-817d-62fea43d0123" providerId="AD" clId="Web-{725EC21C-1B06-6CFD-E635-E78459898244}"/>
    <pc:docChg chg="modSld">
      <pc:chgData name="Prakatheesh Jeevanantham" userId="S::pjeevanantham@tonikbank.com::77c19310-3ecb-407f-817d-62fea43d0123" providerId="AD" clId="Web-{725EC21C-1B06-6CFD-E635-E78459898244}" dt="2025-06-17T06:36:13.829" v="1345" actId="14100"/>
      <pc:docMkLst>
        <pc:docMk/>
      </pc:docMkLst>
      <pc:sldChg chg="modSp">
        <pc:chgData name="Prakatheesh Jeevanantham" userId="S::pjeevanantham@tonikbank.com::77c19310-3ecb-407f-817d-62fea43d0123" providerId="AD" clId="Web-{725EC21C-1B06-6CFD-E635-E78459898244}" dt="2025-06-17T06:24:09.650" v="943"/>
        <pc:sldMkLst>
          <pc:docMk/>
          <pc:sldMk cId="649155138" sldId="733"/>
        </pc:sldMkLst>
      </pc:sldChg>
      <pc:sldChg chg="addSp delSp modSp">
        <pc:chgData name="Prakatheesh Jeevanantham" userId="S::pjeevanantham@tonikbank.com::77c19310-3ecb-407f-817d-62fea43d0123" providerId="AD" clId="Web-{725EC21C-1B06-6CFD-E635-E78459898244}" dt="2025-06-17T06:33:26.652" v="1235"/>
        <pc:sldMkLst>
          <pc:docMk/>
          <pc:sldMk cId="150826144" sldId="734"/>
        </pc:sldMkLst>
      </pc:sldChg>
      <pc:sldChg chg="addSp delSp modSp">
        <pc:chgData name="Prakatheesh Jeevanantham" userId="S::pjeevanantham@tonikbank.com::77c19310-3ecb-407f-817d-62fea43d0123" providerId="AD" clId="Web-{725EC21C-1B06-6CFD-E635-E78459898244}" dt="2025-06-17T06:36:13.829" v="1345" actId="14100"/>
        <pc:sldMkLst>
          <pc:docMk/>
          <pc:sldMk cId="1535975769" sldId="737"/>
        </pc:sldMkLst>
      </pc:sldChg>
      <pc:sldChg chg="addSp delSp modSp">
        <pc:chgData name="Prakatheesh Jeevanantham" userId="S::pjeevanantham@tonikbank.com::77c19310-3ecb-407f-817d-62fea43d0123" providerId="AD" clId="Web-{725EC21C-1B06-6CFD-E635-E78459898244}" dt="2025-06-17T06:35:53.937" v="1343"/>
        <pc:sldMkLst>
          <pc:docMk/>
          <pc:sldMk cId="1646851977" sldId="73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6231-9112-4905-A6D7-FAE999C30CA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70F89-1F4C-48A3-9511-EA32D260D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8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0EA2-3659-58C3-E1DB-5CBFAA84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59306-2B35-966F-607E-FA997FF09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385A8-8C12-9F80-009C-9988539B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3FFC-3074-E8B0-1E52-23775D14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2B3C1-5BB2-43C2-AF37-BC9A4E3B549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862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67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49284-8408-A224-466F-D01867FF7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7BD5FD-7628-604E-26BA-8C9D84DD2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0F4965-A8DD-6442-5487-A1030F7E2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32AF2-25A3-12A9-F53D-4FC717F421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261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4405E-F9C5-987D-39AB-4684EE7CA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BD9F0F-72D1-F56B-9956-C237DDB7A1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46D7E-A43B-F79D-AC0E-AB8821945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6876D-8E92-214C-47DE-5A1C4DDD4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0D10C-E446-9BE0-DD2B-4C661F78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74A5E3-AE2B-FC86-43A4-FBDA9FB4E3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60FA63-A15F-2BCF-D82D-B0A3A6645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6C174-1CC9-C8E6-2A2F-575BD667F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927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3C8C-E16A-91E5-3C77-D61D66C2F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2FBA3-58CD-B504-7239-E9AD72456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2788-29AC-8EB2-D243-5B852E4C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CBEC2-83A0-7302-999E-B91C9CAA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D9CFD-0333-0AB8-F085-A6EF2254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4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6B02-AFD6-5DF8-5BFB-61AE2D66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31C95-B2C8-B1E6-9299-10BDB13B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3F455-4B00-1323-0DBE-C587EBBB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7E0A-9FC7-25F3-9BDB-96033C5F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05D8-EECB-71D8-4733-D288565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8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4D928-B53F-C751-2642-19B08CBBA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11FA2-C89D-61DD-11C8-9F95C9ACD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D17E-BB39-7336-38EF-50598EEC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08DA-055F-CD35-D060-51785082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5A0-6C09-9C82-044E-209E61A7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6560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9DDE-38B5-BED9-AB1A-628101A2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9D7F-67F3-25F6-C334-EAAE7B1E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35C3-349B-9685-8B26-458BB003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C998-02BA-E891-AA94-DEDCAA40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134B-F684-65D7-DBA2-47C99E6C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5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9089-E1C6-4DA6-43B5-13B880AE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8DD0F-11D2-8697-CA32-02A0B7D4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B1CB3-692C-589A-C92A-EBB52B74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E53A-76AC-55CB-F2D7-772B5A66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DAEF-D74B-BE96-BF7A-227D38C8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DD0A-D820-FBF2-80A4-CF80373A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D4EE-8A6B-652D-2744-0C688B2CF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57A1C-5761-14DF-5D11-118EDB34A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2C6DC-3E5F-D84B-A721-F13D9A0E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D34-6B82-1F3D-F18D-884C9DE4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6D4BD-4893-DC5A-9B71-322E003E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3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1341-C3F1-722C-8217-462C6448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571CD-A5C7-3D8E-C954-E23C1268F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13C9E-1914-7565-3D06-74E82D9E4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0D59B-7D23-69C1-789C-280821F5B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1302A-FB9E-E282-4D38-0EEE82829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F68E2-7C92-FD9B-D283-C8812EED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B14E0-B7CB-2F4B-B58C-D64CFF90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48D01-5043-A145-350C-5FDD650C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2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755A-29A4-A133-A95A-222D4D0F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527B1-95A1-AD54-61F7-F44524DF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F9073-E800-B914-51FB-9F1DE98F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AB414-1EA8-6BF0-BEE4-2758FE76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E354C-905F-502F-D1E1-9B60D676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4D463-25EC-D55D-3F95-6B56E2A2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EA88-8B60-C009-7C35-2EB519F6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ABA4-0A6F-9B3F-1288-6795B336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89701-604D-6E20-E05F-38DFDC51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C369-F118-A79B-8ECE-7893FC8CE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343D-2B18-A793-2CBA-1943B9F5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5052A-8D8A-6BC1-6D38-E553071D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892FE-5F52-BF73-6F76-D6700F3D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4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8D3F-4956-5E77-B259-31984C2F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5DEDF-3E79-F999-F2E9-58937F085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A1A7B-F6D4-30D2-4142-2B360FC6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0D135-F610-6A8B-D17F-80F5B9F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4C5BA-7C64-B59E-CE8F-676B0C3B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7E6E4-3674-CE2D-A72D-65834E59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9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7D3FD-4538-81B0-F605-3CEB0F9D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5AB-08BA-D7F0-5780-3A380D95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3E7C7-417A-337F-EE9B-38014608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A3793-16E4-4C73-8A4D-62D8B04A7D74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16ED-B0BE-D04E-9732-A6A7A88C2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DAC43-743E-0341-35A0-0051665A2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80754" y="0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Gamma Stack Scorecard for Cash Loan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>
                <a:solidFill>
                  <a:srgbClr val="785AFF"/>
                </a:solidFill>
              </a:rPr>
              <a:t>Presented by:</a:t>
            </a:r>
          </a:p>
          <a:p>
            <a:r>
              <a:rPr lang="en-PH" b="1">
                <a:solidFill>
                  <a:srgbClr val="785AFF"/>
                </a:solidFill>
              </a:rPr>
              <a:t>Data Science</a:t>
            </a:r>
            <a:endParaRPr lang="en-PH" sz="1800" b="1" spc="20">
              <a:solidFill>
                <a:srgbClr val="785AFF"/>
              </a:solidFill>
            </a:endParaRPr>
          </a:p>
          <a:p>
            <a:endParaRPr lang="en-PH" b="1">
              <a:solidFill>
                <a:srgbClr val="785AFF"/>
              </a:solidFill>
            </a:endParaRPr>
          </a:p>
          <a:p>
            <a:endParaRPr lang="en-PH" sz="2000" b="1">
              <a:solidFill>
                <a:srgbClr val="785AFF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785AFF"/>
                </a:solidFill>
                <a:latin typeface="Aptos"/>
              </a:rPr>
              <a:t>17th</a:t>
            </a:r>
            <a:r>
              <a:rPr lang="en-US" sz="1800" b="1" i="0" u="none" strike="noStrike">
                <a:solidFill>
                  <a:srgbClr val="785AFF"/>
                </a:solidFill>
                <a:effectLst/>
                <a:latin typeface="Aptos"/>
              </a:rPr>
              <a:t> </a:t>
            </a:r>
            <a:r>
              <a:rPr lang="en-US" b="1">
                <a:solidFill>
                  <a:srgbClr val="785AFF"/>
                </a:solidFill>
                <a:latin typeface="Aptos"/>
              </a:rPr>
              <a:t>June</a:t>
            </a:r>
            <a:r>
              <a:rPr lang="en-US" sz="1800" b="1" i="0" u="none" strike="noStrike">
                <a:solidFill>
                  <a:srgbClr val="785AFF"/>
                </a:solidFill>
                <a:effectLst/>
                <a:latin typeface="Aptos"/>
              </a:rPr>
              <a:t> 2025</a:t>
            </a:r>
            <a:r>
              <a:rPr lang="en-US" sz="1800" b="0" i="0">
                <a:solidFill>
                  <a:srgbClr val="000000"/>
                </a:solidFill>
                <a:effectLst/>
                <a:latin typeface="Aptos"/>
              </a:rPr>
              <a:t>​</a:t>
            </a:r>
            <a:endParaRPr lang="en-US">
              <a:solidFill>
                <a:srgbClr val="785AFF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2006-4B4C-1813-EC53-2456FC991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07571-F12B-8E17-D93D-D2BE8306013A}"/>
              </a:ext>
            </a:extLst>
          </p:cNvPr>
          <p:cNvSpPr/>
          <p:nvPr/>
        </p:nvSpPr>
        <p:spPr>
          <a:xfrm>
            <a:off x="24085" y="4531787"/>
            <a:ext cx="5813047" cy="2271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51981-7D84-5437-B872-6A906766430D}"/>
              </a:ext>
            </a:extLst>
          </p:cNvPr>
          <p:cNvSpPr/>
          <p:nvPr/>
        </p:nvSpPr>
        <p:spPr>
          <a:xfrm>
            <a:off x="5929209" y="803150"/>
            <a:ext cx="6226215" cy="6000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15ED5-3130-182A-E25F-8659984B36BB}"/>
              </a:ext>
            </a:extLst>
          </p:cNvPr>
          <p:cNvSpPr/>
          <p:nvPr/>
        </p:nvSpPr>
        <p:spPr>
          <a:xfrm>
            <a:off x="21070" y="786465"/>
            <a:ext cx="5813047" cy="3669015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B046C-05CF-A7F0-8526-59CF99C9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72" y="-3344"/>
            <a:ext cx="12202003" cy="587749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>
                <a:solidFill>
                  <a:srgbClr val="785AFF"/>
                </a:solidFill>
              </a:rPr>
              <a:t>Architecture Overview of TDB’s Risk Scorecards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14EB0-DD1E-60DF-A1B8-E7C1C82FA876}"/>
              </a:ext>
            </a:extLst>
          </p:cNvPr>
          <p:cNvCxnSpPr/>
          <p:nvPr/>
        </p:nvCxnSpPr>
        <p:spPr>
          <a:xfrm>
            <a:off x="-18016" y="4502286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61F06F-C645-8DE2-6CC4-FEB88E717EEE}"/>
              </a:ext>
            </a:extLst>
          </p:cNvPr>
          <p:cNvCxnSpPr/>
          <p:nvPr/>
        </p:nvCxnSpPr>
        <p:spPr>
          <a:xfrm>
            <a:off x="0" y="2694345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47B1B-554D-85BF-940A-7E08A04CAF0E}"/>
              </a:ext>
            </a:extLst>
          </p:cNvPr>
          <p:cNvCxnSpPr/>
          <p:nvPr/>
        </p:nvCxnSpPr>
        <p:spPr>
          <a:xfrm>
            <a:off x="0" y="774108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695144-35FC-5DFD-7C53-1F85B051ABBF}"/>
              </a:ext>
            </a:extLst>
          </p:cNvPr>
          <p:cNvCxnSpPr>
            <a:cxnSpLocks/>
          </p:cNvCxnSpPr>
          <p:nvPr/>
        </p:nvCxnSpPr>
        <p:spPr>
          <a:xfrm flipV="1">
            <a:off x="5880525" y="454032"/>
            <a:ext cx="0" cy="6279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EE502A-547C-0AEE-46E3-A232D4F3FA71}"/>
              </a:ext>
            </a:extLst>
          </p:cNvPr>
          <p:cNvSpPr txBox="1"/>
          <p:nvPr/>
        </p:nvSpPr>
        <p:spPr>
          <a:xfrm>
            <a:off x="414528" y="393072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Limit Setting Model</a:t>
            </a:r>
            <a:r>
              <a:rPr lang="en-US"/>
              <a:t> (Hosted in </a:t>
            </a:r>
            <a:r>
              <a:rPr lang="en-US" b="1"/>
              <a:t>Digital Layer</a:t>
            </a:r>
            <a:r>
              <a:rPr lang="en-US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B67C0-8AB7-69E5-80BA-5CEC7D744D11}"/>
              </a:ext>
            </a:extLst>
          </p:cNvPr>
          <p:cNvSpPr txBox="1"/>
          <p:nvPr/>
        </p:nvSpPr>
        <p:spPr>
          <a:xfrm>
            <a:off x="6669024" y="397650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Credit Decisioning Model</a:t>
            </a:r>
            <a:r>
              <a:rPr lang="en-US"/>
              <a:t> (Hosted in </a:t>
            </a:r>
            <a:r>
              <a:rPr lang="en-US" b="1"/>
              <a:t>Taran</a:t>
            </a:r>
            <a:r>
              <a:rPr lang="en-US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81A355-EAB1-43C8-F604-188E6C822AEE}"/>
              </a:ext>
            </a:extLst>
          </p:cNvPr>
          <p:cNvGrpSpPr/>
          <p:nvPr/>
        </p:nvGrpSpPr>
        <p:grpSpPr>
          <a:xfrm>
            <a:off x="3005553" y="1247525"/>
            <a:ext cx="2520080" cy="814657"/>
            <a:chOff x="1011500" y="4383162"/>
            <a:chExt cx="2050693" cy="1181644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6A6AA4-23FF-1757-B0E2-C4F7CF3B11E2}"/>
                </a:ext>
              </a:extLst>
            </p:cNvPr>
            <p:cNvSpPr/>
            <p:nvPr/>
          </p:nvSpPr>
          <p:spPr>
            <a:xfrm>
              <a:off x="1011500" y="4383162"/>
              <a:ext cx="2050693" cy="1181644"/>
            </a:xfrm>
            <a:prstGeom prst="roundRect">
              <a:avLst/>
            </a:prstGeom>
            <a:solidFill>
              <a:srgbClr val="785A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08DA2-A2DA-8EDF-DF7F-91DCC877E810}"/>
                </a:ext>
              </a:extLst>
            </p:cNvPr>
            <p:cNvSpPr/>
            <p:nvPr/>
          </p:nvSpPr>
          <p:spPr>
            <a:xfrm>
              <a:off x="1161753" y="4452943"/>
              <a:ext cx="1750185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Gamma Demo Score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95DCA8-06AA-A2BE-4451-CF3CFA8A3656}"/>
                </a:ext>
              </a:extLst>
            </p:cNvPr>
            <p:cNvSpPr/>
            <p:nvPr/>
          </p:nvSpPr>
          <p:spPr>
            <a:xfrm>
              <a:off x="1136647" y="5008512"/>
              <a:ext cx="1750183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Apps Score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BE9A4D-6F9F-40F3-A5CD-56DB9BE6C869}"/>
              </a:ext>
            </a:extLst>
          </p:cNvPr>
          <p:cNvGrpSpPr/>
          <p:nvPr/>
        </p:nvGrpSpPr>
        <p:grpSpPr>
          <a:xfrm>
            <a:off x="2987273" y="2997467"/>
            <a:ext cx="2505742" cy="1095579"/>
            <a:chOff x="867921" y="3274904"/>
            <a:chExt cx="2505742" cy="16140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81F097-6050-EBDF-10E5-D5669400CBCE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AEA2C02-16AD-CD12-E54A-35AD80C1A3C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solidFill>
                <a:srgbClr val="785A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0A4429B-9BB4-8F0A-3ECA-9055567DEA8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Gamma Demo Score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BE1BD19-CD35-1175-11A0-412B8C79C782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B3CBEC9-1D77-A6E3-5C3D-F33A94D4F6F7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A89CE-CA3E-C189-E914-1780DFCCE24A}"/>
              </a:ext>
            </a:extLst>
          </p:cNvPr>
          <p:cNvGrpSpPr/>
          <p:nvPr/>
        </p:nvGrpSpPr>
        <p:grpSpPr>
          <a:xfrm>
            <a:off x="2986459" y="5105182"/>
            <a:ext cx="2505742" cy="894204"/>
            <a:chOff x="867921" y="3274904"/>
            <a:chExt cx="2505742" cy="16140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765EAA-FA79-46B9-5981-5CE4A268159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98D2E7D-C1ED-8DE9-6390-8E512BE7F737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Gamma Demo Score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063AA3B-C221-E6AF-7FB0-8636662177F2}"/>
                  </a:ext>
                </a:extLst>
              </p:cNvPr>
              <p:cNvSpPr/>
              <p:nvPr/>
            </p:nvSpPr>
            <p:spPr>
              <a:xfrm>
                <a:off x="1172225" y="4982118"/>
                <a:ext cx="1750183" cy="41617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0F186FDD-86E3-B786-C772-8735FD5C0AB7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7160726-182E-9F42-EDA7-0FCC63DAC5D4}"/>
                </a:ext>
              </a:extLst>
            </p:cNvPr>
            <p:cNvSpPr/>
            <p:nvPr/>
          </p:nvSpPr>
          <p:spPr>
            <a:xfrm>
              <a:off x="1064310" y="4403036"/>
              <a:ext cx="2138549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05569A2-C720-4E18-B0E4-FA338BC61AAF}"/>
              </a:ext>
            </a:extLst>
          </p:cNvPr>
          <p:cNvSpPr txBox="1"/>
          <p:nvPr/>
        </p:nvSpPr>
        <p:spPr>
          <a:xfrm>
            <a:off x="114290" y="905038"/>
            <a:ext cx="237423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/>
              <a:t>Trench 1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New Users - within 30 days from TSA Onboarding AND Never Disbursed Loan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F334BB-F1B2-5B3B-BBDC-3A6AFAFCD989}"/>
              </a:ext>
            </a:extLst>
          </p:cNvPr>
          <p:cNvSpPr txBox="1"/>
          <p:nvPr/>
        </p:nvSpPr>
        <p:spPr>
          <a:xfrm>
            <a:off x="30400" y="3319358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2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TSA Onboarding AND Never Disbursed Loan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928C9-1613-4F7C-FB90-F817FCCB24C9}"/>
              </a:ext>
            </a:extLst>
          </p:cNvPr>
          <p:cNvSpPr txBox="1"/>
          <p:nvPr/>
        </p:nvSpPr>
        <p:spPr>
          <a:xfrm>
            <a:off x="-20845" y="4861736"/>
            <a:ext cx="2399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3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1</a:t>
            </a:r>
            <a:r>
              <a:rPr lang="en-US" sz="1400" baseline="30000">
                <a:solidFill>
                  <a:srgbClr val="FF0000"/>
                </a:solidFill>
              </a:rPr>
              <a:t>st</a:t>
            </a:r>
            <a:r>
              <a:rPr lang="en-US" sz="1400">
                <a:solidFill>
                  <a:srgbClr val="FF0000"/>
                </a:solidFill>
              </a:rPr>
              <a:t> Disbursed Loan AND current DPD &lt;= 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527655-E8EE-5514-BACC-F931EF736D5F}"/>
              </a:ext>
            </a:extLst>
          </p:cNvPr>
          <p:cNvGrpSpPr/>
          <p:nvPr/>
        </p:nvGrpSpPr>
        <p:grpSpPr>
          <a:xfrm>
            <a:off x="6027307" y="1036327"/>
            <a:ext cx="2655965" cy="1143688"/>
            <a:chOff x="867921" y="3274904"/>
            <a:chExt cx="2505742" cy="16140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C304A58-92AD-A959-4D01-E6EC58C26703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5E0BD23-380C-AC5A-AE8F-E2A84FDB26E9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EABF01E-7175-6F6C-1056-E18DFB752349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15E84860-E5FF-BCF5-6BC0-D7A292CAE98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6EBA7-03F5-0D98-6F43-9F5B65391E5F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800CB0-C74F-FA0E-6DA3-E10AACB6E208}"/>
              </a:ext>
            </a:extLst>
          </p:cNvPr>
          <p:cNvGrpSpPr/>
          <p:nvPr/>
        </p:nvGrpSpPr>
        <p:grpSpPr>
          <a:xfrm>
            <a:off x="9528053" y="1051411"/>
            <a:ext cx="2505742" cy="1151931"/>
            <a:chOff x="9223248" y="1112907"/>
            <a:chExt cx="2505742" cy="16140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331FA2F-C51F-8029-9470-2C0AF078F56B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A7481134-2F6E-3F63-2134-E7F55C1573F1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AA7A67C-A5B2-0D51-44B0-B809AC1FD05C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91A5B701-CC7E-8BB3-D06C-CC4DF685F91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58A2218-A6DA-0589-141B-2DF7A87490FA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9047A66-6D7F-CB34-337E-B6C0796342A8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C0530A-3B03-BE92-767E-8D05BA0C955D}"/>
              </a:ext>
            </a:extLst>
          </p:cNvPr>
          <p:cNvGrpSpPr/>
          <p:nvPr/>
        </p:nvGrpSpPr>
        <p:grpSpPr>
          <a:xfrm>
            <a:off x="6027307" y="3003390"/>
            <a:ext cx="2662087" cy="1078436"/>
            <a:chOff x="867921" y="3274904"/>
            <a:chExt cx="2505742" cy="161408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2B2822-17E4-08A3-6F8B-A1A874E4E5BB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97F5B9C-621E-36E6-6431-78AF03283BE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875C110-B1BA-673A-86C2-DC8C907DEC48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6206867-EE36-8651-3931-70EEFD9DC64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2C98BBE-7BFA-12AA-2135-3950B031C855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44F039-EDAB-5A04-AB83-8E051DA70744}"/>
              </a:ext>
            </a:extLst>
          </p:cNvPr>
          <p:cNvGrpSpPr/>
          <p:nvPr/>
        </p:nvGrpSpPr>
        <p:grpSpPr>
          <a:xfrm>
            <a:off x="9521931" y="3009765"/>
            <a:ext cx="2505742" cy="1072062"/>
            <a:chOff x="9223248" y="1112907"/>
            <a:chExt cx="2505742" cy="16140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D6C316C-04E0-BAEF-272F-D1D77E0A68FC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3CD28DE-D32C-2BF4-EFF5-0AF9FE1837EA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3DF1A97-84C0-9503-D7A9-55A69D636E4D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768E45EF-ADC7-EF77-ECE2-6B396D216D2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97E2E1F-BCF4-7BB5-A4AB-F241448F6BC4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0F19A8D-7E9C-0C04-0B1C-3DA2D59C76CB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EF531A-19C8-2993-7D49-77EBE2A56C68}"/>
              </a:ext>
            </a:extLst>
          </p:cNvPr>
          <p:cNvGrpSpPr/>
          <p:nvPr/>
        </p:nvGrpSpPr>
        <p:grpSpPr>
          <a:xfrm>
            <a:off x="5982784" y="5276538"/>
            <a:ext cx="2706615" cy="1062668"/>
            <a:chOff x="867921" y="3274904"/>
            <a:chExt cx="2505742" cy="161408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C871E9-8C8B-F514-78C5-2E107F4A3FC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24DE4BC-F4DB-CEF8-DC36-222BA99DF620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CA672C-1BC8-B2D3-E870-C4AD523B0C01}"/>
                  </a:ext>
                </a:extLst>
              </p:cNvPr>
              <p:cNvSpPr/>
              <p:nvPr/>
            </p:nvSpPr>
            <p:spPr>
              <a:xfrm>
                <a:off x="1162981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976C704-C270-1139-0623-B97479BA0E2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78635FC-7C1B-892E-2AF6-335986A444F2}"/>
                </a:ext>
              </a:extLst>
            </p:cNvPr>
            <p:cNvSpPr/>
            <p:nvPr/>
          </p:nvSpPr>
          <p:spPr>
            <a:xfrm>
              <a:off x="1069586" y="4398442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CD843B-2935-A75F-FE1E-D7D9E61D1EFB}"/>
              </a:ext>
            </a:extLst>
          </p:cNvPr>
          <p:cNvGrpSpPr/>
          <p:nvPr/>
        </p:nvGrpSpPr>
        <p:grpSpPr>
          <a:xfrm>
            <a:off x="9477408" y="5282913"/>
            <a:ext cx="2505742" cy="1056294"/>
            <a:chOff x="9223248" y="1112907"/>
            <a:chExt cx="2505742" cy="16140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CE8E5B1-B78F-83F9-2E6C-363D1178D4A8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3C90470-4E34-CC56-D812-CCB8DB349DC0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E078E816-0563-2A8E-8FEA-AC6B8D140C97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BD5E789-C381-DE5D-5FAD-189EC6C0A1A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8CA88424-904F-B5D7-6F78-ECFD10A77845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FAB804C-8107-B79D-2D6B-FF2F0DC373F3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8135A57-CF5A-6805-B7D3-8E6655A8C2D5}"/>
              </a:ext>
            </a:extLst>
          </p:cNvPr>
          <p:cNvSpPr txBox="1"/>
          <p:nvPr/>
        </p:nvSpPr>
        <p:spPr>
          <a:xfrm>
            <a:off x="2655803" y="877498"/>
            <a:ext cx="330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4C11F-ADE6-42FA-BF9D-96D4940EBB04}"/>
              </a:ext>
            </a:extLst>
          </p:cNvPr>
          <p:cNvSpPr txBox="1"/>
          <p:nvPr/>
        </p:nvSpPr>
        <p:spPr>
          <a:xfrm>
            <a:off x="2718488" y="2725897"/>
            <a:ext cx="327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9DBA80-871A-4643-9CEF-4C7EC5ABC938}"/>
              </a:ext>
            </a:extLst>
          </p:cNvPr>
          <p:cNvSpPr txBox="1"/>
          <p:nvPr/>
        </p:nvSpPr>
        <p:spPr>
          <a:xfrm>
            <a:off x="3082328" y="4711483"/>
            <a:ext cx="238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B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17B026-894B-984C-57B9-547B46C06DC4}"/>
              </a:ext>
            </a:extLst>
          </p:cNvPr>
          <p:cNvSpPr txBox="1"/>
          <p:nvPr/>
        </p:nvSpPr>
        <p:spPr>
          <a:xfrm>
            <a:off x="6235248" y="736113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96CA20-FF4D-FFBD-1167-C2F7A0A36041}"/>
              </a:ext>
            </a:extLst>
          </p:cNvPr>
          <p:cNvSpPr txBox="1"/>
          <p:nvPr/>
        </p:nvSpPr>
        <p:spPr>
          <a:xfrm>
            <a:off x="9656418" y="741492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4DE140-2FB9-241B-30BC-E34866864B2F}"/>
              </a:ext>
            </a:extLst>
          </p:cNvPr>
          <p:cNvSpPr txBox="1"/>
          <p:nvPr/>
        </p:nvSpPr>
        <p:spPr>
          <a:xfrm>
            <a:off x="6241344" y="2731248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E5FC11-F1A5-6F3F-3EC8-A2EB45F3BA1D}"/>
              </a:ext>
            </a:extLst>
          </p:cNvPr>
          <p:cNvSpPr txBox="1"/>
          <p:nvPr/>
        </p:nvSpPr>
        <p:spPr>
          <a:xfrm>
            <a:off x="9662514" y="2736627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379509-14ED-9D26-F414-FDA1E6450E4E}"/>
              </a:ext>
            </a:extLst>
          </p:cNvPr>
          <p:cNvSpPr txBox="1"/>
          <p:nvPr/>
        </p:nvSpPr>
        <p:spPr>
          <a:xfrm>
            <a:off x="6247440" y="5025861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C2A957-97B5-215A-E3F4-2795BAFE2D89}"/>
              </a:ext>
            </a:extLst>
          </p:cNvPr>
          <p:cNvSpPr txBox="1"/>
          <p:nvPr/>
        </p:nvSpPr>
        <p:spPr>
          <a:xfrm>
            <a:off x="9673960" y="5019784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F18CB4DA-156E-30E1-D0D3-95EC3E0023EB}"/>
              </a:ext>
            </a:extLst>
          </p:cNvPr>
          <p:cNvSpPr/>
          <p:nvPr/>
        </p:nvSpPr>
        <p:spPr>
          <a:xfrm>
            <a:off x="8881596" y="1901490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96DA64-B214-411D-B6F9-E871C46F0916}"/>
              </a:ext>
            </a:extLst>
          </p:cNvPr>
          <p:cNvSpPr txBox="1"/>
          <p:nvPr/>
        </p:nvSpPr>
        <p:spPr>
          <a:xfrm>
            <a:off x="2864346" y="2281723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2A21D8-9780-9165-0653-853E2C1CEFAF}"/>
              </a:ext>
            </a:extLst>
          </p:cNvPr>
          <p:cNvSpPr txBox="1"/>
          <p:nvPr/>
        </p:nvSpPr>
        <p:spPr>
          <a:xfrm>
            <a:off x="5982784" y="2354639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1B31F-4D89-7791-D43E-EC6A3507F0F0}"/>
              </a:ext>
            </a:extLst>
          </p:cNvPr>
          <p:cNvSpPr txBox="1"/>
          <p:nvPr/>
        </p:nvSpPr>
        <p:spPr>
          <a:xfrm>
            <a:off x="9443153" y="2375565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AA86BC-8C1F-FAD3-A9E0-190951E06E36}"/>
              </a:ext>
            </a:extLst>
          </p:cNvPr>
          <p:cNvSpPr txBox="1"/>
          <p:nvPr/>
        </p:nvSpPr>
        <p:spPr>
          <a:xfrm>
            <a:off x="2882444" y="425041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3F5573-A545-4044-37B4-DCDEC9446ED3}"/>
              </a:ext>
            </a:extLst>
          </p:cNvPr>
          <p:cNvSpPr txBox="1"/>
          <p:nvPr/>
        </p:nvSpPr>
        <p:spPr>
          <a:xfrm>
            <a:off x="5987137" y="4237808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016ED-CC30-9465-1FA6-13E0ED5F3992}"/>
              </a:ext>
            </a:extLst>
          </p:cNvPr>
          <p:cNvSpPr txBox="1"/>
          <p:nvPr/>
        </p:nvSpPr>
        <p:spPr>
          <a:xfrm>
            <a:off x="9447506" y="4241316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2BB359-48AD-3A0A-0EDC-828FAE6B29A7}"/>
              </a:ext>
            </a:extLst>
          </p:cNvPr>
          <p:cNvSpPr txBox="1"/>
          <p:nvPr/>
        </p:nvSpPr>
        <p:spPr>
          <a:xfrm>
            <a:off x="2976944" y="620043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C69948-99ED-1A9F-E64D-AB6BD39C2FD2}"/>
              </a:ext>
            </a:extLst>
          </p:cNvPr>
          <p:cNvSpPr txBox="1"/>
          <p:nvPr/>
        </p:nvSpPr>
        <p:spPr>
          <a:xfrm>
            <a:off x="5982781" y="649569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ED181-9907-211D-A2F9-15F754458889}"/>
              </a:ext>
            </a:extLst>
          </p:cNvPr>
          <p:cNvSpPr txBox="1"/>
          <p:nvPr/>
        </p:nvSpPr>
        <p:spPr>
          <a:xfrm>
            <a:off x="9443150" y="6499202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05710B-03E5-37EA-2EAE-2B65689B8B4B}"/>
              </a:ext>
            </a:extLst>
          </p:cNvPr>
          <p:cNvGrpSpPr/>
          <p:nvPr/>
        </p:nvGrpSpPr>
        <p:grpSpPr>
          <a:xfrm>
            <a:off x="4072962" y="2097207"/>
            <a:ext cx="272858" cy="249273"/>
            <a:chOff x="5204834" y="2089148"/>
            <a:chExt cx="272858" cy="249273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E94D9EF-2A6C-231B-EF8A-61B70BFC1686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B4AC67-8855-777E-176A-C82B0651ADB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E35A980-992C-BC06-E6FA-0E097ADCD35C}"/>
              </a:ext>
            </a:extLst>
          </p:cNvPr>
          <p:cNvGrpSpPr/>
          <p:nvPr/>
        </p:nvGrpSpPr>
        <p:grpSpPr>
          <a:xfrm>
            <a:off x="7222685" y="2206946"/>
            <a:ext cx="272858" cy="249273"/>
            <a:chOff x="5204834" y="2089148"/>
            <a:chExt cx="272858" cy="249273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5EAAA67-BBBE-C06C-DDD4-407C09006A9E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B19137-5235-DBA4-FAD7-3AE95FD88FB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1D0AC0-CEA7-1C19-F86A-AE031E71F10E}"/>
              </a:ext>
            </a:extLst>
          </p:cNvPr>
          <p:cNvGrpSpPr/>
          <p:nvPr/>
        </p:nvGrpSpPr>
        <p:grpSpPr>
          <a:xfrm>
            <a:off x="10676398" y="2224588"/>
            <a:ext cx="272858" cy="249273"/>
            <a:chOff x="5204834" y="2089148"/>
            <a:chExt cx="272858" cy="249273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A4F4B9-5D5E-6966-840E-C886AD70EA3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0F5AFF-28CD-5476-6335-D3E85AB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660078-4EFF-C20E-5FB6-BA6C8FF71E53}"/>
              </a:ext>
            </a:extLst>
          </p:cNvPr>
          <p:cNvGrpSpPr/>
          <p:nvPr/>
        </p:nvGrpSpPr>
        <p:grpSpPr>
          <a:xfrm>
            <a:off x="7293218" y="4093871"/>
            <a:ext cx="272858" cy="249273"/>
            <a:chOff x="5204834" y="2089148"/>
            <a:chExt cx="272858" cy="24927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040F421-2289-80EE-1851-4109890B578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34A3731-40DC-5224-D0CA-9685098130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12B4EDB-C0CC-4659-8A11-92B0AF18EE0B}"/>
              </a:ext>
            </a:extLst>
          </p:cNvPr>
          <p:cNvGrpSpPr/>
          <p:nvPr/>
        </p:nvGrpSpPr>
        <p:grpSpPr>
          <a:xfrm>
            <a:off x="10739905" y="4093871"/>
            <a:ext cx="272858" cy="249273"/>
            <a:chOff x="5204834" y="2089148"/>
            <a:chExt cx="272858" cy="24927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078ED1-201F-8BDF-E7C8-D19B8A99BF9B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AFD9BA-DE1C-0EDF-0AA2-D68FAB61E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596A82E-2425-BC04-2A5D-5304CF87A443}"/>
              </a:ext>
            </a:extLst>
          </p:cNvPr>
          <p:cNvGrpSpPr/>
          <p:nvPr/>
        </p:nvGrpSpPr>
        <p:grpSpPr>
          <a:xfrm>
            <a:off x="4070053" y="4104753"/>
            <a:ext cx="272858" cy="249273"/>
            <a:chOff x="5204834" y="2089148"/>
            <a:chExt cx="272858" cy="24927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F90155-87F7-00D1-774B-F1C0D1D53263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0D4367-5DE4-1640-D698-9C846C5C8D87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197FCE-B1E0-AB81-0368-62B2FAE4F406}"/>
              </a:ext>
            </a:extLst>
          </p:cNvPr>
          <p:cNvGrpSpPr/>
          <p:nvPr/>
        </p:nvGrpSpPr>
        <p:grpSpPr>
          <a:xfrm>
            <a:off x="4077138" y="6044200"/>
            <a:ext cx="272858" cy="249273"/>
            <a:chOff x="5204834" y="2089148"/>
            <a:chExt cx="272858" cy="249273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4AE1FFD-FCEC-83E3-6107-8F7AF3A8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20DF70-F3E2-4268-B81C-6408939FBAE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1B099DF-2B75-804C-3B30-2D0D57DAF683}"/>
              </a:ext>
            </a:extLst>
          </p:cNvPr>
          <p:cNvGrpSpPr/>
          <p:nvPr/>
        </p:nvGrpSpPr>
        <p:grpSpPr>
          <a:xfrm>
            <a:off x="7293218" y="6363805"/>
            <a:ext cx="272858" cy="249273"/>
            <a:chOff x="5204834" y="2089148"/>
            <a:chExt cx="272858" cy="249273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9E274-7377-B5AC-0131-20CAC6C04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4EBF65-13EA-F1E1-9145-270F861BD736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C66CF40-A216-7014-BE3D-6F2BDDF8041A}"/>
              </a:ext>
            </a:extLst>
          </p:cNvPr>
          <p:cNvGrpSpPr/>
          <p:nvPr/>
        </p:nvGrpSpPr>
        <p:grpSpPr>
          <a:xfrm>
            <a:off x="10755590" y="6352722"/>
            <a:ext cx="272858" cy="249273"/>
            <a:chOff x="5204834" y="2089148"/>
            <a:chExt cx="272858" cy="24927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DE80F8-9EA0-3C5F-BDBD-66BE562939E7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DD5D296-D70A-702A-40AB-02311CCBBD2E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51BF65D-AD6B-73A0-BAA3-78015754C321}"/>
              </a:ext>
            </a:extLst>
          </p:cNvPr>
          <p:cNvSpPr/>
          <p:nvPr/>
        </p:nvSpPr>
        <p:spPr>
          <a:xfrm>
            <a:off x="5962423" y="4538455"/>
            <a:ext cx="6157671" cy="5594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Lowest Risk users</a:t>
            </a:r>
            <a:r>
              <a:rPr lang="en-US" sz="1200">
                <a:solidFill>
                  <a:schemeClr val="tx1"/>
                </a:solidFill>
              </a:rPr>
              <a:t> from this B Score will be pre-approved for upsell and </a:t>
            </a:r>
            <a:r>
              <a:rPr lang="en-US" sz="1200" err="1">
                <a:solidFill>
                  <a:schemeClr val="tx1"/>
                </a:solidFill>
              </a:rPr>
              <a:t>xsell</a:t>
            </a:r>
            <a:r>
              <a:rPr lang="en-US" sz="1200">
                <a:solidFill>
                  <a:schemeClr val="tx1"/>
                </a:solidFill>
              </a:rPr>
              <a:t>.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b="1">
                <a:solidFill>
                  <a:schemeClr val="tx1"/>
                </a:solidFill>
              </a:rPr>
              <a:t>Medium Risk users</a:t>
            </a:r>
            <a:r>
              <a:rPr lang="en-US" sz="1200">
                <a:solidFill>
                  <a:schemeClr val="tx1"/>
                </a:solidFill>
              </a:rPr>
              <a:t> from this B Score will have to go through Taran.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High Risk users</a:t>
            </a:r>
            <a:r>
              <a:rPr lang="en-US" sz="1200">
                <a:solidFill>
                  <a:schemeClr val="tx1"/>
                </a:solidFill>
              </a:rPr>
              <a:t> from this B Score will not be given any offer.</a:t>
            </a: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BC33B0CB-1E6B-80BF-FD26-E4B33D6A01F7}"/>
              </a:ext>
            </a:extLst>
          </p:cNvPr>
          <p:cNvSpPr/>
          <p:nvPr/>
        </p:nvSpPr>
        <p:spPr>
          <a:xfrm>
            <a:off x="8888697" y="3830043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253EA276-1520-2D49-8B8E-B58B010D7920}"/>
              </a:ext>
            </a:extLst>
          </p:cNvPr>
          <p:cNvSpPr/>
          <p:nvPr/>
        </p:nvSpPr>
        <p:spPr>
          <a:xfrm>
            <a:off x="8892488" y="6129102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81A4FE7-0BF1-6A09-E15E-FDEEAAC9D2A7}"/>
              </a:ext>
            </a:extLst>
          </p:cNvPr>
          <p:cNvCxnSpPr>
            <a:cxnSpLocks/>
          </p:cNvCxnSpPr>
          <p:nvPr/>
        </p:nvCxnSpPr>
        <p:spPr>
          <a:xfrm>
            <a:off x="92367" y="2021021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3DCD966-6664-A88B-DD7E-71E0B19410F7}"/>
              </a:ext>
            </a:extLst>
          </p:cNvPr>
          <p:cNvSpPr txBox="1"/>
          <p:nvPr/>
        </p:nvSpPr>
        <p:spPr>
          <a:xfrm>
            <a:off x="57870" y="1869727"/>
            <a:ext cx="1592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automatically move from Trench 1 to Trench 2 after 30 days if no disbursed loans</a:t>
            </a:r>
          </a:p>
        </p:txBody>
      </p: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C110E538-95EB-5047-D872-9B804CE054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75048" y="3635426"/>
            <a:ext cx="642273" cy="419139"/>
          </a:xfrm>
          <a:prstGeom prst="curvedConnector4">
            <a:avLst>
              <a:gd name="adj1" fmla="val -25354"/>
              <a:gd name="adj2" fmla="val 1649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14B3E7-0F68-194A-7AFE-624C9D29E350}"/>
              </a:ext>
            </a:extLst>
          </p:cNvPr>
          <p:cNvSpPr txBox="1"/>
          <p:nvPr/>
        </p:nvSpPr>
        <p:spPr>
          <a:xfrm>
            <a:off x="292259" y="2664112"/>
            <a:ext cx="253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stay in Trench 2 until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loan. His Gamma Stack will be re-calculated every 30-day anniversary from TSA onboarding date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FC0FF46-6A6C-9319-BECC-290EE0D206AB}"/>
              </a:ext>
            </a:extLst>
          </p:cNvPr>
          <p:cNvCxnSpPr>
            <a:cxnSpLocks/>
          </p:cNvCxnSpPr>
          <p:nvPr/>
        </p:nvCxnSpPr>
        <p:spPr>
          <a:xfrm>
            <a:off x="2772026" y="4263732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D8AC39-4F01-7DAF-FD35-126F6E89F3F2}"/>
              </a:ext>
            </a:extLst>
          </p:cNvPr>
          <p:cNvCxnSpPr>
            <a:cxnSpLocks/>
          </p:cNvCxnSpPr>
          <p:nvPr/>
        </p:nvCxnSpPr>
        <p:spPr>
          <a:xfrm>
            <a:off x="2894267" y="2464928"/>
            <a:ext cx="0" cy="2634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2663B8A-D8A0-7622-E6C9-534B399D2DB8}"/>
              </a:ext>
            </a:extLst>
          </p:cNvPr>
          <p:cNvSpPr txBox="1"/>
          <p:nvPr/>
        </p:nvSpPr>
        <p:spPr>
          <a:xfrm>
            <a:off x="1216060" y="4546893"/>
            <a:ext cx="1592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move to Trench 3 after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C567BC-4162-6060-D5BF-3792C4638F03}"/>
              </a:ext>
            </a:extLst>
          </p:cNvPr>
          <p:cNvSpPr txBox="1"/>
          <p:nvPr/>
        </p:nvSpPr>
        <p:spPr>
          <a:xfrm>
            <a:off x="8662450" y="1517264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0C4F1-EEB4-5E88-AC57-77F260262B94}"/>
              </a:ext>
            </a:extLst>
          </p:cNvPr>
          <p:cNvSpPr txBox="1"/>
          <p:nvPr/>
        </p:nvSpPr>
        <p:spPr>
          <a:xfrm>
            <a:off x="8688979" y="3420111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41B852-0384-09FF-F622-45B5B574ACF7}"/>
              </a:ext>
            </a:extLst>
          </p:cNvPr>
          <p:cNvSpPr txBox="1"/>
          <p:nvPr/>
        </p:nvSpPr>
        <p:spPr>
          <a:xfrm>
            <a:off x="8664531" y="5748488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EF56DB04-A753-BBB6-1498-BE38DA770745}"/>
              </a:ext>
            </a:extLst>
          </p:cNvPr>
          <p:cNvCxnSpPr>
            <a:cxnSpLocks/>
          </p:cNvCxnSpPr>
          <p:nvPr/>
        </p:nvCxnSpPr>
        <p:spPr>
          <a:xfrm flipH="1">
            <a:off x="1761499" y="5185458"/>
            <a:ext cx="559546" cy="651868"/>
          </a:xfrm>
          <a:prstGeom prst="curvedConnector4">
            <a:avLst>
              <a:gd name="adj1" fmla="val -40855"/>
              <a:gd name="adj2" fmla="val 1384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DE84-BC5C-0FC8-3894-1DABD0E467D3}"/>
              </a:ext>
            </a:extLst>
          </p:cNvPr>
          <p:cNvSpPr txBox="1"/>
          <p:nvPr/>
        </p:nvSpPr>
        <p:spPr>
          <a:xfrm>
            <a:off x="-6489" y="6141990"/>
            <a:ext cx="3446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Once moved to Trench 3, user will forever remain in Trench 3. His Gamma Stack will be re-calculated every 30 days anniversary from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Loan Disbursement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4FFD-2092-07A3-2EBC-8E6F83C469F8}"/>
              </a:ext>
            </a:extLst>
          </p:cNvPr>
          <p:cNvSpPr/>
          <p:nvPr/>
        </p:nvSpPr>
        <p:spPr>
          <a:xfrm>
            <a:off x="8147004" y="40342"/>
            <a:ext cx="518984" cy="231060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30B85-BE66-AD31-9426-D6BC26181DED}"/>
              </a:ext>
            </a:extLst>
          </p:cNvPr>
          <p:cNvSpPr/>
          <p:nvPr/>
        </p:nvSpPr>
        <p:spPr>
          <a:xfrm>
            <a:off x="10195471" y="36587"/>
            <a:ext cx="518984" cy="231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19201-BDC7-D4C6-85A2-3502A3158EBB}"/>
              </a:ext>
            </a:extLst>
          </p:cNvPr>
          <p:cNvSpPr txBox="1"/>
          <p:nvPr/>
        </p:nvSpPr>
        <p:spPr>
          <a:xfrm>
            <a:off x="8596954" y="15244"/>
            <a:ext cx="1597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Cash Loan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12867-8DC1-0DA0-6C3C-88D21D29CDC0}"/>
              </a:ext>
            </a:extLst>
          </p:cNvPr>
          <p:cNvSpPr txBox="1"/>
          <p:nvPr/>
        </p:nvSpPr>
        <p:spPr>
          <a:xfrm>
            <a:off x="10635862" y="22340"/>
            <a:ext cx="184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both Cash and SIL</a:t>
            </a:r>
          </a:p>
        </p:txBody>
      </p:sp>
    </p:spTree>
    <p:extLst>
      <p:ext uri="{BB962C8B-B14F-4D97-AF65-F5344CB8AC3E}">
        <p14:creationId xmlns:p14="http://schemas.microsoft.com/office/powerpoint/2010/main" val="1354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DAB3-0ECD-5A71-C38B-1B91C7FD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66" y="2295942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785AFF"/>
                </a:solidFill>
              </a:rPr>
              <a:t>Gamma Trench 1 Stack Model</a:t>
            </a:r>
            <a:endParaRPr lang="en-IN" b="1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2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7B714-7FBA-B562-7D74-DA11FD58A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8A521D-0BDC-0D65-0A1E-6C2A8E095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690135"/>
              </p:ext>
            </p:extLst>
          </p:nvPr>
        </p:nvGraphicFramePr>
        <p:xfrm>
          <a:off x="392545" y="1096818"/>
          <a:ext cx="11085019" cy="1837261"/>
        </p:xfrm>
        <a:graphic>
          <a:graphicData uri="http://schemas.openxmlformats.org/drawingml/2006/table">
            <a:tbl>
              <a:tblPr/>
              <a:tblGrid>
                <a:gridCol w="4111175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986098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559980">
                  <a:extLst>
                    <a:ext uri="{9D8B030D-6E8A-4147-A177-3AD203B41FA5}">
                      <a16:colId xmlns:a16="http://schemas.microsoft.com/office/drawing/2014/main" val="1367636891"/>
                    </a:ext>
                  </a:extLst>
                </a:gridCol>
                <a:gridCol w="1713883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  <a:gridCol w="1713883">
                  <a:extLst>
                    <a:ext uri="{9D8B030D-6E8A-4147-A177-3AD203B41FA5}">
                      <a16:colId xmlns:a16="http://schemas.microsoft.com/office/drawing/2014/main" val="1115179235"/>
                    </a:ext>
                  </a:extLst>
                </a:gridCol>
              </a:tblGrid>
              <a:tr h="69571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Gamma Trench 1 stacking - Android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​​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06/10/2023 - 15/02/2025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16/02/2025 -15/03/2025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endParaRPr lang="en-US" sz="1400" b="1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16/03/2025 -15/04/2025 </a:t>
                      </a:r>
                      <a:endParaRPr lang="en-US"/>
                    </a:p>
                  </a:txBody>
                  <a:tcPr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28160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(90%)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Val Gini (10%)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Test 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OOT Gini</a:t>
                      </a:r>
                    </a:p>
                  </a:txBody>
                  <a:tcPr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2929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Credo 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0.4369</a:t>
                      </a:r>
                      <a:r>
                        <a:rPr lang="en-IN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  <a:endParaRPr lang="en-US" dirty="0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0.4012</a:t>
                      </a: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0.2367</a:t>
                      </a: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0.2694</a:t>
                      </a: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26504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Apps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0.4501</a:t>
                      </a:r>
                      <a:endParaRPr lang="en-US" dirty="0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0.3664</a:t>
                      </a:r>
                      <a:endParaRPr lang="en-US" dirty="0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0.2491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0.2377 </a:t>
                      </a:r>
                      <a:endParaRPr lang="en-US"/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86680"/>
                  </a:ext>
                </a:extLst>
              </a:tr>
              <a:tr h="29293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Apps + Credo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0.4621</a:t>
                      </a:r>
                      <a:r>
                        <a:rPr lang="en-IN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  <a:endParaRPr lang="en-US" dirty="0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000000"/>
                          </a:solidFill>
                          <a:effectLst/>
                        </a:rPr>
                        <a:t>0.4049</a:t>
                      </a:r>
                      <a:r>
                        <a:rPr lang="en-IN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  <a:endParaRPr lang="en-US" dirty="0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</a:rPr>
                        <a:t>0.2592</a:t>
                      </a: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 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0.2861</a:t>
                      </a:r>
                      <a:endParaRPr lang="en-US" dirty="0"/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702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C781066-7A1D-3A19-3BF7-97C026BD8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6" y="98857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D5CE9-430C-7B00-6AC7-10998398DC66}"/>
              </a:ext>
            </a:extLst>
          </p:cNvPr>
          <p:cNvSpPr txBox="1"/>
          <p:nvPr/>
        </p:nvSpPr>
        <p:spPr>
          <a:xfrm>
            <a:off x="321734" y="98857"/>
            <a:ext cx="1149567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rgbClr val="785AFF"/>
                </a:solidFill>
              </a:rPr>
              <a:t>Trench 1 Gamma Stack for Android users</a:t>
            </a:r>
          </a:p>
          <a:p>
            <a:r>
              <a:rPr lang="en-US" sz="2400" b="1" dirty="0">
                <a:solidFill>
                  <a:schemeClr val="tx1">
                    <a:lumMod val="49000"/>
                    <a:lumOff val="51000"/>
                  </a:schemeClr>
                </a:solidFill>
              </a:rPr>
              <a:t>We selected Log Reg Stack using Demo + Apps + Credo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4E6BAF2-69D6-67A6-8D54-55B67D0F6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02003"/>
              </p:ext>
            </p:extLst>
          </p:nvPr>
        </p:nvGraphicFramePr>
        <p:xfrm>
          <a:off x="5582386" y="4247934"/>
          <a:ext cx="5264800" cy="23260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2428">
                  <a:extLst>
                    <a:ext uri="{9D8B030D-6E8A-4147-A177-3AD203B41FA5}">
                      <a16:colId xmlns:a16="http://schemas.microsoft.com/office/drawing/2014/main" val="4083969514"/>
                    </a:ext>
                  </a:extLst>
                </a:gridCol>
                <a:gridCol w="1682795">
                  <a:extLst>
                    <a:ext uri="{9D8B030D-6E8A-4147-A177-3AD203B41FA5}">
                      <a16:colId xmlns:a16="http://schemas.microsoft.com/office/drawing/2014/main" val="364168864"/>
                    </a:ext>
                  </a:extLst>
                </a:gridCol>
                <a:gridCol w="2379577">
                  <a:extLst>
                    <a:ext uri="{9D8B030D-6E8A-4147-A177-3AD203B41FA5}">
                      <a16:colId xmlns:a16="http://schemas.microsoft.com/office/drawing/2014/main" val="3340208367"/>
                    </a:ext>
                  </a:extLst>
                </a:gridCol>
              </a:tblGrid>
              <a:tr h="332627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Step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Transformer / Estimator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08139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1. Imputer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SimpleImputer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strategy="mean"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44274"/>
                  </a:ext>
                </a:extLst>
              </a:tr>
              <a:tr h="202468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2. Scaler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StandardScaler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— (default parameters)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36576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3. Classifier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LogisticRegression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penalty="l1"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119598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solver="liblinear"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660339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C=0.5970554296516811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427048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class_weight="balanced"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2942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max_iter=500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32313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random_state=42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5127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0066F4C-789A-BDD6-03EE-F57DBB4BD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712093"/>
              </p:ext>
            </p:extLst>
          </p:nvPr>
        </p:nvGraphicFramePr>
        <p:xfrm>
          <a:off x="983585" y="4798472"/>
          <a:ext cx="2975428" cy="101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>
                  <a:extLst>
                    <a:ext uri="{9D8B030D-6E8A-4147-A177-3AD203B41FA5}">
                      <a16:colId xmlns:a16="http://schemas.microsoft.com/office/drawing/2014/main" val="2404434306"/>
                    </a:ext>
                  </a:extLst>
                </a:gridCol>
              </a:tblGrid>
              <a:tr h="1015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Note : All Models are Hp Tuned 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1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15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1B46A-50BB-84EF-397F-FA3918EE2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824D354D-4610-7C66-1823-787F7439B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6" y="98857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B7F5351-9490-FF04-AC05-691E9C7C3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677723"/>
              </p:ext>
            </p:extLst>
          </p:nvPr>
        </p:nvGraphicFramePr>
        <p:xfrm>
          <a:off x="517119" y="1581216"/>
          <a:ext cx="10920916" cy="1454470"/>
        </p:xfrm>
        <a:graphic>
          <a:graphicData uri="http://schemas.openxmlformats.org/drawingml/2006/table">
            <a:tbl>
              <a:tblPr/>
              <a:tblGrid>
                <a:gridCol w="4078925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863341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643078">
                  <a:extLst>
                    <a:ext uri="{9D8B030D-6E8A-4147-A177-3AD203B41FA5}">
                      <a16:colId xmlns:a16="http://schemas.microsoft.com/office/drawing/2014/main" val="1367636891"/>
                    </a:ext>
                  </a:extLst>
                </a:gridCol>
                <a:gridCol w="1667786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  <a:gridCol w="1667786">
                  <a:extLst>
                    <a:ext uri="{9D8B030D-6E8A-4147-A177-3AD203B41FA5}">
                      <a16:colId xmlns:a16="http://schemas.microsoft.com/office/drawing/2014/main" val="354804345"/>
                    </a:ext>
                  </a:extLst>
                </a:gridCol>
              </a:tblGrid>
              <a:tr h="62947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Gamma Trench 1 stacking - IOS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06/10/2023 - 15/02/2025 </a:t>
                      </a:r>
                      <a:endParaRPr lang="en-US" sz="1400" b="1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16/02/2025 -15/03/2025 </a:t>
                      </a:r>
                      <a:endParaRPr lang="en-US" sz="1400" b="1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16/03/2025 -15/04/2025 </a:t>
                      </a:r>
                      <a:endParaRPr lang="en-US"/>
                    </a:p>
                  </a:txBody>
                  <a:tcPr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26590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(90%)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Val Gini (10%)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Test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OOT Gini</a:t>
                      </a:r>
                      <a:endParaRPr lang="en-US"/>
                    </a:p>
                  </a:txBody>
                  <a:tcPr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Demo + Credo 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0.2681</a:t>
                      </a:r>
                      <a:endParaRPr lang="en-US" dirty="0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0.2829</a:t>
                      </a:r>
                      <a:endParaRPr lang="en-US" dirty="0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0.3044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D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0.1877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Demo</a:t>
                      </a:r>
                    </a:p>
                  </a:txBody>
                  <a:tcPr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0.2637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0.2715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0.2827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0.1818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29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BF7DE20-63A7-43B4-5C29-439B91C01607}"/>
              </a:ext>
            </a:extLst>
          </p:cNvPr>
          <p:cNvSpPr txBox="1"/>
          <p:nvPr/>
        </p:nvSpPr>
        <p:spPr>
          <a:xfrm>
            <a:off x="321734" y="98857"/>
            <a:ext cx="1149567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rgbClr val="785AFF"/>
                </a:solidFill>
              </a:rPr>
              <a:t>Trench 1 Gamma Stack for iOS</a:t>
            </a:r>
          </a:p>
          <a:p>
            <a:r>
              <a:rPr lang="en-US" sz="2400" b="1" dirty="0">
                <a:solidFill>
                  <a:schemeClr val="tx1">
                    <a:lumMod val="49000"/>
                    <a:lumOff val="51000"/>
                  </a:schemeClr>
                </a:solidFill>
              </a:rPr>
              <a:t>We selected Normalized version of the Demo Score only; Hence there was no separate Stack Model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396B17-FB99-E6AA-613E-411BC0513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89205"/>
              </p:ext>
            </p:extLst>
          </p:nvPr>
        </p:nvGraphicFramePr>
        <p:xfrm>
          <a:off x="5582386" y="4247934"/>
          <a:ext cx="5264800" cy="23260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2428">
                  <a:extLst>
                    <a:ext uri="{9D8B030D-6E8A-4147-A177-3AD203B41FA5}">
                      <a16:colId xmlns:a16="http://schemas.microsoft.com/office/drawing/2014/main" val="4083969514"/>
                    </a:ext>
                  </a:extLst>
                </a:gridCol>
                <a:gridCol w="1682795">
                  <a:extLst>
                    <a:ext uri="{9D8B030D-6E8A-4147-A177-3AD203B41FA5}">
                      <a16:colId xmlns:a16="http://schemas.microsoft.com/office/drawing/2014/main" val="364168864"/>
                    </a:ext>
                  </a:extLst>
                </a:gridCol>
                <a:gridCol w="2379577">
                  <a:extLst>
                    <a:ext uri="{9D8B030D-6E8A-4147-A177-3AD203B41FA5}">
                      <a16:colId xmlns:a16="http://schemas.microsoft.com/office/drawing/2014/main" val="3340208367"/>
                    </a:ext>
                  </a:extLst>
                </a:gridCol>
              </a:tblGrid>
              <a:tr h="332627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Step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Transformer / Estimator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08139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1. Imputer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SimpleImputer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strategy="mean"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44274"/>
                  </a:ext>
                </a:extLst>
              </a:tr>
              <a:tr h="202468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2. Scaler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StandardScaler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— (default parameters)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36576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3. Classifier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LogisticRegression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penalty="l1"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119598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solver="</a:t>
                      </a:r>
                      <a:r>
                        <a:rPr lang="en-US" sz="1200" err="1">
                          <a:effectLst/>
                          <a:latin typeface="Arial"/>
                        </a:rPr>
                        <a:t>liblinear</a:t>
                      </a:r>
                      <a:r>
                        <a:rPr lang="en-US" sz="1200">
                          <a:effectLst/>
                          <a:latin typeface="Arial"/>
                        </a:rPr>
                        <a:t>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660339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C=</a:t>
                      </a:r>
                      <a:r>
                        <a:rPr lang="en-US" sz="1200" b="0" i="0" u="none" strike="noStrike" noProof="0">
                          <a:effectLst/>
                        </a:rPr>
                        <a:t>1.372924444038049</a:t>
                      </a:r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427048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class_weight</a:t>
                      </a:r>
                      <a:r>
                        <a:rPr lang="en-US" sz="1200">
                          <a:effectLst/>
                          <a:latin typeface="Arial"/>
                        </a:rPr>
                        <a:t>="balanced"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2942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max_iter</a:t>
                      </a:r>
                      <a:r>
                        <a:rPr lang="en-US" sz="1200">
                          <a:effectLst/>
                          <a:latin typeface="Arial"/>
                        </a:rPr>
                        <a:t>=500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32313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random_state</a:t>
                      </a:r>
                      <a:r>
                        <a:rPr lang="en-US" sz="1200">
                          <a:effectLst/>
                          <a:latin typeface="Arial"/>
                        </a:rPr>
                        <a:t>=42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5127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ED42F12-B986-29F0-05D3-A09A41BAA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172230"/>
              </p:ext>
            </p:extLst>
          </p:nvPr>
        </p:nvGraphicFramePr>
        <p:xfrm>
          <a:off x="983585" y="4798472"/>
          <a:ext cx="2975428" cy="101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>
                  <a:extLst>
                    <a:ext uri="{9D8B030D-6E8A-4147-A177-3AD203B41FA5}">
                      <a16:colId xmlns:a16="http://schemas.microsoft.com/office/drawing/2014/main" val="2404434306"/>
                    </a:ext>
                  </a:extLst>
                </a:gridCol>
              </a:tblGrid>
              <a:tr h="1015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Aptos"/>
                        </a:rPr>
                        <a:t>Note : All Models are Hp Tuned 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1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97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E25AD-8FF5-5751-B7CA-22733768D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4D64-336E-0CCD-77EE-57F96C50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66" y="2295942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785AFF"/>
                </a:solidFill>
              </a:rPr>
              <a:t>Gamma Trench 2 Stack Model</a:t>
            </a:r>
            <a:endParaRPr lang="en-IN" b="1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9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00272-8D43-285E-771E-1066C4DDF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A336FA-8F64-6EE9-61B5-DA3C6D075E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275203"/>
              </p:ext>
            </p:extLst>
          </p:nvPr>
        </p:nvGraphicFramePr>
        <p:xfrm>
          <a:off x="427181" y="600363"/>
          <a:ext cx="8753318" cy="2830214"/>
        </p:xfrm>
        <a:graphic>
          <a:graphicData uri="http://schemas.openxmlformats.org/drawingml/2006/table">
            <a:tbl>
              <a:tblPr/>
              <a:tblGrid>
                <a:gridCol w="3302459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419948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330299">
                  <a:extLst>
                    <a:ext uri="{9D8B030D-6E8A-4147-A177-3AD203B41FA5}">
                      <a16:colId xmlns:a16="http://schemas.microsoft.com/office/drawing/2014/main" val="1367636891"/>
                    </a:ext>
                  </a:extLst>
                </a:gridCol>
                <a:gridCol w="1350306">
                  <a:extLst>
                    <a:ext uri="{9D8B030D-6E8A-4147-A177-3AD203B41FA5}">
                      <a16:colId xmlns:a16="http://schemas.microsoft.com/office/drawing/2014/main" val="2682906176"/>
                    </a:ext>
                  </a:extLst>
                </a:gridCol>
                <a:gridCol w="1350306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</a:tblGrid>
              <a:tr h="30163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Gamma Trench 2 stacking - Android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​​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06/10/2023 - 15/02/2025 </a:t>
                      </a:r>
                      <a:endParaRPr lang="en-US" sz="1400" b="1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16/02/2025 -15/03/2025  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16/03/2025 -15/04/2025 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258097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(90%)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Val Gini (10%)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Test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OOT 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17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000" b="0" i="0" u="none" strike="noStrike" noProof="0" dirty="0">
                          <a:latin typeface="Consolas"/>
                        </a:rPr>
                        <a:t>0.4634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000" b="0" i="0" u="none" strike="noStrike" noProof="0" dirty="0">
                          <a:latin typeface="Consolas"/>
                        </a:rPr>
                        <a:t>0.1929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0.1684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1425"/>
                        </a:lnSpc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0.1899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87765"/>
                  </a:ext>
                </a:extLst>
              </a:tr>
              <a:tr h="17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Credo 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0.5270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0.5438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0.2539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0.2856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17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Apps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0.5283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0.5918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0.2591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0.3006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86680"/>
                  </a:ext>
                </a:extLst>
              </a:tr>
              <a:tr h="17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Transaction score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0.5142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0.4358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0.2697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0.3511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25600"/>
                  </a:ext>
                </a:extLst>
              </a:tr>
              <a:tr h="1787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</a:t>
                      </a: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Credo 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Transaction score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0.5607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0.5001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0.3443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0.4008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354998"/>
                  </a:ext>
                </a:extLst>
              </a:tr>
              <a:tr h="3016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</a:t>
                      </a: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Credo 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Transaction score + Apps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 dirty="0">
                          <a:latin typeface="Consolas"/>
                        </a:rPr>
                        <a:t>0.5731</a:t>
                      </a:r>
                      <a:endParaRPr lang="en-US" dirty="0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 dirty="0">
                          <a:latin typeface="Consolas"/>
                        </a:rPr>
                        <a:t>0.5235</a:t>
                      </a:r>
                      <a:endParaRPr lang="en-US" dirty="0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0.3571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0.4091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20180"/>
                  </a:ext>
                </a:extLst>
              </a:tr>
              <a:tr h="27929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Demo 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+ 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Transaction score + Apps</a:t>
                      </a:r>
                      <a:endParaRPr lang="en-US"/>
                    </a:p>
                  </a:txBody>
                  <a:tcPr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0.5623</a:t>
                      </a:r>
                      <a:endParaRPr lang="en-US"/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0.5185</a:t>
                      </a:r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0" i="0" u="none" strike="noStrike" noProof="0">
                          <a:solidFill>
                            <a:srgbClr val="000000"/>
                          </a:solidFill>
                          <a:latin typeface="Consolas"/>
                        </a:rPr>
                        <a:t>0.3394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IN" sz="11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0.3873</a:t>
                      </a:r>
                      <a:endParaRPr lang="en-US" dirty="0"/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2711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388BF98-2603-C46E-12BA-6C230C80E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6" y="-183117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E43DB6B-FCF1-9544-482F-6675863D6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5" y="2669873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5078EA-BC36-5431-9700-0E629EA5D26B}"/>
              </a:ext>
            </a:extLst>
          </p:cNvPr>
          <p:cNvSpPr txBox="1"/>
          <p:nvPr/>
        </p:nvSpPr>
        <p:spPr>
          <a:xfrm>
            <a:off x="178568" y="-43729"/>
            <a:ext cx="1179517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solidFill>
                  <a:srgbClr val="785AFF"/>
                </a:solidFill>
              </a:rPr>
              <a:t>Trench 2 Gamma Stack for Android users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FAFE722-33B7-D4BA-7971-525224371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742577"/>
              </p:ext>
            </p:extLst>
          </p:nvPr>
        </p:nvGraphicFramePr>
        <p:xfrm>
          <a:off x="983585" y="4798472"/>
          <a:ext cx="2975428" cy="101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>
                  <a:extLst>
                    <a:ext uri="{9D8B030D-6E8A-4147-A177-3AD203B41FA5}">
                      <a16:colId xmlns:a16="http://schemas.microsoft.com/office/drawing/2014/main" val="2404434306"/>
                    </a:ext>
                  </a:extLst>
                </a:gridCol>
              </a:tblGrid>
              <a:tr h="1015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Aptos"/>
                        </a:rPr>
                        <a:t>Note : All Models are Hp Tuned 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132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8D4FF0E-65C0-1CEF-C68C-6E7B8068D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79054"/>
              </p:ext>
            </p:extLst>
          </p:nvPr>
        </p:nvGraphicFramePr>
        <p:xfrm>
          <a:off x="5864222" y="4468300"/>
          <a:ext cx="5264799" cy="23260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2428">
                  <a:extLst>
                    <a:ext uri="{9D8B030D-6E8A-4147-A177-3AD203B41FA5}">
                      <a16:colId xmlns:a16="http://schemas.microsoft.com/office/drawing/2014/main" val="4083969514"/>
                    </a:ext>
                  </a:extLst>
                </a:gridCol>
                <a:gridCol w="1682795">
                  <a:extLst>
                    <a:ext uri="{9D8B030D-6E8A-4147-A177-3AD203B41FA5}">
                      <a16:colId xmlns:a16="http://schemas.microsoft.com/office/drawing/2014/main" val="364168864"/>
                    </a:ext>
                  </a:extLst>
                </a:gridCol>
                <a:gridCol w="2379576">
                  <a:extLst>
                    <a:ext uri="{9D8B030D-6E8A-4147-A177-3AD203B41FA5}">
                      <a16:colId xmlns:a16="http://schemas.microsoft.com/office/drawing/2014/main" val="3340208367"/>
                    </a:ext>
                  </a:extLst>
                </a:gridCol>
              </a:tblGrid>
              <a:tr h="325329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Step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Transformer / Estimator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08139"/>
                  </a:ext>
                </a:extLst>
              </a:tr>
              <a:tr h="182184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1. Imputer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SimpleImputer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strategy="mean"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44274"/>
                  </a:ext>
                </a:extLst>
              </a:tr>
              <a:tr h="182184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2. Scaler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StandardScaler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— (default parameters)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36576"/>
                  </a:ext>
                </a:extLst>
              </a:tr>
              <a:tr h="182184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3. Classifier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LogisticRegression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penalty="l2"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119598"/>
                  </a:ext>
                </a:extLst>
              </a:tr>
              <a:tr h="182184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solver="</a:t>
                      </a:r>
                      <a:r>
                        <a:rPr lang="en-US" sz="1200" err="1">
                          <a:effectLst/>
                          <a:latin typeface="Arial"/>
                        </a:rPr>
                        <a:t>liblinear</a:t>
                      </a:r>
                      <a:r>
                        <a:rPr lang="en-US" sz="1200">
                          <a:effectLst/>
                          <a:latin typeface="Arial"/>
                        </a:rPr>
                        <a:t>"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660339"/>
                  </a:ext>
                </a:extLst>
              </a:tr>
              <a:tr h="182184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C=</a:t>
                      </a: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0.0130546771037735</a:t>
                      </a:r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427048"/>
                  </a:ext>
                </a:extLst>
              </a:tr>
              <a:tr h="182184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class_weight</a:t>
                      </a:r>
                      <a:r>
                        <a:rPr lang="en-US" sz="1200">
                          <a:effectLst/>
                          <a:latin typeface="Arial"/>
                        </a:rPr>
                        <a:t>="balanced"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2942"/>
                  </a:ext>
                </a:extLst>
              </a:tr>
              <a:tr h="182184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max_iter</a:t>
                      </a:r>
                      <a:r>
                        <a:rPr lang="en-US" sz="1200">
                          <a:effectLst/>
                          <a:latin typeface="Arial"/>
                        </a:rPr>
                        <a:t>=500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32313"/>
                  </a:ext>
                </a:extLst>
              </a:tr>
              <a:tr h="182184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err="1">
                          <a:effectLst/>
                          <a:latin typeface="Arial"/>
                        </a:rPr>
                        <a:t>random_state</a:t>
                      </a:r>
                      <a:r>
                        <a:rPr lang="en-US" sz="1200">
                          <a:effectLst/>
                          <a:latin typeface="Arial"/>
                        </a:rPr>
                        <a:t>=42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51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2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FB0D4-92D2-3BA5-8E3D-B3B17BC50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3AC10A5-A245-1968-0B3D-6E4DD7A7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6" y="-183117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E9A5D1C-85F9-8032-DF24-4D6CC3C06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84" y="4043782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5905A4-6004-DA6A-5DE3-16A49E46C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416455"/>
              </p:ext>
            </p:extLst>
          </p:nvPr>
        </p:nvGraphicFramePr>
        <p:xfrm>
          <a:off x="496454" y="796636"/>
          <a:ext cx="8854565" cy="2009623"/>
        </p:xfrm>
        <a:graphic>
          <a:graphicData uri="http://schemas.openxmlformats.org/drawingml/2006/table">
            <a:tbl>
              <a:tblPr/>
              <a:tblGrid>
                <a:gridCol w="3296478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513682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334755">
                  <a:extLst>
                    <a:ext uri="{9D8B030D-6E8A-4147-A177-3AD203B41FA5}">
                      <a16:colId xmlns:a16="http://schemas.microsoft.com/office/drawing/2014/main" val="1367636891"/>
                    </a:ext>
                  </a:extLst>
                </a:gridCol>
                <a:gridCol w="1354825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  <a:gridCol w="1354825">
                  <a:extLst>
                    <a:ext uri="{9D8B030D-6E8A-4147-A177-3AD203B41FA5}">
                      <a16:colId xmlns:a16="http://schemas.microsoft.com/office/drawing/2014/main" val="138747700"/>
                    </a:ext>
                  </a:extLst>
                </a:gridCol>
              </a:tblGrid>
              <a:tr h="453571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Gamma Trench 2 stacking - IOS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06/10/2023 - 15/02/2025 </a:t>
                      </a:r>
                      <a:endParaRPr lang="en-US" sz="1400" b="1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16/02/2025 -15/03/2025 </a:t>
                      </a:r>
                      <a:endParaRPr lang="en-US" sz="1400" b="1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16/03/2025 -15/04/2025 </a:t>
                      </a:r>
                      <a:endParaRPr lang="en-US"/>
                    </a:p>
                  </a:txBody>
                  <a:tcPr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278027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(90%)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Val Gini (10%)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Test 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OOT  Gini</a:t>
                      </a:r>
                    </a:p>
                  </a:txBody>
                  <a:tcPr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278027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</a:rPr>
                        <a:t>Demo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0.3124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0.3391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0.2001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0.2363</a:t>
                      </a:r>
                      <a:endParaRPr lang="en-US"/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709328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Demo + Credo 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0.4985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0.4783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0.2185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0.3269</a:t>
                      </a:r>
                      <a:endParaRPr lang="en-US"/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Transaction score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0.5316 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0.4526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0.3786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0.3171</a:t>
                      </a:r>
                      <a:endParaRPr lang="en-US"/>
                    </a:p>
                  </a:txBody>
                  <a:tcPr marL="6350" marR="6350" marT="6350" marB="0" anchor="ctr">
                    <a:lnL w="6350">
                      <a:solidFill>
                        <a:srgbClr val="FFFFFF"/>
                      </a:solidFill>
                    </a:lnL>
                    <a:lnR w="6350">
                      <a:solidFill>
                        <a:srgbClr val="FFFFFF"/>
                      </a:solidFill>
                    </a:lnR>
                    <a:lnT w="6350">
                      <a:solidFill>
                        <a:srgbClr val="FFFFFF"/>
                      </a:solidFill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71006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marL="0" marR="0" lvl="0" indent="0" algn="l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</a:t>
                      </a: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Transaction score + Credo Score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0.5366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0.4814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0.3918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IN" sz="1000" b="0" i="0" u="none" strike="noStrike" noProof="0">
                          <a:latin typeface="Consolas"/>
                        </a:rPr>
                        <a:t>0.3144</a:t>
                      </a:r>
                      <a:endParaRPr lang="en-US"/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FFFFFF"/>
                      </a:solidFill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FFFFFF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4334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85D7334-2914-1FC7-AEC4-8E5D90BD37CA}"/>
              </a:ext>
            </a:extLst>
          </p:cNvPr>
          <p:cNvSpPr txBox="1"/>
          <p:nvPr/>
        </p:nvSpPr>
        <p:spPr>
          <a:xfrm>
            <a:off x="178568" y="-43729"/>
            <a:ext cx="1179517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solidFill>
                  <a:srgbClr val="785AFF"/>
                </a:solidFill>
              </a:rPr>
              <a:t>Trench 2 Gamma Stack for iOS users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000D672-619C-5535-5417-86E573624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13148"/>
              </p:ext>
            </p:extLst>
          </p:nvPr>
        </p:nvGraphicFramePr>
        <p:xfrm>
          <a:off x="983585" y="4798472"/>
          <a:ext cx="2975428" cy="1015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428">
                  <a:extLst>
                    <a:ext uri="{9D8B030D-6E8A-4147-A177-3AD203B41FA5}">
                      <a16:colId xmlns:a16="http://schemas.microsoft.com/office/drawing/2014/main" val="2404434306"/>
                    </a:ext>
                  </a:extLst>
                </a:gridCol>
              </a:tblGrid>
              <a:tr h="101531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FFFFFF"/>
                          </a:solidFill>
                          <a:latin typeface="Aptos"/>
                        </a:rPr>
                        <a:t>Note : All Models are Hp Tuned 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19132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EAB3D696-8C5D-AAB2-D027-CBB28D10B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144285"/>
              </p:ext>
            </p:extLst>
          </p:nvPr>
        </p:nvGraphicFramePr>
        <p:xfrm>
          <a:off x="5582386" y="4247934"/>
          <a:ext cx="5264800" cy="23260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2428">
                  <a:extLst>
                    <a:ext uri="{9D8B030D-6E8A-4147-A177-3AD203B41FA5}">
                      <a16:colId xmlns:a16="http://schemas.microsoft.com/office/drawing/2014/main" val="4083969514"/>
                    </a:ext>
                  </a:extLst>
                </a:gridCol>
                <a:gridCol w="1682795">
                  <a:extLst>
                    <a:ext uri="{9D8B030D-6E8A-4147-A177-3AD203B41FA5}">
                      <a16:colId xmlns:a16="http://schemas.microsoft.com/office/drawing/2014/main" val="364168864"/>
                    </a:ext>
                  </a:extLst>
                </a:gridCol>
                <a:gridCol w="2379577">
                  <a:extLst>
                    <a:ext uri="{9D8B030D-6E8A-4147-A177-3AD203B41FA5}">
                      <a16:colId xmlns:a16="http://schemas.microsoft.com/office/drawing/2014/main" val="3340208367"/>
                    </a:ext>
                  </a:extLst>
                </a:gridCol>
              </a:tblGrid>
              <a:tr h="332627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Step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Transformer / Estimator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Parameters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108139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1. Imputer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SimpleImputer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strategy="mean"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644274"/>
                  </a:ext>
                </a:extLst>
              </a:tr>
              <a:tr h="202468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2. Scaler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StandardScaler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— (default parameters)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136576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r>
                        <a:rPr lang="en-US" sz="1200" b="1">
                          <a:effectLst/>
                          <a:latin typeface="Arial"/>
                        </a:rPr>
                        <a:t>3. Classifier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LogisticRegression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penalty="l1"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5119598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solver="liblinear"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660339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C=</a:t>
                      </a:r>
                      <a:r>
                        <a:rPr lang="en-US" sz="1000" b="0" i="0" u="none" strike="noStrike" noProof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1.35803545784643</a:t>
                      </a:r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427048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class_weight="balanced"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2942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max_iter=500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832313"/>
                  </a:ext>
                </a:extLst>
              </a:tr>
              <a:tr h="188007"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n-US" sz="1200">
                        <a:effectLst/>
                        <a:latin typeface="Arial"/>
                      </a:endParaRP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200">
                          <a:effectLst/>
                          <a:latin typeface="Arial"/>
                        </a:rPr>
                        <a:t>random_state=42</a:t>
                      </a:r>
                    </a:p>
                  </a:txBody>
                  <a:tcPr marL="9525" marR="9525" marT="952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851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85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5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785AFF"/>
                </a:solidFill>
                <a:latin typeface="Calibri" panose="020F0502020204030204"/>
                <a:ea typeface="Calibri"/>
                <a:cs typeface="Calibri"/>
              </a:rPr>
              <a:t>Questions?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Microsoft Office PowerPoint</Application>
  <PresentationFormat>Widescreen</PresentationFormat>
  <Paragraphs>282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Consolas</vt:lpstr>
      <vt:lpstr>Times New Roman</vt:lpstr>
      <vt:lpstr>Univers</vt:lpstr>
      <vt:lpstr>Office Theme</vt:lpstr>
      <vt:lpstr>Gamma Stack Scorecard for Cash Loan</vt:lpstr>
      <vt:lpstr>Architecture Overview of TDB’s Risk Scorecards</vt:lpstr>
      <vt:lpstr>Gamma Trench 1 Stack Model</vt:lpstr>
      <vt:lpstr>PowerPoint Presentation</vt:lpstr>
      <vt:lpstr>PowerPoint Presentation</vt:lpstr>
      <vt:lpstr>Gamma Trench 2 Stack Model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lastModifiedBy>Bhuvanesh</cp:lastModifiedBy>
  <cp:revision>5</cp:revision>
  <dcterms:created xsi:type="dcterms:W3CDTF">2025-03-17T03:57:09Z</dcterms:created>
  <dcterms:modified xsi:type="dcterms:W3CDTF">2025-08-14T07:37:07Z</dcterms:modified>
</cp:coreProperties>
</file>