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98" r:id="rId2"/>
    <p:sldId id="730" r:id="rId3"/>
    <p:sldId id="529" r:id="rId4"/>
    <p:sldId id="731" r:id="rId5"/>
    <p:sldId id="302" r:id="rId6"/>
    <p:sldId id="259" r:id="rId7"/>
    <p:sldId id="260" r:id="rId8"/>
    <p:sldId id="261" r:id="rId9"/>
    <p:sldId id="262" r:id="rId10"/>
    <p:sldId id="263" r:id="rId11"/>
    <p:sldId id="266" r:id="rId12"/>
    <p:sldId id="264" r:id="rId13"/>
    <p:sldId id="265" r:id="rId14"/>
    <p:sldId id="267" r:id="rId15"/>
    <p:sldId id="499" r:id="rId16"/>
    <p:sldId id="269" r:id="rId17"/>
    <p:sldId id="270" r:id="rId18"/>
    <p:sldId id="501" r:id="rId19"/>
    <p:sldId id="500" r:id="rId20"/>
    <p:sldId id="532" r:id="rId21"/>
    <p:sldId id="502" r:id="rId22"/>
    <p:sldId id="534" r:id="rId23"/>
    <p:sldId id="533" r:id="rId24"/>
    <p:sldId id="65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D1D1"/>
    <a:srgbClr val="785AFF"/>
    <a:srgbClr val="F5F2AB"/>
    <a:srgbClr val="F7F36A"/>
    <a:srgbClr val="D0C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7D54D3-EDD1-DFD8-6138-095C2863FFCE}" v="309" dt="2025-03-28T07:03:51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ndarya" userId="S::sshanmugam@tonikbank.com::b5d3d34a-c3dd-4f29-8f7c-1fb43d951dc6" providerId="AD" clId="Web-{7F4F064F-43E0-13A3-B19B-DA8207D837F7}"/>
    <pc:docChg chg="addSld">
      <pc:chgData name="Sowndarya" userId="S::sshanmugam@tonikbank.com::b5d3d34a-c3dd-4f29-8f7c-1fb43d951dc6" providerId="AD" clId="Web-{7F4F064F-43E0-13A3-B19B-DA8207D837F7}" dt="2025-03-24T10:06:57.128" v="0"/>
      <pc:docMkLst>
        <pc:docMk/>
      </pc:docMkLst>
      <pc:sldChg chg="add">
        <pc:chgData name="Sowndarya" userId="S::sshanmugam@tonikbank.com::b5d3d34a-c3dd-4f29-8f7c-1fb43d951dc6" providerId="AD" clId="Web-{7F4F064F-43E0-13A3-B19B-DA8207D837F7}" dt="2025-03-24T10:06:57.128" v="0"/>
        <pc:sldMkLst>
          <pc:docMk/>
          <pc:sldMk cId="1012817199" sldId="731"/>
        </pc:sldMkLst>
      </pc:sldChg>
    </pc:docChg>
  </pc:docChgLst>
  <pc:docChgLst>
    <pc:chgData name="Biswa" userId="S::bbanik@tonikbank.com::26f52a98-3216-49f8-95c0-92c9bbdc30ba" providerId="AD" clId="Web-{2F2B3726-72A7-D185-E295-7189510752ED}"/>
    <pc:docChg chg="modSld">
      <pc:chgData name="Biswa" userId="S::bbanik@tonikbank.com::26f52a98-3216-49f8-95c0-92c9bbdc30ba" providerId="AD" clId="Web-{2F2B3726-72A7-D185-E295-7189510752ED}" dt="2025-03-24T10:02:43.790" v="25"/>
      <pc:docMkLst>
        <pc:docMk/>
      </pc:docMkLst>
      <pc:sldChg chg="modSp">
        <pc:chgData name="Biswa" userId="S::bbanik@tonikbank.com::26f52a98-3216-49f8-95c0-92c9bbdc30ba" providerId="AD" clId="Web-{2F2B3726-72A7-D185-E295-7189510752ED}" dt="2025-03-24T10:02:43.790" v="25"/>
        <pc:sldMkLst>
          <pc:docMk/>
          <pc:sldMk cId="2552382731" sldId="302"/>
        </pc:sldMkLst>
        <pc:graphicFrameChg chg="mod modGraphic">
          <ac:chgData name="Biswa" userId="S::bbanik@tonikbank.com::26f52a98-3216-49f8-95c0-92c9bbdc30ba" providerId="AD" clId="Web-{2F2B3726-72A7-D185-E295-7189510752ED}" dt="2025-03-24T10:02:43.790" v="25"/>
          <ac:graphicFrameMkLst>
            <pc:docMk/>
            <pc:sldMk cId="2552382731" sldId="302"/>
            <ac:graphicFrameMk id="3" creationId="{C42E0983-20BB-375C-9747-CC044ACC33B4}"/>
          </ac:graphicFrameMkLst>
        </pc:graphicFrameChg>
      </pc:sldChg>
    </pc:docChg>
  </pc:docChgLst>
  <pc:docChgLst>
    <pc:chgData name="Biswa" userId="S::bbanik@tonikbank.com::26f52a98-3216-49f8-95c0-92c9bbdc30ba" providerId="AD" clId="Web-{75267932-FEFB-1C60-4F80-B2F6473ECBCC}"/>
    <pc:docChg chg="modSld sldOrd">
      <pc:chgData name="Biswa" userId="S::bbanik@tonikbank.com::26f52a98-3216-49f8-95c0-92c9bbdc30ba" providerId="AD" clId="Web-{75267932-FEFB-1C60-4F80-B2F6473ECBCC}" dt="2025-03-24T10:08:55.939" v="3"/>
      <pc:docMkLst>
        <pc:docMk/>
      </pc:docMkLst>
      <pc:sldChg chg="modSp">
        <pc:chgData name="Biswa" userId="S::bbanik@tonikbank.com::26f52a98-3216-49f8-95c0-92c9bbdc30ba" providerId="AD" clId="Web-{75267932-FEFB-1C60-4F80-B2F6473ECBCC}" dt="2025-03-24T10:08:55.939" v="3"/>
        <pc:sldMkLst>
          <pc:docMk/>
          <pc:sldMk cId="2552382731" sldId="302"/>
        </pc:sldMkLst>
        <pc:graphicFrameChg chg="mod modGraphic">
          <ac:chgData name="Biswa" userId="S::bbanik@tonikbank.com::26f52a98-3216-49f8-95c0-92c9bbdc30ba" providerId="AD" clId="Web-{75267932-FEFB-1C60-4F80-B2F6473ECBCC}" dt="2025-03-24T10:08:55.939" v="3"/>
          <ac:graphicFrameMkLst>
            <pc:docMk/>
            <pc:sldMk cId="2552382731" sldId="302"/>
            <ac:graphicFrameMk id="3" creationId="{C42E0983-20BB-375C-9747-CC044ACC33B4}"/>
          </ac:graphicFrameMkLst>
        </pc:graphicFrameChg>
      </pc:sldChg>
      <pc:sldChg chg="modSp ord">
        <pc:chgData name="Biswa" userId="S::bbanik@tonikbank.com::26f52a98-3216-49f8-95c0-92c9bbdc30ba" providerId="AD" clId="Web-{75267932-FEFB-1C60-4F80-B2F6473ECBCC}" dt="2025-03-24T10:08:48.374" v="1"/>
        <pc:sldMkLst>
          <pc:docMk/>
          <pc:sldMk cId="1012817199" sldId="731"/>
        </pc:sldMkLst>
        <pc:graphicFrameChg chg="modGraphic">
          <ac:chgData name="Biswa" userId="S::bbanik@tonikbank.com::26f52a98-3216-49f8-95c0-92c9bbdc30ba" providerId="AD" clId="Web-{75267932-FEFB-1C60-4F80-B2F6473ECBCC}" dt="2025-03-24T10:08:34.686" v="0"/>
          <ac:graphicFrameMkLst>
            <pc:docMk/>
            <pc:sldMk cId="1012817199" sldId="731"/>
            <ac:graphicFrameMk id="4" creationId="{00C8B647-5464-F8D8-2926-95FEFCB37276}"/>
          </ac:graphicFrameMkLst>
        </pc:graphicFrameChg>
      </pc:sldChg>
    </pc:docChg>
  </pc:docChgLst>
  <pc:docChgLst>
    <pc:chgData name="Guest User" userId="S::urn:spo:anon#552cc7a066162b2982f6052c809181deceae600992b7641f2e372ff0fac90fd3::" providerId="AD" clId="Web-{4C7D54D3-EDD1-DFD8-6138-095C2863FFCE}"/>
    <pc:docChg chg="addSld delSld modSld">
      <pc:chgData name="Guest User" userId="S::urn:spo:anon#552cc7a066162b2982f6052c809181deceae600992b7641f2e372ff0fac90fd3::" providerId="AD" clId="Web-{4C7D54D3-EDD1-DFD8-6138-095C2863FFCE}" dt="2025-03-28T07:03:51.152" v="141"/>
      <pc:docMkLst>
        <pc:docMk/>
      </pc:docMkLst>
      <pc:sldChg chg="modSp">
        <pc:chgData name="Guest User" userId="S::urn:spo:anon#552cc7a066162b2982f6052c809181deceae600992b7641f2e372ff0fac90fd3::" providerId="AD" clId="Web-{4C7D54D3-EDD1-DFD8-6138-095C2863FFCE}" dt="2025-03-28T06:04:50.934" v="11"/>
        <pc:sldMkLst>
          <pc:docMk/>
          <pc:sldMk cId="4012442176" sldId="533"/>
        </pc:sldMkLst>
        <pc:graphicFrameChg chg="mod modGraphic">
          <ac:chgData name="Guest User" userId="S::urn:spo:anon#552cc7a066162b2982f6052c809181deceae600992b7641f2e372ff0fac90fd3::" providerId="AD" clId="Web-{4C7D54D3-EDD1-DFD8-6138-095C2863FFCE}" dt="2025-03-28T06:04:44.762" v="5"/>
          <ac:graphicFrameMkLst>
            <pc:docMk/>
            <pc:sldMk cId="4012442176" sldId="533"/>
            <ac:graphicFrameMk id="4" creationId="{A11295D4-4789-1904-6C3E-10E321261B4E}"/>
          </ac:graphicFrameMkLst>
        </pc:graphicFrameChg>
        <pc:graphicFrameChg chg="mod modGraphic">
          <ac:chgData name="Guest User" userId="S::urn:spo:anon#552cc7a066162b2982f6052c809181deceae600992b7641f2e372ff0fac90fd3::" providerId="AD" clId="Web-{4C7D54D3-EDD1-DFD8-6138-095C2863FFCE}" dt="2025-03-28T06:04:50.934" v="11"/>
          <ac:graphicFrameMkLst>
            <pc:docMk/>
            <pc:sldMk cId="4012442176" sldId="533"/>
            <ac:graphicFrameMk id="8" creationId="{2444C044-42D0-9449-C7B4-9B147C8B2905}"/>
          </ac:graphicFrameMkLst>
        </pc:graphicFrameChg>
      </pc:sldChg>
      <pc:sldChg chg="new del">
        <pc:chgData name="Guest User" userId="S::urn:spo:anon#552cc7a066162b2982f6052c809181deceae600992b7641f2e372ff0fac90fd3::" providerId="AD" clId="Web-{4C7D54D3-EDD1-DFD8-6138-095C2863FFCE}" dt="2025-03-27T07:57:28.529" v="1"/>
        <pc:sldMkLst>
          <pc:docMk/>
          <pc:sldMk cId="3160208988" sldId="732"/>
        </pc:sldMkLst>
      </pc:sldChg>
      <pc:sldChg chg="modSp add del replId">
        <pc:chgData name="Guest User" userId="S::urn:spo:anon#552cc7a066162b2982f6052c809181deceae600992b7641f2e372ff0fac90fd3::" providerId="AD" clId="Web-{4C7D54D3-EDD1-DFD8-6138-095C2863FFCE}" dt="2025-03-28T07:03:51.152" v="141"/>
        <pc:sldMkLst>
          <pc:docMk/>
          <pc:sldMk cId="4277280685" sldId="732"/>
        </pc:sldMkLst>
        <pc:graphicFrameChg chg="mod modGraphic">
          <ac:chgData name="Guest User" userId="S::urn:spo:anon#552cc7a066162b2982f6052c809181deceae600992b7641f2e372ff0fac90fd3::" providerId="AD" clId="Web-{4C7D54D3-EDD1-DFD8-6138-095C2863FFCE}" dt="2025-03-28T06:14:16.883" v="88"/>
          <ac:graphicFrameMkLst>
            <pc:docMk/>
            <pc:sldMk cId="4277280685" sldId="732"/>
            <ac:graphicFrameMk id="4" creationId="{CF01B8D1-F45E-9133-4F74-AF13C2E0B3CE}"/>
          </ac:graphicFrameMkLst>
        </pc:graphicFrameChg>
        <pc:graphicFrameChg chg="mod modGraphic">
          <ac:chgData name="Guest User" userId="S::urn:spo:anon#552cc7a066162b2982f6052c809181deceae600992b7641f2e372ff0fac90fd3::" providerId="AD" clId="Web-{4C7D54D3-EDD1-DFD8-6138-095C2863FFCE}" dt="2025-03-28T06:17:36.559" v="121"/>
          <ac:graphicFrameMkLst>
            <pc:docMk/>
            <pc:sldMk cId="4277280685" sldId="732"/>
            <ac:graphicFrameMk id="8" creationId="{AEC3F5AD-4AFE-AF3D-229C-B3637209755E}"/>
          </ac:graphicFrameMkLst>
        </pc:graphicFrameChg>
      </pc:sldChg>
      <pc:sldChg chg="modSp add del replId">
        <pc:chgData name="Guest User" userId="S::urn:spo:anon#552cc7a066162b2982f6052c809181deceae600992b7641f2e372ff0fac90fd3::" providerId="AD" clId="Web-{4C7D54D3-EDD1-DFD8-6138-095C2863FFCE}" dt="2025-03-28T07:03:51.152" v="140"/>
        <pc:sldMkLst>
          <pc:docMk/>
          <pc:sldMk cId="3235815054" sldId="733"/>
        </pc:sldMkLst>
        <pc:graphicFrameChg chg="mod modGraphic">
          <ac:chgData name="Guest User" userId="S::urn:spo:anon#552cc7a066162b2982f6052c809181deceae600992b7641f2e372ff0fac90fd3::" providerId="AD" clId="Web-{4C7D54D3-EDD1-DFD8-6138-095C2863FFCE}" dt="2025-03-28T06:18:02.215" v="139"/>
          <ac:graphicFrameMkLst>
            <pc:docMk/>
            <pc:sldMk cId="3235815054" sldId="733"/>
            <ac:graphicFrameMk id="4" creationId="{5E3600DF-11B7-76F1-00ED-13CA1D1A9A4F}"/>
          </ac:graphicFrameMkLst>
        </pc:graphicFrameChg>
      </pc:sldChg>
    </pc:docChg>
  </pc:docChgLst>
  <pc:docChgLst>
    <pc:chgData name="Biswa" userId="S::bbanik@tonikbank.com::26f52a98-3216-49f8-95c0-92c9bbdc30ba" providerId="AD" clId="Web-{BB24C27A-826A-B0BE-122A-1C90DC2016FB}"/>
    <pc:docChg chg="modSld">
      <pc:chgData name="Biswa" userId="S::bbanik@tonikbank.com::26f52a98-3216-49f8-95c0-92c9bbdc30ba" providerId="AD" clId="Web-{BB24C27A-826A-B0BE-122A-1C90DC2016FB}" dt="2025-03-25T11:03:32.324" v="45" actId="1076"/>
      <pc:docMkLst>
        <pc:docMk/>
      </pc:docMkLst>
      <pc:sldChg chg="modSp">
        <pc:chgData name="Biswa" userId="S::bbanik@tonikbank.com::26f52a98-3216-49f8-95c0-92c9bbdc30ba" providerId="AD" clId="Web-{BB24C27A-826A-B0BE-122A-1C90DC2016FB}" dt="2025-03-25T11:03:32.324" v="45" actId="1076"/>
        <pc:sldMkLst>
          <pc:docMk/>
          <pc:sldMk cId="13548610" sldId="730"/>
        </pc:sldMkLst>
        <pc:spChg chg="mod">
          <ac:chgData name="Biswa" userId="S::bbanik@tonikbank.com::26f52a98-3216-49f8-95c0-92c9bbdc30ba" providerId="AD" clId="Web-{BB24C27A-826A-B0BE-122A-1C90DC2016FB}" dt="2025-03-25T11:03:32.324" v="45" actId="1076"/>
          <ac:spMkLst>
            <pc:docMk/>
            <pc:sldMk cId="13548610" sldId="730"/>
            <ac:spMk id="6" creationId="{EC207571-F12B-8E17-D93D-D2BE8306013A}"/>
          </ac:spMkLst>
        </pc:spChg>
        <pc:spChg chg="mod">
          <ac:chgData name="Biswa" userId="S::bbanik@tonikbank.com::26f52a98-3216-49f8-95c0-92c9bbdc30ba" providerId="AD" clId="Web-{BB24C27A-826A-B0BE-122A-1C90DC2016FB}" dt="2025-03-25T10:56:36.218" v="26" actId="14100"/>
          <ac:spMkLst>
            <pc:docMk/>
            <pc:sldMk cId="13548610" sldId="730"/>
            <ac:spMk id="45" creationId="{C05569A2-C720-4E18-B0E4-FA338BC61AAF}"/>
          </ac:spMkLst>
        </pc:spChg>
        <pc:spChg chg="mod">
          <ac:chgData name="Biswa" userId="S::bbanik@tonikbank.com::26f52a98-3216-49f8-95c0-92c9bbdc30ba" providerId="AD" clId="Web-{BB24C27A-826A-B0BE-122A-1C90DC2016FB}" dt="2025-03-25T11:00:54.585" v="41" actId="1076"/>
          <ac:spMkLst>
            <pc:docMk/>
            <pc:sldMk cId="13548610" sldId="730"/>
            <ac:spMk id="47" creationId="{B93928C9-1613-4F7C-FB90-F817FCCB24C9}"/>
          </ac:spMkLst>
        </pc:spChg>
        <pc:spChg chg="mod">
          <ac:chgData name="Biswa" userId="S::bbanik@tonikbank.com::26f52a98-3216-49f8-95c0-92c9bbdc30ba" providerId="AD" clId="Web-{BB24C27A-826A-B0BE-122A-1C90DC2016FB}" dt="2025-03-25T10:41:07.599" v="3" actId="1076"/>
          <ac:spMkLst>
            <pc:docMk/>
            <pc:sldMk cId="13548610" sldId="730"/>
            <ac:spMk id="169" creationId="{82663B8A-D8A0-7622-E6C9-534B399D2DB8}"/>
          </ac:spMkLst>
        </pc:spChg>
        <pc:cxnChg chg="mod">
          <ac:chgData name="Biswa" userId="S::bbanik@tonikbank.com::26f52a98-3216-49f8-95c0-92c9bbdc30ba" providerId="AD" clId="Web-{BB24C27A-826A-B0BE-122A-1C90DC2016FB}" dt="2025-03-25T11:01:09.773" v="43" actId="1076"/>
          <ac:cxnSpMkLst>
            <pc:docMk/>
            <pc:sldMk cId="13548610" sldId="730"/>
            <ac:cxnSpMk id="2" creationId="{EF56DB04-A753-BBB6-1498-BE38DA770745}"/>
          </ac:cxnSpMkLst>
        </pc:cxnChg>
        <pc:cxnChg chg="mod">
          <ac:chgData name="Biswa" userId="S::bbanik@tonikbank.com::26f52a98-3216-49f8-95c0-92c9bbdc30ba" providerId="AD" clId="Web-{BB24C27A-826A-B0BE-122A-1C90DC2016FB}" dt="2025-03-25T10:56:56.625" v="28" actId="1076"/>
          <ac:cxnSpMkLst>
            <pc:docMk/>
            <pc:sldMk cId="13548610" sldId="730"/>
            <ac:cxnSpMk id="159" creationId="{C110E538-95EB-5047-D872-9B804CE054AF}"/>
          </ac:cxnSpMkLst>
        </pc:cxnChg>
        <pc:cxnChg chg="mod">
          <ac:chgData name="Biswa" userId="S::bbanik@tonikbank.com::26f52a98-3216-49f8-95c0-92c9bbdc30ba" providerId="AD" clId="Web-{BB24C27A-826A-B0BE-122A-1C90DC2016FB}" dt="2025-03-25T10:41:03.036" v="1" actId="1076"/>
          <ac:cxnSpMkLst>
            <pc:docMk/>
            <pc:sldMk cId="13548610" sldId="730"/>
            <ac:cxnSpMk id="165" creationId="{AFC0FF46-6A6C-9319-BECC-290EE0D206AB}"/>
          </ac:cxnSpMkLst>
        </pc:cxnChg>
        <pc:cxnChg chg="mod">
          <ac:chgData name="Biswa" userId="S::bbanik@tonikbank.com::26f52a98-3216-49f8-95c0-92c9bbdc30ba" providerId="AD" clId="Web-{BB24C27A-826A-B0BE-122A-1C90DC2016FB}" dt="2025-03-25T10:41:03.083" v="2" actId="1076"/>
          <ac:cxnSpMkLst>
            <pc:docMk/>
            <pc:sldMk cId="13548610" sldId="730"/>
            <ac:cxnSpMk id="166" creationId="{27D8AC39-4F01-7DAF-FD35-126F6E89F3F2}"/>
          </ac:cxnSpMkLst>
        </pc:cxnChg>
      </pc:sldChg>
    </pc:docChg>
  </pc:docChgLst>
  <pc:docChgLst>
    <pc:chgData name="Sowndarya" userId="S::sshanmugam@tonikbank.com::b5d3d34a-c3dd-4f29-8f7c-1fb43d951dc6" providerId="AD" clId="Web-{D91D6AFE-A825-6B7D-8D08-E08014455945}"/>
    <pc:docChg chg="addSld delSld">
      <pc:chgData name="Sowndarya" userId="S::sshanmugam@tonikbank.com::b5d3d34a-c3dd-4f29-8f7c-1fb43d951dc6" providerId="AD" clId="Web-{D91D6AFE-A825-6B7D-8D08-E08014455945}" dt="2025-03-25T10:47:07.106" v="3"/>
      <pc:docMkLst>
        <pc:docMk/>
      </pc:docMkLst>
      <pc:sldChg chg="new del">
        <pc:chgData name="Sowndarya" userId="S::sshanmugam@tonikbank.com::b5d3d34a-c3dd-4f29-8f7c-1fb43d951dc6" providerId="AD" clId="Web-{D91D6AFE-A825-6B7D-8D08-E08014455945}" dt="2025-03-25T10:47:07.106" v="3"/>
        <pc:sldMkLst>
          <pc:docMk/>
          <pc:sldMk cId="2475386690" sldId="732"/>
        </pc:sldMkLst>
      </pc:sldChg>
      <pc:sldChg chg="new del">
        <pc:chgData name="Sowndarya" userId="S::sshanmugam@tonikbank.com::b5d3d34a-c3dd-4f29-8f7c-1fb43d951dc6" providerId="AD" clId="Web-{D91D6AFE-A825-6B7D-8D08-E08014455945}" dt="2025-03-25T10:46:56.231" v="1"/>
        <pc:sldMkLst>
          <pc:docMk/>
          <pc:sldMk cId="3224518748" sldId="732"/>
        </pc:sldMkLst>
      </pc:sldChg>
    </pc:docChg>
  </pc:docChgLst>
  <pc:docChgLst>
    <pc:chgData name="Sowndarya" userId="b5d3d34a-c3dd-4f29-8f7c-1fb43d951dc6" providerId="ADAL" clId="{F51BD685-F970-4C5B-9495-38F73BEE4D71}"/>
    <pc:docChg chg="undo custSel modSld sldOrd">
      <pc:chgData name="Sowndarya" userId="b5d3d34a-c3dd-4f29-8f7c-1fb43d951dc6" providerId="ADAL" clId="{F51BD685-F970-4C5B-9495-38F73BEE4D71}" dt="2025-03-24T10:30:13.474" v="42" actId="20577"/>
      <pc:docMkLst>
        <pc:docMk/>
      </pc:docMkLst>
      <pc:sldChg chg="addSp delSp modSp">
        <pc:chgData name="Sowndarya" userId="b5d3d34a-c3dd-4f29-8f7c-1fb43d951dc6" providerId="ADAL" clId="{F51BD685-F970-4C5B-9495-38F73BEE4D71}" dt="2025-03-24T10:28:27.613" v="8" actId="1076"/>
        <pc:sldMkLst>
          <pc:docMk/>
          <pc:sldMk cId="2692476733" sldId="259"/>
        </pc:sldMkLst>
        <pc:picChg chg="add mod">
          <ac:chgData name="Sowndarya" userId="b5d3d34a-c3dd-4f29-8f7c-1fb43d951dc6" providerId="ADAL" clId="{F51BD685-F970-4C5B-9495-38F73BEE4D71}" dt="2025-03-24T10:28:27.613" v="8" actId="1076"/>
          <ac:picMkLst>
            <pc:docMk/>
            <pc:sldMk cId="2692476733" sldId="259"/>
            <ac:picMk id="2" creationId="{0CCB0EFD-726C-CA0D-87C0-34F4C357ECE7}"/>
          </ac:picMkLst>
        </pc:picChg>
        <pc:picChg chg="del">
          <ac:chgData name="Sowndarya" userId="b5d3d34a-c3dd-4f29-8f7c-1fb43d951dc6" providerId="ADAL" clId="{F51BD685-F970-4C5B-9495-38F73BEE4D71}" dt="2025-03-24T10:28:09.686" v="0" actId="478"/>
          <ac:picMkLst>
            <pc:docMk/>
            <pc:sldMk cId="2692476733" sldId="259"/>
            <ac:picMk id="1026" creationId="{7A3BE252-4F3D-6908-C733-1DE255FB6DAC}"/>
          </ac:picMkLst>
        </pc:picChg>
        <pc:picChg chg="mod">
          <ac:chgData name="Sowndarya" userId="b5d3d34a-c3dd-4f29-8f7c-1fb43d951dc6" providerId="ADAL" clId="{F51BD685-F970-4C5B-9495-38F73BEE4D71}" dt="2025-03-24T10:28:25.741" v="7" actId="1076"/>
          <ac:picMkLst>
            <pc:docMk/>
            <pc:sldMk cId="2692476733" sldId="259"/>
            <ac:picMk id="1028" creationId="{3BDF09B7-9B4E-CBD2-C724-D013B9B23616}"/>
          </ac:picMkLst>
        </pc:picChg>
      </pc:sldChg>
      <pc:sldChg chg="modSp mod ord">
        <pc:chgData name="Sowndarya" userId="b5d3d34a-c3dd-4f29-8f7c-1fb43d951dc6" providerId="ADAL" clId="{F51BD685-F970-4C5B-9495-38F73BEE4D71}" dt="2025-03-24T10:28:44.624" v="14"/>
        <pc:sldMkLst>
          <pc:docMk/>
          <pc:sldMk cId="438599749" sldId="263"/>
        </pc:sldMkLst>
        <pc:spChg chg="mod">
          <ac:chgData name="Sowndarya" userId="b5d3d34a-c3dd-4f29-8f7c-1fb43d951dc6" providerId="ADAL" clId="{F51BD685-F970-4C5B-9495-38F73BEE4D71}" dt="2025-03-24T10:28:41.514" v="12" actId="20577"/>
          <ac:spMkLst>
            <pc:docMk/>
            <pc:sldMk cId="438599749" sldId="263"/>
            <ac:spMk id="3" creationId="{FA4776E9-0DED-39F1-9829-A014448BDAC6}"/>
          </ac:spMkLst>
        </pc:spChg>
      </pc:sldChg>
      <pc:sldChg chg="modSp mod ord">
        <pc:chgData name="Sowndarya" userId="b5d3d34a-c3dd-4f29-8f7c-1fb43d951dc6" providerId="ADAL" clId="{F51BD685-F970-4C5B-9495-38F73BEE4D71}" dt="2025-03-24T10:29:00.479" v="20"/>
        <pc:sldMkLst>
          <pc:docMk/>
          <pc:sldMk cId="3253322273" sldId="264"/>
        </pc:sldMkLst>
        <pc:spChg chg="mod">
          <ac:chgData name="Sowndarya" userId="b5d3d34a-c3dd-4f29-8f7c-1fb43d951dc6" providerId="ADAL" clId="{F51BD685-F970-4C5B-9495-38F73BEE4D71}" dt="2025-03-24T10:28:51.312" v="16" actId="20577"/>
          <ac:spMkLst>
            <pc:docMk/>
            <pc:sldMk cId="3253322273" sldId="264"/>
            <ac:spMk id="3" creationId="{88888D61-C1D8-A5AD-4F90-7B1BAE0E7A44}"/>
          </ac:spMkLst>
        </pc:spChg>
      </pc:sldChg>
      <pc:sldChg chg="modSp mod">
        <pc:chgData name="Sowndarya" userId="b5d3d34a-c3dd-4f29-8f7c-1fb43d951dc6" providerId="ADAL" clId="{F51BD685-F970-4C5B-9495-38F73BEE4D71}" dt="2025-03-24T10:28:55.177" v="18" actId="20577"/>
        <pc:sldMkLst>
          <pc:docMk/>
          <pc:sldMk cId="3833214031" sldId="265"/>
        </pc:sldMkLst>
        <pc:spChg chg="mod">
          <ac:chgData name="Sowndarya" userId="b5d3d34a-c3dd-4f29-8f7c-1fb43d951dc6" providerId="ADAL" clId="{F51BD685-F970-4C5B-9495-38F73BEE4D71}" dt="2025-03-24T10:28:55.177" v="18" actId="20577"/>
          <ac:spMkLst>
            <pc:docMk/>
            <pc:sldMk cId="3833214031" sldId="265"/>
            <ac:spMk id="3" creationId="{4FEEBF00-5C00-4FE2-C617-6B3D9012A762}"/>
          </ac:spMkLst>
        </pc:spChg>
      </pc:sldChg>
      <pc:sldChg chg="modSp mod">
        <pc:chgData name="Sowndarya" userId="b5d3d34a-c3dd-4f29-8f7c-1fb43d951dc6" providerId="ADAL" clId="{F51BD685-F970-4C5B-9495-38F73BEE4D71}" dt="2025-03-24T10:28:36.873" v="10" actId="20577"/>
        <pc:sldMkLst>
          <pc:docMk/>
          <pc:sldMk cId="4129420450" sldId="266"/>
        </pc:sldMkLst>
        <pc:spChg chg="mod">
          <ac:chgData name="Sowndarya" userId="b5d3d34a-c3dd-4f29-8f7c-1fb43d951dc6" providerId="ADAL" clId="{F51BD685-F970-4C5B-9495-38F73BEE4D71}" dt="2025-03-24T10:28:36.873" v="10" actId="20577"/>
          <ac:spMkLst>
            <pc:docMk/>
            <pc:sldMk cId="4129420450" sldId="266"/>
            <ac:spMk id="4" creationId="{5125DAFF-FB49-EFBB-70F4-857670B433B8}"/>
          </ac:spMkLst>
        </pc:spChg>
      </pc:sldChg>
      <pc:sldChg chg="ord">
        <pc:chgData name="Sowndarya" userId="b5d3d34a-c3dd-4f29-8f7c-1fb43d951dc6" providerId="ADAL" clId="{F51BD685-F970-4C5B-9495-38F73BEE4D71}" dt="2025-03-24T10:29:39.296" v="27"/>
        <pc:sldMkLst>
          <pc:docMk/>
          <pc:sldMk cId="559079837" sldId="269"/>
        </pc:sldMkLst>
      </pc:sldChg>
      <pc:sldChg chg="modSp mod ord">
        <pc:chgData name="Sowndarya" userId="b5d3d34a-c3dd-4f29-8f7c-1fb43d951dc6" providerId="ADAL" clId="{F51BD685-F970-4C5B-9495-38F73BEE4D71}" dt="2025-03-24T10:29:56.530" v="31" actId="20577"/>
        <pc:sldMkLst>
          <pc:docMk/>
          <pc:sldMk cId="934970244" sldId="270"/>
        </pc:sldMkLst>
        <pc:spChg chg="mod">
          <ac:chgData name="Sowndarya" userId="b5d3d34a-c3dd-4f29-8f7c-1fb43d951dc6" providerId="ADAL" clId="{F51BD685-F970-4C5B-9495-38F73BEE4D71}" dt="2025-03-24T10:29:56.530" v="31" actId="20577"/>
          <ac:spMkLst>
            <pc:docMk/>
            <pc:sldMk cId="934970244" sldId="270"/>
            <ac:spMk id="3" creationId="{36E07E40-3B26-9231-C221-7D09ADDF6CCE}"/>
          </ac:spMkLst>
        </pc:spChg>
      </pc:sldChg>
      <pc:sldChg chg="modSp mod ord">
        <pc:chgData name="Sowndarya" userId="b5d3d34a-c3dd-4f29-8f7c-1fb43d951dc6" providerId="ADAL" clId="{F51BD685-F970-4C5B-9495-38F73BEE4D71}" dt="2025-03-24T10:29:31.661" v="25"/>
        <pc:sldMkLst>
          <pc:docMk/>
          <pc:sldMk cId="3890114777" sldId="499"/>
        </pc:sldMkLst>
        <pc:spChg chg="mod">
          <ac:chgData name="Sowndarya" userId="b5d3d34a-c3dd-4f29-8f7c-1fb43d951dc6" providerId="ADAL" clId="{F51BD685-F970-4C5B-9495-38F73BEE4D71}" dt="2025-03-24T10:29:21.456" v="23" actId="20577"/>
          <ac:spMkLst>
            <pc:docMk/>
            <pc:sldMk cId="3890114777" sldId="499"/>
            <ac:spMk id="3" creationId="{6439415F-651D-53F7-1433-8C4B9FA09FD5}"/>
          </ac:spMkLst>
        </pc:spChg>
      </pc:sldChg>
      <pc:sldChg chg="modSp mod ord">
        <pc:chgData name="Sowndarya" userId="b5d3d34a-c3dd-4f29-8f7c-1fb43d951dc6" providerId="ADAL" clId="{F51BD685-F970-4C5B-9495-38F73BEE4D71}" dt="2025-03-24T10:30:13.474" v="42" actId="20577"/>
        <pc:sldMkLst>
          <pc:docMk/>
          <pc:sldMk cId="3119670195" sldId="500"/>
        </pc:sldMkLst>
        <pc:spChg chg="mod">
          <ac:chgData name="Sowndarya" userId="b5d3d34a-c3dd-4f29-8f7c-1fb43d951dc6" providerId="ADAL" clId="{F51BD685-F970-4C5B-9495-38F73BEE4D71}" dt="2025-03-24T10:30:13.474" v="42" actId="20577"/>
          <ac:spMkLst>
            <pc:docMk/>
            <pc:sldMk cId="3119670195" sldId="500"/>
            <ac:spMk id="4" creationId="{77D01FBB-F474-3E10-7356-97CD479CAA94}"/>
          </ac:spMkLst>
        </pc:spChg>
      </pc:sldChg>
      <pc:sldChg chg="modSp mod">
        <pc:chgData name="Sowndarya" userId="b5d3d34a-c3dd-4f29-8f7c-1fb43d951dc6" providerId="ADAL" clId="{F51BD685-F970-4C5B-9495-38F73BEE4D71}" dt="2025-03-24T10:30:05.063" v="35" actId="20577"/>
        <pc:sldMkLst>
          <pc:docMk/>
          <pc:sldMk cId="2262659078" sldId="501"/>
        </pc:sldMkLst>
        <pc:spChg chg="mod">
          <ac:chgData name="Sowndarya" userId="b5d3d34a-c3dd-4f29-8f7c-1fb43d951dc6" providerId="ADAL" clId="{F51BD685-F970-4C5B-9495-38F73BEE4D71}" dt="2025-03-24T10:30:05.063" v="35" actId="20577"/>
          <ac:spMkLst>
            <pc:docMk/>
            <pc:sldMk cId="2262659078" sldId="501"/>
            <ac:spMk id="4" creationId="{906FD543-6E77-27BF-D659-275557CFF14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E6231-9112-4905-A6D7-FAE999C30CA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70F89-1F4C-48A3-9511-EA32D260DF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98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0EA2-3659-58C3-E1DB-5CBFAA84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059306-2B35-966F-607E-FA997FF0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F385A8-8C12-9F80-009C-9988539BE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3FFC-3074-E8B0-1E52-23775D146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32B3C1-5BB2-43C2-AF37-BC9A4E3B5491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18620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70F89-1F4C-48A3-9511-EA32D260DF71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20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3C8C-E16A-91E5-3C77-D61D66C2F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2FBA3-58CD-B504-7239-E9AD72456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62788-29AC-8EB2-D243-5B852E4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CBEC2-83A0-7302-999E-B91C9CAA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D9CFD-0333-0AB8-F085-A6EF2254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3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16B02-AFD6-5DF8-5BFB-61AE2D66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31C95-B2C8-B1E6-9299-10BDB13B3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3F455-4B00-1323-0DBE-C587EBBB6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37E0A-9FC7-25F3-9BDB-96033C5F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F05D8-EECB-71D8-4733-D288565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28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44D928-B53F-C751-2642-19B08CBBAA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11FA2-C89D-61DD-11C8-9F95C9ACD0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3D17E-BB39-7336-38EF-50598EECD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808DA-055F-CD35-D060-517850825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25A0-6C09-9C82-044E-209E61A70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71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656089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9DDE-38B5-BED9-AB1A-628101A2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49D7F-67F3-25F6-C334-EAAE7B1E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35C3-349B-9685-8B26-458BB0031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DC998-02BA-E891-AA94-DEDCAA405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4134B-F684-65D7-DBA2-47C99E6C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5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9089-E1C6-4DA6-43B5-13B880AEB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88DD0F-11D2-8697-CA32-02A0B7D4A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B1CB3-692C-589A-C92A-EBB52B746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BE53A-76AC-55CB-F2D7-772B5A66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DDAEF-D74B-BE96-BF7A-227D38C8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55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DD0A-D820-FBF2-80A4-CF80373AC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BD4EE-8A6B-652D-2744-0C688B2CF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7A1C-5761-14DF-5D11-118EDB34A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2C6DC-3E5F-D84B-A721-F13D9A0EF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D34-6B82-1F3D-F18D-884C9DE4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06D4BD-4893-DC5A-9B71-322E003E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43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1341-C3F1-722C-8217-462C6448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571CD-A5C7-3D8E-C954-E23C1268F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3C9E-1914-7565-3D06-74E82D9E4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E0D59B-7D23-69C1-789C-280821F5B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1302A-FB9E-E282-4D38-0EEE82829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F68E2-7C92-FD9B-D283-C8812EEDA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B14E0-B7CB-2F4B-B58C-D64CFF90B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D48D01-5043-A145-350C-5FDD650C3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2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755A-29A4-A133-A95A-222D4D0F0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527B1-95A1-AD54-61F7-F44524DF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7F9073-E800-B914-51FB-9F1DE98F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AB414-1EA8-6BF0-BEE4-2758FE7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E354C-905F-502F-D1E1-9B60D6763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E4D463-25EC-D55D-3F95-6B56E2A2A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2EA88-8B60-C009-7C35-2EB519F6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828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9ABA4-0A6F-9B3F-1288-6795B336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89701-604D-6E20-E05F-38DFDC51F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9C369-F118-A79B-8ECE-7893FC8CE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8343D-2B18-A793-2CBA-1943B9F52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C5052A-8D8A-6BC1-6D38-E553071D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892FE-5F52-BF73-6F76-D6700F3D3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42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8D3F-4956-5E77-B259-31984C2F3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5DEDF-3E79-F999-F2E9-58937F085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A1A7B-F6D4-30D2-4142-2B360FC6EC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0D135-F610-6A8B-D17F-80F5B9FA9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E4C5BA-7C64-B59E-CE8F-676B0C3B8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7E6E4-3674-CE2D-A72D-65834E598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93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7D3FD-4538-81B0-F605-3CEB0F9D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99C5AB-08BA-D7F0-5780-3A380D95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E7C7-417A-337F-EE9B-38014608D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BA3793-16E4-4C73-8A4D-62D8B04A7D74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D16ED-B0BE-D04E-9732-A6A7A88C2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DAC43-743E-0341-35A0-0051665A2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710C03-0611-4D8E-8ECE-2CB3F81E22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Gamma Demo Scorecard for Cash Loan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March 2025</a:t>
            </a:r>
            <a:endParaRPr lang="en-US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DF927-2D4D-B7CE-960D-D7D21EA73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32AB7FF-C9F3-A3F2-05B0-C0C75461E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14" y="333254"/>
            <a:ext cx="121167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ln_age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7A63E31-9599-3FC7-90A9-AFAA393A3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70" y="1913860"/>
            <a:ext cx="6303175" cy="4731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B51DEFF-F2AC-F565-796F-402AF5E14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700" y="5056353"/>
            <a:ext cx="4765934" cy="10962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4776E9-0DED-39F1-9829-A014448BDAC6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3</a:t>
            </a:r>
          </a:p>
        </p:txBody>
      </p:sp>
    </p:spTree>
    <p:extLst>
      <p:ext uri="{BB962C8B-B14F-4D97-AF65-F5344CB8AC3E}">
        <p14:creationId xmlns:p14="http://schemas.microsoft.com/office/powerpoint/2010/main" val="4385997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1EE98-3FCA-D4DB-C6B9-AC25E10E5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875E396-E8E8-13D1-A12F-5F37827C5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772" y="138805"/>
            <a:ext cx="543552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ln_employment_type_new_cat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5AA3A9E-C3AF-8F44-C6F5-940505EDC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943" y="698272"/>
            <a:ext cx="6701064" cy="602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63300A-B48D-8B75-6856-4790F12B8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540" y="5508171"/>
            <a:ext cx="5453117" cy="923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25DAFF-FB49-EFBB-70F4-857670B433B8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4</a:t>
            </a:r>
          </a:p>
        </p:txBody>
      </p:sp>
    </p:spTree>
    <p:extLst>
      <p:ext uri="{BB962C8B-B14F-4D97-AF65-F5344CB8AC3E}">
        <p14:creationId xmlns:p14="http://schemas.microsoft.com/office/powerpoint/2010/main" val="4129420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9E758-7800-6816-85FC-6F2AA820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B44BFD28-90AF-01B9-AB43-979A17077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014" y="236279"/>
            <a:ext cx="3364447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ln_education_level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  <a:endParaRPr kumimoji="0" lang="en-US" altLang="en-US" sz="6000" b="1" i="0" u="none" strike="noStrike" cap="none" normalizeH="0" baseline="0">
              <a:ln>
                <a:noFill/>
              </a:ln>
              <a:solidFill>
                <a:srgbClr val="785AFF"/>
              </a:solidFill>
              <a:effectLst/>
              <a:latin typeface="+mj-lt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74D65BE-2FF7-CA66-6E67-17BD268DE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87" y="1022696"/>
            <a:ext cx="5886213" cy="5284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68F369-4B56-CC47-3BE3-B5E764574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362" y="5183581"/>
            <a:ext cx="6211851" cy="13034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888D61-C1D8-A5AD-4F90-7B1BAE0E7A44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5</a:t>
            </a:r>
          </a:p>
        </p:txBody>
      </p:sp>
    </p:spTree>
    <p:extLst>
      <p:ext uri="{BB962C8B-B14F-4D97-AF65-F5344CB8AC3E}">
        <p14:creationId xmlns:p14="http://schemas.microsoft.com/office/powerpoint/2010/main" val="3253322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E45AD-826B-B1AD-E5C9-D2A7E90B5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934D555-347C-E763-54BD-229DC8013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791" y="311990"/>
            <a:ext cx="250068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days_on_book</a:t>
            </a:r>
            <a:endParaRPr kumimoji="0" lang="en-US" altLang="en-US" sz="3200" b="1" i="0" u="none" strike="noStrike" cap="none" normalizeH="0" baseline="0">
              <a:ln>
                <a:noFill/>
              </a:ln>
              <a:solidFill>
                <a:srgbClr val="785AFF"/>
              </a:solidFill>
              <a:effectLst/>
              <a:latin typeface="+mj-lt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578A660-5352-1CFB-FE08-E278E2D97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15" y="1557256"/>
            <a:ext cx="6705599" cy="5083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0ED286-452D-6A76-9DAE-1153D565B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868" y="5257800"/>
            <a:ext cx="5532710" cy="9606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EEBF00-5C00-4FE2-C617-6B3D9012A762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6</a:t>
            </a:r>
          </a:p>
        </p:txBody>
      </p:sp>
    </p:spTree>
    <p:extLst>
      <p:ext uri="{BB962C8B-B14F-4D97-AF65-F5344CB8AC3E}">
        <p14:creationId xmlns:p14="http://schemas.microsoft.com/office/powerpoint/2010/main" val="3833214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E88BF-E674-F25B-DD08-BC9DB7BA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A594EA37-C01E-35D6-D557-EADFAA433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995" y="300795"/>
            <a:ext cx="3136308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ln_marital_status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9B665E57-0B02-2E8D-4701-9DDB5C5AB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6" y="1070805"/>
            <a:ext cx="692404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13ACBC-7632-6C2A-B8B4-F76D8C61C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6525" y="5347809"/>
            <a:ext cx="5255475" cy="1090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7BAAAA-9351-8514-9252-0A9AD1C12740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7</a:t>
            </a:r>
          </a:p>
        </p:txBody>
      </p:sp>
    </p:spTree>
    <p:extLst>
      <p:ext uri="{BB962C8B-B14F-4D97-AF65-F5344CB8AC3E}">
        <p14:creationId xmlns:p14="http://schemas.microsoft.com/office/powerpoint/2010/main" val="1566367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A6842-E5A8-FEEB-F49A-789E6F485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D0DCF743-BA28-B895-B79C-95F925388A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84" y="1297173"/>
            <a:ext cx="7351523" cy="5380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097104-0595-F6CB-5A23-CBF1463DD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287" y="5752740"/>
            <a:ext cx="5215713" cy="840995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6B256198-4FA4-79D2-6E21-5DC0BF694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58" y="503374"/>
            <a:ext cx="4108304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email_primary_domain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39415F-651D-53F7-1433-8C4B9FA09FD5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8</a:t>
            </a:r>
          </a:p>
        </p:txBody>
      </p:sp>
    </p:spTree>
    <p:extLst>
      <p:ext uri="{BB962C8B-B14F-4D97-AF65-F5344CB8AC3E}">
        <p14:creationId xmlns:p14="http://schemas.microsoft.com/office/powerpoint/2010/main" val="3890114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29D41-D5A8-A100-7EED-DAFE1F0C1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8528875D-ACBD-96B5-EA3E-39566F76D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461" y="237560"/>
            <a:ext cx="4987263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ln_nature_of_work_new_cat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48F620E9-9F59-3341-57AD-FCF5DA74C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99" y="1083760"/>
            <a:ext cx="5797701" cy="506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422756-9414-764D-CD2D-71598816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4744" y="4928633"/>
            <a:ext cx="6305106" cy="16912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F39891-E818-F787-0F79-6DE834221514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9</a:t>
            </a:r>
          </a:p>
        </p:txBody>
      </p:sp>
    </p:spTree>
    <p:extLst>
      <p:ext uri="{BB962C8B-B14F-4D97-AF65-F5344CB8AC3E}">
        <p14:creationId xmlns:p14="http://schemas.microsoft.com/office/powerpoint/2010/main" val="5590798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8017B-BAD0-4A12-F301-62C2F54D8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7C950F-05A1-7C45-9278-E425395E2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2471"/>
            <a:ext cx="341760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ln_doc_type_rolled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2012D7A-D5DB-DCDF-FF7A-9213B1D45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45" y="1107757"/>
            <a:ext cx="6754813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4D6708-61AE-C02F-DBF2-79DC81C9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358" y="4936124"/>
            <a:ext cx="4942114" cy="13183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E07E40-3B26-9231-C221-7D09ADDF6CCE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10</a:t>
            </a:r>
          </a:p>
        </p:txBody>
      </p:sp>
    </p:spTree>
    <p:extLst>
      <p:ext uri="{BB962C8B-B14F-4D97-AF65-F5344CB8AC3E}">
        <p14:creationId xmlns:p14="http://schemas.microsoft.com/office/powerpoint/2010/main" val="934970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7A0D0-9EA7-6288-E0EB-1CFC3FDB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EA87E1B0-349D-0E51-B9C4-90CD24313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67" y="1584251"/>
            <a:ext cx="6641519" cy="506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4F416B-4EE2-5B83-F823-B05AE2EBC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332" y="5224058"/>
            <a:ext cx="4990990" cy="1095003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51092564-9B0D-3111-F36F-8B865D53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267" y="556537"/>
            <a:ext cx="5581593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days_since_os_version_release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6FD543-6E77-27BF-D659-275557CFF14C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11</a:t>
            </a:r>
          </a:p>
        </p:txBody>
      </p:sp>
    </p:spTree>
    <p:extLst>
      <p:ext uri="{BB962C8B-B14F-4D97-AF65-F5344CB8AC3E}">
        <p14:creationId xmlns:p14="http://schemas.microsoft.com/office/powerpoint/2010/main" val="2262659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83B11-08DE-6C91-3A4B-06CBF3876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071716-93AA-E166-C259-B949196933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954" y="567170"/>
            <a:ext cx="436433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ln_osversion_type_order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12293" name="Picture 5">
            <a:extLst>
              <a:ext uri="{FF2B5EF4-FFF2-40B4-BE49-F238E27FC236}">
                <a16:creationId xmlns:a16="http://schemas.microsoft.com/office/drawing/2014/main" id="{EC68D530-1EE5-5C6C-9827-AC0FDDC52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8" y="1323246"/>
            <a:ext cx="7337535" cy="4967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FAF9DD9-331A-DA76-601D-AF2156024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930" y="5522280"/>
            <a:ext cx="5395664" cy="914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D0E054-7CE3-8811-D3B1-B0A3AEF5D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0689" y="1067020"/>
            <a:ext cx="4479996" cy="35395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D01FBB-F474-3E10-7356-97CD479CAA94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12</a:t>
            </a:r>
          </a:p>
        </p:txBody>
      </p:sp>
    </p:spTree>
    <p:extLst>
      <p:ext uri="{BB962C8B-B14F-4D97-AF65-F5344CB8AC3E}">
        <p14:creationId xmlns:p14="http://schemas.microsoft.com/office/powerpoint/2010/main" val="311967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2006-4B4C-1813-EC53-2456FC991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07571-F12B-8E17-D93D-D2BE8306013A}"/>
              </a:ext>
            </a:extLst>
          </p:cNvPr>
          <p:cNvSpPr/>
          <p:nvPr/>
        </p:nvSpPr>
        <p:spPr>
          <a:xfrm>
            <a:off x="24085" y="4531787"/>
            <a:ext cx="5813047" cy="2271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051981-7D84-5437-B872-6A906766430D}"/>
              </a:ext>
            </a:extLst>
          </p:cNvPr>
          <p:cNvSpPr/>
          <p:nvPr/>
        </p:nvSpPr>
        <p:spPr>
          <a:xfrm>
            <a:off x="5929209" y="803150"/>
            <a:ext cx="6226215" cy="600031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5ED5-3130-182A-E25F-8659984B36BB}"/>
              </a:ext>
            </a:extLst>
          </p:cNvPr>
          <p:cNvSpPr/>
          <p:nvPr/>
        </p:nvSpPr>
        <p:spPr>
          <a:xfrm>
            <a:off x="30400" y="798821"/>
            <a:ext cx="5813047" cy="3669015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BB046C-05CF-A7F0-8526-59CF99C95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972" y="-3344"/>
            <a:ext cx="12202003" cy="58774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700" b="1">
                <a:solidFill>
                  <a:srgbClr val="785AFF"/>
                </a:solidFill>
              </a:rPr>
              <a:t>Architecture Overview of TDB’s Risk Scorecards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14EB0-DD1E-60DF-A1B8-E7C1C82FA876}"/>
              </a:ext>
            </a:extLst>
          </p:cNvPr>
          <p:cNvCxnSpPr/>
          <p:nvPr/>
        </p:nvCxnSpPr>
        <p:spPr>
          <a:xfrm>
            <a:off x="-18016" y="4502286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61F06F-C645-8DE2-6CC4-FEB88E717EEE}"/>
              </a:ext>
            </a:extLst>
          </p:cNvPr>
          <p:cNvCxnSpPr/>
          <p:nvPr/>
        </p:nvCxnSpPr>
        <p:spPr>
          <a:xfrm>
            <a:off x="0" y="2694345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D847B1B-554D-85BF-940A-7E08A04CAF0E}"/>
              </a:ext>
            </a:extLst>
          </p:cNvPr>
          <p:cNvCxnSpPr/>
          <p:nvPr/>
        </p:nvCxnSpPr>
        <p:spPr>
          <a:xfrm>
            <a:off x="0" y="774108"/>
            <a:ext cx="12228032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695144-35FC-5DFD-7C53-1F85B051ABBF}"/>
              </a:ext>
            </a:extLst>
          </p:cNvPr>
          <p:cNvCxnSpPr>
            <a:cxnSpLocks/>
          </p:cNvCxnSpPr>
          <p:nvPr/>
        </p:nvCxnSpPr>
        <p:spPr>
          <a:xfrm flipV="1">
            <a:off x="5880525" y="454032"/>
            <a:ext cx="0" cy="627917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EE502A-547C-0AEE-46E3-A232D4F3FA71}"/>
              </a:ext>
            </a:extLst>
          </p:cNvPr>
          <p:cNvSpPr txBox="1"/>
          <p:nvPr/>
        </p:nvSpPr>
        <p:spPr>
          <a:xfrm>
            <a:off x="414528" y="393072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Limit Setting Model</a:t>
            </a:r>
            <a:r>
              <a:rPr lang="en-US"/>
              <a:t> (Hosted in </a:t>
            </a:r>
            <a:r>
              <a:rPr lang="en-US" b="1"/>
              <a:t>Digital Layer</a:t>
            </a:r>
            <a:r>
              <a:rPr lang="en-US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0B67C0-8AB7-69E5-80BA-5CEC7D744D11}"/>
              </a:ext>
            </a:extLst>
          </p:cNvPr>
          <p:cNvSpPr txBox="1"/>
          <p:nvPr/>
        </p:nvSpPr>
        <p:spPr>
          <a:xfrm>
            <a:off x="6669024" y="397650"/>
            <a:ext cx="510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Credit Decisioning Model</a:t>
            </a:r>
            <a:r>
              <a:rPr lang="en-US"/>
              <a:t> (Hosted in </a:t>
            </a:r>
            <a:r>
              <a:rPr lang="en-US" b="1"/>
              <a:t>Taran</a:t>
            </a:r>
            <a:r>
              <a:rPr lang="en-US"/>
              <a:t>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81A355-EAB1-43C8-F604-188E6C822AEE}"/>
              </a:ext>
            </a:extLst>
          </p:cNvPr>
          <p:cNvGrpSpPr/>
          <p:nvPr/>
        </p:nvGrpSpPr>
        <p:grpSpPr>
          <a:xfrm>
            <a:off x="3005553" y="1247525"/>
            <a:ext cx="2520080" cy="814657"/>
            <a:chOff x="1011500" y="4383162"/>
            <a:chExt cx="2050693" cy="1181644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91308DA2-A2DA-8EDF-DF7F-91DCC877E810}"/>
                </a:ext>
              </a:extLst>
            </p:cNvPr>
            <p:cNvSpPr/>
            <p:nvPr/>
          </p:nvSpPr>
          <p:spPr>
            <a:xfrm>
              <a:off x="1161753" y="4452943"/>
              <a:ext cx="1750185" cy="416172"/>
            </a:xfrm>
            <a:prstGeom prst="roundRect">
              <a:avLst/>
            </a:prstGeom>
            <a:solidFill>
              <a:srgbClr val="785A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100" b="1">
                  <a:solidFill>
                    <a:srgbClr val="FFFFFF"/>
                  </a:solidFill>
                </a:rPr>
                <a:t>Gamma Demo Score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D495DCA8-06AA-A2BE-4451-CF3CFA8A3656}"/>
                </a:ext>
              </a:extLst>
            </p:cNvPr>
            <p:cNvSpPr/>
            <p:nvPr/>
          </p:nvSpPr>
          <p:spPr>
            <a:xfrm>
              <a:off x="1136647" y="5008512"/>
              <a:ext cx="1750183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Apps Score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86A6AA4-23FF-1757-B0E2-C4F7CF3B11E2}"/>
                </a:ext>
              </a:extLst>
            </p:cNvPr>
            <p:cNvSpPr/>
            <p:nvPr/>
          </p:nvSpPr>
          <p:spPr>
            <a:xfrm>
              <a:off x="1011500" y="4383162"/>
              <a:ext cx="2050693" cy="118164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4BE9A4D-6F9F-40F3-A5CD-56DB9BE6C869}"/>
              </a:ext>
            </a:extLst>
          </p:cNvPr>
          <p:cNvGrpSpPr/>
          <p:nvPr/>
        </p:nvGrpSpPr>
        <p:grpSpPr>
          <a:xfrm>
            <a:off x="2987273" y="2997467"/>
            <a:ext cx="2505742" cy="1095579"/>
            <a:chOff x="867921" y="3274904"/>
            <a:chExt cx="2505742" cy="161408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281F097-6050-EBDF-10E5-D5669400CBCE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B0A4429B-9BB4-8F0A-3ECA-9055567DEA8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solidFill>
                <a:srgbClr val="785A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>
                    <a:solidFill>
                      <a:srgbClr val="FFFFFF"/>
                    </a:solidFill>
                  </a:rPr>
                  <a:t>Gamma Demo Score</a:t>
                </a:r>
              </a:p>
            </p:txBody>
          </p:sp>
          <p:sp>
            <p:nvSpPr>
              <p:cNvPr id="29" name="Rounded Rectangle 28">
                <a:extLst>
                  <a:ext uri="{FF2B5EF4-FFF2-40B4-BE49-F238E27FC236}">
                    <a16:creationId xmlns:a16="http://schemas.microsoft.com/office/drawing/2014/main" id="{FBE1BD19-CD35-1175-11A0-412B8C79C782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AEA2C02-16AD-CD12-E54A-35AD80C1A3C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B3CBEC9-1D77-A6E3-5C3D-F33A94D4F6F7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E1A89CE-CA3E-C189-E914-1780DFCCE24A}"/>
              </a:ext>
            </a:extLst>
          </p:cNvPr>
          <p:cNvGrpSpPr/>
          <p:nvPr/>
        </p:nvGrpSpPr>
        <p:grpSpPr>
          <a:xfrm>
            <a:off x="2986459" y="5105182"/>
            <a:ext cx="2505742" cy="894204"/>
            <a:chOff x="867921" y="3274904"/>
            <a:chExt cx="2505742" cy="161408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FA765EAA-FA79-46B9-5981-5CE4A268159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F98D2E7D-C1ED-8DE9-6390-8E512BE7F737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Gamma Demo Score</a:t>
                </a:r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C063AA3B-C221-E6AF-7FB0-8636662177F2}"/>
                  </a:ext>
                </a:extLst>
              </p:cNvPr>
              <p:cNvSpPr/>
              <p:nvPr/>
            </p:nvSpPr>
            <p:spPr>
              <a:xfrm>
                <a:off x="1172225" y="4982118"/>
                <a:ext cx="1750183" cy="416172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0F186FDD-86E3-B786-C772-8735FD5C0AB7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7160726-182E-9F42-EDA7-0FCC63DAC5D4}"/>
                </a:ext>
              </a:extLst>
            </p:cNvPr>
            <p:cNvSpPr/>
            <p:nvPr/>
          </p:nvSpPr>
          <p:spPr>
            <a:xfrm>
              <a:off x="1064310" y="4403036"/>
              <a:ext cx="2138549" cy="41617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05569A2-C720-4E18-B0E4-FA338BC61AAF}"/>
              </a:ext>
            </a:extLst>
          </p:cNvPr>
          <p:cNvSpPr txBox="1"/>
          <p:nvPr/>
        </p:nvSpPr>
        <p:spPr>
          <a:xfrm>
            <a:off x="114290" y="905038"/>
            <a:ext cx="2374237" cy="95410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/>
              <a:t>Trench 1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New Users - within 30 days from TSA Onboarding AND Never Disbursed Loan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F334BB-F1B2-5B3B-BBDC-3A6AFAFCD989}"/>
              </a:ext>
            </a:extLst>
          </p:cNvPr>
          <p:cNvSpPr txBox="1"/>
          <p:nvPr/>
        </p:nvSpPr>
        <p:spPr>
          <a:xfrm>
            <a:off x="30400" y="3319358"/>
            <a:ext cx="22774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2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TSA Onboarding AND Never Disbursed Loan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3928C9-1613-4F7C-FB90-F817FCCB24C9}"/>
              </a:ext>
            </a:extLst>
          </p:cNvPr>
          <p:cNvSpPr txBox="1"/>
          <p:nvPr/>
        </p:nvSpPr>
        <p:spPr>
          <a:xfrm>
            <a:off x="-20845" y="4861736"/>
            <a:ext cx="23999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/>
              <a:t>Trench 3</a:t>
            </a:r>
            <a:r>
              <a:rPr lang="en-US" sz="1400"/>
              <a:t>:</a:t>
            </a:r>
            <a:br>
              <a:rPr lang="en-US" sz="1400"/>
            </a:br>
            <a:r>
              <a:rPr lang="en-US" sz="1400">
                <a:solidFill>
                  <a:srgbClr val="FF0000"/>
                </a:solidFill>
              </a:rPr>
              <a:t>Existing Users - After 30 days from 1</a:t>
            </a:r>
            <a:r>
              <a:rPr lang="en-US" sz="1400" baseline="30000">
                <a:solidFill>
                  <a:srgbClr val="FF0000"/>
                </a:solidFill>
              </a:rPr>
              <a:t>st</a:t>
            </a:r>
            <a:r>
              <a:rPr lang="en-US" sz="1400">
                <a:solidFill>
                  <a:srgbClr val="FF0000"/>
                </a:solidFill>
              </a:rPr>
              <a:t> Disbursed Loan AND current DPD &lt;= 10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6527655-E8EE-5514-BACC-F931EF736D5F}"/>
              </a:ext>
            </a:extLst>
          </p:cNvPr>
          <p:cNvGrpSpPr/>
          <p:nvPr/>
        </p:nvGrpSpPr>
        <p:grpSpPr>
          <a:xfrm>
            <a:off x="6027307" y="1036327"/>
            <a:ext cx="2655965" cy="1143688"/>
            <a:chOff x="867921" y="3274904"/>
            <a:chExt cx="2505742" cy="16140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C304A58-92AD-A959-4D01-E6EC58C26703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15E0BD23-380C-AC5A-AE8F-E2A84FDB26E9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7EABF01E-7175-6F6C-1056-E18DFB752349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54" name="Rounded Rectangle 53">
                <a:extLst>
                  <a:ext uri="{FF2B5EF4-FFF2-40B4-BE49-F238E27FC236}">
                    <a16:creationId xmlns:a16="http://schemas.microsoft.com/office/drawing/2014/main" id="{15E84860-E5FF-BCF5-6BC0-D7A292CAE98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C6EBA7-03F5-0D98-6F43-9F5B65391E5F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F800CB0-C74F-FA0E-6DA3-E10AACB6E208}"/>
              </a:ext>
            </a:extLst>
          </p:cNvPr>
          <p:cNvGrpSpPr/>
          <p:nvPr/>
        </p:nvGrpSpPr>
        <p:grpSpPr>
          <a:xfrm>
            <a:off x="9528053" y="1051411"/>
            <a:ext cx="2505742" cy="1151931"/>
            <a:chOff x="9223248" y="1112907"/>
            <a:chExt cx="2505742" cy="1614087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4331FA2F-C51F-8029-9470-2C0AF078F56B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A7481134-2F6E-3F63-2134-E7F55C1573F1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1AA7A67C-A5B2-0D51-44B0-B809AC1FD05C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65" name="Rounded Rectangle 64">
                <a:extLst>
                  <a:ext uri="{FF2B5EF4-FFF2-40B4-BE49-F238E27FC236}">
                    <a16:creationId xmlns:a16="http://schemas.microsoft.com/office/drawing/2014/main" id="{91A5B701-CC7E-8BB3-D06C-CC4DF685F91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F58A2218-A6DA-0589-141B-2DF7A87490FA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Credo Score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D9047A66-6D7F-CB34-337E-B6C0796342A8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DC0530A-3B03-BE92-767E-8D05BA0C955D}"/>
              </a:ext>
            </a:extLst>
          </p:cNvPr>
          <p:cNvGrpSpPr/>
          <p:nvPr/>
        </p:nvGrpSpPr>
        <p:grpSpPr>
          <a:xfrm>
            <a:off x="6027307" y="3003390"/>
            <a:ext cx="2662087" cy="1078436"/>
            <a:chOff x="867921" y="3274904"/>
            <a:chExt cx="2505742" cy="1614087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42B2822-17E4-08A3-6F8B-A1A874E4E5BB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897F5B9C-621E-36E6-6431-78AF03283BE8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7875C110-B1BA-673A-86C2-DC8C907DEC48}"/>
                  </a:ext>
                </a:extLst>
              </p:cNvPr>
              <p:cNvSpPr/>
              <p:nvPr/>
            </p:nvSpPr>
            <p:spPr>
              <a:xfrm>
                <a:off x="1136587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C6206867-EE36-8651-3931-70EEFD9DC649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D2C98BBE-7BFA-12AA-2135-3950B031C855}"/>
                </a:ext>
              </a:extLst>
            </p:cNvPr>
            <p:cNvSpPr/>
            <p:nvPr/>
          </p:nvSpPr>
          <p:spPr>
            <a:xfrm>
              <a:off x="1045398" y="4398443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444F039-EDAB-5A04-AB83-8E051DA70744}"/>
              </a:ext>
            </a:extLst>
          </p:cNvPr>
          <p:cNvGrpSpPr/>
          <p:nvPr/>
        </p:nvGrpSpPr>
        <p:grpSpPr>
          <a:xfrm>
            <a:off x="9521931" y="3009765"/>
            <a:ext cx="2505742" cy="1072062"/>
            <a:chOff x="9223248" y="1112907"/>
            <a:chExt cx="2505742" cy="1614087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D6C316C-04E0-BAEF-272F-D1D77E0A68FC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78" name="Rounded Rectangle 77">
                <a:extLst>
                  <a:ext uri="{FF2B5EF4-FFF2-40B4-BE49-F238E27FC236}">
                    <a16:creationId xmlns:a16="http://schemas.microsoft.com/office/drawing/2014/main" id="{B3CD28DE-D32C-2BF4-EFF5-0AF9FE1837EA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B3DF1A97-84C0-9503-D7A9-55A69D636E4D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0" name="Rounded Rectangle 79">
                <a:extLst>
                  <a:ext uri="{FF2B5EF4-FFF2-40B4-BE49-F238E27FC236}">
                    <a16:creationId xmlns:a16="http://schemas.microsoft.com/office/drawing/2014/main" id="{768E45EF-ADC7-EF77-ECE2-6B396D216D2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6" name="Rounded Rectangle 75">
              <a:extLst>
                <a:ext uri="{FF2B5EF4-FFF2-40B4-BE49-F238E27FC236}">
                  <a16:creationId xmlns:a16="http://schemas.microsoft.com/office/drawing/2014/main" id="{F97E2E1F-BCF4-7BB5-A4AB-F241448F6BC4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Transaction Score</a:t>
              </a:r>
            </a:p>
          </p:txBody>
        </p:sp>
        <p:sp>
          <p:nvSpPr>
            <p:cNvPr id="77" name="Rounded Rectangle 76">
              <a:extLst>
                <a:ext uri="{FF2B5EF4-FFF2-40B4-BE49-F238E27FC236}">
                  <a16:creationId xmlns:a16="http://schemas.microsoft.com/office/drawing/2014/main" id="{90F19A8D-7E9C-0C04-0B1C-3DA2D59C76CB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EF531A-19C8-2993-7D49-77EBE2A56C68}"/>
              </a:ext>
            </a:extLst>
          </p:cNvPr>
          <p:cNvGrpSpPr/>
          <p:nvPr/>
        </p:nvGrpSpPr>
        <p:grpSpPr>
          <a:xfrm>
            <a:off x="5982784" y="5276538"/>
            <a:ext cx="2706615" cy="1062668"/>
            <a:chOff x="867921" y="3274904"/>
            <a:chExt cx="2505742" cy="161408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C1C871E9-8C8B-F514-78C5-2E107F4A3FC7}"/>
                </a:ext>
              </a:extLst>
            </p:cNvPr>
            <p:cNvGrpSpPr/>
            <p:nvPr/>
          </p:nvGrpSpPr>
          <p:grpSpPr>
            <a:xfrm>
              <a:off x="867921" y="3274904"/>
              <a:ext cx="2505742" cy="1614087"/>
              <a:chOff x="1011500" y="4383161"/>
              <a:chExt cx="2050693" cy="1614087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24DE4BC-F4DB-CEF8-DC36-222BA99DF620}"/>
                  </a:ext>
                </a:extLst>
              </p:cNvPr>
              <p:cNvSpPr/>
              <p:nvPr/>
            </p:nvSpPr>
            <p:spPr>
              <a:xfrm>
                <a:off x="1161753" y="4452943"/>
                <a:ext cx="1750185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96CA672C-1BC8-B2D3-E870-C4AD523B0C01}"/>
                  </a:ext>
                </a:extLst>
              </p:cNvPr>
              <p:cNvSpPr/>
              <p:nvPr/>
            </p:nvSpPr>
            <p:spPr>
              <a:xfrm>
                <a:off x="1162981" y="4982118"/>
                <a:ext cx="1750183" cy="416171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86" name="Rounded Rectangle 85">
                <a:extLst>
                  <a:ext uri="{FF2B5EF4-FFF2-40B4-BE49-F238E27FC236}">
                    <a16:creationId xmlns:a16="http://schemas.microsoft.com/office/drawing/2014/main" id="{7976C704-C270-1139-0623-B97479BA0E2F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478635FC-7C1B-892E-2AF6-335986A444F2}"/>
                </a:ext>
              </a:extLst>
            </p:cNvPr>
            <p:cNvSpPr/>
            <p:nvPr/>
          </p:nvSpPr>
          <p:spPr>
            <a:xfrm>
              <a:off x="1069586" y="4398442"/>
              <a:ext cx="2138549" cy="41617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DCD843B-2935-A75F-FE1E-D7D9E61D1EFB}"/>
              </a:ext>
            </a:extLst>
          </p:cNvPr>
          <p:cNvGrpSpPr/>
          <p:nvPr/>
        </p:nvGrpSpPr>
        <p:grpSpPr>
          <a:xfrm>
            <a:off x="9477408" y="5282913"/>
            <a:ext cx="2505742" cy="1056294"/>
            <a:chOff x="9223248" y="1112907"/>
            <a:chExt cx="2505742" cy="1614087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BCE8E5B1-B78F-83F9-2E6C-363D1178D4A8}"/>
                </a:ext>
              </a:extLst>
            </p:cNvPr>
            <p:cNvGrpSpPr/>
            <p:nvPr/>
          </p:nvGrpSpPr>
          <p:grpSpPr>
            <a:xfrm>
              <a:off x="9223248" y="1112907"/>
              <a:ext cx="2505742" cy="1614087"/>
              <a:chOff x="1011500" y="4383161"/>
              <a:chExt cx="2050693" cy="1614087"/>
            </a:xfrm>
          </p:grpSpPr>
          <p:sp>
            <p:nvSpPr>
              <p:cNvPr id="91" name="Rounded Rectangle 90">
                <a:extLst>
                  <a:ext uri="{FF2B5EF4-FFF2-40B4-BE49-F238E27FC236}">
                    <a16:creationId xmlns:a16="http://schemas.microsoft.com/office/drawing/2014/main" id="{D3C90470-4E34-CC56-D812-CCB8DB349DC0}"/>
                  </a:ext>
                </a:extLst>
              </p:cNvPr>
              <p:cNvSpPr/>
              <p:nvPr/>
            </p:nvSpPr>
            <p:spPr>
              <a:xfrm>
                <a:off x="1161753" y="4452944"/>
                <a:ext cx="1750185" cy="30329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Beta Demo Score</a:t>
                </a:r>
              </a:p>
            </p:txBody>
          </p:sp>
          <p:sp>
            <p:nvSpPr>
              <p:cNvPr id="92" name="Rounded Rectangle 91">
                <a:extLst>
                  <a:ext uri="{FF2B5EF4-FFF2-40B4-BE49-F238E27FC236}">
                    <a16:creationId xmlns:a16="http://schemas.microsoft.com/office/drawing/2014/main" id="{E078E816-0563-2A8E-8FEA-AC6B8D140C97}"/>
                  </a:ext>
                </a:extLst>
              </p:cNvPr>
              <p:cNvSpPr/>
              <p:nvPr/>
            </p:nvSpPr>
            <p:spPr>
              <a:xfrm>
                <a:off x="1156746" y="4844426"/>
                <a:ext cx="1750183" cy="286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>
                    <a:solidFill>
                      <a:schemeClr val="tx1"/>
                    </a:solidFill>
                  </a:rPr>
                  <a:t>Apps Score</a:t>
                </a:r>
              </a:p>
            </p:txBody>
          </p:sp>
          <p:sp>
            <p:nvSpPr>
              <p:cNvPr id="93" name="Rounded Rectangle 92">
                <a:extLst>
                  <a:ext uri="{FF2B5EF4-FFF2-40B4-BE49-F238E27FC236}">
                    <a16:creationId xmlns:a16="http://schemas.microsoft.com/office/drawing/2014/main" id="{2BD5E789-C381-DE5D-5FAD-189EC6C0A1A8}"/>
                  </a:ext>
                </a:extLst>
              </p:cNvPr>
              <p:cNvSpPr/>
              <p:nvPr/>
            </p:nvSpPr>
            <p:spPr>
              <a:xfrm>
                <a:off x="1011500" y="4383161"/>
                <a:ext cx="2050693" cy="1614087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8CA88424-904F-B5D7-6F78-ECFD10A77845}"/>
                </a:ext>
              </a:extLst>
            </p:cNvPr>
            <p:cNvSpPr/>
            <p:nvPr/>
          </p:nvSpPr>
          <p:spPr>
            <a:xfrm>
              <a:off x="9400724" y="1944016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Enhanced Transaction Score</a:t>
              </a:r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FAB804C-8107-B79D-2D6B-FF2F0DC373F3}"/>
                </a:ext>
              </a:extLst>
            </p:cNvPr>
            <p:cNvSpPr/>
            <p:nvPr/>
          </p:nvSpPr>
          <p:spPr>
            <a:xfrm>
              <a:off x="9400723" y="2318923"/>
              <a:ext cx="2138549" cy="293791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>
                  <a:solidFill>
                    <a:schemeClr val="tx1"/>
                  </a:solidFill>
                </a:rPr>
                <a:t>CIC Score</a:t>
              </a:r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D8135A57-CF5A-6805-B7D3-8E6655A8C2D5}"/>
              </a:ext>
            </a:extLst>
          </p:cNvPr>
          <p:cNvSpPr txBox="1"/>
          <p:nvPr/>
        </p:nvSpPr>
        <p:spPr>
          <a:xfrm>
            <a:off x="2655803" y="877498"/>
            <a:ext cx="3300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194C11F-ADE6-42FA-BF9D-96D4940EBB04}"/>
              </a:ext>
            </a:extLst>
          </p:cNvPr>
          <p:cNvSpPr txBox="1"/>
          <p:nvPr/>
        </p:nvSpPr>
        <p:spPr>
          <a:xfrm>
            <a:off x="2718488" y="2725897"/>
            <a:ext cx="327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Limit Setting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29DBA80-871A-4643-9CEF-4C7EC5ABC938}"/>
              </a:ext>
            </a:extLst>
          </p:cNvPr>
          <p:cNvSpPr txBox="1"/>
          <p:nvPr/>
        </p:nvSpPr>
        <p:spPr>
          <a:xfrm>
            <a:off x="3082328" y="4711483"/>
            <a:ext cx="2382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/>
              <a:t>B Score</a:t>
            </a:r>
            <a:r>
              <a:rPr lang="en-US" sz="1400">
                <a:solidFill>
                  <a:srgbClr val="C00000"/>
                </a:solidFill>
              </a:rPr>
              <a:t> = Gamma Stack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17B026-894B-984C-57B9-547B46C06DC4}"/>
              </a:ext>
            </a:extLst>
          </p:cNvPr>
          <p:cNvSpPr txBox="1"/>
          <p:nvPr/>
        </p:nvSpPr>
        <p:spPr>
          <a:xfrm>
            <a:off x="6235248" y="736113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196CA20-FF4D-FFBD-1167-C2F7A0A36041}"/>
              </a:ext>
            </a:extLst>
          </p:cNvPr>
          <p:cNvSpPr txBox="1"/>
          <p:nvPr/>
        </p:nvSpPr>
        <p:spPr>
          <a:xfrm>
            <a:off x="9656418" y="741492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4DE140-2FB9-241B-30BC-E34866864B2F}"/>
              </a:ext>
            </a:extLst>
          </p:cNvPr>
          <p:cNvSpPr txBox="1"/>
          <p:nvPr/>
        </p:nvSpPr>
        <p:spPr>
          <a:xfrm>
            <a:off x="6241344" y="2731248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E5FC11-F1A5-6F3F-3EC8-A2EB45F3BA1D}"/>
              </a:ext>
            </a:extLst>
          </p:cNvPr>
          <p:cNvSpPr txBox="1"/>
          <p:nvPr/>
        </p:nvSpPr>
        <p:spPr>
          <a:xfrm>
            <a:off x="9662514" y="2736627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7379509-14ED-9D26-F414-FDA1E6450E4E}"/>
              </a:ext>
            </a:extLst>
          </p:cNvPr>
          <p:cNvSpPr txBox="1"/>
          <p:nvPr/>
        </p:nvSpPr>
        <p:spPr>
          <a:xfrm>
            <a:off x="6247440" y="5025861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Stack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EC2A957-97B5-215A-E3F4-2795BAFE2D89}"/>
              </a:ext>
            </a:extLst>
          </p:cNvPr>
          <p:cNvSpPr txBox="1"/>
          <p:nvPr/>
        </p:nvSpPr>
        <p:spPr>
          <a:xfrm>
            <a:off x="9673960" y="5019784"/>
            <a:ext cx="2201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Stack</a:t>
            </a:r>
          </a:p>
        </p:txBody>
      </p:sp>
      <p:sp>
        <p:nvSpPr>
          <p:cNvPr id="103" name="Right Arrow 102">
            <a:extLst>
              <a:ext uri="{FF2B5EF4-FFF2-40B4-BE49-F238E27FC236}">
                <a16:creationId xmlns:a16="http://schemas.microsoft.com/office/drawing/2014/main" id="{F18CB4DA-156E-30E1-D0D3-95EC3E0023EB}"/>
              </a:ext>
            </a:extLst>
          </p:cNvPr>
          <p:cNvSpPr/>
          <p:nvPr/>
        </p:nvSpPr>
        <p:spPr>
          <a:xfrm>
            <a:off x="8881596" y="1901490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996DA64-B214-411D-B6F9-E871C46F0916}"/>
              </a:ext>
            </a:extLst>
          </p:cNvPr>
          <p:cNvSpPr txBox="1"/>
          <p:nvPr/>
        </p:nvSpPr>
        <p:spPr>
          <a:xfrm>
            <a:off x="2864346" y="2281723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32A21D8-9780-9165-0653-853E2C1CEFAF}"/>
              </a:ext>
            </a:extLst>
          </p:cNvPr>
          <p:cNvSpPr txBox="1"/>
          <p:nvPr/>
        </p:nvSpPr>
        <p:spPr>
          <a:xfrm>
            <a:off x="5982784" y="2354639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B71B31F-4D89-7791-D43E-EC6A3507F0F0}"/>
              </a:ext>
            </a:extLst>
          </p:cNvPr>
          <p:cNvSpPr txBox="1"/>
          <p:nvPr/>
        </p:nvSpPr>
        <p:spPr>
          <a:xfrm>
            <a:off x="9443153" y="2375565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3AA86BC-8C1F-FAD3-A9E0-190951E06E36}"/>
              </a:ext>
            </a:extLst>
          </p:cNvPr>
          <p:cNvSpPr txBox="1"/>
          <p:nvPr/>
        </p:nvSpPr>
        <p:spPr>
          <a:xfrm>
            <a:off x="2882444" y="425041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63F5573-A545-4044-37B4-DCDEC9446ED3}"/>
              </a:ext>
            </a:extLst>
          </p:cNvPr>
          <p:cNvSpPr txBox="1"/>
          <p:nvPr/>
        </p:nvSpPr>
        <p:spPr>
          <a:xfrm>
            <a:off x="5987137" y="4237808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28016ED-CC30-9465-1FA6-13E0ED5F3992}"/>
              </a:ext>
            </a:extLst>
          </p:cNvPr>
          <p:cNvSpPr txBox="1"/>
          <p:nvPr/>
        </p:nvSpPr>
        <p:spPr>
          <a:xfrm>
            <a:off x="9447506" y="4241316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2BB359-48AD-3A0A-0EDC-828FAE6B29A7}"/>
              </a:ext>
            </a:extLst>
          </p:cNvPr>
          <p:cNvSpPr txBox="1"/>
          <p:nvPr/>
        </p:nvSpPr>
        <p:spPr>
          <a:xfrm>
            <a:off x="2976944" y="620043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Gamma Income Model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7C69948-99ED-1A9F-E64D-AB6BD39C2FD2}"/>
              </a:ext>
            </a:extLst>
          </p:cNvPr>
          <p:cNvSpPr txBox="1"/>
          <p:nvPr/>
        </p:nvSpPr>
        <p:spPr>
          <a:xfrm>
            <a:off x="5982781" y="6495694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Beta Income Model 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3DED181-9907-211D-A2F9-15F754458889}"/>
              </a:ext>
            </a:extLst>
          </p:cNvPr>
          <p:cNvSpPr txBox="1"/>
          <p:nvPr/>
        </p:nvSpPr>
        <p:spPr>
          <a:xfrm>
            <a:off x="9443150" y="6499202"/>
            <a:ext cx="2739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>
                <a:solidFill>
                  <a:srgbClr val="C00000"/>
                </a:solidFill>
              </a:rPr>
              <a:t>Alpha Income Model </a:t>
            </a: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105710B-03E5-37EA-2EAE-2B65689B8B4B}"/>
              </a:ext>
            </a:extLst>
          </p:cNvPr>
          <p:cNvGrpSpPr/>
          <p:nvPr/>
        </p:nvGrpSpPr>
        <p:grpSpPr>
          <a:xfrm>
            <a:off x="4072962" y="2097207"/>
            <a:ext cx="272858" cy="249273"/>
            <a:chOff x="5204834" y="2089148"/>
            <a:chExt cx="272858" cy="249273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E94D9EF-2A6C-231B-EF8A-61B70BFC1686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0BB4AC67-8855-777E-176A-C82B0651ADBB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E35A980-992C-BC06-E6FA-0E097ADCD35C}"/>
              </a:ext>
            </a:extLst>
          </p:cNvPr>
          <p:cNvGrpSpPr/>
          <p:nvPr/>
        </p:nvGrpSpPr>
        <p:grpSpPr>
          <a:xfrm>
            <a:off x="7222685" y="2206946"/>
            <a:ext cx="272858" cy="249273"/>
            <a:chOff x="5204834" y="2089148"/>
            <a:chExt cx="272858" cy="249273"/>
          </a:xfrm>
        </p:grpSpPr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5EAAA67-BBBE-C06C-DDD4-407C09006A9E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B19137-5235-DBA4-FAD7-3AE95FD88FB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21D0AC0-CEA7-1C19-F86A-AE031E71F10E}"/>
              </a:ext>
            </a:extLst>
          </p:cNvPr>
          <p:cNvGrpSpPr/>
          <p:nvPr/>
        </p:nvGrpSpPr>
        <p:grpSpPr>
          <a:xfrm>
            <a:off x="10676398" y="2224588"/>
            <a:ext cx="272858" cy="249273"/>
            <a:chOff x="5204834" y="2089148"/>
            <a:chExt cx="272858" cy="249273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6A4F4B9-5D5E-6966-840E-C886AD70EA3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0E0F5AFF-28CD-5476-6335-D3E85ABBB3F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8D660078-4EFF-C20E-5FB6-BA6C8FF71E53}"/>
              </a:ext>
            </a:extLst>
          </p:cNvPr>
          <p:cNvGrpSpPr/>
          <p:nvPr/>
        </p:nvGrpSpPr>
        <p:grpSpPr>
          <a:xfrm>
            <a:off x="7293218" y="4093871"/>
            <a:ext cx="272858" cy="249273"/>
            <a:chOff x="5204834" y="2089148"/>
            <a:chExt cx="272858" cy="249273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1040F421-2289-80EE-1851-4109890B578A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F34A3731-40DC-5224-D0CA-968509813088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212B4EDB-C0CC-4659-8A11-92B0AF18EE0B}"/>
              </a:ext>
            </a:extLst>
          </p:cNvPr>
          <p:cNvGrpSpPr/>
          <p:nvPr/>
        </p:nvGrpSpPr>
        <p:grpSpPr>
          <a:xfrm>
            <a:off x="10739905" y="4093871"/>
            <a:ext cx="272858" cy="249273"/>
            <a:chOff x="5204834" y="2089148"/>
            <a:chExt cx="272858" cy="249273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0078ED1-201F-8BDF-E7C8-D19B8A99BF9B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2AFD9BA-DE1C-0EDF-0AA2-D68FAB61E1E9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596A82E-2425-BC04-2A5D-5304CF87A443}"/>
              </a:ext>
            </a:extLst>
          </p:cNvPr>
          <p:cNvGrpSpPr/>
          <p:nvPr/>
        </p:nvGrpSpPr>
        <p:grpSpPr>
          <a:xfrm>
            <a:off x="4070053" y="4104753"/>
            <a:ext cx="272858" cy="249273"/>
            <a:chOff x="5204834" y="2089148"/>
            <a:chExt cx="272858" cy="249273"/>
          </a:xfrm>
        </p:grpSpPr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F90155-87F7-00D1-774B-F1C0D1D53263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10D4367-5DE4-1640-D698-9C846C5C8D87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B5197FCE-B1E0-AB81-0368-62B2FAE4F406}"/>
              </a:ext>
            </a:extLst>
          </p:cNvPr>
          <p:cNvGrpSpPr/>
          <p:nvPr/>
        </p:nvGrpSpPr>
        <p:grpSpPr>
          <a:xfrm>
            <a:off x="4077138" y="6044200"/>
            <a:ext cx="272858" cy="249273"/>
            <a:chOff x="5204834" y="2089148"/>
            <a:chExt cx="272858" cy="249273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24AE1FFD-FCEC-83E3-6107-8F7AF3A882B4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1020DF70-F3E2-4268-B81C-6408939FBAE5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41B099DF-2B75-804C-3B30-2D0D57DAF683}"/>
              </a:ext>
            </a:extLst>
          </p:cNvPr>
          <p:cNvGrpSpPr/>
          <p:nvPr/>
        </p:nvGrpSpPr>
        <p:grpSpPr>
          <a:xfrm>
            <a:off x="7293218" y="6363805"/>
            <a:ext cx="272858" cy="249273"/>
            <a:chOff x="5204834" y="2089148"/>
            <a:chExt cx="272858" cy="249273"/>
          </a:xfrm>
        </p:grpSpPr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809E274-7377-B5AC-0131-20CAC6C04DA9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454EBF65-13EA-F1E1-9145-270F861BD736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3C66CF40-A216-7014-BE3D-6F2BDDF8041A}"/>
              </a:ext>
            </a:extLst>
          </p:cNvPr>
          <p:cNvGrpSpPr/>
          <p:nvPr/>
        </p:nvGrpSpPr>
        <p:grpSpPr>
          <a:xfrm>
            <a:off x="10755590" y="6352722"/>
            <a:ext cx="272858" cy="249273"/>
            <a:chOff x="5204834" y="2089148"/>
            <a:chExt cx="272858" cy="249273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ADE80F8-9EA0-3C5F-BDBD-66BE562939E7}"/>
                </a:ext>
              </a:extLst>
            </p:cNvPr>
            <p:cNvCxnSpPr>
              <a:cxnSpLocks/>
            </p:cNvCxnSpPr>
            <p:nvPr/>
          </p:nvCxnSpPr>
          <p:spPr>
            <a:xfrm>
              <a:off x="5338354" y="2089148"/>
              <a:ext cx="0" cy="249273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DD5D296-D70A-702A-40AB-02311CCBBD2E}"/>
                </a:ext>
              </a:extLst>
            </p:cNvPr>
            <p:cNvCxnSpPr>
              <a:cxnSpLocks/>
            </p:cNvCxnSpPr>
            <p:nvPr/>
          </p:nvCxnSpPr>
          <p:spPr>
            <a:xfrm>
              <a:off x="5204834" y="2211652"/>
              <a:ext cx="27285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151BF65D-AD6B-73A0-BAA3-78015754C321}"/>
              </a:ext>
            </a:extLst>
          </p:cNvPr>
          <p:cNvSpPr/>
          <p:nvPr/>
        </p:nvSpPr>
        <p:spPr>
          <a:xfrm>
            <a:off x="5962423" y="4538455"/>
            <a:ext cx="6157671" cy="55948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Lowest Risk users</a:t>
            </a:r>
            <a:r>
              <a:rPr lang="en-US" sz="1200">
                <a:solidFill>
                  <a:schemeClr val="tx1"/>
                </a:solidFill>
              </a:rPr>
              <a:t> from this B Score will be pre-approved for upsell and </a:t>
            </a:r>
            <a:r>
              <a:rPr lang="en-US" sz="1200" err="1">
                <a:solidFill>
                  <a:schemeClr val="tx1"/>
                </a:solidFill>
              </a:rPr>
              <a:t>xsell</a:t>
            </a:r>
            <a:r>
              <a:rPr lang="en-US" sz="1200">
                <a:solidFill>
                  <a:schemeClr val="tx1"/>
                </a:solidFill>
              </a:rPr>
              <a:t>.</a:t>
            </a:r>
            <a:br>
              <a:rPr lang="en-US" sz="1200">
                <a:solidFill>
                  <a:schemeClr val="tx1"/>
                </a:solidFill>
              </a:rPr>
            </a:br>
            <a:r>
              <a:rPr lang="en-US" sz="1200" b="1">
                <a:solidFill>
                  <a:schemeClr val="tx1"/>
                </a:solidFill>
              </a:rPr>
              <a:t>Medium Risk users</a:t>
            </a:r>
            <a:r>
              <a:rPr lang="en-US" sz="1200">
                <a:solidFill>
                  <a:schemeClr val="tx1"/>
                </a:solidFill>
              </a:rPr>
              <a:t> from this B Score will have to go through Taran.</a:t>
            </a:r>
          </a:p>
          <a:p>
            <a:pPr algn="ctr"/>
            <a:r>
              <a:rPr lang="en-US" sz="1200" b="1">
                <a:solidFill>
                  <a:schemeClr val="tx1"/>
                </a:solidFill>
              </a:rPr>
              <a:t>High Risk users</a:t>
            </a:r>
            <a:r>
              <a:rPr lang="en-US" sz="1200">
                <a:solidFill>
                  <a:schemeClr val="tx1"/>
                </a:solidFill>
              </a:rPr>
              <a:t> from this B Score will not be given any offer.</a:t>
            </a:r>
          </a:p>
        </p:txBody>
      </p:sp>
      <p:sp>
        <p:nvSpPr>
          <p:cNvPr id="148" name="Right Arrow 147">
            <a:extLst>
              <a:ext uri="{FF2B5EF4-FFF2-40B4-BE49-F238E27FC236}">
                <a16:creationId xmlns:a16="http://schemas.microsoft.com/office/drawing/2014/main" id="{BC33B0CB-1E6B-80BF-FD26-E4B33D6A01F7}"/>
              </a:ext>
            </a:extLst>
          </p:cNvPr>
          <p:cNvSpPr/>
          <p:nvPr/>
        </p:nvSpPr>
        <p:spPr>
          <a:xfrm>
            <a:off x="8888697" y="3830043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>
            <a:extLst>
              <a:ext uri="{FF2B5EF4-FFF2-40B4-BE49-F238E27FC236}">
                <a16:creationId xmlns:a16="http://schemas.microsoft.com/office/drawing/2014/main" id="{253EA276-1520-2D49-8B8E-B58B010D7920}"/>
              </a:ext>
            </a:extLst>
          </p:cNvPr>
          <p:cNvSpPr/>
          <p:nvPr/>
        </p:nvSpPr>
        <p:spPr>
          <a:xfrm>
            <a:off x="8892488" y="6129102"/>
            <a:ext cx="494454" cy="3277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81A4FE7-0BF1-6A09-E15E-FDEEAAC9D2A7}"/>
              </a:ext>
            </a:extLst>
          </p:cNvPr>
          <p:cNvCxnSpPr>
            <a:cxnSpLocks/>
          </p:cNvCxnSpPr>
          <p:nvPr/>
        </p:nvCxnSpPr>
        <p:spPr>
          <a:xfrm>
            <a:off x="92367" y="2021021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3DCD966-6664-A88B-DD7E-71E0B19410F7}"/>
              </a:ext>
            </a:extLst>
          </p:cNvPr>
          <p:cNvSpPr txBox="1"/>
          <p:nvPr/>
        </p:nvSpPr>
        <p:spPr>
          <a:xfrm>
            <a:off x="57870" y="1869727"/>
            <a:ext cx="15929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automatically move from Trench 1 to Trench 2 after 30 days if no disbursed loans</a:t>
            </a:r>
          </a:p>
        </p:txBody>
      </p:sp>
      <p:cxnSp>
        <p:nvCxnSpPr>
          <p:cNvPr id="159" name="Curved Connector 158">
            <a:extLst>
              <a:ext uri="{FF2B5EF4-FFF2-40B4-BE49-F238E27FC236}">
                <a16:creationId xmlns:a16="http://schemas.microsoft.com/office/drawing/2014/main" id="{C110E538-95EB-5047-D872-9B804CE054AF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75048" y="3635426"/>
            <a:ext cx="642273" cy="419139"/>
          </a:xfrm>
          <a:prstGeom prst="curvedConnector4">
            <a:avLst>
              <a:gd name="adj1" fmla="val -25354"/>
              <a:gd name="adj2" fmla="val 1649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3E14B3E7-0F68-194A-7AFE-624C9D29E350}"/>
              </a:ext>
            </a:extLst>
          </p:cNvPr>
          <p:cNvSpPr txBox="1"/>
          <p:nvPr/>
        </p:nvSpPr>
        <p:spPr>
          <a:xfrm>
            <a:off x="292259" y="2664112"/>
            <a:ext cx="2537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stay in Trench 2 until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loan. His Gamma Stack will be re-calculated every 30-day anniversary from TSA onboarding date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FC0FF46-6A6C-9319-BECC-290EE0D206AB}"/>
              </a:ext>
            </a:extLst>
          </p:cNvPr>
          <p:cNvCxnSpPr>
            <a:cxnSpLocks/>
          </p:cNvCxnSpPr>
          <p:nvPr/>
        </p:nvCxnSpPr>
        <p:spPr>
          <a:xfrm>
            <a:off x="2772026" y="4263732"/>
            <a:ext cx="0" cy="8267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7D8AC39-4F01-7DAF-FD35-126F6E89F3F2}"/>
              </a:ext>
            </a:extLst>
          </p:cNvPr>
          <p:cNvCxnSpPr>
            <a:cxnSpLocks/>
          </p:cNvCxnSpPr>
          <p:nvPr/>
        </p:nvCxnSpPr>
        <p:spPr>
          <a:xfrm>
            <a:off x="2894267" y="2464928"/>
            <a:ext cx="0" cy="26342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82663B8A-D8A0-7622-E6C9-534B399D2DB8}"/>
              </a:ext>
            </a:extLst>
          </p:cNvPr>
          <p:cNvSpPr txBox="1"/>
          <p:nvPr/>
        </p:nvSpPr>
        <p:spPr>
          <a:xfrm>
            <a:off x="1216060" y="4546893"/>
            <a:ext cx="15929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Users will move to Trench 3 after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Disbursed Loan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E2C567BC-4162-6060-D5BF-3792C4638F03}"/>
              </a:ext>
            </a:extLst>
          </p:cNvPr>
          <p:cNvSpPr txBox="1"/>
          <p:nvPr/>
        </p:nvSpPr>
        <p:spPr>
          <a:xfrm>
            <a:off x="8662450" y="1517264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C0C0C4F1-EEB4-5E88-AC57-77F260262B94}"/>
              </a:ext>
            </a:extLst>
          </p:cNvPr>
          <p:cNvSpPr txBox="1"/>
          <p:nvPr/>
        </p:nvSpPr>
        <p:spPr>
          <a:xfrm>
            <a:off x="8688979" y="3420111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4141B852-0384-09FF-F622-45B5B574ACF7}"/>
              </a:ext>
            </a:extLst>
          </p:cNvPr>
          <p:cNvSpPr txBox="1"/>
          <p:nvPr/>
        </p:nvSpPr>
        <p:spPr>
          <a:xfrm>
            <a:off x="8664531" y="5748488"/>
            <a:ext cx="932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Selectively call Alpha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EF56DB04-A753-BBB6-1498-BE38DA770745}"/>
              </a:ext>
            </a:extLst>
          </p:cNvPr>
          <p:cNvCxnSpPr>
            <a:cxnSpLocks/>
          </p:cNvCxnSpPr>
          <p:nvPr/>
        </p:nvCxnSpPr>
        <p:spPr>
          <a:xfrm flipH="1">
            <a:off x="1761499" y="5185458"/>
            <a:ext cx="559546" cy="651868"/>
          </a:xfrm>
          <a:prstGeom prst="curvedConnector4">
            <a:avLst>
              <a:gd name="adj1" fmla="val -40855"/>
              <a:gd name="adj2" fmla="val 1384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62DE84-BC5C-0FC8-3894-1DABD0E467D3}"/>
              </a:ext>
            </a:extLst>
          </p:cNvPr>
          <p:cNvSpPr txBox="1"/>
          <p:nvPr/>
        </p:nvSpPr>
        <p:spPr>
          <a:xfrm>
            <a:off x="-6489" y="6141990"/>
            <a:ext cx="34467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>
                <a:solidFill>
                  <a:schemeClr val="accent1"/>
                </a:solidFill>
              </a:rPr>
              <a:t>Once moved to Trench 3, user will forever remain in Trench 3. His Gamma Stack will be re-calculated every 30 days anniversary from 1</a:t>
            </a:r>
            <a:r>
              <a:rPr lang="en-US" sz="1000" i="1" baseline="30000">
                <a:solidFill>
                  <a:schemeClr val="accent1"/>
                </a:solidFill>
              </a:rPr>
              <a:t>st</a:t>
            </a:r>
            <a:r>
              <a:rPr lang="en-US" sz="1000" i="1">
                <a:solidFill>
                  <a:schemeClr val="accent1"/>
                </a:solidFill>
              </a:rPr>
              <a:t> Loan Disbursement 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0E4FFD-2092-07A3-2EBC-8E6F83C469F8}"/>
              </a:ext>
            </a:extLst>
          </p:cNvPr>
          <p:cNvSpPr/>
          <p:nvPr/>
        </p:nvSpPr>
        <p:spPr>
          <a:xfrm>
            <a:off x="8147004" y="40342"/>
            <a:ext cx="518984" cy="231060"/>
          </a:xfrm>
          <a:prstGeom prst="rect">
            <a:avLst/>
          </a:prstGeom>
          <a:solidFill>
            <a:srgbClr val="F5F2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730B85-BE66-AD31-9426-D6BC26181DED}"/>
              </a:ext>
            </a:extLst>
          </p:cNvPr>
          <p:cNvSpPr/>
          <p:nvPr/>
        </p:nvSpPr>
        <p:spPr>
          <a:xfrm>
            <a:off x="10195471" y="36587"/>
            <a:ext cx="518984" cy="2310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19201-BDC7-D4C6-85A2-3502A3158EBB}"/>
              </a:ext>
            </a:extLst>
          </p:cNvPr>
          <p:cNvSpPr txBox="1"/>
          <p:nvPr/>
        </p:nvSpPr>
        <p:spPr>
          <a:xfrm>
            <a:off x="8596954" y="15244"/>
            <a:ext cx="1597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Cash Loan only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612867-8DC1-0DA0-6C3C-88D21D29CDC0}"/>
              </a:ext>
            </a:extLst>
          </p:cNvPr>
          <p:cNvSpPr txBox="1"/>
          <p:nvPr/>
        </p:nvSpPr>
        <p:spPr>
          <a:xfrm>
            <a:off x="10635862" y="22340"/>
            <a:ext cx="1841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For both Cash and SIL</a:t>
            </a:r>
          </a:p>
        </p:txBody>
      </p:sp>
    </p:spTree>
    <p:extLst>
      <p:ext uri="{BB962C8B-B14F-4D97-AF65-F5344CB8AC3E}">
        <p14:creationId xmlns:p14="http://schemas.microsoft.com/office/powerpoint/2010/main" val="13548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DAB3-0ECD-5A71-C38B-1B91C7FD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" y="2295942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Trench 1 Stack Model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32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7FC32F-DEBA-5884-AE4D-B22E2A302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493130"/>
              </p:ext>
            </p:extLst>
          </p:nvPr>
        </p:nvGraphicFramePr>
        <p:xfrm>
          <a:off x="322591" y="1096008"/>
          <a:ext cx="11397140" cy="2339052"/>
        </p:xfrm>
        <a:graphic>
          <a:graphicData uri="http://schemas.openxmlformats.org/drawingml/2006/table">
            <a:tbl>
              <a:tblPr/>
              <a:tblGrid>
                <a:gridCol w="3718384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698638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497845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441535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698483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Gamma Trench 1 stacking - Android</a:t>
                      </a: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06/10/2023 - 31/10/2024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01/11/2024 - 30/11/2024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01/12/2024 - 31/12/2024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01/01/2025 -11/01/2025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544305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 panose="020B0004020202020204" pitchFamily="34" charset="0"/>
                        </a:rPr>
                        <a:t>​​</a:t>
                      </a:r>
                      <a:endParaRPr lang="en-US" sz="1400" b="1" i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0.2719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0.2412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0.2313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0.1615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0.2008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87765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Credo 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0.4817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0.3987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0.2882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0.1972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0.3886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Apps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0.5224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0.4858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0.2750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0.1446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0.4300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6680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Apps + Credo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0.5458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0.4687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0.3036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0.1847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0.4543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70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DD53294-9B0B-C97F-469B-5B6CFC406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9885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048ABF1-322B-2789-1DE7-558292AC32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5" y="295184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A7FD093-4DBA-27EC-831A-E85B025BA8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711696"/>
              </p:ext>
            </p:extLst>
          </p:nvPr>
        </p:nvGraphicFramePr>
        <p:xfrm>
          <a:off x="321734" y="4284036"/>
          <a:ext cx="11397140" cy="1790920"/>
        </p:xfrm>
        <a:graphic>
          <a:graphicData uri="http://schemas.openxmlformats.org/drawingml/2006/table">
            <a:tbl>
              <a:tblPr/>
              <a:tblGrid>
                <a:gridCol w="3718384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698638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497845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441535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698483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rgbClr val="FFFFFF"/>
                          </a:solidFill>
                          <a:effectLst/>
                          <a:latin typeface="Aptos" panose="020B0004020202020204" pitchFamily="34" charset="0"/>
                        </a:rPr>
                        <a:t>Gamma Trench 1 stacking - IOS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06/10/2023 - 31/10/2024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01/11/2024 - 30/11/2024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01/12/2024 - 31/12/2024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01/01/2025 -11/01/2025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544305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r>
                        <a:rPr lang="en-IN" sz="1800" b="0" i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​</a:t>
                      </a:r>
                      <a:endParaRPr lang="en-IN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</a:rPr>
                        <a:t>Demo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0.2719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0.2412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0.2313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0.1615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0.2008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09328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Aptos Display" panose="020B0004020202020204" pitchFamily="34" charset="0"/>
                        </a:rPr>
                        <a:t>Demo + Credo 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</a:rPr>
                        <a:t>0.3510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0.3501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0.1937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0.1281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0.1676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17F141-2C3F-D218-D431-282140C7DDD2}"/>
              </a:ext>
            </a:extLst>
          </p:cNvPr>
          <p:cNvSpPr txBox="1"/>
          <p:nvPr/>
        </p:nvSpPr>
        <p:spPr>
          <a:xfrm>
            <a:off x="321734" y="98857"/>
            <a:ext cx="824577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rgbClr val="785AFF"/>
                </a:solidFill>
              </a:rPr>
              <a:t>Trench 1 Gamma Stack for Cash Loan</a:t>
            </a:r>
            <a:endParaRPr lang="en-IN" sz="3600" b="1">
              <a:solidFill>
                <a:srgbClr val="785A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48E608-6A24-91B4-E86B-918C65696F4C}"/>
              </a:ext>
            </a:extLst>
          </p:cNvPr>
          <p:cNvSpPr txBox="1"/>
          <p:nvPr/>
        </p:nvSpPr>
        <p:spPr>
          <a:xfrm>
            <a:off x="320660" y="3825726"/>
            <a:ext cx="10880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For iOS Gamma Stack Credo is making it worse, so better not to use it</a:t>
            </a:r>
          </a:p>
        </p:txBody>
      </p:sp>
    </p:spTree>
    <p:extLst>
      <p:ext uri="{BB962C8B-B14F-4D97-AF65-F5344CB8AC3E}">
        <p14:creationId xmlns:p14="http://schemas.microsoft.com/office/powerpoint/2010/main" val="1804195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E25AD-8FF5-5751-B7CA-22733768D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A4D64-336E-0CCD-77EE-57F96C50C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66" y="2295942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Trench 2 Stack Model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5942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18D80-D131-57BF-C85E-3C0072598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1295D4-4789-1904-6C3E-10E321261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4162005"/>
              </p:ext>
            </p:extLst>
          </p:nvPr>
        </p:nvGraphicFramePr>
        <p:xfrm>
          <a:off x="161580" y="656742"/>
          <a:ext cx="11746884" cy="3378195"/>
        </p:xfrm>
        <a:graphic>
          <a:graphicData uri="http://schemas.openxmlformats.org/drawingml/2006/table">
            <a:tbl>
              <a:tblPr/>
              <a:tblGrid>
                <a:gridCol w="3832490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750764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543809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485771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567025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567025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74641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2 stacking - Android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​​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06/10/2023 - 31/10/2024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01/11/2024 - 30/11/2024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01/12/2024 - 31/12/2024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01/01/2025 -11/01/2025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sz="1400" b="1" i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58165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 Gini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 Gini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29287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0.2719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0.2412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0.2313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0.1615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0.2008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487765"/>
                  </a:ext>
                </a:extLst>
              </a:tr>
              <a:tr h="29287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Credo 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0.4923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0.4517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0.3180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0.2196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0.4405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29287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Apps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0.4952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0.5344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0.3437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0.3759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0.4167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6680"/>
                  </a:ext>
                </a:extLst>
              </a:tr>
              <a:tr h="29287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Transaction score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0.6459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0.6763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0.3790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0.3673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0.4048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8325600"/>
                  </a:ext>
                </a:extLst>
              </a:tr>
              <a:tr h="292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Credo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Transaction score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0.7294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0.7332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0.4303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0.3833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0.4127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9354998"/>
                  </a:ext>
                </a:extLst>
              </a:tr>
              <a:tr h="2928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Credo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Transaction score + Apps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0.7745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0.7278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0.4507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0.4132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0.4365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220180"/>
                  </a:ext>
                </a:extLst>
              </a:tr>
              <a:tr h="292874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Apps + Credo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0.5461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0.5168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0.3601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0.3097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0.4405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79702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3B91C70-AC98-57E1-AA48-21629E16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6" y="9885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5160F43-EC96-5234-2929-E676285AB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975" y="2951847"/>
            <a:ext cx="223360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444C044-42D0-9449-C7B4-9B147C8B29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408998"/>
              </p:ext>
            </p:extLst>
          </p:nvPr>
        </p:nvGraphicFramePr>
        <p:xfrm>
          <a:off x="161579" y="4525529"/>
          <a:ext cx="11746885" cy="2339052"/>
        </p:xfrm>
        <a:graphic>
          <a:graphicData uri="http://schemas.openxmlformats.org/drawingml/2006/table">
            <a:tbl>
              <a:tblPr/>
              <a:tblGrid>
                <a:gridCol w="3832490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750764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543809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485772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567025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567025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698483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Gamma Trench 2 stacking - IOS</a:t>
                      </a:r>
                      <a:endParaRPr lang="en-US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06/10/2023 - 31/10/2024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01/11/2024 - 30/11/2024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01/12/2024 - 31/12/2024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01/01/2025 -11/01/2025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544305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r>
                        <a:rPr lang="en-IN" sz="1800" b="0" i="0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b="0" i="0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 Gini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 Gini</a:t>
                      </a: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</a:rPr>
                        <a:t>Demo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0.2719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0.2412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0.2313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0.1615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0.2008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709328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Credo 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Aptos Display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0.4135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0.2714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0.2876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0.1995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0.1897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+ Transaction score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0.6400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0.6023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0.4602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0.3020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0.4846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471006"/>
                  </a:ext>
                </a:extLst>
              </a:tr>
              <a:tr h="2359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Demo </a:t>
                      </a:r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Credo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 Transaction score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0.6653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0.5606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0.4381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0.3117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 dirty="0"/>
                        <a:t>0.4667</a:t>
                      </a:r>
                      <a:endParaRPr lang="en-IN" sz="1400" b="0" i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4334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2A1C721-ACE7-B3FF-8604-CC57AA4B0A45}"/>
              </a:ext>
            </a:extLst>
          </p:cNvPr>
          <p:cNvSpPr txBox="1"/>
          <p:nvPr/>
        </p:nvSpPr>
        <p:spPr>
          <a:xfrm>
            <a:off x="172055" y="71644"/>
            <a:ext cx="1083778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>
                <a:solidFill>
                  <a:srgbClr val="785AFF"/>
                </a:solidFill>
              </a:rPr>
              <a:t>Trench 2 Gamma Stack for Cash Loan</a:t>
            </a:r>
            <a:endParaRPr lang="en-IN" sz="3600" b="1">
              <a:solidFill>
                <a:srgbClr val="785A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03F34A-543E-AF51-C0F3-9BE99A8B1631}"/>
              </a:ext>
            </a:extLst>
          </p:cNvPr>
          <p:cNvSpPr txBox="1"/>
          <p:nvPr/>
        </p:nvSpPr>
        <p:spPr>
          <a:xfrm>
            <a:off x="170981" y="4152297"/>
            <a:ext cx="1088036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C00000"/>
                </a:solidFill>
              </a:rPr>
              <a:t>For iOS Gamma Stack Credo is making it worse, so better not to use it</a:t>
            </a:r>
          </a:p>
        </p:txBody>
      </p:sp>
    </p:spTree>
    <p:extLst>
      <p:ext uri="{BB962C8B-B14F-4D97-AF65-F5344CB8AC3E}">
        <p14:creationId xmlns:p14="http://schemas.microsoft.com/office/powerpoint/2010/main" val="4012442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01F4EF96-D230-0505-B825-D55DEAD4B2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36147"/>
            <a:ext cx="3973283" cy="137456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1161824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THANK YOU!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9CC40F-4CB6-3B03-9F7A-7EC060E48F78}"/>
              </a:ext>
            </a:extLst>
          </p:cNvPr>
          <p:cNvSpPr txBox="1"/>
          <p:nvPr/>
        </p:nvSpPr>
        <p:spPr>
          <a:xfrm>
            <a:off x="4360075" y="3277609"/>
            <a:ext cx="3464886" cy="584775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defRPr/>
            </a:pPr>
            <a:r>
              <a:rPr lang="en-US" sz="3200" b="1">
                <a:solidFill>
                  <a:srgbClr val="785AFF"/>
                </a:solidFill>
                <a:latin typeface="Calibri" panose="020F0502020204030204"/>
                <a:ea typeface="Calibri"/>
                <a:cs typeface="Calibri"/>
              </a:rPr>
              <a:t>Questions?</a:t>
            </a:r>
            <a:endParaRPr lang="en-US" b="1">
              <a:ea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9F7BE9-5DE8-7366-47E1-FDCDFCD861DC}"/>
              </a:ext>
            </a:extLst>
          </p:cNvPr>
          <p:cNvSpPr/>
          <p:nvPr/>
        </p:nvSpPr>
        <p:spPr>
          <a:xfrm>
            <a:off x="0" y="4870173"/>
            <a:ext cx="12192000" cy="198782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urple text on a black background&#10;&#10;Description automatically generated">
            <a:extLst>
              <a:ext uri="{FF2B5EF4-FFF2-40B4-BE49-F238E27FC236}">
                <a16:creationId xmlns:a16="http://schemas.microsoft.com/office/drawing/2014/main" id="{E85B0D6F-9198-085C-1638-D57BAF1136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21" t="26850" r="16351" b="31078"/>
          <a:stretch/>
        </p:blipFill>
        <p:spPr>
          <a:xfrm>
            <a:off x="4102817" y="4761547"/>
            <a:ext cx="3973283" cy="13745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C2889DCF-60FA-197F-0EA8-E1F12226B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018" y="3709022"/>
            <a:ext cx="6993466" cy="3062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C5A24D5-A742-FA3B-2C7B-21CBA3B6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718503"/>
              </p:ext>
            </p:extLst>
          </p:nvPr>
        </p:nvGraphicFramePr>
        <p:xfrm>
          <a:off x="456163" y="1208555"/>
          <a:ext cx="11272006" cy="2353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821">
                  <a:extLst>
                    <a:ext uri="{9D8B030D-6E8A-4147-A177-3AD203B41FA5}">
                      <a16:colId xmlns:a16="http://schemas.microsoft.com/office/drawing/2014/main" val="1440330779"/>
                    </a:ext>
                  </a:extLst>
                </a:gridCol>
                <a:gridCol w="1651048">
                  <a:extLst>
                    <a:ext uri="{9D8B030D-6E8A-4147-A177-3AD203B41FA5}">
                      <a16:colId xmlns:a16="http://schemas.microsoft.com/office/drawing/2014/main" val="3778991957"/>
                    </a:ext>
                  </a:extLst>
                </a:gridCol>
                <a:gridCol w="801937">
                  <a:extLst>
                    <a:ext uri="{9D8B030D-6E8A-4147-A177-3AD203B41FA5}">
                      <a16:colId xmlns:a16="http://schemas.microsoft.com/office/drawing/2014/main" val="3413834952"/>
                    </a:ext>
                  </a:extLst>
                </a:gridCol>
                <a:gridCol w="783299">
                  <a:extLst>
                    <a:ext uri="{9D8B030D-6E8A-4147-A177-3AD203B41FA5}">
                      <a16:colId xmlns:a16="http://schemas.microsoft.com/office/drawing/2014/main" val="198285283"/>
                    </a:ext>
                  </a:extLst>
                </a:gridCol>
                <a:gridCol w="957367">
                  <a:extLst>
                    <a:ext uri="{9D8B030D-6E8A-4147-A177-3AD203B41FA5}">
                      <a16:colId xmlns:a16="http://schemas.microsoft.com/office/drawing/2014/main" val="429513707"/>
                    </a:ext>
                  </a:extLst>
                </a:gridCol>
                <a:gridCol w="845467">
                  <a:extLst>
                    <a:ext uri="{9D8B030D-6E8A-4147-A177-3AD203B41FA5}">
                      <a16:colId xmlns:a16="http://schemas.microsoft.com/office/drawing/2014/main" val="3625903504"/>
                    </a:ext>
                  </a:extLst>
                </a:gridCol>
                <a:gridCol w="795734">
                  <a:extLst>
                    <a:ext uri="{9D8B030D-6E8A-4147-A177-3AD203B41FA5}">
                      <a16:colId xmlns:a16="http://schemas.microsoft.com/office/drawing/2014/main" val="1743246998"/>
                    </a:ext>
                  </a:extLst>
                </a:gridCol>
                <a:gridCol w="994667">
                  <a:extLst>
                    <a:ext uri="{9D8B030D-6E8A-4147-A177-3AD203B41FA5}">
                      <a16:colId xmlns:a16="http://schemas.microsoft.com/office/drawing/2014/main" val="4191689321"/>
                    </a:ext>
                  </a:extLst>
                </a:gridCol>
                <a:gridCol w="982234">
                  <a:extLst>
                    <a:ext uri="{9D8B030D-6E8A-4147-A177-3AD203B41FA5}">
                      <a16:colId xmlns:a16="http://schemas.microsoft.com/office/drawing/2014/main" val="1771666878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448869036"/>
                    </a:ext>
                  </a:extLst>
                </a:gridCol>
                <a:gridCol w="1007100">
                  <a:extLst>
                    <a:ext uri="{9D8B030D-6E8A-4147-A177-3AD203B41FA5}">
                      <a16:colId xmlns:a16="http://schemas.microsoft.com/office/drawing/2014/main" val="1927905077"/>
                    </a:ext>
                  </a:extLst>
                </a:gridCol>
              </a:tblGrid>
              <a:tr h="449142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Loan Disbursement Date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CASH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Bad (FPD30) CASH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FPD30 rate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09235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rench1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50" b="1">
                          <a:solidFill>
                            <a:schemeClr val="bg1"/>
                          </a:solidFill>
                        </a:rPr>
                        <a:t>T</a:t>
                      </a: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rench2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5597"/>
                  </a:ext>
                </a:extLst>
              </a:tr>
              <a:tr h="444790">
                <a:tc>
                  <a:txBody>
                    <a:bodyPr/>
                    <a:lstStyle/>
                    <a:p>
                      <a:r>
                        <a:rPr lang="en-US" sz="1050"/>
                        <a:t>All Data</a:t>
                      </a:r>
                    </a:p>
                    <a:p>
                      <a:r>
                        <a:rPr lang="en-US" sz="1050"/>
                        <a:t>Training – 90%,val – 10%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06/10/2023 - 31/10/2024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15937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10189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5748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2226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1439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787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0.1396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0.1412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0.1369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36543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Nov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01/11/2024 - 30/11/2024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3292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1998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1294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394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223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171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0.1196</a:t>
                      </a:r>
                      <a:endParaRPr 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0.1116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0.1321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5241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Dec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01/12/2024 - 31/12/2024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2319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1551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768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/>
                        <a:t>333</a:t>
                      </a:r>
                      <a:endParaRPr 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213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120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0.1435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0.1373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0.1562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23962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Jan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01/01/2025 - 11/01/2025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488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329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159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/>
                        <a:t>53</a:t>
                      </a:r>
                      <a:endParaRPr lang="en-US" sz="11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35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0.1086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0.1063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0.1132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4234452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AFFBB8F-15DD-0A30-9E60-4916016D70E4}"/>
              </a:ext>
            </a:extLst>
          </p:cNvPr>
          <p:cNvSpPr txBox="1">
            <a:spLocks/>
          </p:cNvSpPr>
          <p:nvPr/>
        </p:nvSpPr>
        <p:spPr>
          <a:xfrm>
            <a:off x="457810" y="193726"/>
            <a:ext cx="11258543" cy="6976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>
                <a:solidFill>
                  <a:srgbClr val="785AFF"/>
                </a:solidFill>
              </a:rPr>
              <a:t>Cash Gamma Demo Score was developed on Trench 1 (DOB &lt;= 30 and without any disbursed loan) and Trench 2 (DOB &gt; 30 and without any disbursed loan)</a:t>
            </a:r>
          </a:p>
        </p:txBody>
      </p:sp>
    </p:spTree>
    <p:extLst>
      <p:ext uri="{BB962C8B-B14F-4D97-AF65-F5344CB8AC3E}">
        <p14:creationId xmlns:p14="http://schemas.microsoft.com/office/powerpoint/2010/main" val="2131580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C8B647-5464-F8D8-2926-95FEFCB37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02856"/>
              </p:ext>
            </p:extLst>
          </p:nvPr>
        </p:nvGraphicFramePr>
        <p:xfrm>
          <a:off x="646664" y="693615"/>
          <a:ext cx="10145161" cy="5202355"/>
        </p:xfrm>
        <a:graphic>
          <a:graphicData uri="http://schemas.openxmlformats.org/drawingml/2006/table">
            <a:tbl>
              <a:tblPr/>
              <a:tblGrid>
                <a:gridCol w="2588813">
                  <a:extLst>
                    <a:ext uri="{9D8B030D-6E8A-4147-A177-3AD203B41FA5}">
                      <a16:colId xmlns:a16="http://schemas.microsoft.com/office/drawing/2014/main" val="780283512"/>
                    </a:ext>
                  </a:extLst>
                </a:gridCol>
                <a:gridCol w="3001838">
                  <a:extLst>
                    <a:ext uri="{9D8B030D-6E8A-4147-A177-3AD203B41FA5}">
                      <a16:colId xmlns:a16="http://schemas.microsoft.com/office/drawing/2014/main" val="3097072919"/>
                    </a:ext>
                  </a:extLst>
                </a:gridCol>
                <a:gridCol w="1235617">
                  <a:extLst>
                    <a:ext uri="{9D8B030D-6E8A-4147-A177-3AD203B41FA5}">
                      <a16:colId xmlns:a16="http://schemas.microsoft.com/office/drawing/2014/main" val="4223385071"/>
                    </a:ext>
                  </a:extLst>
                </a:gridCol>
                <a:gridCol w="663780">
                  <a:extLst>
                    <a:ext uri="{9D8B030D-6E8A-4147-A177-3AD203B41FA5}">
                      <a16:colId xmlns:a16="http://schemas.microsoft.com/office/drawing/2014/main" val="4257802250"/>
                    </a:ext>
                  </a:extLst>
                </a:gridCol>
                <a:gridCol w="671973">
                  <a:extLst>
                    <a:ext uri="{9D8B030D-6E8A-4147-A177-3AD203B41FA5}">
                      <a16:colId xmlns:a16="http://schemas.microsoft.com/office/drawing/2014/main" val="984416526"/>
                    </a:ext>
                  </a:extLst>
                </a:gridCol>
                <a:gridCol w="647388">
                  <a:extLst>
                    <a:ext uri="{9D8B030D-6E8A-4147-A177-3AD203B41FA5}">
                      <a16:colId xmlns:a16="http://schemas.microsoft.com/office/drawing/2014/main" val="2682972095"/>
                    </a:ext>
                  </a:extLst>
                </a:gridCol>
                <a:gridCol w="1335752">
                  <a:extLst>
                    <a:ext uri="{9D8B030D-6E8A-4147-A177-3AD203B41FA5}">
                      <a16:colId xmlns:a16="http://schemas.microsoft.com/office/drawing/2014/main" val="2787131918"/>
                    </a:ext>
                  </a:extLst>
                </a:gridCol>
              </a:tblGrid>
              <a:tr h="87866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Model Iteration  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Top Features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Train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(2023-10-06- 2024-10-31)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Val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Nov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Dec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1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Jan Gini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  <a:p>
                      <a:pPr algn="ctr" fontAlgn="base">
                        <a:lnSpc>
                          <a:spcPts val="1650"/>
                        </a:lnSpc>
                        <a:buNone/>
                      </a:pPr>
                      <a:r>
                        <a:rPr lang="en-IN" sz="1400" b="0" i="0" u="none" strike="noStrike">
                          <a:solidFill>
                            <a:srgbClr val="FFFFFF"/>
                          </a:solidFill>
                          <a:effectLst/>
                          <a:latin typeface="+mj-lt"/>
                        </a:rPr>
                        <a:t>(01-01-2025 - 11-01-2025)</a:t>
                      </a:r>
                      <a:r>
                        <a:rPr lang="en-IN" sz="1400" b="0" i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​</a:t>
                      </a:r>
                    </a:p>
                  </a:txBody>
                  <a:tcPr marL="42134" marR="42134" marT="21067" marB="21067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908481"/>
                  </a:ext>
                </a:extLst>
              </a:tr>
              <a:tr h="1889879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ln_self_dec_income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ln_industry_new_cat_bin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ln_age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ln_employment_type_new_cat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ln_education_level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days_on_book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ln_marital_status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  <a:b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ln_nature_of_work_new_cat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,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0.2375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0.2179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0.1664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0.2062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319758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ln_doc_type_rolled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0.2484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0.2246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0.1869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549240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email_primary_domain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0.3454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0.2341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0.1834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6479078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ln_osversion_type_order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0.3347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0.2499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0.2353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0.1605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6070626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days_since_os_version_release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0.2365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0.1689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0.1725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664557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Onboarding_time_of_day_cat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0.2474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0.2329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0.1557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042242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ln_city_cat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0.339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0.2428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0.2313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0.1626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0.1686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000623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ln_brand_cat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0.3512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0.2349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0.1636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0.1811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487911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ln_province_cat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0.2422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0.1616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107230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ln_cnt_dependents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0.3508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0.2459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0.1617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0.1702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510258"/>
                  </a:ext>
                </a:extLst>
              </a:tr>
              <a:tr h="24338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b="0" i="0" u="none" strike="noStrike" err="1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name_email_match_score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0.3735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0.2423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0.2304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0.173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0.1717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58076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CF19325-3312-0FF9-2F9A-68D4A0F9D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2682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E035EC-D067-3E0F-9BCC-1DF8562B7388}"/>
              </a:ext>
            </a:extLst>
          </p:cNvPr>
          <p:cNvGraphicFramePr>
            <a:graphicFrameLocks noGrp="1"/>
          </p:cNvGraphicFramePr>
          <p:nvPr/>
        </p:nvGraphicFramePr>
        <p:xfrm>
          <a:off x="646663" y="6013259"/>
          <a:ext cx="10268985" cy="576453"/>
        </p:xfrm>
        <a:graphic>
          <a:graphicData uri="http://schemas.openxmlformats.org/drawingml/2006/table">
            <a:tbl>
              <a:tblPr/>
              <a:tblGrid>
                <a:gridCol w="2629936">
                  <a:extLst>
                    <a:ext uri="{9D8B030D-6E8A-4147-A177-3AD203B41FA5}">
                      <a16:colId xmlns:a16="http://schemas.microsoft.com/office/drawing/2014/main" val="503562136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50421381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921790542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232909771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83601999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73715363"/>
                    </a:ext>
                  </a:extLst>
                </a:gridCol>
                <a:gridCol w="1333499">
                  <a:extLst>
                    <a:ext uri="{9D8B030D-6E8A-4147-A177-3AD203B41FA5}">
                      <a16:colId xmlns:a16="http://schemas.microsoft.com/office/drawing/2014/main" val="10767303"/>
                    </a:ext>
                  </a:extLst>
                </a:gridCol>
              </a:tblGrid>
              <a:tr h="282092">
                <a:tc>
                  <a:txBody>
                    <a:bodyPr/>
                    <a:lstStyle/>
                    <a:p>
                      <a:pPr algn="l"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 feature model after Hyper Parameters Tuning​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auto">
                        <a:lnSpc>
                          <a:spcPts val="2325"/>
                        </a:lnSpc>
                        <a:buNone/>
                      </a:pP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IN" sz="1200" b="1"/>
                        <a:t>0.2719</a:t>
                      </a:r>
                      <a:endParaRPr lang="en-IN" sz="1200" b="1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IN" sz="1200" b="1"/>
                        <a:t>0.2412</a:t>
                      </a: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IN" sz="1200" b="1"/>
                        <a:t>0.2313</a:t>
                      </a: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IN" sz="1200" b="1"/>
                        <a:t>0.1615</a:t>
                      </a:r>
                      <a:r>
                        <a:rPr lang="en-IN" sz="1200" b="1" i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950"/>
                        </a:lnSpc>
                        <a:buNone/>
                      </a:pPr>
                      <a:r>
                        <a:rPr lang="en-IN" sz="1200" b="1"/>
                        <a:t>0.2008</a:t>
                      </a:r>
                      <a:endParaRPr lang="en-IN" sz="1200" b="1" i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491474"/>
                  </a:ext>
                </a:extLst>
              </a:tr>
            </a:tbl>
          </a:graphicData>
        </a:graphic>
      </p:graphicFrame>
      <p:pic>
        <p:nvPicPr>
          <p:cNvPr id="2054" name="Picture 6" descr="A close up of a logo&#10;&#10;AI-generated content may be incorrect.">
            <a:extLst>
              <a:ext uri="{FF2B5EF4-FFF2-40B4-BE49-F238E27FC236}">
                <a16:creationId xmlns:a16="http://schemas.microsoft.com/office/drawing/2014/main" id="{920EAFB4-A7FC-B240-12B7-39E573B98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2875" y="-14865"/>
            <a:ext cx="12192000" cy="94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08FF86E1-CC83-7BED-BC23-32135FEA805B}"/>
              </a:ext>
            </a:extLst>
          </p:cNvPr>
          <p:cNvSpPr/>
          <p:nvPr/>
        </p:nvSpPr>
        <p:spPr>
          <a:xfrm>
            <a:off x="91776" y="4293166"/>
            <a:ext cx="487180" cy="2011180"/>
          </a:xfrm>
          <a:prstGeom prst="curvedRightArrow">
            <a:avLst/>
          </a:prstGeom>
          <a:solidFill>
            <a:srgbClr val="785AFF"/>
          </a:solidFill>
          <a:ln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9105CDF-70BC-CBBB-57A0-FBBE38CAC552}"/>
              </a:ext>
            </a:extLst>
          </p:cNvPr>
          <p:cNvSpPr/>
          <p:nvPr/>
        </p:nvSpPr>
        <p:spPr>
          <a:xfrm>
            <a:off x="646662" y="4176258"/>
            <a:ext cx="10145161" cy="233817"/>
          </a:xfrm>
          <a:prstGeom prst="roundRect">
            <a:avLst/>
          </a:prstGeom>
          <a:noFill/>
          <a:ln w="28575">
            <a:solidFill>
              <a:srgbClr val="785A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73EB1E-3A8E-0CFD-8DFF-6C3239596E44}"/>
              </a:ext>
            </a:extLst>
          </p:cNvPr>
          <p:cNvSpPr/>
          <p:nvPr/>
        </p:nvSpPr>
        <p:spPr>
          <a:xfrm>
            <a:off x="646662" y="6042126"/>
            <a:ext cx="10282984" cy="558339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1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719CC-CF58-9F0B-3A50-A43E96003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46" y="630939"/>
            <a:ext cx="8984922" cy="697624"/>
          </a:xfrm>
        </p:spPr>
        <p:txBody>
          <a:bodyPr>
            <a:normAutofit/>
          </a:bodyPr>
          <a:lstStyle/>
          <a:p>
            <a:r>
              <a:rPr lang="en-US" sz="3600" b="1">
                <a:solidFill>
                  <a:srgbClr val="785AFF"/>
                </a:solidFill>
              </a:rPr>
              <a:t>Cash Gamma Demo Model Performance</a:t>
            </a:r>
            <a:endParaRPr lang="en-IN" sz="3600" b="1">
              <a:solidFill>
                <a:srgbClr val="785A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42E0983-20BB-375C-9747-CC044ACC3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41736"/>
              </p:ext>
            </p:extLst>
          </p:nvPr>
        </p:nvGraphicFramePr>
        <p:xfrm>
          <a:off x="301177" y="1646197"/>
          <a:ext cx="11397140" cy="2380085"/>
        </p:xfrm>
        <a:graphic>
          <a:graphicData uri="http://schemas.openxmlformats.org/drawingml/2006/table">
            <a:tbl>
              <a:tblPr/>
              <a:tblGrid>
                <a:gridCol w="3718384">
                  <a:extLst>
                    <a:ext uri="{9D8B030D-6E8A-4147-A177-3AD203B41FA5}">
                      <a16:colId xmlns:a16="http://schemas.microsoft.com/office/drawing/2014/main" val="2594279031"/>
                    </a:ext>
                  </a:extLst>
                </a:gridCol>
                <a:gridCol w="1698638">
                  <a:extLst>
                    <a:ext uri="{9D8B030D-6E8A-4147-A177-3AD203B41FA5}">
                      <a16:colId xmlns:a16="http://schemas.microsoft.com/office/drawing/2014/main" val="1913783656"/>
                    </a:ext>
                  </a:extLst>
                </a:gridCol>
                <a:gridCol w="1497845">
                  <a:extLst>
                    <a:ext uri="{9D8B030D-6E8A-4147-A177-3AD203B41FA5}">
                      <a16:colId xmlns:a16="http://schemas.microsoft.com/office/drawing/2014/main" val="1367636891"/>
                    </a:ext>
                  </a:extLst>
                </a:gridCol>
                <a:gridCol w="1441535">
                  <a:extLst>
                    <a:ext uri="{9D8B030D-6E8A-4147-A177-3AD203B41FA5}">
                      <a16:colId xmlns:a16="http://schemas.microsoft.com/office/drawing/2014/main" val="79392893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430887427"/>
                    </a:ext>
                  </a:extLst>
                </a:gridCol>
                <a:gridCol w="1520369">
                  <a:extLst>
                    <a:ext uri="{9D8B030D-6E8A-4147-A177-3AD203B41FA5}">
                      <a16:colId xmlns:a16="http://schemas.microsoft.com/office/drawing/2014/main" val="1607403828"/>
                    </a:ext>
                  </a:extLst>
                </a:gridCol>
              </a:tblGrid>
              <a:tr h="890528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bg1"/>
                          </a:solidFill>
                          <a:effectLst/>
                        </a:rPr>
                        <a:t>Gamma Demo Model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06/10/2023 - 31/10/2024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01/11/2024 - 30/11/2024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01/12/2024 - 31/12/2024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42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01/01/2025 -11/01/2025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074574"/>
                  </a:ext>
                </a:extLst>
              </a:tr>
              <a:tr h="3248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​</a:t>
                      </a:r>
                      <a:endParaRPr lang="en-IN" sz="1800" b="1" i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Train Gini (90%)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Aptos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Val Gini (10%)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Nov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Dec Gini</a:t>
                      </a: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​​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Jan Gini</a:t>
                      </a:r>
                    </a:p>
                  </a:txBody>
                  <a:tcPr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4660294"/>
                  </a:ext>
                </a:extLst>
              </a:tr>
              <a:tr h="425486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endParaRPr lang="en-US" b="1" i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Overall Demo Model Gini</a:t>
                      </a: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0.2719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0.2412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0.2313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0.1615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0.2008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7047579"/>
                  </a:ext>
                </a:extLst>
              </a:tr>
              <a:tr h="3494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Demo 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</a:rPr>
                        <a:t>Trench 1 Gini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0.1964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0.1413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0.2218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263802"/>
                  </a:ext>
                </a:extLst>
              </a:tr>
              <a:tr h="349419">
                <a:tc>
                  <a:txBody>
                    <a:bodyPr/>
                    <a:lstStyle/>
                    <a:p>
                      <a:pPr algn="l" fontAlgn="base">
                        <a:lnSpc>
                          <a:spcPts val="1425"/>
                        </a:lnSpc>
                        <a:buNone/>
                      </a:pPr>
                      <a:r>
                        <a:rPr lang="en-US" b="1" i="0">
                          <a:solidFill>
                            <a:schemeClr val="tx1"/>
                          </a:solidFill>
                          <a:effectLst/>
                        </a:rPr>
                        <a:t>Demo </a:t>
                      </a:r>
                      <a:r>
                        <a:rPr lang="en-US" sz="1800" b="1" i="0">
                          <a:solidFill>
                            <a:srgbClr val="000000"/>
                          </a:solidFill>
                          <a:effectLst/>
                        </a:rPr>
                        <a:t>Tench 2 Gini</a:t>
                      </a:r>
                      <a:endParaRPr lang="en-IN" sz="1800" b="1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0.2742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0.1921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ase">
                        <a:lnSpc>
                          <a:spcPts val="1425"/>
                        </a:lnSpc>
                        <a:buNone/>
                      </a:pPr>
                      <a:r>
                        <a:rPr lang="en-IN" sz="1400"/>
                        <a:t>0.1631</a:t>
                      </a:r>
                      <a:endParaRPr lang="en-IN" sz="1400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C8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7397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38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8CD178D-D01C-BA21-15F3-726F365CA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32" y="231459"/>
            <a:ext cx="8677939" cy="87888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rgbClr val="785AFF"/>
                </a:solidFill>
              </a:rPr>
              <a:t>Gamma Quick Demo – Model Performance</a:t>
            </a:r>
            <a:endParaRPr lang="en-IN" sz="3200" b="1">
              <a:solidFill>
                <a:srgbClr val="785AFF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BDF09B7-9B4E-CBD2-C724-D013B9B23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792" y="907468"/>
            <a:ext cx="6593005" cy="5950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CCB0EFD-726C-CA0D-87C0-34F4C357E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03" y="1110343"/>
            <a:ext cx="5419350" cy="529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476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3D84-204D-26CA-4179-56BF42894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824" y="2550116"/>
            <a:ext cx="5275520" cy="878884"/>
          </a:xfrm>
        </p:spPr>
        <p:txBody>
          <a:bodyPr>
            <a:normAutofit/>
          </a:bodyPr>
          <a:lstStyle/>
          <a:p>
            <a:pPr algn="ctr"/>
            <a:r>
              <a:rPr lang="en-US" b="1">
                <a:solidFill>
                  <a:srgbClr val="785AFF"/>
                </a:solidFill>
              </a:rPr>
              <a:t>Gamma Demo Quick</a:t>
            </a:r>
            <a:endParaRPr lang="en-IN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73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B890E6CA-01A6-5973-B917-CE5F98F6A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9" y="346824"/>
            <a:ext cx="3581109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ln_self_dec_income</a:t>
            </a:r>
            <a:r>
              <a:rPr kumimoji="0" lang="en-US" altLang="en-US" sz="32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AE6B58F-3BD2-20FF-F15D-EF6530508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68" y="1133633"/>
            <a:ext cx="6816534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0317EB6-D25B-C048-FCFB-0C9A86769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068" y="5430769"/>
            <a:ext cx="5077913" cy="10804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AB2D93-9C09-42A1-C3E5-78F5D3DAA946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1</a:t>
            </a:r>
          </a:p>
        </p:txBody>
      </p:sp>
    </p:spTree>
    <p:extLst>
      <p:ext uri="{BB962C8B-B14F-4D97-AF65-F5344CB8AC3E}">
        <p14:creationId xmlns:p14="http://schemas.microsoft.com/office/powerpoint/2010/main" val="378826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D0FC8-E531-319F-94B3-032580820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FE72BFA3-41AA-F9EA-38DB-1595E5464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749" y="346824"/>
            <a:ext cx="65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>
              <a:ln>
                <a:noFill/>
              </a:ln>
              <a:solidFill>
                <a:srgbClr val="785AFF"/>
              </a:solidFill>
              <a:effectLst/>
              <a:latin typeface="+mj-lt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9507971-2959-075B-9BE6-09339FE59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568" y="397747"/>
            <a:ext cx="3867277" cy="4308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ln_industry_new_cat_bin</a:t>
            </a: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94637DD-1B8B-B4D4-0439-1E2AEC13D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00" y="1556657"/>
            <a:ext cx="7729898" cy="530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CB9E8A-1946-A161-33FE-41014BA3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098" y="5906861"/>
            <a:ext cx="4722302" cy="842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8A648B-2484-4C15-D69D-0DE723035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304" y="591910"/>
            <a:ext cx="7103296" cy="19113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51232CE-D8E9-ECFE-AA69-13CB69AEA527}"/>
              </a:ext>
            </a:extLst>
          </p:cNvPr>
          <p:cNvSpPr txBox="1"/>
          <p:nvPr/>
        </p:nvSpPr>
        <p:spPr>
          <a:xfrm>
            <a:off x="9890274" y="-1450"/>
            <a:ext cx="230272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785AFF"/>
                </a:solidFill>
              </a:rPr>
              <a:t>SHAP Rank: 2</a:t>
            </a:r>
          </a:p>
        </p:txBody>
      </p:sp>
    </p:spTree>
    <p:extLst>
      <p:ext uri="{BB962C8B-B14F-4D97-AF65-F5344CB8AC3E}">
        <p14:creationId xmlns:p14="http://schemas.microsoft.com/office/powerpoint/2010/main" val="2065494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Gamma Demo Scorecard for Cash Loan</vt:lpstr>
      <vt:lpstr>Architecture Overview of TDB’s Risk Scorecards</vt:lpstr>
      <vt:lpstr>PowerPoint Presentation</vt:lpstr>
      <vt:lpstr>PowerPoint Presentation</vt:lpstr>
      <vt:lpstr>Cash Gamma Demo Model Performance</vt:lpstr>
      <vt:lpstr>Gamma Quick Demo – Model Performance</vt:lpstr>
      <vt:lpstr>Gamma Demo Quick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Gamma Trench 1 Stack Model</vt:lpstr>
      <vt:lpstr>PowerPoint Presentation</vt:lpstr>
      <vt:lpstr>Gamma Trench 2 Stack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revision>31</cp:revision>
  <dcterms:created xsi:type="dcterms:W3CDTF">2025-03-17T03:57:09Z</dcterms:created>
  <dcterms:modified xsi:type="dcterms:W3CDTF">2025-03-28T07:03:51Z</dcterms:modified>
</cp:coreProperties>
</file>