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498" r:id="rId5"/>
    <p:sldId id="730" r:id="rId6"/>
    <p:sldId id="696" r:id="rId7"/>
    <p:sldId id="690" r:id="rId8"/>
    <p:sldId id="697" r:id="rId9"/>
    <p:sldId id="709" r:id="rId10"/>
    <p:sldId id="689" r:id="rId11"/>
    <p:sldId id="699" r:id="rId12"/>
    <p:sldId id="712" r:id="rId13"/>
    <p:sldId id="701" r:id="rId14"/>
    <p:sldId id="674" r:id="rId15"/>
    <p:sldId id="678" r:id="rId16"/>
    <p:sldId id="681" r:id="rId17"/>
    <p:sldId id="703" r:id="rId18"/>
    <p:sldId id="666" r:id="rId19"/>
    <p:sldId id="707" r:id="rId20"/>
    <p:sldId id="677" r:id="rId21"/>
    <p:sldId id="715" r:id="rId22"/>
    <p:sldId id="710" r:id="rId23"/>
    <p:sldId id="702" r:id="rId24"/>
    <p:sldId id="713" r:id="rId25"/>
    <p:sldId id="675" r:id="rId26"/>
    <p:sldId id="714" r:id="rId27"/>
    <p:sldId id="6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A788F-63DB-AC14-09A8-9849EC72BE68}" v="12" dt="2025-03-24T10:04:33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" userId="S::bbanik@tonikbank.com::26f52a98-3216-49f8-95c0-92c9bbdc30ba" providerId="AD" clId="Web-{D346CD8F-8DF2-B172-C55A-F0F46FDC3830}"/>
    <pc:docChg chg="modSld">
      <pc:chgData name="Biswa" userId="S::bbanik@tonikbank.com::26f52a98-3216-49f8-95c0-92c9bbdc30ba" providerId="AD" clId="Web-{D346CD8F-8DF2-B172-C55A-F0F46FDC3830}" dt="2025-03-22T01:01:58.742" v="5"/>
      <pc:docMkLst>
        <pc:docMk/>
      </pc:docMkLst>
      <pc:sldChg chg="modSp">
        <pc:chgData name="Biswa" userId="S::bbanik@tonikbank.com::26f52a98-3216-49f8-95c0-92c9bbdc30ba" providerId="AD" clId="Web-{D346CD8F-8DF2-B172-C55A-F0F46FDC3830}" dt="2025-03-22T01:01:58.742" v="5"/>
        <pc:sldMkLst>
          <pc:docMk/>
          <pc:sldMk cId="13548610" sldId="730"/>
        </pc:sldMkLst>
        <pc:spChg chg="mod">
          <ac:chgData name="Biswa" userId="S::bbanik@tonikbank.com::26f52a98-3216-49f8-95c0-92c9bbdc30ba" providerId="AD" clId="Web-{D346CD8F-8DF2-B172-C55A-F0F46FDC3830}" dt="2025-03-22T01:01:44.477" v="2"/>
          <ac:spMkLst>
            <pc:docMk/>
            <pc:sldMk cId="13548610" sldId="730"/>
            <ac:spMk id="70" creationId="{D2C98BBE-7BFA-12AA-2135-3950B031C855}"/>
          </ac:spMkLst>
        </pc:spChg>
        <pc:spChg chg="mod">
          <ac:chgData name="Biswa" userId="S::bbanik@tonikbank.com::26f52a98-3216-49f8-95c0-92c9bbdc30ba" providerId="AD" clId="Web-{D346CD8F-8DF2-B172-C55A-F0F46FDC3830}" dt="2025-03-22T01:01:58.742" v="5"/>
          <ac:spMkLst>
            <pc:docMk/>
            <pc:sldMk cId="13548610" sldId="730"/>
            <ac:spMk id="76" creationId="{F97E2E1F-BCF4-7BB5-A4AB-F241448F6BC4}"/>
          </ac:spMkLst>
        </pc:spChg>
      </pc:sldChg>
    </pc:docChg>
  </pc:docChgLst>
  <pc:docChgLst>
    <pc:chgData name="Pradeepa P" userId="S::pparameshvaran@tonikbank.com::ba3c13e9-ce31-4e98-8655-9daa7e0bceff" providerId="AD" clId="Web-{339A788F-63DB-AC14-09A8-9849EC72BE68}"/>
    <pc:docChg chg="modSld">
      <pc:chgData name="Pradeepa P" userId="S::pparameshvaran@tonikbank.com::ba3c13e9-ce31-4e98-8655-9daa7e0bceff" providerId="AD" clId="Web-{339A788F-63DB-AC14-09A8-9849EC72BE68}" dt="2025-03-24T10:04:31.157" v="1"/>
      <pc:docMkLst>
        <pc:docMk/>
      </pc:docMkLst>
      <pc:sldChg chg="modSp">
        <pc:chgData name="Pradeepa P" userId="S::pparameshvaran@tonikbank.com::ba3c13e9-ce31-4e98-8655-9daa7e0bceff" providerId="AD" clId="Web-{339A788F-63DB-AC14-09A8-9849EC72BE68}" dt="2025-03-24T10:04:31.157" v="1"/>
        <pc:sldMkLst>
          <pc:docMk/>
          <pc:sldMk cId="3428591970" sldId="709"/>
        </pc:sldMkLst>
        <pc:graphicFrameChg chg="mod modGraphic">
          <ac:chgData name="Pradeepa P" userId="S::pparameshvaran@tonikbank.com::ba3c13e9-ce31-4e98-8655-9daa7e0bceff" providerId="AD" clId="Web-{339A788F-63DB-AC14-09A8-9849EC72BE68}" dt="2025-03-24T10:04:31.157" v="1"/>
          <ac:graphicFrameMkLst>
            <pc:docMk/>
            <pc:sldMk cId="3428591970" sldId="709"/>
            <ac:graphicFrameMk id="5" creationId="{274E265B-F142-E3C5-CBEB-97B141E45E1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CCA2-6A77-4A5D-8652-D7C4E78E7694}" type="datetimeFigureOut"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8EB54-8893-437B-AC7F-57129B52E2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9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117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0593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512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83943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5745674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3314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0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1478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5214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3912448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12227992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902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159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24/03/2025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1973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Trench 2 Transaction Score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March 2025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7230-7F8B-E491-380F-32A258B9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5E673-7040-F659-A0DF-ABDA4BBA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4B19C-300C-ED03-2304-A6027406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6" y="466368"/>
            <a:ext cx="10863820" cy="587749"/>
          </a:xfrm>
        </p:spPr>
        <p:txBody>
          <a:bodyPr>
            <a:normAutofit fontScale="90000"/>
          </a:bodyPr>
          <a:lstStyle/>
          <a:p>
            <a:r>
              <a:rPr lang="en-IN" sz="3200" err="1">
                <a:ea typeface="+mj-lt"/>
                <a:cs typeface="+mj-lt"/>
              </a:rPr>
              <a:t>existing_user_type</a:t>
            </a:r>
            <a:r>
              <a:rPr lang="en-IN" sz="3200">
                <a:ea typeface="+mj-lt"/>
                <a:cs typeface="+mj-lt"/>
              </a:rPr>
              <a:t>   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 sz="3200">
                <a:ea typeface="+mj-lt"/>
                <a:cs typeface="+mj-lt"/>
              </a:rPr>
              <a:t>3</a:t>
            </a:r>
            <a:endParaRPr lang="en-US" sz="3200" b="0" err="1">
              <a:ea typeface="+mj-lt"/>
              <a:cs typeface="+mj-lt"/>
            </a:endParaRPr>
          </a:p>
          <a:p>
            <a:endParaRPr lang="en-US" sz="3200" b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6" name="Picture 5" descr="A blue and orange bars&#10;&#10;AI-generated content may be incorrect.">
            <a:extLst>
              <a:ext uri="{FF2B5EF4-FFF2-40B4-BE49-F238E27FC236}">
                <a16:creationId xmlns:a16="http://schemas.microsoft.com/office/drawing/2014/main" id="{2D860D48-62B4-9107-4E77-DA7D689F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8" y="1549830"/>
            <a:ext cx="6097555" cy="4843221"/>
          </a:xfrm>
          <a:prstGeom prst="rect">
            <a:avLst/>
          </a:prstGeo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2A9174AB-BEB7-7CC1-BC39-2110DD6D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82" y="3170695"/>
            <a:ext cx="4632379" cy="9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D1BF0-29BC-0425-2F5C-0A8D8DA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11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5C6AB-4EB1-C896-5D1F-4786E6DE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658194"/>
            <a:ext cx="10668171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tx_cnt_cash_in_total</a:t>
            </a:r>
            <a:r>
              <a:rPr lang="en-IN" dirty="0"/>
              <a:t>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 dirty="0"/>
              <a:t>4</a:t>
            </a: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A95286AC-D22D-ACE8-7863-85D07498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28" y="1394847"/>
            <a:ext cx="5909807" cy="5114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44F8C-90E2-192D-0826-37E1DC05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72" y="2676525"/>
            <a:ext cx="503275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A14AD-20F5-7017-D1DE-785EFEE7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12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9016F-CAF7-8DB1-2389-4F887E7F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21" y="306311"/>
            <a:ext cx="11642052" cy="425088"/>
          </a:xfrm>
        </p:spPr>
        <p:txBody>
          <a:bodyPr>
            <a:normAutofit fontScale="90000"/>
          </a:bodyPr>
          <a:lstStyle/>
          <a:p>
            <a:r>
              <a:rPr lang="en-IN" err="1"/>
              <a:t>days_since_last_loan_applied</a:t>
            </a:r>
            <a:r>
              <a:rPr lang="en-IN"/>
              <a:t> (</a:t>
            </a:r>
            <a:r>
              <a:rPr lang="en-IN" err="1"/>
              <a:t>Forcefitted</a:t>
            </a:r>
            <a:r>
              <a:rPr lang="en-IN"/>
              <a:t>)                                               </a:t>
            </a:r>
            <a:r>
              <a:rPr lang="en-US" sz="2800">
                <a:ea typeface="+mj-lt"/>
                <a:cs typeface="+mj-lt"/>
              </a:rPr>
              <a:t>SHAP Rank: </a:t>
            </a:r>
            <a:r>
              <a:rPr lang="en-IN" dirty="0"/>
              <a:t>5</a:t>
            </a:r>
            <a:endParaRPr lang="en-US" dirty="0"/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E7560AEE-D109-7366-B0F4-FF5B163B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0" y="1394847"/>
            <a:ext cx="6140191" cy="4610746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A7C52E-FA5D-8468-B94D-D03A5BCB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39" y="2341615"/>
            <a:ext cx="5703700" cy="21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3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FDF22-ADD1-004C-7A43-499C5F5D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13" y="419611"/>
            <a:ext cx="11160490" cy="521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785AFF"/>
                </a:solidFill>
                <a:latin typeface="Univers LT"/>
              </a:rPr>
              <a:t>tx_first_product_user_segment</a:t>
            </a:r>
            <a:r>
              <a:rPr lang="en-US" sz="2800" dirty="0">
                <a:solidFill>
                  <a:srgbClr val="785AFF"/>
                </a:solidFill>
                <a:latin typeface="Univers LT"/>
              </a:rPr>
              <a:t>                                                                              </a:t>
            </a:r>
            <a:r>
              <a:rPr lang="en-US" sz="2500">
                <a:solidFill>
                  <a:srgbClr val="785AFF"/>
                </a:solidFill>
                <a:ea typeface="+mj-lt"/>
                <a:cs typeface="+mj-lt"/>
              </a:rPr>
              <a:t>SHAP Rank: </a:t>
            </a:r>
            <a:r>
              <a:rPr lang="en-US" sz="2800" dirty="0">
                <a:solidFill>
                  <a:srgbClr val="785AFF"/>
                </a:solidFill>
                <a:latin typeface="Univers LT"/>
              </a:rPr>
              <a:t>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DD1A7-AE22-7505-6B4D-0A2A7F66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1470431E-2A57-CE65-77DD-E4A9CE4D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5" y="1420677"/>
            <a:ext cx="6079740" cy="4546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0D6CC-1E7A-4EDD-475B-93D55834A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630" y="3059785"/>
            <a:ext cx="5205010" cy="12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BA8BF-551D-8149-7699-02B15A1B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39435-DF55-2264-2044-78DA1F68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14</a:t>
            </a:fld>
            <a:endParaRPr lang="en-PH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BC42DA-3239-3AD6-15CC-1D2383C6A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514" y="528008"/>
            <a:ext cx="11194608" cy="484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err="1">
                <a:latin typeface="Univers LT (Headings)"/>
              </a:rPr>
              <a:t>first_applied_loan_amount</a:t>
            </a:r>
            <a:r>
              <a:rPr lang="en-US" altLang="en-US">
                <a:latin typeface="Univers LT (Headings)"/>
              </a:rPr>
              <a:t>                                                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US" altLang="en-US">
                <a:latin typeface="Univers LT (Headings)"/>
              </a:rPr>
              <a:t>7</a:t>
            </a:r>
            <a:endParaRPr lang="en-US"/>
          </a:p>
        </p:txBody>
      </p:sp>
      <p:pic>
        <p:nvPicPr>
          <p:cNvPr id="3" name="Picture 2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AEFAD001-1592-708E-7ABC-6C0DE8F8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7" y="1369016"/>
            <a:ext cx="6509767" cy="5140272"/>
          </a:xfrm>
          <a:prstGeom prst="rect">
            <a:avLst/>
          </a:prstGeom>
        </p:spPr>
      </p:pic>
      <p:pic>
        <p:nvPicPr>
          <p:cNvPr id="7" name="Picture 6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14F4186D-2E24-D13A-A346-2078714E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859" y="2513711"/>
            <a:ext cx="5052449" cy="18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0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BF108-65FE-0DE7-F380-A72D87D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15</a:t>
            </a:fld>
            <a:endParaRPr lang="en-PH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FA9653-2641-F2D8-022D-D4DC98A9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18" y="419886"/>
            <a:ext cx="11230078" cy="484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err="1">
                <a:latin typeface="Univers LT (Headings)"/>
              </a:rPr>
              <a:t>last_applied_loan_amount</a:t>
            </a:r>
            <a:r>
              <a:rPr lang="en-US" altLang="en-US">
                <a:latin typeface="Univers LT (Headings)"/>
              </a:rPr>
              <a:t>                                                       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US" altLang="en-US" dirty="0">
                <a:latin typeface="Univers LT (Headings)"/>
              </a:rPr>
              <a:t>8</a:t>
            </a:r>
            <a:endParaRPr lang="en-US" altLang="en-US" i="0" u="none" strike="noStrike" cap="none" normalizeH="0" baseline="0" dirty="0">
              <a:ln>
                <a:noFill/>
              </a:ln>
              <a:effectLst/>
              <a:latin typeface="Univers LT (Headings)"/>
            </a:endParaRPr>
          </a:p>
        </p:txBody>
      </p:sp>
      <p:pic>
        <p:nvPicPr>
          <p:cNvPr id="3" name="Picture 2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4874B086-7A7E-2B64-53B4-737A58B2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4" y="1653152"/>
            <a:ext cx="5881149" cy="46236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E5356-DF4B-6E9C-5269-F8398881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19" y="3015470"/>
            <a:ext cx="5122998" cy="14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0885-31CD-4806-537A-DAB680F0D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3EB4B-0257-441E-CBD9-28A2C95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16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671C2-D872-B08E-65EB-C403C8C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632363"/>
            <a:ext cx="10544604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tx_cnt_applied_loan</a:t>
            </a:r>
            <a:r>
              <a:rPr lang="en-IN" dirty="0"/>
              <a:t>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 dirty="0"/>
              <a:t>9</a:t>
            </a:r>
            <a:endParaRPr lang="en-US" dirty="0" err="1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F6AE6B-2123-8BD0-B0F9-1BB7E65A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645" y="2987553"/>
            <a:ext cx="5629275" cy="1304925"/>
          </a:xfrm>
          <a:prstGeom prst="rect">
            <a:avLst/>
          </a:prstGeom>
        </p:spPr>
      </p:pic>
      <p:pic>
        <p:nvPicPr>
          <p:cNvPr id="7" name="Picture 6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56DF7A79-854C-6D11-D56E-2745B3AE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4" y="1717728"/>
            <a:ext cx="5992693" cy="45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72419-F5B2-2987-09A3-BC8B1268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B074-602C-89CE-BE94-45FCD25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5" y="337098"/>
            <a:ext cx="11244820" cy="587749"/>
          </a:xfrm>
        </p:spPr>
        <p:txBody>
          <a:bodyPr>
            <a:normAutofit fontScale="90000"/>
          </a:bodyPr>
          <a:lstStyle/>
          <a:p>
            <a:r>
              <a:rPr lang="en-IN"/>
              <a:t>cs_contactable_last_90d_flag</a:t>
            </a:r>
            <a:r>
              <a:rPr lang="en-IN" dirty="0"/>
              <a:t>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 dirty="0"/>
              <a:t>10</a:t>
            </a: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D001D82C-C7A8-B1AE-FA4D-9EDACF74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0" y="1381932"/>
            <a:ext cx="5782673" cy="4688238"/>
          </a:xfrm>
          <a:prstGeom prst="rect">
            <a:avLst/>
          </a:prstGeom>
        </p:spPr>
      </p:pic>
      <p:pic>
        <p:nvPicPr>
          <p:cNvPr id="6" name="Picture 5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C40D17A7-7D96-A21D-CA1F-C74ABFA0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89" y="3030726"/>
            <a:ext cx="5727593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1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EB82C-CF63-6283-EB6A-50852984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A8CCCE-0A8A-E7F5-ABC7-6FB9616D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08391"/>
              </p:ext>
            </p:extLst>
          </p:nvPr>
        </p:nvGraphicFramePr>
        <p:xfrm>
          <a:off x="3578901" y="0"/>
          <a:ext cx="8335259" cy="69196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08090">
                  <a:extLst>
                    <a:ext uri="{9D8B030D-6E8A-4147-A177-3AD203B41FA5}">
                      <a16:colId xmlns:a16="http://schemas.microsoft.com/office/drawing/2014/main" val="2270585930"/>
                    </a:ext>
                  </a:extLst>
                </a:gridCol>
                <a:gridCol w="2153117">
                  <a:extLst>
                    <a:ext uri="{9D8B030D-6E8A-4147-A177-3AD203B41FA5}">
                      <a16:colId xmlns:a16="http://schemas.microsoft.com/office/drawing/2014/main" val="3495744577"/>
                    </a:ext>
                  </a:extLst>
                </a:gridCol>
                <a:gridCol w="2153117">
                  <a:extLst>
                    <a:ext uri="{9D8B030D-6E8A-4147-A177-3AD203B41FA5}">
                      <a16:colId xmlns:a16="http://schemas.microsoft.com/office/drawing/2014/main" val="363654828"/>
                    </a:ext>
                  </a:extLst>
                </a:gridCol>
                <a:gridCol w="1620935">
                  <a:extLst>
                    <a:ext uri="{9D8B030D-6E8A-4147-A177-3AD203B41FA5}">
                      <a16:colId xmlns:a16="http://schemas.microsoft.com/office/drawing/2014/main" val="3564783344"/>
                    </a:ext>
                  </a:extLst>
                </a:gridCol>
              </a:tblGrid>
              <a:tr h="147192">
                <a:tc>
                  <a:txBody>
                    <a:bodyPr/>
                    <a:lstStyle/>
                    <a:p>
                      <a:r>
                        <a:rPr lang="en-GB" sz="800" err="1"/>
                        <a:t>Camp_group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flag_contactable_last90D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count_contactable_last90D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800" err="1"/>
                        <a:t>cnt_records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86974682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3.3 B3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18051219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5. Reference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19656909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5. Reference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478699513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33669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82781658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BIG LOANS Campaign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6633900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25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91149481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120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81889047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424189453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8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40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98109361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5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934689529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42562880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5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204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81641260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65204108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7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58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079424041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32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049179751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10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03887885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661866731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15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3187087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3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7573033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6892426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04875769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904270993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17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35450835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28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81610454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969308148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10207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7332414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2263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41115154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819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1957239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360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18100829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DST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92023744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227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2771588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80715037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90199722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55677249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August 13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50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16154002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August 13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4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5502100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DECEMBER 15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49351443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NOVEMBER 26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21748128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NOVEMBER 26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308094328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OCTOBER 28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88392348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RTCC OCTOBER 30 B3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54955523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OB Zip Code BTS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414226887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ONBOARDING DROP-OFFS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72210959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RTCC APRIL 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4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17425916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RTCC MAY 5 B1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9661341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 dirty="0"/>
                        <a:t>other - RTCC MAY 6 B1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0670974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CA6645-8628-6894-1152-2BB110F9C2CA}"/>
              </a:ext>
            </a:extLst>
          </p:cNvPr>
          <p:cNvSpPr txBox="1"/>
          <p:nvPr/>
        </p:nvSpPr>
        <p:spPr>
          <a:xfrm>
            <a:off x="281065" y="1798819"/>
            <a:ext cx="23859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785AFF"/>
                </a:solidFill>
              </a:rPr>
              <a:t>Outbound call types for this </a:t>
            </a:r>
            <a:r>
              <a:rPr lang="en-GB" sz="2800" b="1" dirty="0" err="1">
                <a:solidFill>
                  <a:srgbClr val="785AFF"/>
                </a:solidFill>
              </a:rPr>
              <a:t>Contactability</a:t>
            </a:r>
            <a:r>
              <a:rPr lang="en-GB" sz="2800" b="1" dirty="0">
                <a:solidFill>
                  <a:srgbClr val="785AFF"/>
                </a:solidFill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427234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277F-032F-9FB8-4EED-025E55D8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1D90D-7268-BC02-D876-518EDAD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19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C1F8C-2295-48B4-DDF1-937580A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days_on_book</a:t>
            </a:r>
            <a:r>
              <a:rPr lang="en-IN"/>
              <a:t>                                                                                            </a:t>
            </a:r>
            <a:r>
              <a:rPr lang="en-US" sz="2800">
                <a:ea typeface="+mj-lt"/>
                <a:cs typeface="+mj-lt"/>
              </a:rPr>
              <a:t>SHAP Rank: </a:t>
            </a:r>
            <a:r>
              <a:rPr lang="en-IN" dirty="0"/>
              <a:t>11</a:t>
            </a:r>
            <a:endParaRPr lang="en-US" dirty="0"/>
          </a:p>
        </p:txBody>
      </p:sp>
      <p:pic>
        <p:nvPicPr>
          <p:cNvPr id="6" name="Picture 5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82FD5119-98F0-B110-303A-9FEE1040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490" y="2726490"/>
            <a:ext cx="5331902" cy="19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FCA47-A3B4-D7EC-8DFC-23CE24C9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1446906"/>
            <a:ext cx="5966246" cy="455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 dirty="0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Limit Setting Model</a:t>
            </a:r>
            <a:r>
              <a:rPr lang="en-US" dirty="0"/>
              <a:t> (Hosted in </a:t>
            </a:r>
            <a:r>
              <a:rPr lang="en-US" b="1" dirty="0"/>
              <a:t>Digital Layer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Decisioning Model</a:t>
            </a:r>
            <a:r>
              <a:rPr lang="en-US" dirty="0"/>
              <a:t> (Hosted in </a:t>
            </a:r>
            <a:r>
              <a:rPr lang="en-US" b="1" dirty="0"/>
              <a:t>Taran</a:t>
            </a:r>
            <a:r>
              <a:rPr lang="en-US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Trench 1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Trench 2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Trench 3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 dirty="0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Limit Setting Score</a:t>
            </a:r>
            <a:r>
              <a:rPr lang="en-US" sz="1400" dirty="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Limit Setting Score</a:t>
            </a:r>
            <a:r>
              <a:rPr lang="en-US" sz="1400" dirty="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 Score</a:t>
            </a:r>
            <a:r>
              <a:rPr lang="en-US" sz="1400" dirty="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Lowest Risk users</a:t>
            </a:r>
            <a:r>
              <a:rPr lang="en-US" sz="1200" dirty="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dirty="0" err="1">
                <a:solidFill>
                  <a:schemeClr val="tx1"/>
                </a:solidFill>
              </a:rPr>
              <a:t>xsell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Medium Risk users</a:t>
            </a:r>
            <a:r>
              <a:rPr lang="en-US" sz="1200" dirty="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High Risk users</a:t>
            </a:r>
            <a:r>
              <a:rPr lang="en-US" sz="1200" dirty="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 dirty="0">
                <a:solidFill>
                  <a:schemeClr val="accent1"/>
                </a:solidFill>
              </a:rPr>
              <a:t>st</a:t>
            </a:r>
            <a:r>
              <a:rPr lang="en-US" sz="1000" i="1" dirty="0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 dirty="0">
                <a:solidFill>
                  <a:schemeClr val="accent1"/>
                </a:solidFill>
              </a:rPr>
              <a:t>st</a:t>
            </a:r>
            <a:r>
              <a:rPr lang="en-US" sz="1000" i="1" dirty="0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 dirty="0">
                <a:solidFill>
                  <a:schemeClr val="accent1"/>
                </a:solidFill>
              </a:rPr>
              <a:t>st</a:t>
            </a:r>
            <a:r>
              <a:rPr lang="en-US" sz="1000" i="1" dirty="0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0713F-47E2-1EE8-FD84-1E9C49403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A06C2-E034-C804-4016-08C0CF58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20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7DA2BA-631C-C950-0902-CBE7A0A1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48" y="541956"/>
            <a:ext cx="10977090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first_applied_loan_type_bin</a:t>
            </a:r>
            <a:r>
              <a:rPr lang="en-IN" dirty="0"/>
              <a:t>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 dirty="0"/>
              <a:t>12</a:t>
            </a:r>
            <a:endParaRPr lang="en-US" dirty="0"/>
          </a:p>
        </p:txBody>
      </p:sp>
      <p:pic>
        <p:nvPicPr>
          <p:cNvPr id="6" name="Picture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A0990A55-50A4-DEB8-11F1-02EBAB5D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8" y="1524000"/>
            <a:ext cx="6382778" cy="4478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0A4B7-C6F9-38B8-5726-C51386B0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31" y="2997444"/>
            <a:ext cx="528930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9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20325-62AD-C32E-D69F-4143F8AE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FF3AB-445E-677A-55F0-F860C1C2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4" y="466720"/>
            <a:ext cx="11445335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err="1"/>
              <a:t>tx_med_days_bt_trans</a:t>
            </a:r>
            <a:r>
              <a:rPr lang="en-US" sz="2800" dirty="0"/>
              <a:t>                 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US" sz="2800" dirty="0"/>
              <a:t>13</a:t>
            </a:r>
            <a:endParaRPr lang="en-US" sz="280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3D142-84B0-D985-13AE-57C12C2B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21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6B12C2-04D2-9F93-560C-0B7FFC5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593F11-A6A8-12AF-6CCE-4652DD86D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962FAA-D143-6B98-02D5-CCDE238C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463CABBD-C8A6-CC0F-D87C-1479605B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132" y="2595562"/>
            <a:ext cx="5162550" cy="1666875"/>
          </a:xfrm>
          <a:prstGeom prst="rect">
            <a:avLst/>
          </a:prstGeom>
        </p:spPr>
      </p:pic>
      <p:pic>
        <p:nvPicPr>
          <p:cNvPr id="7" name="Picture 6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D9B47FEA-11F4-85E3-0849-90858561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7" y="1524000"/>
            <a:ext cx="5933546" cy="44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41B67-AFA2-8CA1-027E-4314B5B4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22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ADDF1-5ECC-DA47-BA70-CE3AF3D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25" y="348228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cic_NonInstAvgCreditLimit</a:t>
            </a:r>
            <a:r>
              <a:rPr lang="en-IN" dirty="0"/>
              <a:t>                                                              </a:t>
            </a:r>
            <a:r>
              <a:rPr lang="en-IN"/>
              <a:t> 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 dirty="0"/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18091-33E4-E32C-5985-78D05831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0" y="2913116"/>
            <a:ext cx="5473808" cy="1419225"/>
          </a:xfrm>
          <a:prstGeom prst="rect">
            <a:avLst/>
          </a:prstGeom>
        </p:spPr>
      </p:pic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DD49C0DD-C2E9-9F4E-2D10-3B9E0AED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17" y="1666068"/>
            <a:ext cx="6010301" cy="4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4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8EF08-BB56-77F4-79A2-B61F2017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D92A5-0425-79A1-2325-23055707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23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73A7B-752C-E10D-03AF-AD21334A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25" y="348228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First_applied_loan_tenor_bin</a:t>
            </a:r>
            <a:r>
              <a:rPr lang="en-IN" dirty="0"/>
              <a:t>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</a:t>
            </a:r>
            <a:r>
              <a:rPr lang="en-IN" dirty="0"/>
              <a:t>15</a:t>
            </a:r>
          </a:p>
        </p:txBody>
      </p:sp>
      <p:pic>
        <p:nvPicPr>
          <p:cNvPr id="6" name="Picture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D64AF703-7DB7-0424-51B5-19A9381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6" y="1340393"/>
            <a:ext cx="5976811" cy="4510217"/>
          </a:xfrm>
          <a:prstGeom prst="rect">
            <a:avLst/>
          </a:prstGeo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F8948F63-EB17-39B7-6DC5-DF8299EF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03" y="2457450"/>
            <a:ext cx="5548743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6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6954B-206D-9346-2C36-3C74718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84" y="484414"/>
            <a:ext cx="10369550" cy="587749"/>
          </a:xfrm>
        </p:spPr>
        <p:txBody>
          <a:bodyPr>
            <a:normAutofit fontScale="90000"/>
          </a:bodyPr>
          <a:lstStyle/>
          <a:p>
            <a:r>
              <a:rPr lang="en-US"/>
              <a:t>Cash Loan Gamma Transaction Scorecard was developed on Trench 2 users (30+ DOB users without any disbursed loan before)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D61543-145E-A986-DD87-BEF9AB900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57451"/>
              </p:ext>
            </p:extLst>
          </p:nvPr>
        </p:nvGraphicFramePr>
        <p:xfrm>
          <a:off x="990600" y="1718685"/>
          <a:ext cx="10210800" cy="232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54">
                  <a:extLst>
                    <a:ext uri="{9D8B030D-6E8A-4147-A177-3AD203B41FA5}">
                      <a16:colId xmlns:a16="http://schemas.microsoft.com/office/drawing/2014/main" val="775168318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63705832"/>
                    </a:ext>
                  </a:extLst>
                </a:gridCol>
                <a:gridCol w="2156318">
                  <a:extLst>
                    <a:ext uri="{9D8B030D-6E8A-4147-A177-3AD203B41FA5}">
                      <a16:colId xmlns:a16="http://schemas.microsoft.com/office/drawing/2014/main" val="3452688946"/>
                    </a:ext>
                  </a:extLst>
                </a:gridCol>
                <a:gridCol w="2663687">
                  <a:extLst>
                    <a:ext uri="{9D8B030D-6E8A-4147-A177-3AD203B41FA5}">
                      <a16:colId xmlns:a16="http://schemas.microsoft.com/office/drawing/2014/main" val="2417057553"/>
                    </a:ext>
                  </a:extLst>
                </a:gridCol>
                <a:gridCol w="1522107">
                  <a:extLst>
                    <a:ext uri="{9D8B030D-6E8A-4147-A177-3AD203B41FA5}">
                      <a16:colId xmlns:a16="http://schemas.microsoft.com/office/drawing/2014/main" val="2551249332"/>
                    </a:ext>
                  </a:extLst>
                </a:gridCol>
              </a:tblGrid>
              <a:tr h="37668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Loan Disbursement Date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count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Bad (FPD30) Quick Loans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FPD30 rate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37378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Training (90%)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06/10/2023 - 31/10/2024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5173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706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0.1365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43417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Validation (10%)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06/10/2023 - 31/10/2024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575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0.1409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92509"/>
                  </a:ext>
                </a:extLst>
              </a:tr>
              <a:tr h="395858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Nov(Test)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01/11/2024 - 30/11/2024</a:t>
                      </a:r>
                    </a:p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1294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171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0.1321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55580"/>
                  </a:ext>
                </a:extLst>
              </a:tr>
              <a:tr h="39585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Dec (OOT)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01/12/2024 - 31/12/2024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768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0.1562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674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Jan (OOT)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01/01/2025 - 11/01/2025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159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0.1132</a:t>
                      </a:r>
                      <a:endParaRPr lang="en-IN" sz="12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582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09A64C-D970-F9F7-0171-A4D2E4C505AE}"/>
              </a:ext>
            </a:extLst>
          </p:cNvPr>
          <p:cNvSpPr txBox="1"/>
          <p:nvPr/>
        </p:nvSpPr>
        <p:spPr>
          <a:xfrm>
            <a:off x="2681617" y="5023072"/>
            <a:ext cx="1811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FPD30 rate over the month </a:t>
            </a:r>
          </a:p>
        </p:txBody>
      </p:sp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B44BB036-15A7-75B1-162B-2143CD0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91" y="4231158"/>
            <a:ext cx="4502237" cy="24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ED094-686A-2277-B516-32149843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533546" y="3585681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IV  &gt; 0.009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2448091" y="3630433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Inter-correlation &lt; 75%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Individual Feature Evaluation</a:t>
              </a:r>
            </a:p>
            <a:p>
              <a:pPr algn="ctr"/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236 </a:t>
              </a:r>
            </a:p>
            <a:p>
              <a:r>
                <a:rPr lang="en-US" sz="2800"/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136</a:t>
              </a:r>
            </a:p>
            <a:p>
              <a:r>
                <a:rPr lang="en-US" sz="2800" dirty="0"/>
                <a:t>Feats</a:t>
              </a:r>
              <a:endParaRPr lang="en-US" dirty="0"/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61</a:t>
              </a:r>
              <a:br>
                <a:rPr lang="en-US" sz="2800" dirty="0"/>
              </a:br>
              <a:r>
                <a:rPr lang="en-US" sz="2800" dirty="0"/>
                <a:t>Feats</a:t>
              </a:r>
              <a:endParaRPr lang="en-US" dirty="0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15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113</a:t>
              </a:r>
              <a:br>
                <a:rPr lang="en-US" sz="2800" dirty="0"/>
              </a:br>
              <a:r>
                <a:rPr lang="en-US" sz="2800" dirty="0"/>
                <a:t>Feats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B7D70-A9C0-CB54-5B11-1FDF6D3C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91A1F-CD26-B42D-8D0B-E4B4D94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5BB18-4EFC-6CA0-B6B5-EAB41787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/>
              <a:t>SHAP(15 feat)</a:t>
            </a:r>
            <a:br>
              <a:rPr lang="en-IN" sz="2800"/>
            </a:br>
            <a:endParaRPr lang="en-IN" sz="28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932DDD3-A083-07E7-E151-60E89A217EEB}"/>
              </a:ext>
            </a:extLst>
          </p:cNvPr>
          <p:cNvSpPr txBox="1">
            <a:spLocks/>
          </p:cNvSpPr>
          <p:nvPr/>
        </p:nvSpPr>
        <p:spPr>
          <a:xfrm>
            <a:off x="5909278" y="233975"/>
            <a:ext cx="3787043" cy="587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Inter-Correlation</a:t>
            </a:r>
            <a:r>
              <a:rPr lang="en-IN" sz="2800" dirty="0"/>
              <a:t> (15 feat)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5E146-F182-6ADF-1980-89C1EC44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67" y="677427"/>
            <a:ext cx="6918919" cy="6208415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5D41F64-74DD-74F5-7EDE-EAF016D1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" y="951768"/>
            <a:ext cx="5172493" cy="543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-104161"/>
            <a:ext cx="9854514" cy="74378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4E265B-F142-E3C5-CBEB-97B141E4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7659"/>
              </p:ext>
            </p:extLst>
          </p:nvPr>
        </p:nvGraphicFramePr>
        <p:xfrm>
          <a:off x="998837" y="463377"/>
          <a:ext cx="10121943" cy="56321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8519">
                  <a:extLst>
                    <a:ext uri="{9D8B030D-6E8A-4147-A177-3AD203B41FA5}">
                      <a16:colId xmlns:a16="http://schemas.microsoft.com/office/drawing/2014/main" val="1747022980"/>
                    </a:ext>
                  </a:extLst>
                </a:gridCol>
                <a:gridCol w="3339727">
                  <a:extLst>
                    <a:ext uri="{9D8B030D-6E8A-4147-A177-3AD203B41FA5}">
                      <a16:colId xmlns:a16="http://schemas.microsoft.com/office/drawing/2014/main" val="2704872863"/>
                    </a:ext>
                  </a:extLst>
                </a:gridCol>
                <a:gridCol w="1271730">
                  <a:extLst>
                    <a:ext uri="{9D8B030D-6E8A-4147-A177-3AD203B41FA5}">
                      <a16:colId xmlns:a16="http://schemas.microsoft.com/office/drawing/2014/main" val="3865312004"/>
                    </a:ext>
                  </a:extLst>
                </a:gridCol>
                <a:gridCol w="778000">
                  <a:extLst>
                    <a:ext uri="{9D8B030D-6E8A-4147-A177-3AD203B41FA5}">
                      <a16:colId xmlns:a16="http://schemas.microsoft.com/office/drawing/2014/main" val="2166032659"/>
                    </a:ext>
                  </a:extLst>
                </a:gridCol>
                <a:gridCol w="783944">
                  <a:extLst>
                    <a:ext uri="{9D8B030D-6E8A-4147-A177-3AD203B41FA5}">
                      <a16:colId xmlns:a16="http://schemas.microsoft.com/office/drawing/2014/main" val="2970408266"/>
                    </a:ext>
                  </a:extLst>
                </a:gridCol>
                <a:gridCol w="754021">
                  <a:extLst>
                    <a:ext uri="{9D8B030D-6E8A-4147-A177-3AD203B41FA5}">
                      <a16:colId xmlns:a16="http://schemas.microsoft.com/office/drawing/2014/main" val="3103345090"/>
                    </a:ext>
                  </a:extLst>
                </a:gridCol>
                <a:gridCol w="1556002">
                  <a:extLst>
                    <a:ext uri="{9D8B030D-6E8A-4147-A177-3AD203B41FA5}">
                      <a16:colId xmlns:a16="http://schemas.microsoft.com/office/drawing/2014/main" val="140754060"/>
                    </a:ext>
                  </a:extLst>
                </a:gridCol>
              </a:tblGrid>
              <a:tr h="606837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Model Iteration  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Top Features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Train Gini</a:t>
                      </a:r>
                    </a:p>
                    <a:p>
                      <a:pPr marL="0" lvl="0" algn="ctr">
                        <a:buNone/>
                      </a:pPr>
                      <a:r>
                        <a:rPr lang="en-IN" sz="1400" b="0" i="0" u="none" strike="noStrike" kern="1200" noProof="0" dirty="0">
                          <a:solidFill>
                            <a:srgbClr val="FFFFFF"/>
                          </a:solidFill>
                          <a:effectLst/>
                        </a:rPr>
                        <a:t>(2023-10-06- 2024-10-31)</a:t>
                      </a:r>
                      <a:endParaRPr lang="en-IN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Val Gini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Nov  Gini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Dec Gini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Jan Gini</a:t>
                      </a:r>
                    </a:p>
                    <a:p>
                      <a:pPr marL="0" lvl="0" algn="ctr">
                        <a:buNone/>
                      </a:pPr>
                      <a:r>
                        <a:rPr lang="en-IN" sz="1400" b="0" i="0" u="none" strike="noStrike" kern="1200" noProof="0" dirty="0">
                          <a:solidFill>
                            <a:srgbClr val="FFFFFF"/>
                          </a:solidFill>
                          <a:effectLst/>
                        </a:rPr>
                        <a:t>(01-01-2025 - 11-01-2025)</a:t>
                      </a:r>
                      <a:endParaRPr lang="en-IN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24148"/>
                  </a:ext>
                </a:extLst>
              </a:tr>
              <a:tr h="231176">
                <a:tc rowSpan="8"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8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last_applied_loan_type_bin</a:t>
                      </a:r>
                      <a:endParaRPr lang="en-US" sz="1300" dirty="0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0.5504</a:t>
                      </a:r>
                      <a:endParaRPr lang="en-US" dirty="0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0.515</a:t>
                      </a:r>
                      <a:endParaRPr lang="en-US" dirty="0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0.3467</a:t>
                      </a:r>
                      <a:endParaRPr lang="en-US" dirty="0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0.2707</a:t>
                      </a:r>
                      <a:endParaRPr lang="en-US" dirty="0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0.4007</a:t>
                      </a:r>
                      <a:endParaRPr lang="en-US" dirty="0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95081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meng_ql_calculator_count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16345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existing_user_type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32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tx_cnt_cash_in_total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1904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days_since_last_loan_applied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7394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tx_first_product_user_segment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75675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first_applied_loan_amount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07868"/>
                  </a:ext>
                </a:extLst>
              </a:tr>
              <a:tr h="202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'</a:t>
                      </a: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last_applied_loan_amount</a:t>
                      </a:r>
                      <a:r>
                        <a:rPr lang="en-IN" sz="13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'</a:t>
                      </a:r>
                      <a:endParaRPr lang="en-US" sz="130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98178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 9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tx_cnt_applied_loan</a:t>
                      </a:r>
                      <a:endParaRPr lang="en-US" sz="1300" dirty="0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0.5651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0.4999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0.3463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0.2707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0.3857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97917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10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cs_contactable_last_90d_flag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0.5864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0.5136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0.355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0.2745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0.4121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82315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11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days_on_book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0.5923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0.3593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0.2785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0.4031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20469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12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first_applied_loan_type_bin</a:t>
                      </a:r>
                      <a:endParaRPr lang="en-IN" sz="1300" b="0" i="0" u="none" strike="noStrike" kern="1200" noProof="0" dirty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0.5843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0.5087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0.3634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0.2756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0.4015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22507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13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tx_med_days_bt_trans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0.6045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0.5158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0.3699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0.274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0.4031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91791"/>
                  </a:ext>
                </a:extLst>
              </a:tr>
              <a:tr h="293472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14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cic_NonInstAvgCreditLimit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0.6118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0.5241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0.3708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0.2777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0.3991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16508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15 feat</a:t>
                      </a:r>
                      <a:endParaRPr lang="en-US" sz="1100" b="1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1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first_applied_loan_tenor_bin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0.6236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0.5152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0.3767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0.2836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0.4236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20591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16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tx_med_days_bw_new_dep_acct_open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0.5937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0.5218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0.357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0.2681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0.3637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25966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Model with top 17 feat</a:t>
                      </a:r>
                      <a:endParaRPr lang="en-US" sz="110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tx_cnt_incomplete_loan_apps</a:t>
                      </a:r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0.5964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0.5122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0.3605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0.2628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0.3641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01970"/>
                  </a:ext>
                </a:extLst>
              </a:tr>
              <a:tr h="27452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Model with top 18 feat</a:t>
                      </a:r>
                      <a:endParaRPr lang="en-US" sz="110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cic_granted_contracts_cnt_24M</a:t>
                      </a:r>
                      <a:endParaRPr lang="en-US" sz="1300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0.6088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0.5147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0.3676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0.2881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0.3834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28763"/>
                  </a:ext>
                </a:extLst>
              </a:tr>
              <a:tr h="33981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19 feat</a:t>
                      </a:r>
                      <a:endParaRPr lang="en-US" dirty="0"/>
                    </a:p>
                    <a:p>
                      <a:pPr marL="0" lvl="0" algn="l">
                        <a:buNone/>
                      </a:pPr>
                      <a:endParaRPr lang="en-US" sz="1100" b="0" i="0" u="none" strike="noStrike" kern="12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cic_tot_active_contracts_os_amt</a:t>
                      </a:r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0.5965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0.5166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0.3654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0.2761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0.3708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837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20 feat</a:t>
                      </a:r>
                    </a:p>
                    <a:p>
                      <a:pPr marL="0" lvl="0" algn="l">
                        <a:buNone/>
                      </a:pPr>
                      <a:endParaRPr lang="en-US" sz="1100" b="0" i="0" u="none" strike="noStrike" kern="12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cic_CreditAvgCreditLimit</a:t>
                      </a:r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0.5964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0.5119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0.3721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0.2744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0.3322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3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571596-72DD-C747-505A-F2D7D714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06028"/>
              </p:ext>
            </p:extLst>
          </p:nvPr>
        </p:nvGraphicFramePr>
        <p:xfrm>
          <a:off x="973015" y="6178061"/>
          <a:ext cx="10121931" cy="5269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8519">
                  <a:extLst>
                    <a:ext uri="{9D8B030D-6E8A-4147-A177-3AD203B41FA5}">
                      <a16:colId xmlns:a16="http://schemas.microsoft.com/office/drawing/2014/main" val="1086146322"/>
                    </a:ext>
                  </a:extLst>
                </a:gridCol>
                <a:gridCol w="3339732">
                  <a:extLst>
                    <a:ext uri="{9D8B030D-6E8A-4147-A177-3AD203B41FA5}">
                      <a16:colId xmlns:a16="http://schemas.microsoft.com/office/drawing/2014/main" val="2591433583"/>
                    </a:ext>
                  </a:extLst>
                </a:gridCol>
                <a:gridCol w="1271730">
                  <a:extLst>
                    <a:ext uri="{9D8B030D-6E8A-4147-A177-3AD203B41FA5}">
                      <a16:colId xmlns:a16="http://schemas.microsoft.com/office/drawing/2014/main" val="2976156166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3626365697"/>
                    </a:ext>
                  </a:extLst>
                </a:gridCol>
                <a:gridCol w="783936">
                  <a:extLst>
                    <a:ext uri="{9D8B030D-6E8A-4147-A177-3AD203B41FA5}">
                      <a16:colId xmlns:a16="http://schemas.microsoft.com/office/drawing/2014/main" val="1240961044"/>
                    </a:ext>
                  </a:extLst>
                </a:gridCol>
                <a:gridCol w="754018">
                  <a:extLst>
                    <a:ext uri="{9D8B030D-6E8A-4147-A177-3AD203B41FA5}">
                      <a16:colId xmlns:a16="http://schemas.microsoft.com/office/drawing/2014/main" val="1672369167"/>
                    </a:ext>
                  </a:extLst>
                </a:gridCol>
                <a:gridCol w="1556004">
                  <a:extLst>
                    <a:ext uri="{9D8B030D-6E8A-4147-A177-3AD203B41FA5}">
                      <a16:colId xmlns:a16="http://schemas.microsoft.com/office/drawing/2014/main" val="4021102514"/>
                    </a:ext>
                  </a:extLst>
                </a:gridCol>
              </a:tblGrid>
              <a:tr h="49427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100" b="1" dirty="0">
                          <a:effectLst/>
                          <a:latin typeface="Univers LT"/>
                        </a:rPr>
                        <a:t>15 feature model after Hyper Parameters Tuning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buNone/>
                      </a:pPr>
                      <a:r>
                        <a:rPr lang="en-IN" sz="1300" b="1" dirty="0">
                          <a:effectLst/>
                          <a:latin typeface="Univers LT"/>
                        </a:rPr>
                        <a:t> 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scadia Mono"/>
                        </a:rPr>
                        <a:t>0.5635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scadia Mono"/>
                        </a:rPr>
                        <a:t>0.5181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scadia Mono"/>
                        </a:rPr>
                        <a:t>0.3686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scadia Mono"/>
                        </a:rPr>
                        <a:t>0.2820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  <a:latin typeface="Cascadia Mono"/>
                        </a:rPr>
                        <a:t>0.3834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6590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105CDF-70BC-CBBB-57A0-FBBE38CAC552}"/>
              </a:ext>
            </a:extLst>
          </p:cNvPr>
          <p:cNvSpPr/>
          <p:nvPr/>
        </p:nvSpPr>
        <p:spPr>
          <a:xfrm>
            <a:off x="924393" y="4372130"/>
            <a:ext cx="10255770" cy="29980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73EB1E-3A8E-0CFD-8DFF-6C3239596E44}"/>
              </a:ext>
            </a:extLst>
          </p:cNvPr>
          <p:cNvSpPr/>
          <p:nvPr/>
        </p:nvSpPr>
        <p:spPr>
          <a:xfrm>
            <a:off x="910785" y="6175075"/>
            <a:ext cx="10282984" cy="5583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262328" y="4484557"/>
            <a:ext cx="487180" cy="20111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528-1B5B-BEC6-102A-917E2D59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/>
              <a:t>Feature Evaluation Plots (15 features)</a:t>
            </a: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84C2D-D0BE-B140-D2AD-D637418E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B1F0C-FDDC-DB68-B70B-D9711D0D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7" y="466720"/>
            <a:ext cx="11280578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last_applied_loan_type_bin</a:t>
            </a:r>
            <a:r>
              <a:rPr lang="en-US" sz="2800"/>
              <a:t>                                                                                   SHAP Rank: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783B4-B40D-40D5-3106-230F701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B4B7F-9158-4011-D362-B22D615A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9F2C0F-239E-2C23-DE58-F881D38FF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979FE1-1425-1E5B-B6AE-DBCD2C276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ED622F31-1C8C-D599-AAFF-B60AEC34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6" y="1512276"/>
            <a:ext cx="5354275" cy="3833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193EF-BE3F-0AA5-8CEE-31A0EF2F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99" y="2654085"/>
            <a:ext cx="5962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5C2B3-6963-0573-74E1-811C5EF37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1AD43-FD67-6B30-3A1A-F7AB009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20" y="466720"/>
            <a:ext cx="11496821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err="1"/>
              <a:t>meng_ql_calculator_count</a:t>
            </a:r>
            <a:r>
              <a:rPr lang="en-US" sz="2800" dirty="0"/>
              <a:t>               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US" sz="2800" dirty="0"/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55A8A-31F1-3BEB-AEAC-2B7FB17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BE242-D4ED-9309-7489-F117224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94D242-A691-89C5-7084-FFA7B2C4A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F28142-BEF7-416F-D251-AD1BA1CD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E3B2FF1B-0CC4-B0CA-0717-71BEEB64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0" y="1714748"/>
            <a:ext cx="5758448" cy="4145797"/>
          </a:xfrm>
          <a:prstGeom prst="rect">
            <a:avLst/>
          </a:prstGeom>
        </p:spPr>
      </p:pic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DB61211B-6A2B-1725-E605-E7A35CFF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43" y="2746831"/>
            <a:ext cx="5744544" cy="19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3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2" ma:contentTypeDescription="Create a new document." ma:contentTypeScope="" ma:versionID="5fdb052f61e92ae6bb09133884bee5d7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ea3721dcfbbfc31b55a5c77f35333c7d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5C98176-A3A4-4B8D-A451-6BE7FABF8159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04285D-EC20-4417-94C9-1222F562D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0A9FB-F30F-41F7-B318-D44A7A8AB8DB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Microsoft Office PowerPoint</Application>
  <PresentationFormat>Widescreen</PresentationFormat>
  <Paragraphs>460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1_Office Theme</vt:lpstr>
      <vt:lpstr>Trench 2 Transaction Score </vt:lpstr>
      <vt:lpstr>Architecture Overview of TDB’s Risk Scorecards</vt:lpstr>
      <vt:lpstr>Cash Loan Gamma Transaction Scorecard was developed on Trench 2 users (30+ DOB users without any disbursed loan before)</vt:lpstr>
      <vt:lpstr>PowerPoint Presentation</vt:lpstr>
      <vt:lpstr>SHAP(15 feat) </vt:lpstr>
      <vt:lpstr>PowerPoint Presentation</vt:lpstr>
      <vt:lpstr>Feature Evaluation Plots (15 features)</vt:lpstr>
      <vt:lpstr>last_applied_loan_type_bin                                                                                   SHAP Rank: 1</vt:lpstr>
      <vt:lpstr>meng_ql_calculator_count                                                                                           SHAP Rank: 2</vt:lpstr>
      <vt:lpstr>existing_user_type                                                                               SHAP Rank: 3 </vt:lpstr>
      <vt:lpstr>tx_cnt_cash_in_total                                                                           SHAP Rank: 4</vt:lpstr>
      <vt:lpstr>days_since_last_loan_applied (Forcefitted)                                               SHAP Rank: 5</vt:lpstr>
      <vt:lpstr>tx_first_product_user_segment                                                                              SHAP Rank: 6</vt:lpstr>
      <vt:lpstr>first_applied_loan_amount                                                      SHAP Rank: 7</vt:lpstr>
      <vt:lpstr>last_applied_loan_amount                                                        SHAP Rank: 8</vt:lpstr>
      <vt:lpstr>tx_cnt_applied_loan                                                                          SHAP Rank: 9</vt:lpstr>
      <vt:lpstr>cs_contactable_last_90d_flag                                                                  SHAP Rank: 10</vt:lpstr>
      <vt:lpstr>PowerPoint Presentation</vt:lpstr>
      <vt:lpstr>days_on_book                                                                                            SHAP Rank: 11</vt:lpstr>
      <vt:lpstr>first_applied_loan_type_bin                                                              SHAP Rank: 12</vt:lpstr>
      <vt:lpstr>tx_med_days_bt_trans                                                                                             SHAP Rank: 13</vt:lpstr>
      <vt:lpstr>cic_NonInstAvgCreditLimit                                                               SHAP Rank: 14</vt:lpstr>
      <vt:lpstr>First_applied_loan_tenor_bin                                                          SHAP Rank:  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Engine</dc:title>
  <dc:creator>Marek Matas</dc:creator>
  <cp:lastModifiedBy>Biswa</cp:lastModifiedBy>
  <cp:revision>392</cp:revision>
  <dcterms:created xsi:type="dcterms:W3CDTF">2023-11-14T06:47:28Z</dcterms:created>
  <dcterms:modified xsi:type="dcterms:W3CDTF">2025-03-24T10:04:41Z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