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498" r:id="rId5"/>
    <p:sldId id="730" r:id="rId6"/>
    <p:sldId id="696" r:id="rId7"/>
    <p:sldId id="690" r:id="rId8"/>
    <p:sldId id="733" r:id="rId9"/>
    <p:sldId id="709" r:id="rId10"/>
    <p:sldId id="734" r:id="rId11"/>
    <p:sldId id="689" r:id="rId12"/>
    <p:sldId id="712" r:id="rId13"/>
    <p:sldId id="701" r:id="rId14"/>
    <p:sldId id="699" r:id="rId15"/>
    <p:sldId id="678" r:id="rId16"/>
    <p:sldId id="681" r:id="rId17"/>
    <p:sldId id="707" r:id="rId18"/>
    <p:sldId id="677" r:id="rId19"/>
    <p:sldId id="715" r:id="rId20"/>
    <p:sldId id="674" r:id="rId21"/>
    <p:sldId id="713" r:id="rId22"/>
    <p:sldId id="666" r:id="rId23"/>
    <p:sldId id="710" r:id="rId24"/>
    <p:sldId id="714" r:id="rId25"/>
    <p:sldId id="6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0A4A6-7199-CBDC-10EB-084A9CD17A28}" v="80" dt="2025-05-07T06:30:22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2fe6762b-2c15-4a41-9779-d487e594fbaf::" providerId="AD" clId="Web-{F8E0A4A6-7199-CBDC-10EB-084A9CD17A28}"/>
    <pc:docChg chg="modSld">
      <pc:chgData name="Guest User" userId="S::urn:spo:tenantanon#2fe6762b-2c15-4a41-9779-d487e594fbaf::" providerId="AD" clId="Web-{F8E0A4A6-7199-CBDC-10EB-084A9CD17A28}" dt="2025-05-07T06:30:22.841" v="77"/>
      <pc:docMkLst>
        <pc:docMk/>
      </pc:docMkLst>
      <pc:sldChg chg="addSp delSp modSp">
        <pc:chgData name="Guest User" userId="S::urn:spo:tenantanon#2fe6762b-2c15-4a41-9779-d487e594fbaf::" providerId="AD" clId="Web-{F8E0A4A6-7199-CBDC-10EB-084A9CD17A28}" dt="2025-05-07T06:30:22.841" v="77"/>
        <pc:sldMkLst>
          <pc:docMk/>
          <pc:sldMk cId="3428591970" sldId="709"/>
        </pc:sldMkLst>
        <pc:graphicFrameChg chg="mod modGraphic">
          <ac:chgData name="Guest User" userId="S::urn:spo:tenantanon#2fe6762b-2c15-4a41-9779-d487e594fbaf::" providerId="AD" clId="Web-{F8E0A4A6-7199-CBDC-10EB-084A9CD17A28}" dt="2025-05-07T06:30:22.841" v="77"/>
          <ac:graphicFrameMkLst>
            <pc:docMk/>
            <pc:sldMk cId="3428591970" sldId="709"/>
            <ac:graphicFrameMk id="5" creationId="{274E265B-F142-E3C5-CBEB-97B141E45E13}"/>
          </ac:graphicFrameMkLst>
        </pc:graphicFrameChg>
        <pc:graphicFrameChg chg="add del mod">
          <ac:chgData name="Guest User" userId="S::urn:spo:tenantanon#2fe6762b-2c15-4a41-9779-d487e594fbaf::" providerId="AD" clId="Web-{F8E0A4A6-7199-CBDC-10EB-084A9CD17A28}" dt="2025-05-07T06:30:21.310" v="40"/>
          <ac:graphicFrameMkLst>
            <pc:docMk/>
            <pc:sldMk cId="3428591970" sldId="709"/>
            <ac:graphicFrameMk id="10" creationId="{B743BB57-CBFC-5B40-A8E7-0B29549B5CDC}"/>
          </ac:graphicFrameMkLst>
        </pc:graphicFrameChg>
      </pc:sldChg>
    </pc:docChg>
  </pc:docChgLst>
  <pc:docChgLst>
    <pc:chgData name="Biswa" userId="S::bbanik@tonikbank.com::26f52a98-3216-49f8-95c0-92c9bbdc30ba" providerId="AD" clId="Web-{2F8B4BC4-728E-5BE2-85D5-87F6A75C3EDB}"/>
    <pc:docChg chg="addSld modSld">
      <pc:chgData name="Biswa" userId="S::bbanik@tonikbank.com::26f52a98-3216-49f8-95c0-92c9bbdc30ba" providerId="AD" clId="Web-{2F8B4BC4-728E-5BE2-85D5-87F6A75C3EDB}" dt="2025-04-29T13:40:21.872" v="61"/>
      <pc:docMkLst>
        <pc:docMk/>
      </pc:docMkLst>
      <pc:sldChg chg="modSp">
        <pc:chgData name="Biswa" userId="S::bbanik@tonikbank.com::26f52a98-3216-49f8-95c0-92c9bbdc30ba" providerId="AD" clId="Web-{2F8B4BC4-728E-5BE2-85D5-87F6A75C3EDB}" dt="2025-04-29T13:40:21.872" v="61"/>
        <pc:sldMkLst>
          <pc:docMk/>
          <pc:sldMk cId="2942096670" sldId="696"/>
        </pc:sldMkLst>
        <pc:graphicFrameChg chg="mod modGraphic">
          <ac:chgData name="Biswa" userId="S::bbanik@tonikbank.com::26f52a98-3216-49f8-95c0-92c9bbdc30ba" providerId="AD" clId="Web-{2F8B4BC4-728E-5BE2-85D5-87F6A75C3EDB}" dt="2025-04-29T13:40:21.872" v="61"/>
          <ac:graphicFrameMkLst>
            <pc:docMk/>
            <pc:sldMk cId="2942096670" sldId="696"/>
            <ac:graphicFrameMk id="5" creationId="{74D61543-145E-A986-DD87-BEF9AB900578}"/>
          </ac:graphicFrameMkLst>
        </pc:graphicFrameChg>
      </pc:sldChg>
      <pc:sldChg chg="addSp modSp">
        <pc:chgData name="Biswa" userId="S::bbanik@tonikbank.com::26f52a98-3216-49f8-95c0-92c9bbdc30ba" providerId="AD" clId="Web-{2F8B4BC4-728E-5BE2-85D5-87F6A75C3EDB}" dt="2025-04-29T11:15:11.014" v="55" actId="14100"/>
        <pc:sldMkLst>
          <pc:docMk/>
          <pc:sldMk cId="3428591970" sldId="709"/>
        </pc:sldMkLst>
        <pc:spChg chg="mod">
          <ac:chgData name="Biswa" userId="S::bbanik@tonikbank.com::26f52a98-3216-49f8-95c0-92c9bbdc30ba" providerId="AD" clId="Web-{2F8B4BC4-728E-5BE2-85D5-87F6A75C3EDB}" dt="2025-04-29T11:14:58.983" v="54"/>
          <ac:spMkLst>
            <pc:docMk/>
            <pc:sldMk cId="3428591970" sldId="709"/>
            <ac:spMk id="4" creationId="{4F73EB1E-3A8E-0CFD-8DFF-6C3239596E44}"/>
          </ac:spMkLst>
        </pc:spChg>
        <pc:spChg chg="mod">
          <ac:chgData name="Biswa" userId="S::bbanik@tonikbank.com::26f52a98-3216-49f8-95c0-92c9bbdc30ba" providerId="AD" clId="Web-{2F8B4BC4-728E-5BE2-85D5-87F6A75C3EDB}" dt="2025-04-29T11:15:11.014" v="55" actId="14100"/>
          <ac:spMkLst>
            <pc:docMk/>
            <pc:sldMk cId="3428591970" sldId="709"/>
            <ac:spMk id="6" creationId="{08FF86E1-CC83-7BED-BC23-32135FEA805B}"/>
          </ac:spMkLst>
        </pc:spChg>
        <pc:spChg chg="add">
          <ac:chgData name="Biswa" userId="S::bbanik@tonikbank.com::26f52a98-3216-49f8-95c0-92c9bbdc30ba" providerId="AD" clId="Web-{2F8B4BC4-728E-5BE2-85D5-87F6A75C3EDB}" dt="2025-04-29T11:13:05.341" v="1"/>
          <ac:spMkLst>
            <pc:docMk/>
            <pc:sldMk cId="3428591970" sldId="709"/>
            <ac:spMk id="8" creationId="{F5E3C43A-B79F-F97D-716F-5F162B86C9E7}"/>
          </ac:spMkLst>
        </pc:spChg>
      </pc:sldChg>
      <pc:sldChg chg="add replId">
        <pc:chgData name="Biswa" userId="S::bbanik@tonikbank.com::26f52a98-3216-49f8-95c0-92c9bbdc30ba" providerId="AD" clId="Web-{2F8B4BC4-728E-5BE2-85D5-87F6A75C3EDB}" dt="2025-04-29T11:13:01.794" v="0"/>
        <pc:sldMkLst>
          <pc:docMk/>
          <pc:sldMk cId="3794108736" sldId="734"/>
        </pc:sldMkLst>
      </pc:sldChg>
    </pc:docChg>
  </pc:docChgLst>
  <pc:docChgLst>
    <pc:chgData name="Pradeepa P" userId="S::pparameshvaran@tonikbank.com::ba3c13e9-ce31-4e98-8655-9daa7e0bceff" providerId="AD" clId="Web-{46B038CC-D18E-79B8-A34F-3EE9F51CCCA9}"/>
    <pc:docChg chg="modSld">
      <pc:chgData name="Pradeepa P" userId="S::pparameshvaran@tonikbank.com::ba3c13e9-ce31-4e98-8655-9daa7e0bceff" providerId="AD" clId="Web-{46B038CC-D18E-79B8-A34F-3EE9F51CCCA9}" dt="2025-04-10T11:53:00.084" v="28" actId="20577"/>
      <pc:docMkLst>
        <pc:docMk/>
      </pc:docMkLst>
      <pc:sldChg chg="modSp">
        <pc:chgData name="Pradeepa P" userId="S::pparameshvaran@tonikbank.com::ba3c13e9-ce31-4e98-8655-9daa7e0bceff" providerId="AD" clId="Web-{46B038CC-D18E-79B8-A34F-3EE9F51CCCA9}" dt="2025-04-10T11:52:50.756" v="23" actId="20577"/>
        <pc:sldMkLst>
          <pc:docMk/>
          <pc:sldMk cId="66528652" sldId="666"/>
        </pc:sldMkLst>
        <pc:spChg chg="mod">
          <ac:chgData name="Pradeepa P" userId="S::pparameshvaran@tonikbank.com::ba3c13e9-ce31-4e98-8655-9daa7e0bceff" providerId="AD" clId="Web-{46B038CC-D18E-79B8-A34F-3EE9F51CCCA9}" dt="2025-04-10T11:52:50.756" v="23" actId="20577"/>
          <ac:spMkLst>
            <pc:docMk/>
            <pc:sldMk cId="66528652" sldId="666"/>
            <ac:spMk id="9" creationId="{B8FA9653-2641-F2D8-022D-D4DC98A90D36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2:09.349" v="4" actId="20577"/>
        <pc:sldMkLst>
          <pc:docMk/>
          <pc:sldMk cId="1597031962" sldId="678"/>
        </pc:sldMkLst>
        <pc:spChg chg="mod">
          <ac:chgData name="Pradeepa P" userId="S::pparameshvaran@tonikbank.com::ba3c13e9-ce31-4e98-8655-9daa7e0bceff" providerId="AD" clId="Web-{46B038CC-D18E-79B8-A34F-3EE9F51CCCA9}" dt="2025-04-10T11:52:09.349" v="4" actId="20577"/>
          <ac:spMkLst>
            <pc:docMk/>
            <pc:sldMk cId="1597031962" sldId="678"/>
            <ac:spMk id="3" creationId="{A909016F-CAF7-8DB1-2389-4F887E7FEAF8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2:14.005" v="6" actId="20577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46B038CC-D18E-79B8-A34F-3EE9F51CCCA9}" dt="2025-04-10T11:52:14.005" v="6" actId="20577"/>
          <ac:spMkLst>
            <pc:docMk/>
            <pc:sldMk cId="363834639" sldId="681"/>
            <ac:spMk id="3" creationId="{A28FDF22-ADD1-004C-7A43-499C5F5D6857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2:03.489" v="2" actId="20577"/>
        <pc:sldMkLst>
          <pc:docMk/>
          <pc:sldMk cId="2512632572" sldId="699"/>
        </pc:sldMkLst>
        <pc:spChg chg="mod">
          <ac:chgData name="Pradeepa P" userId="S::pparameshvaran@tonikbank.com::ba3c13e9-ce31-4e98-8655-9daa7e0bceff" providerId="AD" clId="Web-{46B038CC-D18E-79B8-A34F-3EE9F51CCCA9}" dt="2025-04-10T11:52:03.489" v="2" actId="20577"/>
          <ac:spMkLst>
            <pc:docMk/>
            <pc:sldMk cId="2512632572" sldId="699"/>
            <ac:spMk id="3" creationId="{9F1B1F0C-FDDC-DB68-B70B-D9711D0DBF99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1:59.426" v="1" actId="20577"/>
        <pc:sldMkLst>
          <pc:docMk/>
          <pc:sldMk cId="2925055086" sldId="701"/>
        </pc:sldMkLst>
        <pc:spChg chg="mod">
          <ac:chgData name="Pradeepa P" userId="S::pparameshvaran@tonikbank.com::ba3c13e9-ce31-4e98-8655-9daa7e0bceff" providerId="AD" clId="Web-{46B038CC-D18E-79B8-A34F-3EE9F51CCCA9}" dt="2025-04-10T11:51:59.426" v="1" actId="20577"/>
          <ac:spMkLst>
            <pc:docMk/>
            <pc:sldMk cId="2925055086" sldId="701"/>
            <ac:spMk id="3" creationId="{FE74B19C-300C-ED03-2304-A602740653A4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2:55.959" v="25" actId="20577"/>
        <pc:sldMkLst>
          <pc:docMk/>
          <pc:sldMk cId="2606321248" sldId="710"/>
        </pc:sldMkLst>
        <pc:spChg chg="mod">
          <ac:chgData name="Pradeepa P" userId="S::pparameshvaran@tonikbank.com::ba3c13e9-ce31-4e98-8655-9daa7e0bceff" providerId="AD" clId="Web-{46B038CC-D18E-79B8-A34F-3EE9F51CCCA9}" dt="2025-04-10T11:52:55.959" v="25" actId="20577"/>
          <ac:spMkLst>
            <pc:docMk/>
            <pc:sldMk cId="2606321248" sldId="710"/>
            <ac:spMk id="3" creationId="{061C1F8C-2295-48B4-DDF1-937580AD7145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2:22.599" v="7" actId="20577"/>
        <pc:sldMkLst>
          <pc:docMk/>
          <pc:sldMk cId="2527921208" sldId="713"/>
        </pc:sldMkLst>
        <pc:spChg chg="mod">
          <ac:chgData name="Pradeepa P" userId="S::pparameshvaran@tonikbank.com::ba3c13e9-ce31-4e98-8655-9daa7e0bceff" providerId="AD" clId="Web-{46B038CC-D18E-79B8-A34F-3EE9F51CCCA9}" dt="2025-04-10T11:52:22.599" v="7" actId="20577"/>
          <ac:spMkLst>
            <pc:docMk/>
            <pc:sldMk cId="2527921208" sldId="713"/>
            <ac:spMk id="3" creationId="{A83FF3AB-445E-677A-55F0-F860C1C23F66}"/>
          </ac:spMkLst>
        </pc:spChg>
      </pc:sldChg>
      <pc:sldChg chg="modSp">
        <pc:chgData name="Pradeepa P" userId="S::pparameshvaran@tonikbank.com::ba3c13e9-ce31-4e98-8655-9daa7e0bceff" providerId="AD" clId="Web-{46B038CC-D18E-79B8-A34F-3EE9F51CCCA9}" dt="2025-04-10T11:53:00.084" v="28" actId="20577"/>
        <pc:sldMkLst>
          <pc:docMk/>
          <pc:sldMk cId="3926436191" sldId="714"/>
        </pc:sldMkLst>
        <pc:spChg chg="mod">
          <ac:chgData name="Pradeepa P" userId="S::pparameshvaran@tonikbank.com::ba3c13e9-ce31-4e98-8655-9daa7e0bceff" providerId="AD" clId="Web-{46B038CC-D18E-79B8-A34F-3EE9F51CCCA9}" dt="2025-04-10T11:53:00.084" v="28" actId="20577"/>
          <ac:spMkLst>
            <pc:docMk/>
            <pc:sldMk cId="3926436191" sldId="714"/>
            <ac:spMk id="3" creationId="{F1B73A7B-752C-E10D-03AF-AD21334A7D96}"/>
          </ac:spMkLst>
        </pc:spChg>
      </pc:sldChg>
    </pc:docChg>
  </pc:docChgLst>
  <pc:docChgLst>
    <pc:chgData name="Guest User" userId="S::urn:spo:anon#c9fe9f441d6303e0a0b463eea95807e9e95efda25cec28e095b0b5d13935347f::" providerId="AD" clId="Web-{9571AEA1-87F9-6094-585B-58A4E56725A4}"/>
    <pc:docChg chg="modSld">
      <pc:chgData name="Guest User" userId="S::urn:spo:anon#c9fe9f441d6303e0a0b463eea95807e9e95efda25cec28e095b0b5d13935347f::" providerId="AD" clId="Web-{9571AEA1-87F9-6094-585B-58A4E56725A4}" dt="2025-04-30T03:56:40.318" v="711"/>
      <pc:docMkLst>
        <pc:docMk/>
      </pc:docMkLst>
      <pc:sldChg chg="addSp delSp modSp">
        <pc:chgData name="Guest User" userId="S::urn:spo:anon#c9fe9f441d6303e0a0b463eea95807e9e95efda25cec28e095b0b5d13935347f::" providerId="AD" clId="Web-{9571AEA1-87F9-6094-585B-58A4E56725A4}" dt="2025-04-29T13:39:33.039" v="66" actId="1076"/>
        <pc:sldMkLst>
          <pc:docMk/>
          <pc:sldMk cId="2942096670" sldId="696"/>
        </pc:sldMkLst>
        <pc:graphicFrameChg chg="mod modGraphic">
          <ac:chgData name="Guest User" userId="S::urn:spo:anon#c9fe9f441d6303e0a0b463eea95807e9e95efda25cec28e095b0b5d13935347f::" providerId="AD" clId="Web-{9571AEA1-87F9-6094-585B-58A4E56725A4}" dt="2025-04-29T13:39:02.007" v="59"/>
          <ac:graphicFrameMkLst>
            <pc:docMk/>
            <pc:sldMk cId="2942096670" sldId="696"/>
            <ac:graphicFrameMk id="5" creationId="{74D61543-145E-A986-DD87-BEF9AB900578}"/>
          </ac:graphicFrameMkLst>
        </pc:graphicFrameChg>
        <pc:picChg chg="del">
          <ac:chgData name="Guest User" userId="S::urn:spo:anon#c9fe9f441d6303e0a0b463eea95807e9e95efda25cec28e095b0b5d13935347f::" providerId="AD" clId="Web-{9571AEA1-87F9-6094-585B-58A4E56725A4}" dt="2025-04-29T13:39:21.210" v="60"/>
          <ac:picMkLst>
            <pc:docMk/>
            <pc:sldMk cId="2942096670" sldId="696"/>
            <ac:picMk id="4" creationId="{100C48A6-41A4-7643-1443-CD570CC41A64}"/>
          </ac:picMkLst>
        </pc:picChg>
        <pc:picChg chg="add mod">
          <ac:chgData name="Guest User" userId="S::urn:spo:anon#c9fe9f441d6303e0a0b463eea95807e9e95efda25cec28e095b0b5d13935347f::" providerId="AD" clId="Web-{9571AEA1-87F9-6094-585B-58A4E56725A4}" dt="2025-04-29T13:39:33.039" v="66" actId="1076"/>
          <ac:picMkLst>
            <pc:docMk/>
            <pc:sldMk cId="2942096670" sldId="696"/>
            <ac:picMk id="6" creationId="{3B139FAF-E52C-492E-1B02-EE401C7C82FD}"/>
          </ac:picMkLst>
        </pc:picChg>
      </pc:sldChg>
      <pc:sldChg chg="modSp">
        <pc:chgData name="Guest User" userId="S::urn:spo:anon#c9fe9f441d6303e0a0b463eea95807e9e95efda25cec28e095b0b5d13935347f::" providerId="AD" clId="Web-{9571AEA1-87F9-6094-585B-58A4E56725A4}" dt="2025-04-30T03:56:40.318" v="711"/>
        <pc:sldMkLst>
          <pc:docMk/>
          <pc:sldMk cId="3428591970" sldId="709"/>
        </pc:sldMkLst>
        <pc:spChg chg="mod">
          <ac:chgData name="Guest User" userId="S::urn:spo:anon#c9fe9f441d6303e0a0b463eea95807e9e95efda25cec28e095b0b5d13935347f::" providerId="AD" clId="Web-{9571AEA1-87F9-6094-585B-58A4E56725A4}" dt="2025-04-30T03:54:29.564" v="659" actId="1076"/>
          <ac:spMkLst>
            <pc:docMk/>
            <pc:sldMk cId="3428591970" sldId="709"/>
            <ac:spMk id="4" creationId="{4F73EB1E-3A8E-0CFD-8DFF-6C3239596E44}"/>
          </ac:spMkLst>
        </pc:spChg>
        <pc:spChg chg="mod">
          <ac:chgData name="Guest User" userId="S::urn:spo:anon#c9fe9f441d6303e0a0b463eea95807e9e95efda25cec28e095b0b5d13935347f::" providerId="AD" clId="Web-{9571AEA1-87F9-6094-585B-58A4E56725A4}" dt="2025-04-30T03:54:25.939" v="658" actId="14100"/>
          <ac:spMkLst>
            <pc:docMk/>
            <pc:sldMk cId="3428591970" sldId="709"/>
            <ac:spMk id="6" creationId="{08FF86E1-CC83-7BED-BC23-32135FEA805B}"/>
          </ac:spMkLst>
        </pc:spChg>
        <pc:spChg chg="mod">
          <ac:chgData name="Guest User" userId="S::urn:spo:anon#c9fe9f441d6303e0a0b463eea95807e9e95efda25cec28e095b0b5d13935347f::" providerId="AD" clId="Web-{9571AEA1-87F9-6094-585B-58A4E56725A4}" dt="2025-04-29T13:53:12.101" v="110" actId="14100"/>
          <ac:spMkLst>
            <pc:docMk/>
            <pc:sldMk cId="3428591970" sldId="709"/>
            <ac:spMk id="8" creationId="{F5E3C43A-B79F-F97D-716F-5F162B86C9E7}"/>
          </ac:spMkLst>
        </pc:spChg>
        <pc:graphicFrameChg chg="mod modGraphic">
          <ac:chgData name="Guest User" userId="S::urn:spo:anon#c9fe9f441d6303e0a0b463eea95807e9e95efda25cec28e095b0b5d13935347f::" providerId="AD" clId="Web-{9571AEA1-87F9-6094-585B-58A4E56725A4}" dt="2025-04-30T03:56:40.318" v="711"/>
          <ac:graphicFrameMkLst>
            <pc:docMk/>
            <pc:sldMk cId="3428591970" sldId="709"/>
            <ac:graphicFrameMk id="5" creationId="{274E265B-F142-E3C5-CBEB-97B141E45E13}"/>
          </ac:graphicFrameMkLst>
        </pc:graphicFrameChg>
        <pc:graphicFrameChg chg="mod modGraphic">
          <ac:chgData name="Guest User" userId="S::urn:spo:anon#c9fe9f441d6303e0a0b463eea95807e9e95efda25cec28e095b0b5d13935347f::" providerId="AD" clId="Web-{9571AEA1-87F9-6094-585B-58A4E56725A4}" dt="2025-04-30T03:54:20.313" v="657" actId="1076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06/05/2025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2 Transaction Score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10th April 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7230-7F8B-E491-380F-32A258B9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5E673-7040-F659-A0DF-ABDA4BB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4B19C-300C-ED03-2304-A6027406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" y="360860"/>
            <a:ext cx="10863820" cy="787041"/>
          </a:xfrm>
        </p:spPr>
        <p:txBody>
          <a:bodyPr>
            <a:normAutofit fontScale="90000"/>
          </a:bodyPr>
          <a:lstStyle/>
          <a:p>
            <a:r>
              <a:rPr lang="en-IN" sz="3200" err="1">
                <a:ea typeface="+mj-lt"/>
                <a:cs typeface="+mj-lt"/>
              </a:rPr>
              <a:t>last_applied_loan_type_bin</a:t>
            </a:r>
            <a:r>
              <a:rPr lang="en-IN" sz="3200">
                <a:ea typeface="+mj-lt"/>
                <a:cs typeface="+mj-lt"/>
              </a:rPr>
              <a:t>                                            </a:t>
            </a:r>
            <a:r>
              <a:rPr lang="en-US" sz="2500">
                <a:ea typeface="+mj-lt"/>
                <a:cs typeface="+mj-lt"/>
              </a:rPr>
              <a:t>SHAP Rank: 2</a:t>
            </a:r>
            <a:br>
              <a:rPr lang="en-US" sz="2500">
                <a:ea typeface="+mj-lt"/>
                <a:cs typeface="+mj-lt"/>
              </a:rPr>
            </a:br>
            <a:r>
              <a:rPr lang="en-US" sz="15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It refers to the loan type the user last applied for</a:t>
            </a:r>
            <a:br>
              <a:rPr lang="en-US" sz="2500">
                <a:ea typeface="+mj-lt"/>
                <a:cs typeface="+mj-lt"/>
              </a:rPr>
            </a:br>
            <a:endParaRPr lang="en-IN" sz="3200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B94B3AA-C03A-774A-431F-946BC41F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27" y="1459423"/>
            <a:ext cx="6090766" cy="4378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A088E6-81D8-8260-2383-E7081ABD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234" y="2836915"/>
            <a:ext cx="4464481" cy="118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66720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tx_stash_balance</a:t>
            </a:r>
            <a:r>
              <a:rPr lang="en-US" sz="2800"/>
              <a:t>                                                                               SHAP Rank: 3</a:t>
            </a:r>
            <a:br>
              <a:rPr lang="en-US"/>
            </a:br>
            <a:r>
              <a:rPr lang="en-US" sz="15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Unique balances from "Stash" accounts for each customer</a:t>
            </a: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85ED4BE-0BFE-04B9-2658-57BE49D6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83" y="2645851"/>
            <a:ext cx="4972373" cy="1579213"/>
          </a:xfrm>
          <a:prstGeom prst="rect">
            <a:avLst/>
          </a:prstGeom>
        </p:spPr>
      </p:pic>
      <p:pic>
        <p:nvPicPr>
          <p:cNvPr id="7" name="Picture 6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5B11FEB-7351-2F62-D733-AC03248B8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8" y="1562745"/>
            <a:ext cx="5692094" cy="44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14AD-20F5-7017-D1DE-785EFEE7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09016F-CAF7-8DB1-2389-4F887E7F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82" y="271142"/>
            <a:ext cx="11642052" cy="42508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err="1"/>
              <a:t>days_since_last_loan_applied</a:t>
            </a:r>
            <a:r>
              <a:rPr lang="en-IN"/>
              <a:t>                                                               </a:t>
            </a:r>
            <a:r>
              <a:rPr lang="en-US" sz="2800">
                <a:ea typeface="+mj-lt"/>
                <a:cs typeface="+mj-lt"/>
              </a:rPr>
              <a:t>SHAP Rank: 4</a:t>
            </a:r>
            <a:br>
              <a:rPr lang="en-IN"/>
            </a:br>
            <a:r>
              <a:rPr lang="en-IN" sz="1500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IN" sz="1500" err="1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ln_application_submit_time</a:t>
            </a:r>
            <a:r>
              <a:rPr lang="en-IN" sz="1500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 – </a:t>
            </a:r>
            <a:r>
              <a:rPr lang="en-IN" sz="1500" err="1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last_applied_loan_appln_time</a:t>
            </a:r>
            <a:r>
              <a:rPr lang="en-IN" sz="1500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IN" sz="1500" b="0">
                <a:solidFill>
                  <a:schemeClr val="bg2">
                    <a:lumMod val="49000"/>
                  </a:schemeClr>
                </a:solidFill>
                <a:latin typeface="Consolas"/>
                <a:ea typeface="Calibri"/>
                <a:cs typeface="Calibri"/>
              </a:rPr>
              <a:t> </a:t>
            </a: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FB3431C-DEA4-3D2D-DD9E-C7FE1A8B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03" y="1547446"/>
            <a:ext cx="5363024" cy="4032739"/>
          </a:xfrm>
          <a:prstGeom prst="rect">
            <a:avLst/>
          </a:prstGeom>
        </p:spPr>
      </p:pic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8B35BACC-8FA3-9D8B-5426-46909852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89" y="2337177"/>
            <a:ext cx="4981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3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FDF22-ADD1-004C-7A43-499C5F5D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13" y="747857"/>
            <a:ext cx="11160490" cy="521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>
                <a:solidFill>
                  <a:srgbClr val="785AFF"/>
                </a:solidFill>
                <a:latin typeface="Univers LT"/>
              </a:rPr>
              <a:t>tx_first_product_user_segment</a:t>
            </a:r>
            <a:r>
              <a:rPr lang="en-US" sz="2800">
                <a:solidFill>
                  <a:srgbClr val="785AFF"/>
                </a:solidFill>
                <a:latin typeface="Univers LT"/>
              </a:rPr>
              <a:t>                                                                              </a:t>
            </a:r>
            <a:r>
              <a:rPr lang="en-US" sz="2500">
                <a:solidFill>
                  <a:srgbClr val="785AFF"/>
                </a:solidFill>
                <a:ea typeface="+mj-lt"/>
                <a:cs typeface="+mj-lt"/>
              </a:rPr>
              <a:t>SHAP Rank: 5</a:t>
            </a:r>
            <a:br>
              <a:rPr lang="en-US" sz="2500">
                <a:latin typeface="Univers LT"/>
              </a:rPr>
            </a:br>
            <a:r>
              <a:rPr lang="en-US" sz="14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It classifies users based on their first product interaction</a:t>
            </a:r>
            <a:endParaRPr lang="en-US" sz="14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DD1A7-AE22-7505-6B4D-0A2A7F6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8169FBF-1ADD-785C-77A4-9D3A5DF0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57" y="1711569"/>
            <a:ext cx="6095040" cy="4454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97CE2-1279-E19E-D274-28142A26E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234" y="2704367"/>
            <a:ext cx="5147164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14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5" y="245502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first_applied_loan_amount</a:t>
            </a:r>
            <a:r>
              <a:rPr lang="en-IN"/>
              <a:t>                                           </a:t>
            </a:r>
            <a:r>
              <a:rPr lang="en-US" sz="2500">
                <a:ea typeface="+mj-lt"/>
                <a:cs typeface="+mj-lt"/>
              </a:rPr>
              <a:t>SHAP Rank: 6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Loan amount that a user applied for in their first reject loan application</a:t>
            </a:r>
            <a:endParaRPr lang="en-US" sz="18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B2A93A19-776D-68AA-CD36-EBBC3E14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38" y="1421725"/>
            <a:ext cx="5600811" cy="4434993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51D565CE-6CA7-5C82-E10C-FCEF8F8B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83" y="2257667"/>
            <a:ext cx="54864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/>
          </a:bodyPr>
          <a:lstStyle/>
          <a:p>
            <a:r>
              <a:rPr lang="en-IN"/>
              <a:t>cs_contactable_last_90d_flag                                              </a:t>
            </a:r>
            <a:r>
              <a:rPr lang="en-US" sz="2500">
                <a:ea typeface="+mj-lt"/>
                <a:cs typeface="+mj-lt"/>
              </a:rPr>
              <a:t>SHAP Rank: 7</a:t>
            </a:r>
            <a:endParaRPr lang="en-IN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01CA0EF8-A545-92B5-919F-30181549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3" y="1433593"/>
            <a:ext cx="6040977" cy="4300780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CA2400FE-4B97-6416-EA80-8ECF974C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12" y="4267565"/>
            <a:ext cx="5469126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EB82C-CF63-6283-EB6A-50852984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A8CCCE-0A8A-E7F5-ABC7-6FB9616D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08391"/>
              </p:ext>
            </p:extLst>
          </p:nvPr>
        </p:nvGraphicFramePr>
        <p:xfrm>
          <a:off x="3578901" y="0"/>
          <a:ext cx="8335259" cy="69196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08090">
                  <a:extLst>
                    <a:ext uri="{9D8B030D-6E8A-4147-A177-3AD203B41FA5}">
                      <a16:colId xmlns:a16="http://schemas.microsoft.com/office/drawing/2014/main" val="2270585930"/>
                    </a:ext>
                  </a:extLst>
                </a:gridCol>
                <a:gridCol w="2153117">
                  <a:extLst>
                    <a:ext uri="{9D8B030D-6E8A-4147-A177-3AD203B41FA5}">
                      <a16:colId xmlns:a16="http://schemas.microsoft.com/office/drawing/2014/main" val="3495744577"/>
                    </a:ext>
                  </a:extLst>
                </a:gridCol>
                <a:gridCol w="2153117">
                  <a:extLst>
                    <a:ext uri="{9D8B030D-6E8A-4147-A177-3AD203B41FA5}">
                      <a16:colId xmlns:a16="http://schemas.microsoft.com/office/drawing/2014/main" val="363654828"/>
                    </a:ext>
                  </a:extLst>
                </a:gridCol>
                <a:gridCol w="1620935">
                  <a:extLst>
                    <a:ext uri="{9D8B030D-6E8A-4147-A177-3AD203B41FA5}">
                      <a16:colId xmlns:a16="http://schemas.microsoft.com/office/drawing/2014/main" val="3564783344"/>
                    </a:ext>
                  </a:extLst>
                </a:gridCol>
              </a:tblGrid>
              <a:tr h="147192">
                <a:tc>
                  <a:txBody>
                    <a:bodyPr/>
                    <a:lstStyle/>
                    <a:p>
                      <a:r>
                        <a:rPr lang="en-GB" sz="800" err="1"/>
                        <a:t>Camp_group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flag_contactable_last90D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count_contactable_last90D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800" err="1"/>
                        <a:t>cnt_records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86974682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3.3 B3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18051219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5. Reference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9656909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5. Reference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478699513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33669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82781658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BIG LOANS Campaign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6633900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25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1149481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120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889047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24189453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40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8109361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5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934689529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42562880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204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641260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65204108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7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58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7942404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04917975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10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3887885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661866731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3187087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7573033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6892426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04875769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904270993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17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35450835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81610454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969308148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10207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7332414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2263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41115154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819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1957239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NO CAMPAIGN NAME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360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81008294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DST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92023744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227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2771588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80715037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90199722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April 29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4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55677249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August 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50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16154002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August 13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5502100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DECEMBER 15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19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93514437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NOVEMBER 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21748128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NOVEMBER 26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308094328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OCTOBER 28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88392348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RTCC OCTOBER 30 B3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54955523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OB Zip Code BTS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4142268872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ONBOARDING DROP-OFFS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722109596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RTCC APRIL 3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4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2174259165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RTCC MAY 5 B1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3796613410"/>
                  </a:ext>
                </a:extLst>
              </a:tr>
              <a:tr h="147192">
                <a:tc>
                  <a:txBody>
                    <a:bodyPr/>
                    <a:lstStyle/>
                    <a:p>
                      <a:r>
                        <a:rPr lang="en-GB" sz="500"/>
                        <a:t>other - RTCC MAY 6 B1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1</a:t>
                      </a:r>
                    </a:p>
                  </a:txBody>
                  <a:tcPr marL="26939" marR="26939" marT="13470" marB="13470" anchor="ctr"/>
                </a:tc>
                <a:tc>
                  <a:txBody>
                    <a:bodyPr/>
                    <a:lstStyle/>
                    <a:p>
                      <a:r>
                        <a:rPr lang="en-GB" sz="500"/>
                        <a:t>2</a:t>
                      </a:r>
                    </a:p>
                  </a:txBody>
                  <a:tcPr marL="26939" marR="26939" marT="13470" marB="13470" anchor="ctr"/>
                </a:tc>
                <a:extLst>
                  <a:ext uri="{0D108BD9-81ED-4DB2-BD59-A6C34878D82A}">
                    <a16:rowId xmlns:a16="http://schemas.microsoft.com/office/drawing/2014/main" val="10670974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CA6645-8628-6894-1152-2BB110F9C2CA}"/>
              </a:ext>
            </a:extLst>
          </p:cNvPr>
          <p:cNvSpPr txBox="1"/>
          <p:nvPr/>
        </p:nvSpPr>
        <p:spPr>
          <a:xfrm>
            <a:off x="281065" y="1798819"/>
            <a:ext cx="23859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>
                <a:solidFill>
                  <a:srgbClr val="785AFF"/>
                </a:solidFill>
              </a:rPr>
              <a:t>Outbound call types for this </a:t>
            </a:r>
            <a:r>
              <a:rPr lang="en-GB" sz="2800" b="1" err="1">
                <a:solidFill>
                  <a:srgbClr val="785AFF"/>
                </a:solidFill>
              </a:rPr>
              <a:t>Contactability</a:t>
            </a:r>
            <a:r>
              <a:rPr lang="en-GB" sz="2800" b="1">
                <a:solidFill>
                  <a:srgbClr val="785AFF"/>
                </a:solidFill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42723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658194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tx_cnt_cash_in_total</a:t>
            </a:r>
            <a:r>
              <a:rPr lang="en-IN"/>
              <a:t>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8</a:t>
            </a:r>
            <a:endParaRPr lang="en-IN"/>
          </a:p>
        </p:txBody>
      </p:sp>
      <p:pic>
        <p:nvPicPr>
          <p:cNvPr id="5" name="Picture 4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8EDCE602-9966-F576-4736-6B5AC7D9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7" y="1524000"/>
            <a:ext cx="5822086" cy="4546169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1A94ACFB-D125-56FD-2AC7-DE3D5124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542" y="4576966"/>
            <a:ext cx="5362575" cy="131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20325-62AD-C32E-D69F-4143F8AE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FF3AB-445E-677A-55F0-F860C1C2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4" y="419828"/>
            <a:ext cx="11445335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tx_amt_cash_out_t2ot_binned                                                 </a:t>
            </a:r>
            <a:r>
              <a:rPr lang="en-US" sz="2800">
                <a:ea typeface="+mj-lt"/>
                <a:cs typeface="+mj-lt"/>
              </a:rPr>
              <a:t>                            </a:t>
            </a:r>
            <a:r>
              <a:rPr lang="en-US" sz="2500">
                <a:ea typeface="+mj-lt"/>
                <a:cs typeface="+mj-lt"/>
              </a:rPr>
              <a:t>SHAP Rank: 9</a:t>
            </a:r>
            <a:br>
              <a:rPr lang="en-US" sz="2500">
                <a:ea typeface="+mj-lt"/>
                <a:cs typeface="+mj-lt"/>
              </a:rPr>
            </a:br>
            <a:r>
              <a:rPr lang="en-US" sz="15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The total cash-out transaction amount for transfers from "Own TSA to Other Tonik" accounts.</a:t>
            </a: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3D142-84B0-D985-13AE-57C12C2B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B12C2-04D2-9F93-560C-0B7FFC5C5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593F11-A6A8-12AF-6CCE-4652DD86D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962FAA-D143-6B98-02D5-CCDE238C3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98406C8F-0868-E99E-CF86-CAF42C74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4" y="1406769"/>
            <a:ext cx="6040925" cy="4525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7E68D-9350-D457-0C47-5B05D67F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26" y="2682752"/>
            <a:ext cx="5551609" cy="14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21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19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154430"/>
            <a:ext cx="1123007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tx_avg_days_bt_trans</a:t>
            </a:r>
            <a:r>
              <a:rPr lang="en-US" altLang="en-US">
                <a:latin typeface="Univers LT (Headings)"/>
              </a:rPr>
              <a:t>                                                   </a:t>
            </a:r>
            <a:r>
              <a:rPr lang="en-US" sz="2500">
                <a:ea typeface="+mj-lt"/>
                <a:cs typeface="+mj-lt"/>
              </a:rPr>
              <a:t>SHAP Rank: 10</a:t>
            </a:r>
            <a:br>
              <a:rPr lang="en-US" sz="2500">
                <a:ea typeface="+mj-lt"/>
                <a:cs typeface="+mj-lt"/>
              </a:rPr>
            </a:br>
            <a:r>
              <a:rPr lang="en-US" sz="14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The average day difference between the consecutive transactions.</a:t>
            </a:r>
            <a:endParaRPr lang="en-US" altLang="en-US" sz="1400" i="0" u="none" strike="noStrike" cap="none" normalizeH="0" baseline="0">
              <a:ln>
                <a:noFill/>
              </a:ln>
              <a:solidFill>
                <a:schemeClr val="bg2">
                  <a:lumMod val="49000"/>
                </a:schemeClr>
              </a:solidFill>
              <a:effectLst/>
              <a:latin typeface="Consolas"/>
              <a:ea typeface="+mj-lt"/>
              <a:cs typeface="+mj-lt"/>
            </a:endParaRP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F72AED12-53AC-4D71-F800-8AF51E2F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7" y="1369540"/>
            <a:ext cx="6190855" cy="4736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45B5A-8581-57A7-9EFC-B8CC56C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61" y="2668937"/>
            <a:ext cx="4376657" cy="15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277F-032F-9FB8-4EED-025E55D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D90D-7268-BC02-D876-518EDA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C1F8C-2295-48B4-DDF1-937580A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days_on_book</a:t>
            </a:r>
            <a:r>
              <a:rPr lang="en-IN"/>
              <a:t> </a:t>
            </a:r>
            <a:r>
              <a:rPr lang="en-IN" sz="2000"/>
              <a:t>                             </a:t>
            </a:r>
            <a:r>
              <a:rPr lang="en-IN"/>
              <a:t>                                                    </a:t>
            </a:r>
            <a:r>
              <a:rPr lang="en-US" sz="2800">
                <a:ea typeface="+mj-lt"/>
                <a:cs typeface="+mj-lt"/>
              </a:rPr>
              <a:t>SHAP Rank: </a:t>
            </a:r>
            <a:r>
              <a:rPr lang="en-IN"/>
              <a:t>11</a:t>
            </a:r>
            <a:br>
              <a:rPr lang="en-IN"/>
            </a:br>
            <a:r>
              <a:rPr lang="en-IN" sz="2000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(</a:t>
            </a:r>
            <a:r>
              <a:rPr lang="en-IN" sz="2000" err="1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ln_application_submit_time</a:t>
            </a:r>
            <a:r>
              <a:rPr lang="en-IN" sz="2000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 - </a:t>
            </a:r>
            <a:r>
              <a:rPr lang="en-IN" sz="2000" err="1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onboarding_date</a:t>
            </a:r>
            <a:r>
              <a:rPr lang="en-IN" sz="2000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)  </a:t>
            </a:r>
            <a:r>
              <a:rPr lang="en-IN" sz="3100">
                <a:solidFill>
                  <a:schemeClr val="bg2">
                    <a:lumMod val="49000"/>
                  </a:schemeClr>
                </a:solidFill>
                <a:latin typeface="Calibri"/>
                <a:ea typeface="+mj-lt"/>
                <a:cs typeface="+mj-lt"/>
              </a:rPr>
              <a:t> </a:t>
            </a:r>
            <a:r>
              <a:rPr lang="en-IN" sz="3100" b="0">
                <a:latin typeface="Calibri"/>
                <a:ea typeface="+mj-lt"/>
                <a:cs typeface="+mj-lt"/>
              </a:rPr>
              <a:t> </a:t>
            </a:r>
            <a:r>
              <a:rPr lang="en-IN" sz="3100">
                <a:ea typeface="+mj-lt"/>
                <a:cs typeface="+mj-lt"/>
              </a:rPr>
              <a:t> </a:t>
            </a:r>
            <a:endParaRPr lang="en-US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A08A4B4-78CC-B608-BF0B-F959C5BC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66" y="1472338"/>
            <a:ext cx="5976002" cy="4494509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3B937886-1407-15F8-6095-3D15AD97B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20" y="2638425"/>
            <a:ext cx="5324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1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8EF08-BB56-77F4-79A2-B61F2017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D92A5-0425-79A1-2325-23055707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21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73A7B-752C-E10D-03AF-AD21334A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last_applied_loan_tenor_bin</a:t>
            </a:r>
            <a:r>
              <a:rPr lang="en-IN"/>
              <a:t>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12</a:t>
            </a:r>
            <a:br>
              <a:rPr lang="en-IN"/>
            </a:br>
            <a:r>
              <a:rPr lang="en-IN" sz="1800">
                <a:solidFill>
                  <a:schemeClr val="bg2">
                    <a:lumMod val="49000"/>
                  </a:schemeClr>
                </a:solidFill>
                <a:latin typeface="Consolas"/>
              </a:rPr>
              <a:t>It </a:t>
            </a:r>
            <a:r>
              <a:rPr lang="en-IN" sz="1800">
                <a:solidFill>
                  <a:schemeClr val="bg2">
                    <a:lumMod val="49000"/>
                  </a:schemeClr>
                </a:solidFill>
                <a:latin typeface="Consolas"/>
                <a:ea typeface="+mj-lt"/>
                <a:cs typeface="+mj-lt"/>
              </a:rPr>
              <a:t>refers to the duration or term of the loan</a:t>
            </a:r>
            <a:br>
              <a:rPr lang="en-IN"/>
            </a:br>
            <a:endParaRPr lang="en-IN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BC0CA47-AC3F-140C-881B-7041DCB8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47" y="1369016"/>
            <a:ext cx="5973768" cy="446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9AADD-9AE7-56C0-41B3-423E4290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165" y="4241336"/>
            <a:ext cx="5412775" cy="179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587749"/>
          </a:xfrm>
        </p:spPr>
        <p:txBody>
          <a:bodyPr>
            <a:normAutofit fontScale="90000"/>
          </a:bodyPr>
          <a:lstStyle/>
          <a:p>
            <a:r>
              <a:rPr lang="en-US"/>
              <a:t>Cash Loan Gamma Transaction Scorecard was developed on Trench 2 users (30+ DOB users without any disbursed loan before)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D61543-145E-A986-DD87-BEF9AB900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64189"/>
              </p:ext>
            </p:extLst>
          </p:nvPr>
        </p:nvGraphicFramePr>
        <p:xfrm>
          <a:off x="835819" y="1432935"/>
          <a:ext cx="10210800" cy="283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54">
                  <a:extLst>
                    <a:ext uri="{9D8B030D-6E8A-4147-A177-3AD203B41FA5}">
                      <a16:colId xmlns:a16="http://schemas.microsoft.com/office/drawing/2014/main" val="775168318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63705832"/>
                    </a:ext>
                  </a:extLst>
                </a:gridCol>
                <a:gridCol w="2156318">
                  <a:extLst>
                    <a:ext uri="{9D8B030D-6E8A-4147-A177-3AD203B41FA5}">
                      <a16:colId xmlns:a16="http://schemas.microsoft.com/office/drawing/2014/main" val="3452688946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val="2417057553"/>
                    </a:ext>
                  </a:extLst>
                </a:gridCol>
                <a:gridCol w="1522107">
                  <a:extLst>
                    <a:ext uri="{9D8B030D-6E8A-4147-A177-3AD203B41FA5}">
                      <a16:colId xmlns:a16="http://schemas.microsoft.com/office/drawing/2014/main" val="2551249332"/>
                    </a:ext>
                  </a:extLst>
                </a:gridCol>
              </a:tblGrid>
              <a:tr h="35230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Loan Disbursement Date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count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Bad (FPD30) Quick Loans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FPD30 rate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37378"/>
                  </a:ext>
                </a:extLst>
              </a:tr>
              <a:tr h="3724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Training (90%)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06/10/2023 - 31/10/2024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5173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703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0.1359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843417"/>
                  </a:ext>
                </a:extLst>
              </a:tr>
              <a:tr h="3724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Validation (10%)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</a:rPr>
                        <a:t>06/10/2023 - 31/10/2024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575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0.1461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92509"/>
                  </a:ext>
                </a:extLst>
              </a:tr>
              <a:tr h="432836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Nov(Test)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  <a:p>
                      <a:pPr marL="0" lvl="0" algn="l">
                        <a:buNone/>
                      </a:pPr>
                      <a:endParaRPr lang="en-US" sz="1200" b="0" i="0" u="none" strike="noStrike" kern="1200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1294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171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0.1321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55580"/>
                  </a:ext>
                </a:extLst>
              </a:tr>
              <a:tr h="3724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Dec (OOT)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rgbClr val="000000"/>
                          </a:solidFill>
                          <a:effectLst/>
                        </a:rPr>
                        <a:t>01/12/2024 - 31/12/2024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768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0.1562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47674"/>
                  </a:ext>
                </a:extLst>
              </a:tr>
              <a:tr h="432836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Jan (OOT)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01/01/2025 - 31/01/2025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889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116</a:t>
                      </a:r>
                    </a:p>
                    <a:p>
                      <a:pPr marL="0" lvl="0" algn="l">
                        <a:buNone/>
                      </a:pPr>
                      <a:endParaRPr lang="en-IN" sz="1200" b="0" i="0" u="none" strike="noStrike" kern="1200" noProof="0">
                        <a:solidFill>
                          <a:srgbClr val="000000"/>
                        </a:solidFill>
                        <a:effectLst/>
                        <a:latin typeface="Consola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0.1305</a:t>
                      </a:r>
                      <a:endParaRPr lang="en-IN" sz="12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582384"/>
                  </a:ext>
                </a:extLst>
              </a:tr>
              <a:tr h="432835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Feb (OOT)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01/02/2025 - 14/02/2025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440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52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0.1182</a:t>
                      </a:r>
                    </a:p>
                  </a:txBody>
                  <a:tcPr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3862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09A64C-D970-F9F7-0171-A4D2E4C505AE}"/>
              </a:ext>
            </a:extLst>
          </p:cNvPr>
          <p:cNvSpPr txBox="1"/>
          <p:nvPr/>
        </p:nvSpPr>
        <p:spPr>
          <a:xfrm>
            <a:off x="2681617" y="5023072"/>
            <a:ext cx="1811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FPD30 rate over the month </a:t>
            </a:r>
          </a:p>
        </p:txBody>
      </p:sp>
      <p:pic>
        <p:nvPicPr>
          <p:cNvPr id="6" name="Picture 5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3B139FAF-E52C-492E-1B02-EE401C7C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664" y="4475651"/>
            <a:ext cx="3474428" cy="20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9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IV  &gt; 0.008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238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105</a:t>
              </a:r>
            </a:p>
            <a:p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50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12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94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69DD-BCE7-D2B5-75CB-4DFC465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SHAP(12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DBFD9D1-1C5C-933C-A0EB-6BD25DFE6533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Inter-Correlation (12 feat)</a:t>
            </a:r>
            <a:endParaRPr lang="en-US" sz="280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A1EFBBA-4A69-8115-8B13-D9608EAB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71" y="1353649"/>
            <a:ext cx="5496658" cy="4760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03D29-87B0-E16D-75B1-19BF932E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8" y="1053398"/>
            <a:ext cx="4981738" cy="476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4E265B-F142-E3C5-CBEB-97B141E45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20486"/>
              </p:ext>
            </p:extLst>
          </p:nvPr>
        </p:nvGraphicFramePr>
        <p:xfrm>
          <a:off x="906161" y="514864"/>
          <a:ext cx="10121938" cy="41843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921">
                  <a:extLst>
                    <a:ext uri="{9D8B030D-6E8A-4147-A177-3AD203B41FA5}">
                      <a16:colId xmlns:a16="http://schemas.microsoft.com/office/drawing/2014/main" val="1747022980"/>
                    </a:ext>
                  </a:extLst>
                </a:gridCol>
                <a:gridCol w="3108186">
                  <a:extLst>
                    <a:ext uri="{9D8B030D-6E8A-4147-A177-3AD203B41FA5}">
                      <a16:colId xmlns:a16="http://schemas.microsoft.com/office/drawing/2014/main" val="2704872863"/>
                    </a:ext>
                  </a:extLst>
                </a:gridCol>
                <a:gridCol w="1183562">
                  <a:extLst>
                    <a:ext uri="{9D8B030D-6E8A-4147-A177-3AD203B41FA5}">
                      <a16:colId xmlns:a16="http://schemas.microsoft.com/office/drawing/2014/main" val="3865312004"/>
                    </a:ext>
                  </a:extLst>
                </a:gridCol>
                <a:gridCol w="724061">
                  <a:extLst>
                    <a:ext uri="{9D8B030D-6E8A-4147-A177-3AD203B41FA5}">
                      <a16:colId xmlns:a16="http://schemas.microsoft.com/office/drawing/2014/main" val="2166032659"/>
                    </a:ext>
                  </a:extLst>
                </a:gridCol>
                <a:gridCol w="729593">
                  <a:extLst>
                    <a:ext uri="{9D8B030D-6E8A-4147-A177-3AD203B41FA5}">
                      <a16:colId xmlns:a16="http://schemas.microsoft.com/office/drawing/2014/main" val="2970408266"/>
                    </a:ext>
                  </a:extLst>
                </a:gridCol>
                <a:gridCol w="701745">
                  <a:extLst>
                    <a:ext uri="{9D8B030D-6E8A-4147-A177-3AD203B41FA5}">
                      <a16:colId xmlns:a16="http://schemas.microsoft.com/office/drawing/2014/main" val="3103345090"/>
                    </a:ext>
                  </a:extLst>
                </a:gridCol>
                <a:gridCol w="701745">
                  <a:extLst>
                    <a:ext uri="{9D8B030D-6E8A-4147-A177-3AD203B41FA5}">
                      <a16:colId xmlns:a16="http://schemas.microsoft.com/office/drawing/2014/main" val="36199039"/>
                    </a:ext>
                  </a:extLst>
                </a:gridCol>
                <a:gridCol w="1448125">
                  <a:extLst>
                    <a:ext uri="{9D8B030D-6E8A-4147-A177-3AD203B41FA5}">
                      <a16:colId xmlns:a16="http://schemas.microsoft.com/office/drawing/2014/main" val="140754060"/>
                    </a:ext>
                  </a:extLst>
                </a:gridCol>
              </a:tblGrid>
              <a:tr h="606837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Model Iteration  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Top Features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 dirty="0">
                          <a:solidFill>
                            <a:srgbClr val="FFFFFF"/>
                          </a:solidFill>
                          <a:effectLst/>
                        </a:rPr>
                        <a:t>(2023-10-06- 2024-10-31)</a:t>
                      </a:r>
                      <a:endParaRPr lang="en-IN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Val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Nov 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Dec Gini</a:t>
                      </a:r>
                      <a:endParaRPr lang="en-IN" sz="1800" b="0" i="0" u="none" strike="noStrike" dirty="0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Jan Gini</a:t>
                      </a:r>
                      <a:endParaRPr lang="en-IN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  <a:p>
                      <a:pPr marL="0" lvl="0" algn="ctr">
                        <a:buNone/>
                      </a:pPr>
                      <a:endParaRPr lang="en-IN" sz="1400" b="1" i="0" u="none" strike="noStrike" kern="120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Feb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 dirty="0">
                          <a:solidFill>
                            <a:srgbClr val="FFFFFF"/>
                          </a:solidFill>
                          <a:effectLst/>
                        </a:rPr>
                        <a:t>(01-02-2025 - 14-02-2025)</a:t>
                      </a:r>
                      <a:endParaRPr lang="en-IN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24148"/>
                  </a:ext>
                </a:extLst>
              </a:tr>
              <a:tr h="231176">
                <a:tc rowSpan="8"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8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meng_ql_calculator_tot_visit_cnt</a:t>
                      </a:r>
                      <a:endParaRPr lang="en-US" err="1">
                        <a:latin typeface="Univers LT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0.4577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0.317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0.3238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0.3105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0.4438</a:t>
                      </a:r>
                      <a:endParaRPr lang="en-US"/>
                    </a:p>
                  </a:txBody>
                  <a:tcPr marL="100076" marR="100076" marT="50037" marB="50037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0.3324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95081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cs_contactable_last_90d_flag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1634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last_applied_loan_type_bin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32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first_applied_loan_amount</a:t>
                      </a: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 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190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tx_amt_cash_out_t2ot_binned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739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tx_cnt_cash_in_total</a:t>
                      </a:r>
                      <a:endParaRPr lang="en-IN" sz="1300" b="0" i="0" u="none" strike="noStrike" kern="1200" noProof="0" dirty="0" err="1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67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tx_avg_days_bt_trans</a:t>
                      </a:r>
                      <a:endParaRPr lang="en-IN" sz="1300" b="0" i="0" u="none" strike="noStrike" kern="1200" noProof="0" dirty="0" err="1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07868"/>
                  </a:ext>
                </a:extLst>
              </a:tr>
              <a:tr h="202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tx_stash_balance</a:t>
                      </a: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98178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 9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days_since_last_loan_applied</a:t>
                      </a:r>
                      <a:endParaRPr lang="en-US" sz="1300" b="0" i="0" u="none" strike="noStrike" kern="1200" noProof="0" dirty="0" err="1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0.4941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0.324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0.3057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0.3162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0.4605</a:t>
                      </a:r>
                      <a:endParaRPr lang="en-US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0.3087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9791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10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</a:rPr>
                        <a:t>days_on_book</a:t>
                      </a:r>
                      <a:endParaRPr lang="en-US" dirty="0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0.4983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0.329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0.3109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0.3103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0.4485</a:t>
                      </a:r>
                      <a:endParaRPr lang="en-US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0.3017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82315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11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tx_first_product_user_segment</a:t>
                      </a:r>
                      <a:endParaRPr lang="en-US" sz="1300" b="0" i="0" u="none" strike="noStrike" kern="1200" noProof="0" dirty="0" err="1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0.4937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0.3306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0.3042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0.3043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0.4464</a:t>
                      </a:r>
                      <a:endParaRPr lang="en-US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0.2929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20469"/>
                  </a:ext>
                </a:extLst>
              </a:tr>
              <a:tr h="308918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12 feat</a:t>
                      </a:r>
                      <a:endParaRPr lang="en-US" sz="1100" b="1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1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last_applied_loan_tenor_bin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0.503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0.3263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0.3065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0.3142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0.4501</a:t>
                      </a:r>
                      <a:endParaRPr lang="en-US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 dirty="0">
                          <a:solidFill>
                            <a:srgbClr val="000000"/>
                          </a:solidFill>
                          <a:effectLst/>
                        </a:rPr>
                        <a:t>0.2959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22507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13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tx_cnt_incomplete_loan_apps</a:t>
                      </a:r>
                      <a:endParaRPr lang="en-US" sz="1300" b="0" i="0" u="none" strike="noStrike" kern="1200" noProof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0.4879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0.3332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0.3116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0.3053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0.4457</a:t>
                      </a:r>
                      <a:endParaRPr lang="en-US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0.3024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16508"/>
                  </a:ext>
                </a:extLst>
              </a:tr>
              <a:tr h="35525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14 feat</a:t>
                      </a:r>
                      <a:endParaRPr lang="en-US" sz="1100" b="0" i="0" u="none" strike="noStrike" dirty="0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existing_user_type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0.487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0.321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0.3098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0.3056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0.4512</a:t>
                      </a:r>
                      <a:endParaRPr lang="en-US" dirty="0"/>
                    </a:p>
                  </a:txBody>
                  <a:tcPr marL="6985" marR="6985" marT="6985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0.3047</a:t>
                      </a:r>
                      <a:endParaRPr lang="en-US" dirty="0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205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36384"/>
              </p:ext>
            </p:extLst>
          </p:nvPr>
        </p:nvGraphicFramePr>
        <p:xfrm>
          <a:off x="911231" y="5303583"/>
          <a:ext cx="10121916" cy="5878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4310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2578801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183560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724053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729585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01740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  <a:gridCol w="701740">
                  <a:extLst>
                    <a:ext uri="{9D8B030D-6E8A-4147-A177-3AD203B41FA5}">
                      <a16:colId xmlns:a16="http://schemas.microsoft.com/office/drawing/2014/main" val="2350185739"/>
                    </a:ext>
                  </a:extLst>
                </a:gridCol>
                <a:gridCol w="1448127">
                  <a:extLst>
                    <a:ext uri="{9D8B030D-6E8A-4147-A177-3AD203B41FA5}">
                      <a16:colId xmlns:a16="http://schemas.microsoft.com/office/drawing/2014/main" val="4021102514"/>
                    </a:ext>
                  </a:extLst>
                </a:gridCol>
              </a:tblGrid>
              <a:tr h="587844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 dirty="0">
                          <a:effectLst/>
                          <a:latin typeface="Univers LT"/>
                        </a:rPr>
                        <a:t>12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 dirty="0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Univers LT"/>
                        </a:rPr>
                        <a:t>0.4607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0.3234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0.3004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0.2989</a:t>
                      </a:r>
                      <a:endParaRPr lang="en-US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  <a:latin typeface="Univers LT"/>
                        </a:rPr>
                        <a:t>0.4475</a:t>
                      </a:r>
                      <a:endParaRPr lang="en-US" b="1"/>
                    </a:p>
                  </a:txBody>
                  <a:tcPr marL="4304" marR="4304" marT="4304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rgbClr val="242424"/>
                          </a:solidFill>
                          <a:effectLst/>
                        </a:rPr>
                        <a:t>0.3144</a:t>
                      </a:r>
                      <a:endParaRPr lang="en-US" b="1"/>
                    </a:p>
                  </a:txBody>
                  <a:tcPr marL="4305" marR="4305" marT="4305"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862609" y="3733699"/>
            <a:ext cx="10255770" cy="29980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840129" y="5324043"/>
            <a:ext cx="10282984" cy="5583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128462" y="3889511"/>
            <a:ext cx="559261" cy="197112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E3C43A-B79F-F97D-716F-5F162B86C9E7}"/>
              </a:ext>
            </a:extLst>
          </p:cNvPr>
          <p:cNvSpPr/>
          <p:nvPr/>
        </p:nvSpPr>
        <p:spPr>
          <a:xfrm>
            <a:off x="10653411" y="-2011"/>
            <a:ext cx="1518899" cy="73081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rgbClr val="FF0000"/>
                </a:solidFill>
              </a:rPr>
              <a:t>@pradeepa: Update this slide</a:t>
            </a:r>
          </a:p>
        </p:txBody>
      </p:sp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CAABC-E83E-6119-A296-52EEB2586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961BF0FF-44A3-BBFC-DBAA-B9FDD354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5B3156-A7F2-3C2B-2E93-DA86C403384C}"/>
              </a:ext>
            </a:extLst>
          </p:cNvPr>
          <p:cNvGraphicFramePr>
            <a:graphicFrameLocks noGrp="1"/>
          </p:cNvGraphicFramePr>
          <p:nvPr/>
        </p:nvGraphicFramePr>
        <p:xfrm>
          <a:off x="906161" y="514864"/>
          <a:ext cx="10121943" cy="46014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519">
                  <a:extLst>
                    <a:ext uri="{9D8B030D-6E8A-4147-A177-3AD203B41FA5}">
                      <a16:colId xmlns:a16="http://schemas.microsoft.com/office/drawing/2014/main" val="1747022980"/>
                    </a:ext>
                  </a:extLst>
                </a:gridCol>
                <a:gridCol w="3339727">
                  <a:extLst>
                    <a:ext uri="{9D8B030D-6E8A-4147-A177-3AD203B41FA5}">
                      <a16:colId xmlns:a16="http://schemas.microsoft.com/office/drawing/2014/main" val="2704872863"/>
                    </a:ext>
                  </a:extLst>
                </a:gridCol>
                <a:gridCol w="1271730">
                  <a:extLst>
                    <a:ext uri="{9D8B030D-6E8A-4147-A177-3AD203B41FA5}">
                      <a16:colId xmlns:a16="http://schemas.microsoft.com/office/drawing/2014/main" val="3865312004"/>
                    </a:ext>
                  </a:extLst>
                </a:gridCol>
                <a:gridCol w="778000">
                  <a:extLst>
                    <a:ext uri="{9D8B030D-6E8A-4147-A177-3AD203B41FA5}">
                      <a16:colId xmlns:a16="http://schemas.microsoft.com/office/drawing/2014/main" val="2166032659"/>
                    </a:ext>
                  </a:extLst>
                </a:gridCol>
                <a:gridCol w="783944">
                  <a:extLst>
                    <a:ext uri="{9D8B030D-6E8A-4147-A177-3AD203B41FA5}">
                      <a16:colId xmlns:a16="http://schemas.microsoft.com/office/drawing/2014/main" val="2970408266"/>
                    </a:ext>
                  </a:extLst>
                </a:gridCol>
                <a:gridCol w="754021">
                  <a:extLst>
                    <a:ext uri="{9D8B030D-6E8A-4147-A177-3AD203B41FA5}">
                      <a16:colId xmlns:a16="http://schemas.microsoft.com/office/drawing/2014/main" val="3103345090"/>
                    </a:ext>
                  </a:extLst>
                </a:gridCol>
                <a:gridCol w="1556002">
                  <a:extLst>
                    <a:ext uri="{9D8B030D-6E8A-4147-A177-3AD203B41FA5}">
                      <a16:colId xmlns:a16="http://schemas.microsoft.com/office/drawing/2014/main" val="140754060"/>
                    </a:ext>
                  </a:extLst>
                </a:gridCol>
              </a:tblGrid>
              <a:tr h="606837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Model Iteration  </a:t>
                      </a:r>
                      <a:endParaRPr lang="en-IN" sz="1800" b="0" i="0" u="none" strike="noStrike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Top Features</a:t>
                      </a:r>
                      <a:endParaRPr lang="en-IN" sz="1800" b="0" i="0" u="none" strike="noStrike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rgbClr val="FFFFFF"/>
                          </a:solidFill>
                          <a:effectLst/>
                        </a:rPr>
                        <a:t>(2023-10-06- 2024-10-31)</a:t>
                      </a:r>
                      <a:endParaRPr lang="en-IN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Val Gini</a:t>
                      </a:r>
                      <a:endParaRPr lang="en-IN" sz="1800" b="0" i="0" u="none" strike="noStrike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Nov  Gini</a:t>
                      </a:r>
                      <a:endParaRPr lang="en-IN" sz="1800" b="0" i="0" u="none" strike="noStrike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Dec Gini</a:t>
                      </a:r>
                      <a:endParaRPr lang="en-IN" sz="1800" b="0" i="0" u="none" strike="noStrike">
                        <a:effectLst/>
                        <a:latin typeface="Aptos Narrow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buNone/>
                      </a:pPr>
                      <a:r>
                        <a:rPr lang="en-IN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Jan Gini</a:t>
                      </a:r>
                    </a:p>
                    <a:p>
                      <a:pPr marL="0" lvl="0" algn="ctr"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rgbClr val="FFFFFF"/>
                          </a:solidFill>
                          <a:effectLst/>
                        </a:rPr>
                        <a:t>(01-01-2025 - 29-01-2025)</a:t>
                      </a:r>
                      <a:endParaRPr lang="en-IN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24148"/>
                  </a:ext>
                </a:extLst>
              </a:tr>
              <a:tr h="231176">
                <a:tc rowSpan="8"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8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meng_ql_calculator_tot_visit_cnt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0.3927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0.2797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0.2574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0.2462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</a:rPr>
                        <a:t>0.4011</a:t>
                      </a:r>
                      <a:endParaRPr lang="en-US"/>
                    </a:p>
                  </a:txBody>
                  <a:tcPr marL="100076" marR="100076" marT="50038" marB="50038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95081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>
                          <a:solidFill>
                            <a:srgbClr val="000000"/>
                          </a:solidFill>
                          <a:effectLst/>
                        </a:rPr>
                        <a:t>tx_amt_cash_out_t2ot_binned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1634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tx_stash_balance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8432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last_applied_loan_type_bin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190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days_since_last_loan_applied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73944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first_applied_loan_amount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675"/>
                  </a:ext>
                </a:extLst>
              </a:tr>
              <a:tr h="231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cs_contactable_last_90d_flag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07868"/>
                  </a:ext>
                </a:extLst>
              </a:tr>
              <a:tr h="2022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tx_first_product_user_segment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98178"/>
                  </a:ext>
                </a:extLst>
              </a:tr>
              <a:tr h="23117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 9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tx_cnt_cash_in_total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0.4099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0.2801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0.2577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0.2502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0.4045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9791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10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tx_avg_days_bt_trans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0.4242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</a:rPr>
                        <a:t>0.2979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0.2735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0.2582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0.4164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82315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11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days_on_book</a:t>
                      </a:r>
                      <a:endParaRPr lang="en-US" err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0.5132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0.2817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0.2733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0.2655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0.4139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20469"/>
                  </a:ext>
                </a:extLst>
              </a:tr>
              <a:tr h="308918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12 feat</a:t>
                      </a:r>
                      <a:endParaRPr lang="en-US" sz="1100" b="1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1" i="0" u="none" strike="noStrike" kern="1200" noProof="0" err="1">
                          <a:solidFill>
                            <a:srgbClr val="000000"/>
                          </a:solidFill>
                          <a:effectLst/>
                        </a:rPr>
                        <a:t>last_applied_loan_tenor_bin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0.497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0.2811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0.2674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0.2725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0.4171</a:t>
                      </a:r>
                      <a:endParaRPr lang="en-US" b="1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22507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13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tx_cnt_incomplete_loan_apps</a:t>
                      </a:r>
                      <a:endParaRPr lang="en-US" sz="1300" b="0" i="0" u="none" strike="noStrike" kern="1200" noProof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0.4954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0.288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0.2787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0.2647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0.4084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16508"/>
                  </a:ext>
                </a:extLst>
              </a:tr>
              <a:tr h="355256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14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cic_CreditAvgCreditLimit</a:t>
                      </a:r>
                      <a:r>
                        <a:rPr lang="en-IN" sz="13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'</a:t>
                      </a:r>
                      <a:endParaRPr lang="en-IN" sz="1300" b="1" i="0" u="none" strike="noStrike" kern="1200" noProof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0.4897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0.2711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0.2854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0.2646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0.4073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20591"/>
                  </a:ext>
                </a:extLst>
              </a:tr>
              <a:tr h="417040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Model with top 15 feat</a:t>
                      </a:r>
                      <a:endParaRPr lang="en-US" sz="1100" b="0" i="0" u="none" strike="noStrike">
                        <a:effectLst/>
                        <a:latin typeface="Arial"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IN" sz="1300" b="0" i="0" u="none" strike="noStrike" kern="1200" noProof="0" err="1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existing_user_type</a:t>
                      </a:r>
                      <a:endParaRPr lang="en-IN" sz="1300" b="0" i="0" u="none" strike="noStrike" kern="1200" noProof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0.4292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0.2693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0.2763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0.2602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0.4017</a:t>
                      </a:r>
                      <a:endParaRPr lang="en-US"/>
                    </a:p>
                  </a:txBody>
                  <a:tcPr marL="6985" marR="6985" marT="698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259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95138-AC67-A902-9D19-00F06348F49B}"/>
              </a:ext>
            </a:extLst>
          </p:cNvPr>
          <p:cNvGraphicFramePr>
            <a:graphicFrameLocks noGrp="1"/>
          </p:cNvGraphicFramePr>
          <p:nvPr/>
        </p:nvGraphicFramePr>
        <p:xfrm>
          <a:off x="911231" y="5889737"/>
          <a:ext cx="10121931" cy="5269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38519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3339732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271730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783936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54018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  <a:gridCol w="1556004">
                  <a:extLst>
                    <a:ext uri="{9D8B030D-6E8A-4147-A177-3AD203B41FA5}">
                      <a16:colId xmlns:a16="http://schemas.microsoft.com/office/drawing/2014/main" val="4021102514"/>
                    </a:ext>
                  </a:extLst>
                </a:gridCol>
              </a:tblGrid>
              <a:tr h="49427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>
                          <a:effectLst/>
                          <a:latin typeface="Univers LT"/>
                        </a:rPr>
                        <a:t>12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>
                          <a:solidFill>
                            <a:srgbClr val="242424"/>
                          </a:solidFill>
                          <a:effectLst/>
                        </a:rPr>
                        <a:t>0.4555</a:t>
                      </a:r>
                      <a:endParaRPr lang="en-US" sz="1100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>
                          <a:solidFill>
                            <a:srgbClr val="242424"/>
                          </a:solidFill>
                          <a:effectLst/>
                          <a:latin typeface="Consolas"/>
                        </a:rPr>
                        <a:t>0.3061</a:t>
                      </a:r>
                      <a:endParaRPr lang="en-US" sz="1100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>
                          <a:solidFill>
                            <a:srgbClr val="242424"/>
                          </a:solidFill>
                          <a:effectLst/>
                          <a:latin typeface="Consolas"/>
                        </a:rPr>
                        <a:t>0.2700</a:t>
                      </a:r>
                      <a:endParaRPr lang="en-US" sz="1100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>
                          <a:solidFill>
                            <a:srgbClr val="242424"/>
                          </a:solidFill>
                          <a:effectLst/>
                          <a:latin typeface="Consolas"/>
                        </a:rPr>
                        <a:t>0.2738</a:t>
                      </a:r>
                      <a:endParaRPr lang="en-US" sz="1100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IN" sz="1100" b="1" i="0" u="none" strike="noStrike" noProof="0">
                          <a:solidFill>
                            <a:srgbClr val="242424"/>
                          </a:solidFill>
                          <a:effectLst/>
                          <a:latin typeface="Consolas"/>
                        </a:rPr>
                        <a:t>0.4252</a:t>
                      </a:r>
                      <a:endParaRPr lang="en-US" sz="1100" b="1"/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8D254B-4B0E-6ADF-E60A-45F73E89B467}"/>
              </a:ext>
            </a:extLst>
          </p:cNvPr>
          <p:cNvSpPr/>
          <p:nvPr/>
        </p:nvSpPr>
        <p:spPr>
          <a:xfrm>
            <a:off x="862609" y="3733699"/>
            <a:ext cx="10255770" cy="29980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51FA62-93B8-91CC-30A1-BCA992CBB2B8}"/>
              </a:ext>
            </a:extLst>
          </p:cNvPr>
          <p:cNvSpPr/>
          <p:nvPr/>
        </p:nvSpPr>
        <p:spPr>
          <a:xfrm>
            <a:off x="828406" y="5886751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F01CD87-6724-BFB2-4FAC-42DFEB0DEF76}"/>
              </a:ext>
            </a:extLst>
          </p:cNvPr>
          <p:cNvSpPr/>
          <p:nvPr/>
        </p:nvSpPr>
        <p:spPr>
          <a:xfrm>
            <a:off x="128462" y="4268313"/>
            <a:ext cx="559261" cy="207296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(12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35828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meng_ql_calculator_tot_visit_cnt</a:t>
            </a:r>
            <a:r>
              <a:rPr lang="en-US" sz="2800"/>
              <a:t>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US" sz="2500"/>
              <a:t>1</a:t>
            </a:r>
            <a:br>
              <a:rPr lang="en-US" sz="2500"/>
            </a:br>
            <a:r>
              <a:rPr lang="en-US" sz="1800">
                <a:solidFill>
                  <a:schemeClr val="bg2">
                    <a:lumMod val="49000"/>
                  </a:schemeClr>
                </a:solidFill>
                <a:ea typeface="+mj-lt"/>
                <a:cs typeface="+mj-lt"/>
              </a:rPr>
              <a:t>Number of times the user have visited the Loan Calculator Page</a:t>
            </a:r>
            <a:endParaRPr lang="en-US" sz="180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9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B0EB573-46FC-A419-43EC-986B67C8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96" y="3214173"/>
            <a:ext cx="5412460" cy="1961988"/>
          </a:xfrm>
          <a:prstGeom prst="rect">
            <a:avLst/>
          </a:prstGeom>
        </p:spPr>
      </p:pic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425B204-957E-A23F-C7C0-8709EA2D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4" y="1747432"/>
            <a:ext cx="6241136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Trench 2 Transaction Score </vt:lpstr>
      <vt:lpstr>Architecture Overview of TDB’s Risk Scorecards</vt:lpstr>
      <vt:lpstr>Cash Loan Gamma Transaction Scorecard was developed on Trench 2 users (30+ DOB users without any disbursed loan before)</vt:lpstr>
      <vt:lpstr>PowerPoint Presentation</vt:lpstr>
      <vt:lpstr>SHAP(12 feat) </vt:lpstr>
      <vt:lpstr>PowerPoint Presentation</vt:lpstr>
      <vt:lpstr>PowerPoint Presentation</vt:lpstr>
      <vt:lpstr>Feature Evaluation Plots (12 features)</vt:lpstr>
      <vt:lpstr>meng_ql_calculator_tot_visit_cnt                                                                            SHAP Rank: 1 Number of times the user have visited the Loan Calculator Page</vt:lpstr>
      <vt:lpstr>last_applied_loan_type_bin                                            SHAP Rank: 2 It refers to the loan type the user last applied for  </vt:lpstr>
      <vt:lpstr>tx_stash_balance                                                                               SHAP Rank: 3 Unique balances from "Stash" accounts for each customer</vt:lpstr>
      <vt:lpstr>days_since_last_loan_applied                                                               SHAP Rank: 4 (ln_application_submit_time – last_applied_loan_appln_time)   </vt:lpstr>
      <vt:lpstr>tx_first_product_user_segment                                                                              SHAP Rank: 5 It classifies users based on their first product interaction</vt:lpstr>
      <vt:lpstr>first_applied_loan_amount                                           SHAP Rank: 6 Loan amount that a user applied for in their first reject loan application</vt:lpstr>
      <vt:lpstr>cs_contactable_last_90d_flag                                              SHAP Rank: 7</vt:lpstr>
      <vt:lpstr>PowerPoint Presentation</vt:lpstr>
      <vt:lpstr>tx_cnt_cash_in_total                                                                           SHAP Rank: 8</vt:lpstr>
      <vt:lpstr>tx_amt_cash_out_t2ot_binned                                                                             SHAP Rank: 9 The total cash-out transaction amount for transfers from "Own TSA to Other Tonik" accounts.</vt:lpstr>
      <vt:lpstr>tx_avg_days_bt_trans                                                   SHAP Rank: 10 The average day difference between the consecutive transactions.</vt:lpstr>
      <vt:lpstr>days_on_book                                                                                  SHAP Rank: 11 (ln_application_submit_time - onboarding_date)     </vt:lpstr>
      <vt:lpstr>last_applied_loan_tenor_bin                                                          SHAP Rank:  12 It refers to the duration or term of the loan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revision>74</cp:revision>
  <dcterms:created xsi:type="dcterms:W3CDTF">2023-11-14T06:47:28Z</dcterms:created>
  <dcterms:modified xsi:type="dcterms:W3CDTF">2025-05-07T06:30:25Z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