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211_7F0D5526.xml" ContentType="application/vnd.ms-powerpoint.comments+xml"/>
  <Override PartName="/ppt/comments/modernComment_360_28D5C0E1.xml" ContentType="application/vnd.ms-powerpoint.comments+xml"/>
  <Override PartName="/ppt/comments/modernComment_361_B34246CD.xml" ContentType="application/vnd.ms-powerpoint.comments+xml"/>
  <Override PartName="/ppt/comments/modernComment_362_D566ED38.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4"/>
  </p:notesMasterIdLst>
  <p:sldIdLst>
    <p:sldId id="498" r:id="rId5"/>
    <p:sldId id="730" r:id="rId6"/>
    <p:sldId id="529" r:id="rId7"/>
    <p:sldId id="690" r:id="rId8"/>
    <p:sldId id="733" r:id="rId9"/>
    <p:sldId id="770" r:id="rId10"/>
    <p:sldId id="863" r:id="rId11"/>
    <p:sldId id="709" r:id="rId12"/>
    <p:sldId id="864" r:id="rId13"/>
    <p:sldId id="865" r:id="rId14"/>
    <p:sldId id="866" r:id="rId15"/>
    <p:sldId id="689" r:id="rId16"/>
    <p:sldId id="677" r:id="rId17"/>
    <p:sldId id="771" r:id="rId18"/>
    <p:sldId id="758" r:id="rId19"/>
    <p:sldId id="760" r:id="rId20"/>
    <p:sldId id="737" r:id="rId21"/>
    <p:sldId id="666" r:id="rId22"/>
    <p:sldId id="757" r:id="rId23"/>
    <p:sldId id="761" r:id="rId24"/>
    <p:sldId id="738" r:id="rId25"/>
    <p:sldId id="701" r:id="rId26"/>
    <p:sldId id="755" r:id="rId27"/>
    <p:sldId id="762" r:id="rId28"/>
    <p:sldId id="739" r:id="rId29"/>
    <p:sldId id="707" r:id="rId30"/>
    <p:sldId id="772" r:id="rId31"/>
    <p:sldId id="756" r:id="rId32"/>
    <p:sldId id="763" r:id="rId33"/>
    <p:sldId id="740" r:id="rId34"/>
    <p:sldId id="699" r:id="rId35"/>
    <p:sldId id="754" r:id="rId36"/>
    <p:sldId id="764" r:id="rId37"/>
    <p:sldId id="741" r:id="rId38"/>
    <p:sldId id="681" r:id="rId39"/>
    <p:sldId id="753" r:id="rId40"/>
    <p:sldId id="765" r:id="rId41"/>
    <p:sldId id="742" r:id="rId42"/>
    <p:sldId id="674" r:id="rId43"/>
    <p:sldId id="752" r:id="rId44"/>
    <p:sldId id="766" r:id="rId45"/>
    <p:sldId id="743" r:id="rId46"/>
    <p:sldId id="736" r:id="rId47"/>
    <p:sldId id="751" r:id="rId48"/>
    <p:sldId id="767" r:id="rId49"/>
    <p:sldId id="744" r:id="rId50"/>
    <p:sldId id="735" r:id="rId51"/>
    <p:sldId id="750" r:id="rId52"/>
    <p:sldId id="768" r:id="rId53"/>
    <p:sldId id="745" r:id="rId54"/>
    <p:sldId id="678" r:id="rId55"/>
    <p:sldId id="749" r:id="rId56"/>
    <p:sldId id="769" r:id="rId57"/>
    <p:sldId id="746" r:id="rId58"/>
    <p:sldId id="714" r:id="rId59"/>
    <p:sldId id="748" r:id="rId60"/>
    <p:sldId id="759" r:id="rId61"/>
    <p:sldId id="747" r:id="rId62"/>
    <p:sldId id="65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C954FC7-6952-2A4E-68F2-62D330C6893B}" name="Prakatheesh Jeevanantham" initials="" userId="S::pjeevanantham@tonikbank.com::77c19310-3ecb-407f-817d-62fea43d0123" providerId="AD"/>
  <p188:author id="{CA7CEBD3-1B30-E62A-01CE-F2917BC9FE65}" name="Biswa" initials="Bi" userId="S::bbanik@tonikbank.com::26f52a98-3216-49f8-95c0-92c9bbdc30b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7F817-9B08-1517-E176-44F3EF568206}" v="138" dt="2025-09-08T05:40:47.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ableStyles" Target="tableStyles.xml"/><Relationship Id="rId7" Type="http://schemas.openxmlformats.org/officeDocument/2006/relationships/slide" Target="slides/slide3.xml"/><Relationship Id="rId71"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notesMaster" Target="notesMasters/notesMaster1.xml"/><Relationship Id="rId69"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tenantanon#2fe6762b-2c15-4a41-9779-d487e594fbaf::" providerId="AD" clId="Web-{8B986AE3-805F-AE98-8067-8D165A73050C}"/>
    <pc:docChg chg="addSld modSld sldOrd">
      <pc:chgData name="Guest User" userId="S::urn:spo:tenantanon#2fe6762b-2c15-4a41-9779-d487e594fbaf::" providerId="AD" clId="Web-{8B986AE3-805F-AE98-8067-8D165A73050C}" dt="2025-09-03T04:39:50.986" v="7"/>
      <pc:docMkLst>
        <pc:docMk/>
      </pc:docMkLst>
      <pc:sldChg chg="addSp delSp add ord">
        <pc:chgData name="Guest User" userId="S::urn:spo:tenantanon#2fe6762b-2c15-4a41-9779-d487e594fbaf::" providerId="AD" clId="Web-{8B986AE3-805F-AE98-8067-8D165A73050C}" dt="2025-09-03T04:39:50.986" v="7"/>
        <pc:sldMkLst>
          <pc:docMk/>
          <pc:sldMk cId="685097185" sldId="864"/>
        </pc:sldMkLst>
      </pc:sldChg>
      <pc:sldChg chg="add ord">
        <pc:chgData name="Guest User" userId="S::urn:spo:tenantanon#2fe6762b-2c15-4a41-9779-d487e594fbaf::" providerId="AD" clId="Web-{8B986AE3-805F-AE98-8067-8D165A73050C}" dt="2025-09-03T04:39:10" v="4"/>
        <pc:sldMkLst>
          <pc:docMk/>
          <pc:sldMk cId="3007465165" sldId="865"/>
        </pc:sldMkLst>
      </pc:sldChg>
      <pc:sldChg chg="add ord">
        <pc:chgData name="Guest User" userId="S::urn:spo:tenantanon#2fe6762b-2c15-4a41-9779-d487e594fbaf::" providerId="AD" clId="Web-{8B986AE3-805F-AE98-8067-8D165A73050C}" dt="2025-09-03T04:39:10" v="3"/>
        <pc:sldMkLst>
          <pc:docMk/>
          <pc:sldMk cId="3580292408" sldId="866"/>
        </pc:sldMkLst>
      </pc:sldChg>
    </pc:docChg>
  </pc:docChgLst>
  <pc:docChgLst>
    <pc:chgData name="Biswa" userId="S::bbanik@tonikbank.com::26f52a98-3216-49f8-95c0-92c9bbdc30ba" providerId="AD" clId="Web-{FE11FCA8-09D9-500F-EFD7-182CDCE7AE63}"/>
    <pc:docChg chg="addSld">
      <pc:chgData name="Biswa" userId="S::bbanik@tonikbank.com::26f52a98-3216-49f8-95c0-92c9bbdc30ba" providerId="AD" clId="Web-{FE11FCA8-09D9-500F-EFD7-182CDCE7AE63}" dt="2025-08-14T07:56:22.677" v="0"/>
      <pc:docMkLst>
        <pc:docMk/>
      </pc:docMkLst>
      <pc:sldChg chg="add">
        <pc:chgData name="Biswa" userId="S::bbanik@tonikbank.com::26f52a98-3216-49f8-95c0-92c9bbdc30ba" providerId="AD" clId="Web-{FE11FCA8-09D9-500F-EFD7-182CDCE7AE63}" dt="2025-08-14T07:56:22.677" v="0"/>
        <pc:sldMkLst>
          <pc:docMk/>
          <pc:sldMk cId="2094383109" sldId="863"/>
        </pc:sldMkLst>
      </pc:sldChg>
    </pc:docChg>
  </pc:docChgLst>
  <pc:docChgLst>
    <pc:chgData name="Prakatheesh Jeevanantham" userId="S::pjeevanantham@tonikbank.com::77c19310-3ecb-407f-817d-62fea43d0123" providerId="AD" clId="Web-{A93E9669-4A88-8C9E-051C-387755755293}"/>
    <pc:docChg chg="addSld modSld">
      <pc:chgData name="Prakatheesh Jeevanantham" userId="S::pjeevanantham@tonikbank.com::77c19310-3ecb-407f-817d-62fea43d0123" providerId="AD" clId="Web-{A93E9669-4A88-8C9E-051C-387755755293}" dt="2025-07-28T09:17:21.625" v="1514" actId="14100"/>
      <pc:docMkLst>
        <pc:docMk/>
      </pc:docMkLst>
      <pc:sldChg chg="addSp delSp modSp">
        <pc:chgData name="Prakatheesh Jeevanantham" userId="S::pjeevanantham@tonikbank.com::77c19310-3ecb-407f-817d-62fea43d0123" providerId="AD" clId="Web-{A93E9669-4A88-8C9E-051C-387755755293}" dt="2025-07-28T08:07:44.792" v="1255" actId="14100"/>
        <pc:sldMkLst>
          <pc:docMk/>
          <pc:sldMk cId="2995196123" sldId="733"/>
        </pc:sldMkLst>
      </pc:sldChg>
      <pc:sldChg chg="modSp">
        <pc:chgData name="Prakatheesh Jeevanantham" userId="S::pjeevanantham@tonikbank.com::77c19310-3ecb-407f-817d-62fea43d0123" providerId="AD" clId="Web-{A93E9669-4A88-8C9E-051C-387755755293}" dt="2025-07-28T07:14:18.281" v="397" actId="14100"/>
        <pc:sldMkLst>
          <pc:docMk/>
          <pc:sldMk cId="4147557997" sldId="735"/>
        </pc:sldMkLst>
      </pc:sldChg>
      <pc:sldChg chg="modSp">
        <pc:chgData name="Prakatheesh Jeevanantham" userId="S::pjeevanantham@tonikbank.com::77c19310-3ecb-407f-817d-62fea43d0123" providerId="AD" clId="Web-{A93E9669-4A88-8C9E-051C-387755755293}" dt="2025-07-28T07:31:48.304" v="450" actId="20577"/>
        <pc:sldMkLst>
          <pc:docMk/>
          <pc:sldMk cId="1422719224" sldId="737"/>
        </pc:sldMkLst>
      </pc:sldChg>
      <pc:sldChg chg="modSp">
        <pc:chgData name="Prakatheesh Jeevanantham" userId="S::pjeevanantham@tonikbank.com::77c19310-3ecb-407f-817d-62fea43d0123" providerId="AD" clId="Web-{A93E9669-4A88-8C9E-051C-387755755293}" dt="2025-07-28T07:37:08.582" v="644" actId="20577"/>
        <pc:sldMkLst>
          <pc:docMk/>
          <pc:sldMk cId="2082436825" sldId="739"/>
        </pc:sldMkLst>
      </pc:sldChg>
      <pc:sldChg chg="addSp delSp modSp">
        <pc:chgData name="Prakatheesh Jeevanantham" userId="S::pjeevanantham@tonikbank.com::77c19310-3ecb-407f-817d-62fea43d0123" providerId="AD" clId="Web-{A93E9669-4A88-8C9E-051C-387755755293}" dt="2025-07-28T07:14:06.233" v="395" actId="20577"/>
        <pc:sldMkLst>
          <pc:docMk/>
          <pc:sldMk cId="409433831" sldId="745"/>
        </pc:sldMkLst>
      </pc:sldChg>
      <pc:sldChg chg="addSp modSp">
        <pc:chgData name="Prakatheesh Jeevanantham" userId="S::pjeevanantham@tonikbank.com::77c19310-3ecb-407f-817d-62fea43d0123" providerId="AD" clId="Web-{A93E9669-4A88-8C9E-051C-387755755293}" dt="2025-07-28T06:41:40.972" v="44" actId="20577"/>
        <pc:sldMkLst>
          <pc:docMk/>
          <pc:sldMk cId="1386612605" sldId="746"/>
        </pc:sldMkLst>
      </pc:sldChg>
      <pc:sldChg chg="addSp delSp modSp">
        <pc:chgData name="Prakatheesh Jeevanantham" userId="S::pjeevanantham@tonikbank.com::77c19310-3ecb-407f-817d-62fea43d0123" providerId="AD" clId="Web-{A93E9669-4A88-8C9E-051C-387755755293}" dt="2025-07-28T06:45:50.451" v="84" actId="20577"/>
        <pc:sldMkLst>
          <pc:docMk/>
          <pc:sldMk cId="3167355514" sldId="747"/>
        </pc:sldMkLst>
      </pc:sldChg>
      <pc:sldChg chg="addSp delSp modSp">
        <pc:chgData name="Prakatheesh Jeevanantham" userId="S::pjeevanantham@tonikbank.com::77c19310-3ecb-407f-817d-62fea43d0123" providerId="AD" clId="Web-{A93E9669-4A88-8C9E-051C-387755755293}" dt="2025-07-28T07:05:33.745" v="262" actId="20577"/>
        <pc:sldMkLst>
          <pc:docMk/>
          <pc:sldMk cId="1308526364" sldId="748"/>
        </pc:sldMkLst>
      </pc:sldChg>
      <pc:sldChg chg="addSp modSp">
        <pc:chgData name="Prakatheesh Jeevanantham" userId="S::pjeevanantham@tonikbank.com::77c19310-3ecb-407f-817d-62fea43d0123" providerId="AD" clId="Web-{A93E9669-4A88-8C9E-051C-387755755293}" dt="2025-07-28T07:08:21.986" v="305" actId="20577"/>
        <pc:sldMkLst>
          <pc:docMk/>
          <pc:sldMk cId="3363099994" sldId="749"/>
        </pc:sldMkLst>
      </pc:sldChg>
      <pc:sldChg chg="addSp modSp">
        <pc:chgData name="Prakatheesh Jeevanantham" userId="S::pjeevanantham@tonikbank.com::77c19310-3ecb-407f-817d-62fea43d0123" providerId="AD" clId="Web-{A93E9669-4A88-8C9E-051C-387755755293}" dt="2025-07-28T08:03:57.674" v="1179" actId="20577"/>
        <pc:sldMkLst>
          <pc:docMk/>
          <pc:sldMk cId="3728473125" sldId="750"/>
        </pc:sldMkLst>
      </pc:sldChg>
      <pc:sldChg chg="addSp delSp modSp">
        <pc:chgData name="Prakatheesh Jeevanantham" userId="S::pjeevanantham@tonikbank.com::77c19310-3ecb-407f-817d-62fea43d0123" providerId="AD" clId="Web-{A93E9669-4A88-8C9E-051C-387755755293}" dt="2025-07-28T07:59:43.133" v="1063" actId="20577"/>
        <pc:sldMkLst>
          <pc:docMk/>
          <pc:sldMk cId="3684123969" sldId="751"/>
        </pc:sldMkLst>
      </pc:sldChg>
      <pc:sldChg chg="addSp modSp">
        <pc:chgData name="Prakatheesh Jeevanantham" userId="S::pjeevanantham@tonikbank.com::77c19310-3ecb-407f-817d-62fea43d0123" providerId="AD" clId="Web-{A93E9669-4A88-8C9E-051C-387755755293}" dt="2025-07-28T07:57:08.440" v="990" actId="20577"/>
        <pc:sldMkLst>
          <pc:docMk/>
          <pc:sldMk cId="1013231618" sldId="752"/>
        </pc:sldMkLst>
      </pc:sldChg>
      <pc:sldChg chg="addSp modSp">
        <pc:chgData name="Prakatheesh Jeevanantham" userId="S::pjeevanantham@tonikbank.com::77c19310-3ecb-407f-817d-62fea43d0123" providerId="AD" clId="Web-{A93E9669-4A88-8C9E-051C-387755755293}" dt="2025-07-28T07:53:15.197" v="898" actId="20577"/>
        <pc:sldMkLst>
          <pc:docMk/>
          <pc:sldMk cId="2396765224" sldId="753"/>
        </pc:sldMkLst>
      </pc:sldChg>
      <pc:sldChg chg="addSp delSp modSp">
        <pc:chgData name="Prakatheesh Jeevanantham" userId="S::pjeevanantham@tonikbank.com::77c19310-3ecb-407f-817d-62fea43d0123" providerId="AD" clId="Web-{A93E9669-4A88-8C9E-051C-387755755293}" dt="2025-07-28T07:52:13.976" v="879" actId="1076"/>
        <pc:sldMkLst>
          <pc:docMk/>
          <pc:sldMk cId="2401534212" sldId="754"/>
        </pc:sldMkLst>
      </pc:sldChg>
      <pc:sldChg chg="addSp modSp">
        <pc:chgData name="Prakatheesh Jeevanantham" userId="S::pjeevanantham@tonikbank.com::77c19310-3ecb-407f-817d-62fea43d0123" providerId="AD" clId="Web-{A93E9669-4A88-8C9E-051C-387755755293}" dt="2025-07-28T07:33:24.761" v="470" actId="20577"/>
        <pc:sldMkLst>
          <pc:docMk/>
          <pc:sldMk cId="187084733" sldId="755"/>
        </pc:sldMkLst>
      </pc:sldChg>
      <pc:sldChg chg="addSp modSp">
        <pc:chgData name="Prakatheesh Jeevanantham" userId="S::pjeevanantham@tonikbank.com::77c19310-3ecb-407f-817d-62fea43d0123" providerId="AD" clId="Web-{A93E9669-4A88-8C9E-051C-387755755293}" dt="2025-07-28T07:41:20.810" v="795" actId="20577"/>
        <pc:sldMkLst>
          <pc:docMk/>
          <pc:sldMk cId="607629264" sldId="756"/>
        </pc:sldMkLst>
      </pc:sldChg>
      <pc:sldChg chg="modSp">
        <pc:chgData name="Prakatheesh Jeevanantham" userId="S::pjeevanantham@tonikbank.com::77c19310-3ecb-407f-817d-62fea43d0123" providerId="AD" clId="Web-{A93E9669-4A88-8C9E-051C-387755755293}" dt="2025-07-28T09:04:30.302" v="1353" actId="20577"/>
        <pc:sldMkLst>
          <pc:docMk/>
          <pc:sldMk cId="3773472255" sldId="757"/>
        </pc:sldMkLst>
      </pc:sldChg>
      <pc:sldChg chg="addSp delSp modSp">
        <pc:chgData name="Prakatheesh Jeevanantham" userId="S::pjeevanantham@tonikbank.com::77c19310-3ecb-407f-817d-62fea43d0123" providerId="AD" clId="Web-{A93E9669-4A88-8C9E-051C-387755755293}" dt="2025-07-28T07:01:58.175" v="218" actId="14100"/>
        <pc:sldMkLst>
          <pc:docMk/>
          <pc:sldMk cId="2270734591" sldId="759"/>
        </pc:sldMkLst>
      </pc:sldChg>
      <pc:sldChg chg="modSp">
        <pc:chgData name="Prakatheesh Jeevanantham" userId="S::pjeevanantham@tonikbank.com::77c19310-3ecb-407f-817d-62fea43d0123" providerId="AD" clId="Web-{A93E9669-4A88-8C9E-051C-387755755293}" dt="2025-07-28T09:17:21.625" v="1514" actId="14100"/>
        <pc:sldMkLst>
          <pc:docMk/>
          <pc:sldMk cId="408875451" sldId="760"/>
        </pc:sldMkLst>
      </pc:sldChg>
      <pc:sldChg chg="modSp">
        <pc:chgData name="Prakatheesh Jeevanantham" userId="S::pjeevanantham@tonikbank.com::77c19310-3ecb-407f-817d-62fea43d0123" providerId="AD" clId="Web-{A93E9669-4A88-8C9E-051C-387755755293}" dt="2025-07-28T09:04:26.145" v="1351" actId="20577"/>
        <pc:sldMkLst>
          <pc:docMk/>
          <pc:sldMk cId="644863439" sldId="761"/>
        </pc:sldMkLst>
      </pc:sldChg>
      <pc:sldChg chg="addSp modSp">
        <pc:chgData name="Prakatheesh Jeevanantham" userId="S::pjeevanantham@tonikbank.com::77c19310-3ecb-407f-817d-62fea43d0123" providerId="AD" clId="Web-{A93E9669-4A88-8C9E-051C-387755755293}" dt="2025-07-28T07:36:57.035" v="643" actId="20577"/>
        <pc:sldMkLst>
          <pc:docMk/>
          <pc:sldMk cId="2208162587" sldId="762"/>
        </pc:sldMkLst>
      </pc:sldChg>
      <pc:sldChg chg="addSp modSp">
        <pc:chgData name="Prakatheesh Jeevanantham" userId="S::pjeevanantham@tonikbank.com::77c19310-3ecb-407f-817d-62fea43d0123" providerId="AD" clId="Web-{A93E9669-4A88-8C9E-051C-387755755293}" dt="2025-07-28T07:42:04.890" v="796" actId="20577"/>
        <pc:sldMkLst>
          <pc:docMk/>
          <pc:sldMk cId="518703055" sldId="763"/>
        </pc:sldMkLst>
      </pc:sldChg>
      <pc:sldChg chg="addSp modSp">
        <pc:chgData name="Prakatheesh Jeevanantham" userId="S::pjeevanantham@tonikbank.com::77c19310-3ecb-407f-817d-62fea43d0123" providerId="AD" clId="Web-{A93E9669-4A88-8C9E-051C-387755755293}" dt="2025-07-28T08:00:28.354" v="1070" actId="20577"/>
        <pc:sldMkLst>
          <pc:docMk/>
          <pc:sldMk cId="2847463605" sldId="764"/>
        </pc:sldMkLst>
      </pc:sldChg>
      <pc:sldChg chg="addSp modSp">
        <pc:chgData name="Prakatheesh Jeevanantham" userId="S::pjeevanantham@tonikbank.com::77c19310-3ecb-407f-817d-62fea43d0123" providerId="AD" clId="Web-{A93E9669-4A88-8C9E-051C-387755755293}" dt="2025-07-28T07:55:26.467" v="954" actId="20577"/>
        <pc:sldMkLst>
          <pc:docMk/>
          <pc:sldMk cId="2133262156" sldId="765"/>
        </pc:sldMkLst>
      </pc:sldChg>
      <pc:sldChg chg="addSp modSp">
        <pc:chgData name="Prakatheesh Jeevanantham" userId="S::pjeevanantham@tonikbank.com::77c19310-3ecb-407f-817d-62fea43d0123" providerId="AD" clId="Web-{A93E9669-4A88-8C9E-051C-387755755293}" dt="2025-07-28T07:57:38.066" v="1000" actId="20577"/>
        <pc:sldMkLst>
          <pc:docMk/>
          <pc:sldMk cId="3306098737" sldId="766"/>
        </pc:sldMkLst>
      </pc:sldChg>
      <pc:sldChg chg="addSp delSp modSp">
        <pc:chgData name="Prakatheesh Jeevanantham" userId="S::pjeevanantham@tonikbank.com::77c19310-3ecb-407f-817d-62fea43d0123" providerId="AD" clId="Web-{A93E9669-4A88-8C9E-051C-387755755293}" dt="2025-07-28T08:02:43.093" v="1137" actId="20577"/>
        <pc:sldMkLst>
          <pc:docMk/>
          <pc:sldMk cId="1682933344" sldId="767"/>
        </pc:sldMkLst>
      </pc:sldChg>
      <pc:sldChg chg="addSp delSp modSp">
        <pc:chgData name="Prakatheesh Jeevanantham" userId="S::pjeevanantham@tonikbank.com::77c19310-3ecb-407f-817d-62fea43d0123" providerId="AD" clId="Web-{A93E9669-4A88-8C9E-051C-387755755293}" dt="2025-07-28T08:07:46.214" v="1256" actId="20577"/>
        <pc:sldMkLst>
          <pc:docMk/>
          <pc:sldMk cId="874052248" sldId="768"/>
        </pc:sldMkLst>
      </pc:sldChg>
      <pc:sldChg chg="addSp modSp">
        <pc:chgData name="Prakatheesh Jeevanantham" userId="S::pjeevanantham@tonikbank.com::77c19310-3ecb-407f-817d-62fea43d0123" providerId="AD" clId="Web-{A93E9669-4A88-8C9E-051C-387755755293}" dt="2025-07-28T07:13:49.498" v="394" actId="20577"/>
        <pc:sldMkLst>
          <pc:docMk/>
          <pc:sldMk cId="4103885624" sldId="769"/>
        </pc:sldMkLst>
      </pc:sldChg>
      <pc:sldChg chg="addSp modSp new">
        <pc:chgData name="Prakatheesh Jeevanantham" userId="S::pjeevanantham@tonikbank.com::77c19310-3ecb-407f-817d-62fea43d0123" providerId="AD" clId="Web-{A93E9669-4A88-8C9E-051C-387755755293}" dt="2025-07-28T08:10:23.689" v="1298" actId="20577"/>
        <pc:sldMkLst>
          <pc:docMk/>
          <pc:sldMk cId="1747423420" sldId="770"/>
        </pc:sldMkLst>
      </pc:sldChg>
      <pc:sldChg chg="addSp delSp modSp new">
        <pc:chgData name="Prakatheesh Jeevanantham" userId="S::pjeevanantham@tonikbank.com::77c19310-3ecb-407f-817d-62fea43d0123" providerId="AD" clId="Web-{A93E9669-4A88-8C9E-051C-387755755293}" dt="2025-07-28T09:16:34.295" v="1488" actId="20577"/>
        <pc:sldMkLst>
          <pc:docMk/>
          <pc:sldMk cId="2284306882" sldId="771"/>
        </pc:sldMkLst>
      </pc:sldChg>
      <pc:sldChg chg="addSp modSp new">
        <pc:chgData name="Prakatheesh Jeevanantham" userId="S::pjeevanantham@tonikbank.com::77c19310-3ecb-407f-817d-62fea43d0123" providerId="AD" clId="Web-{A93E9669-4A88-8C9E-051C-387755755293}" dt="2025-07-28T09:14:56.511" v="1466" actId="20577"/>
        <pc:sldMkLst>
          <pc:docMk/>
          <pc:sldMk cId="2132704420" sldId="772"/>
        </pc:sldMkLst>
      </pc:sldChg>
    </pc:docChg>
  </pc:docChgLst>
  <pc:docChgLst>
    <pc:chgData name="Guest User" userId="S::urn:spo:tenantanon#2fe6762b-2c15-4a41-9779-d487e594fbaf::" providerId="AD" clId="Web-{02523E5E-EDF1-1E2E-A136-79FA8C871D31}"/>
    <pc:docChg chg="modSld">
      <pc:chgData name="Guest User" userId="S::urn:spo:tenantanon#2fe6762b-2c15-4a41-9779-d487e594fbaf::" providerId="AD" clId="Web-{02523E5E-EDF1-1E2E-A136-79FA8C871D31}" dt="2025-09-02T12:48:02.326" v="81" actId="1076"/>
      <pc:docMkLst>
        <pc:docMk/>
      </pc:docMkLst>
      <pc:sldChg chg="addSp delSp modSp">
        <pc:chgData name="Guest User" userId="S::urn:spo:tenantanon#2fe6762b-2c15-4a41-9779-d487e594fbaf::" providerId="AD" clId="Web-{02523E5E-EDF1-1E2E-A136-79FA8C871D31}" dt="2025-09-02T09:52:30.505" v="7" actId="1076"/>
        <pc:sldMkLst>
          <pc:docMk/>
          <pc:sldMk cId="1422719224" sldId="737"/>
        </pc:sldMkLst>
        <pc:picChg chg="add mod">
          <ac:chgData name="Guest User" userId="S::urn:spo:tenantanon#2fe6762b-2c15-4a41-9779-d487e594fbaf::" providerId="AD" clId="Web-{02523E5E-EDF1-1E2E-A136-79FA8C871D31}" dt="2025-09-02T09:52:30.505" v="7" actId="1076"/>
          <ac:picMkLst>
            <pc:docMk/>
            <pc:sldMk cId="1422719224" sldId="737"/>
            <ac:picMk id="4" creationId="{80A5B18D-9709-F787-DDD8-4B76C3B3C7EC}"/>
          </ac:picMkLst>
        </pc:picChg>
      </pc:sldChg>
      <pc:sldChg chg="addSp delSp modSp">
        <pc:chgData name="Guest User" userId="S::urn:spo:tenantanon#2fe6762b-2c15-4a41-9779-d487e594fbaf::" providerId="AD" clId="Web-{02523E5E-EDF1-1E2E-A136-79FA8C871D31}" dt="2025-09-02T09:57:51.846" v="11" actId="1076"/>
        <pc:sldMkLst>
          <pc:docMk/>
          <pc:sldMk cId="2669631078" sldId="738"/>
        </pc:sldMkLst>
        <pc:picChg chg="add mod">
          <ac:chgData name="Guest User" userId="S::urn:spo:tenantanon#2fe6762b-2c15-4a41-9779-d487e594fbaf::" providerId="AD" clId="Web-{02523E5E-EDF1-1E2E-A136-79FA8C871D31}" dt="2025-09-02T09:57:51.846" v="11" actId="1076"/>
          <ac:picMkLst>
            <pc:docMk/>
            <pc:sldMk cId="2669631078" sldId="738"/>
            <ac:picMk id="6" creationId="{EEACBB75-86A5-D479-D4D2-82E307152C44}"/>
          </ac:picMkLst>
        </pc:picChg>
      </pc:sldChg>
      <pc:sldChg chg="addSp delSp modSp">
        <pc:chgData name="Guest User" userId="S::urn:spo:tenantanon#2fe6762b-2c15-4a41-9779-d487e594fbaf::" providerId="AD" clId="Web-{02523E5E-EDF1-1E2E-A136-79FA8C871D31}" dt="2025-09-02T09:58:29.145" v="14" actId="1076"/>
        <pc:sldMkLst>
          <pc:docMk/>
          <pc:sldMk cId="2082436825" sldId="739"/>
        </pc:sldMkLst>
        <pc:picChg chg="add mod">
          <ac:chgData name="Guest User" userId="S::urn:spo:tenantanon#2fe6762b-2c15-4a41-9779-d487e594fbaf::" providerId="AD" clId="Web-{02523E5E-EDF1-1E2E-A136-79FA8C871D31}" dt="2025-09-02T09:58:29.145" v="14" actId="1076"/>
          <ac:picMkLst>
            <pc:docMk/>
            <pc:sldMk cId="2082436825" sldId="739"/>
            <ac:picMk id="6" creationId="{AE5F260C-1C57-01FC-B020-9EF2820D19FD}"/>
          </ac:picMkLst>
        </pc:picChg>
      </pc:sldChg>
      <pc:sldChg chg="addSp delSp modSp">
        <pc:chgData name="Guest User" userId="S::urn:spo:tenantanon#2fe6762b-2c15-4a41-9779-d487e594fbaf::" providerId="AD" clId="Web-{02523E5E-EDF1-1E2E-A136-79FA8C871D31}" dt="2025-09-02T09:59:07.053" v="17" actId="1076"/>
        <pc:sldMkLst>
          <pc:docMk/>
          <pc:sldMk cId="297296264" sldId="740"/>
        </pc:sldMkLst>
        <pc:picChg chg="add mod">
          <ac:chgData name="Guest User" userId="S::urn:spo:tenantanon#2fe6762b-2c15-4a41-9779-d487e594fbaf::" providerId="AD" clId="Web-{02523E5E-EDF1-1E2E-A136-79FA8C871D31}" dt="2025-09-02T09:59:07.053" v="17" actId="1076"/>
          <ac:picMkLst>
            <pc:docMk/>
            <pc:sldMk cId="297296264" sldId="740"/>
            <ac:picMk id="6" creationId="{C427C057-4643-83F3-4C9C-BBBF2C5D405C}"/>
          </ac:picMkLst>
        </pc:picChg>
      </pc:sldChg>
      <pc:sldChg chg="addSp delSp modSp">
        <pc:chgData name="Guest User" userId="S::urn:spo:tenantanon#2fe6762b-2c15-4a41-9779-d487e594fbaf::" providerId="AD" clId="Web-{02523E5E-EDF1-1E2E-A136-79FA8C871D31}" dt="2025-09-02T09:59:33.882" v="20" actId="1076"/>
        <pc:sldMkLst>
          <pc:docMk/>
          <pc:sldMk cId="2859088240" sldId="741"/>
        </pc:sldMkLst>
        <pc:picChg chg="add mod">
          <ac:chgData name="Guest User" userId="S::urn:spo:tenantanon#2fe6762b-2c15-4a41-9779-d487e594fbaf::" providerId="AD" clId="Web-{02523E5E-EDF1-1E2E-A136-79FA8C871D31}" dt="2025-09-02T09:59:33.882" v="20" actId="1076"/>
          <ac:picMkLst>
            <pc:docMk/>
            <pc:sldMk cId="2859088240" sldId="741"/>
            <ac:picMk id="4" creationId="{710F84D6-7BF1-C689-F3AF-A650509F9DCB}"/>
          </ac:picMkLst>
        </pc:picChg>
      </pc:sldChg>
      <pc:sldChg chg="addSp delSp modSp">
        <pc:chgData name="Guest User" userId="S::urn:spo:tenantanon#2fe6762b-2c15-4a41-9779-d487e594fbaf::" providerId="AD" clId="Web-{02523E5E-EDF1-1E2E-A136-79FA8C871D31}" dt="2025-09-02T10:00:13.055" v="26" actId="1076"/>
        <pc:sldMkLst>
          <pc:docMk/>
          <pc:sldMk cId="563941467" sldId="742"/>
        </pc:sldMkLst>
        <pc:picChg chg="add mod">
          <ac:chgData name="Guest User" userId="S::urn:spo:tenantanon#2fe6762b-2c15-4a41-9779-d487e594fbaf::" providerId="AD" clId="Web-{02523E5E-EDF1-1E2E-A136-79FA8C871D31}" dt="2025-09-02T10:00:13.055" v="26" actId="1076"/>
          <ac:picMkLst>
            <pc:docMk/>
            <pc:sldMk cId="563941467" sldId="742"/>
            <ac:picMk id="6" creationId="{8433EE4A-9451-7157-ADF2-2A5B7DC7AE52}"/>
          </ac:picMkLst>
        </pc:picChg>
      </pc:sldChg>
      <pc:sldChg chg="addSp delSp modSp">
        <pc:chgData name="Guest User" userId="S::urn:spo:tenantanon#2fe6762b-2c15-4a41-9779-d487e594fbaf::" providerId="AD" clId="Web-{02523E5E-EDF1-1E2E-A136-79FA8C871D31}" dt="2025-09-02T10:00:55.807" v="30" actId="14100"/>
        <pc:sldMkLst>
          <pc:docMk/>
          <pc:sldMk cId="3182922971" sldId="743"/>
        </pc:sldMkLst>
        <pc:picChg chg="add mod">
          <ac:chgData name="Guest User" userId="S::urn:spo:tenantanon#2fe6762b-2c15-4a41-9779-d487e594fbaf::" providerId="AD" clId="Web-{02523E5E-EDF1-1E2E-A136-79FA8C871D31}" dt="2025-09-02T10:00:55.807" v="30" actId="14100"/>
          <ac:picMkLst>
            <pc:docMk/>
            <pc:sldMk cId="3182922971" sldId="743"/>
            <ac:picMk id="6" creationId="{A09C3FD2-AB35-A71B-6C44-93F0ADB908C5}"/>
          </ac:picMkLst>
        </pc:picChg>
      </pc:sldChg>
      <pc:sldChg chg="addSp delSp modSp">
        <pc:chgData name="Guest User" userId="S::urn:spo:tenantanon#2fe6762b-2c15-4a41-9779-d487e594fbaf::" providerId="AD" clId="Web-{02523E5E-EDF1-1E2E-A136-79FA8C871D31}" dt="2025-09-02T10:01:52.716" v="33" actId="1076"/>
        <pc:sldMkLst>
          <pc:docMk/>
          <pc:sldMk cId="638677240" sldId="744"/>
        </pc:sldMkLst>
        <pc:picChg chg="add mod">
          <ac:chgData name="Guest User" userId="S::urn:spo:tenantanon#2fe6762b-2c15-4a41-9779-d487e594fbaf::" providerId="AD" clId="Web-{02523E5E-EDF1-1E2E-A136-79FA8C871D31}" dt="2025-09-02T10:01:52.716" v="33" actId="1076"/>
          <ac:picMkLst>
            <pc:docMk/>
            <pc:sldMk cId="638677240" sldId="744"/>
            <ac:picMk id="6" creationId="{08DE7FDD-4E62-0E0D-8ED0-7B527A1279D2}"/>
          </ac:picMkLst>
        </pc:picChg>
      </pc:sldChg>
      <pc:sldChg chg="addSp delSp modSp">
        <pc:chgData name="Guest User" userId="S::urn:spo:tenantanon#2fe6762b-2c15-4a41-9779-d487e594fbaf::" providerId="AD" clId="Web-{02523E5E-EDF1-1E2E-A136-79FA8C871D31}" dt="2025-09-02T10:02:25.529" v="36" actId="1076"/>
        <pc:sldMkLst>
          <pc:docMk/>
          <pc:sldMk cId="409433831" sldId="745"/>
        </pc:sldMkLst>
        <pc:picChg chg="add mod">
          <ac:chgData name="Guest User" userId="S::urn:spo:tenantanon#2fe6762b-2c15-4a41-9779-d487e594fbaf::" providerId="AD" clId="Web-{02523E5E-EDF1-1E2E-A136-79FA8C871D31}" dt="2025-09-02T10:02:25.529" v="36" actId="1076"/>
          <ac:picMkLst>
            <pc:docMk/>
            <pc:sldMk cId="409433831" sldId="745"/>
            <ac:picMk id="3" creationId="{AACE136C-1796-8842-3BB2-6EC5CF247114}"/>
          </ac:picMkLst>
        </pc:picChg>
      </pc:sldChg>
      <pc:sldChg chg="addSp delSp modSp">
        <pc:chgData name="Guest User" userId="S::urn:spo:tenantanon#2fe6762b-2c15-4a41-9779-d487e594fbaf::" providerId="AD" clId="Web-{02523E5E-EDF1-1E2E-A136-79FA8C871D31}" dt="2025-09-02T10:03:27.313" v="40" actId="14100"/>
        <pc:sldMkLst>
          <pc:docMk/>
          <pc:sldMk cId="1386612605" sldId="746"/>
        </pc:sldMkLst>
        <pc:picChg chg="add mod">
          <ac:chgData name="Guest User" userId="S::urn:spo:tenantanon#2fe6762b-2c15-4a41-9779-d487e594fbaf::" providerId="AD" clId="Web-{02523E5E-EDF1-1E2E-A136-79FA8C871D31}" dt="2025-09-02T10:03:27.313" v="40" actId="14100"/>
          <ac:picMkLst>
            <pc:docMk/>
            <pc:sldMk cId="1386612605" sldId="746"/>
            <ac:picMk id="6" creationId="{2E080ABD-DD64-8407-1E63-99E0DF71DCE3}"/>
          </ac:picMkLst>
        </pc:picChg>
      </pc:sldChg>
      <pc:sldChg chg="addSp delSp modSp">
        <pc:chgData name="Guest User" userId="S::urn:spo:tenantanon#2fe6762b-2c15-4a41-9779-d487e594fbaf::" providerId="AD" clId="Web-{02523E5E-EDF1-1E2E-A136-79FA8C871D31}" dt="2025-09-02T10:04:14.627" v="44" actId="14100"/>
        <pc:sldMkLst>
          <pc:docMk/>
          <pc:sldMk cId="3167355514" sldId="747"/>
        </pc:sldMkLst>
        <pc:picChg chg="add mod">
          <ac:chgData name="Guest User" userId="S::urn:spo:tenantanon#2fe6762b-2c15-4a41-9779-d487e594fbaf::" providerId="AD" clId="Web-{02523E5E-EDF1-1E2E-A136-79FA8C871D31}" dt="2025-09-02T10:04:14.627" v="44" actId="14100"/>
          <ac:picMkLst>
            <pc:docMk/>
            <pc:sldMk cId="3167355514" sldId="747"/>
            <ac:picMk id="5" creationId="{452BD066-60A3-2841-65AA-457D129E8AB3}"/>
          </ac:picMkLst>
        </pc:picChg>
      </pc:sldChg>
      <pc:sldChg chg="addSp delSp modSp">
        <pc:chgData name="Guest User" userId="S::urn:spo:tenantanon#2fe6762b-2c15-4a41-9779-d487e594fbaf::" providerId="AD" clId="Web-{02523E5E-EDF1-1E2E-A136-79FA8C871D31}" dt="2025-09-02T12:48:02.326" v="81" actId="1076"/>
        <pc:sldMkLst>
          <pc:docMk/>
          <pc:sldMk cId="2270734591" sldId="759"/>
        </pc:sldMkLst>
        <pc:picChg chg="add del mod">
          <ac:chgData name="Guest User" userId="S::urn:spo:tenantanon#2fe6762b-2c15-4a41-9779-d487e594fbaf::" providerId="AD" clId="Web-{02523E5E-EDF1-1E2E-A136-79FA8C871D31}" dt="2025-09-02T12:48:02.326" v="81" actId="1076"/>
          <ac:picMkLst>
            <pc:docMk/>
            <pc:sldMk cId="2270734591" sldId="759"/>
            <ac:picMk id="4" creationId="{3CEEF41B-1D4E-53B5-1175-8D11E2B33CAF}"/>
          </ac:picMkLst>
        </pc:picChg>
      </pc:sldChg>
      <pc:sldChg chg="addSp delSp modSp">
        <pc:chgData name="Guest User" userId="S::urn:spo:tenantanon#2fe6762b-2c15-4a41-9779-d487e594fbaf::" providerId="AD" clId="Web-{02523E5E-EDF1-1E2E-A136-79FA8C871D31}" dt="2025-09-02T12:26:54.486" v="47" actId="1076"/>
        <pc:sldMkLst>
          <pc:docMk/>
          <pc:sldMk cId="408875451" sldId="760"/>
        </pc:sldMkLst>
        <pc:picChg chg="add mod">
          <ac:chgData name="Guest User" userId="S::urn:spo:tenantanon#2fe6762b-2c15-4a41-9779-d487e594fbaf::" providerId="AD" clId="Web-{02523E5E-EDF1-1E2E-A136-79FA8C871D31}" dt="2025-09-02T12:26:54.486" v="47" actId="1076"/>
          <ac:picMkLst>
            <pc:docMk/>
            <pc:sldMk cId="408875451" sldId="760"/>
            <ac:picMk id="4" creationId="{7E7F9654-531E-B8C2-56F6-68B5D2BE420D}"/>
          </ac:picMkLst>
        </pc:picChg>
      </pc:sldChg>
      <pc:sldChg chg="addSp delSp modSp">
        <pc:chgData name="Guest User" userId="S::urn:spo:tenantanon#2fe6762b-2c15-4a41-9779-d487e594fbaf::" providerId="AD" clId="Web-{02523E5E-EDF1-1E2E-A136-79FA8C871D31}" dt="2025-09-02T12:28:25.615" v="50" actId="1076"/>
        <pc:sldMkLst>
          <pc:docMk/>
          <pc:sldMk cId="644863439" sldId="761"/>
        </pc:sldMkLst>
        <pc:picChg chg="add mod">
          <ac:chgData name="Guest User" userId="S::urn:spo:tenantanon#2fe6762b-2c15-4a41-9779-d487e594fbaf::" providerId="AD" clId="Web-{02523E5E-EDF1-1E2E-A136-79FA8C871D31}" dt="2025-09-02T12:28:25.615" v="50" actId="1076"/>
          <ac:picMkLst>
            <pc:docMk/>
            <pc:sldMk cId="644863439" sldId="761"/>
            <ac:picMk id="4" creationId="{5ED5E2CC-0DEC-47F5-BA96-702C978E80D8}"/>
          </ac:picMkLst>
        </pc:picChg>
      </pc:sldChg>
      <pc:sldChg chg="addSp delSp modSp">
        <pc:chgData name="Guest User" userId="S::urn:spo:tenantanon#2fe6762b-2c15-4a41-9779-d487e594fbaf::" providerId="AD" clId="Web-{02523E5E-EDF1-1E2E-A136-79FA8C871D31}" dt="2025-09-02T12:30:48.747" v="56" actId="1076"/>
        <pc:sldMkLst>
          <pc:docMk/>
          <pc:sldMk cId="2208162587" sldId="762"/>
        </pc:sldMkLst>
        <pc:picChg chg="add mod">
          <ac:chgData name="Guest User" userId="S::urn:spo:tenantanon#2fe6762b-2c15-4a41-9779-d487e594fbaf::" providerId="AD" clId="Web-{02523E5E-EDF1-1E2E-A136-79FA8C871D31}" dt="2025-09-02T12:30:48.747" v="56" actId="1076"/>
          <ac:picMkLst>
            <pc:docMk/>
            <pc:sldMk cId="2208162587" sldId="762"/>
            <ac:picMk id="7" creationId="{04CC932F-B59D-0EF5-B5C5-F29B3B17E461}"/>
          </ac:picMkLst>
        </pc:picChg>
      </pc:sldChg>
      <pc:sldChg chg="addSp delSp modSp">
        <pc:chgData name="Guest User" userId="S::urn:spo:tenantanon#2fe6762b-2c15-4a41-9779-d487e594fbaf::" providerId="AD" clId="Web-{02523E5E-EDF1-1E2E-A136-79FA8C871D31}" dt="2025-09-02T12:32:20.032" v="59" actId="1076"/>
        <pc:sldMkLst>
          <pc:docMk/>
          <pc:sldMk cId="518703055" sldId="763"/>
        </pc:sldMkLst>
        <pc:picChg chg="add mod">
          <ac:chgData name="Guest User" userId="S::urn:spo:tenantanon#2fe6762b-2c15-4a41-9779-d487e594fbaf::" providerId="AD" clId="Web-{02523E5E-EDF1-1E2E-A136-79FA8C871D31}" dt="2025-09-02T12:32:20.032" v="59" actId="1076"/>
          <ac:picMkLst>
            <pc:docMk/>
            <pc:sldMk cId="518703055" sldId="763"/>
            <ac:picMk id="6" creationId="{CE9859CC-2835-20C4-BA07-81DA83B1A281}"/>
          </ac:picMkLst>
        </pc:picChg>
      </pc:sldChg>
      <pc:sldChg chg="addSp delSp modSp">
        <pc:chgData name="Guest User" userId="S::urn:spo:tenantanon#2fe6762b-2c15-4a41-9779-d487e594fbaf::" providerId="AD" clId="Web-{02523E5E-EDF1-1E2E-A136-79FA8C871D31}" dt="2025-09-02T12:33:48.614" v="62" actId="1076"/>
        <pc:sldMkLst>
          <pc:docMk/>
          <pc:sldMk cId="2847463605" sldId="764"/>
        </pc:sldMkLst>
        <pc:picChg chg="add mod">
          <ac:chgData name="Guest User" userId="S::urn:spo:tenantanon#2fe6762b-2c15-4a41-9779-d487e594fbaf::" providerId="AD" clId="Web-{02523E5E-EDF1-1E2E-A136-79FA8C871D31}" dt="2025-09-02T12:33:48.614" v="62" actId="1076"/>
          <ac:picMkLst>
            <pc:docMk/>
            <pc:sldMk cId="2847463605" sldId="764"/>
            <ac:picMk id="6" creationId="{1C99B122-CB1B-3252-5DA1-998C32333927}"/>
          </ac:picMkLst>
        </pc:picChg>
      </pc:sldChg>
      <pc:sldChg chg="addSp delSp modSp">
        <pc:chgData name="Guest User" userId="S::urn:spo:tenantanon#2fe6762b-2c15-4a41-9779-d487e594fbaf::" providerId="AD" clId="Web-{02523E5E-EDF1-1E2E-A136-79FA8C871D31}" dt="2025-09-02T12:35:21.806" v="65" actId="1076"/>
        <pc:sldMkLst>
          <pc:docMk/>
          <pc:sldMk cId="2133262156" sldId="765"/>
        </pc:sldMkLst>
        <pc:picChg chg="add mod">
          <ac:chgData name="Guest User" userId="S::urn:spo:tenantanon#2fe6762b-2c15-4a41-9779-d487e594fbaf::" providerId="AD" clId="Web-{02523E5E-EDF1-1E2E-A136-79FA8C871D31}" dt="2025-09-02T12:35:21.806" v="65" actId="1076"/>
          <ac:picMkLst>
            <pc:docMk/>
            <pc:sldMk cId="2133262156" sldId="765"/>
            <ac:picMk id="6" creationId="{7476E540-9CBA-5DA6-400D-8D62E67F666D}"/>
          </ac:picMkLst>
        </pc:picChg>
      </pc:sldChg>
      <pc:sldChg chg="addSp delSp modSp">
        <pc:chgData name="Guest User" userId="S::urn:spo:tenantanon#2fe6762b-2c15-4a41-9779-d487e594fbaf::" providerId="AD" clId="Web-{02523E5E-EDF1-1E2E-A136-79FA8C871D31}" dt="2025-09-02T12:37:59.126" v="68" actId="1076"/>
        <pc:sldMkLst>
          <pc:docMk/>
          <pc:sldMk cId="3306098737" sldId="766"/>
        </pc:sldMkLst>
        <pc:picChg chg="add mod">
          <ac:chgData name="Guest User" userId="S::urn:spo:tenantanon#2fe6762b-2c15-4a41-9779-d487e594fbaf::" providerId="AD" clId="Web-{02523E5E-EDF1-1E2E-A136-79FA8C871D31}" dt="2025-09-02T12:37:59.126" v="68" actId="1076"/>
          <ac:picMkLst>
            <pc:docMk/>
            <pc:sldMk cId="3306098737" sldId="766"/>
            <ac:picMk id="6" creationId="{C2C7D1F7-78CF-2E42-3060-80358501457C}"/>
          </ac:picMkLst>
        </pc:picChg>
      </pc:sldChg>
      <pc:sldChg chg="addSp delSp modSp">
        <pc:chgData name="Guest User" userId="S::urn:spo:tenantanon#2fe6762b-2c15-4a41-9779-d487e594fbaf::" providerId="AD" clId="Web-{02523E5E-EDF1-1E2E-A136-79FA8C871D31}" dt="2025-09-02T12:44:42.129" v="71" actId="1076"/>
        <pc:sldMkLst>
          <pc:docMk/>
          <pc:sldMk cId="1682933344" sldId="767"/>
        </pc:sldMkLst>
        <pc:picChg chg="add mod">
          <ac:chgData name="Guest User" userId="S::urn:spo:tenantanon#2fe6762b-2c15-4a41-9779-d487e594fbaf::" providerId="AD" clId="Web-{02523E5E-EDF1-1E2E-A136-79FA8C871D31}" dt="2025-09-02T12:44:42.129" v="71" actId="1076"/>
          <ac:picMkLst>
            <pc:docMk/>
            <pc:sldMk cId="1682933344" sldId="767"/>
            <ac:picMk id="5" creationId="{5ADDBCC5-B094-06E8-38DD-98D82D6C3D03}"/>
          </ac:picMkLst>
        </pc:picChg>
      </pc:sldChg>
      <pc:sldChg chg="addSp delSp modSp">
        <pc:chgData name="Guest User" userId="S::urn:spo:tenantanon#2fe6762b-2c15-4a41-9779-d487e594fbaf::" providerId="AD" clId="Web-{02523E5E-EDF1-1E2E-A136-79FA8C871D31}" dt="2025-09-02T12:46:07.836" v="74" actId="1076"/>
        <pc:sldMkLst>
          <pc:docMk/>
          <pc:sldMk cId="874052248" sldId="768"/>
        </pc:sldMkLst>
        <pc:picChg chg="add mod">
          <ac:chgData name="Guest User" userId="S::urn:spo:tenantanon#2fe6762b-2c15-4a41-9779-d487e594fbaf::" providerId="AD" clId="Web-{02523E5E-EDF1-1E2E-A136-79FA8C871D31}" dt="2025-09-02T12:46:07.836" v="74" actId="1076"/>
          <ac:picMkLst>
            <pc:docMk/>
            <pc:sldMk cId="874052248" sldId="768"/>
            <ac:picMk id="4" creationId="{C2764E1F-5C8A-F710-57CD-69081773A908}"/>
          </ac:picMkLst>
        </pc:picChg>
      </pc:sldChg>
      <pc:sldChg chg="addSp delSp modSp">
        <pc:chgData name="Guest User" userId="S::urn:spo:tenantanon#2fe6762b-2c15-4a41-9779-d487e594fbaf::" providerId="AD" clId="Web-{02523E5E-EDF1-1E2E-A136-79FA8C871D31}" dt="2025-09-02T12:47:34.965" v="77" actId="1076"/>
        <pc:sldMkLst>
          <pc:docMk/>
          <pc:sldMk cId="4103885624" sldId="769"/>
        </pc:sldMkLst>
        <pc:picChg chg="add mod">
          <ac:chgData name="Guest User" userId="S::urn:spo:tenantanon#2fe6762b-2c15-4a41-9779-d487e594fbaf::" providerId="AD" clId="Web-{02523E5E-EDF1-1E2E-A136-79FA8C871D31}" dt="2025-09-02T12:47:34.965" v="77" actId="1076"/>
          <ac:picMkLst>
            <pc:docMk/>
            <pc:sldMk cId="4103885624" sldId="769"/>
            <ac:picMk id="6" creationId="{A09B95CB-E73F-90DE-0FAF-EB92AF645DFB}"/>
          </ac:picMkLst>
        </pc:picChg>
      </pc:sldChg>
    </pc:docChg>
  </pc:docChgLst>
  <pc:docChgLst>
    <pc:chgData name="Biswa" userId="S::bbanik@tonikbank.com::26f52a98-3216-49f8-95c0-92c9bbdc30ba" providerId="AD" clId="Web-{38D3123F-2999-9CD2-8538-7C8A1B28D503}"/>
    <pc:docChg chg="mod modSld">
      <pc:chgData name="Biswa" userId="S::bbanik@tonikbank.com::26f52a98-3216-49f8-95c0-92c9bbdc30ba" providerId="AD" clId="Web-{38D3123F-2999-9CD2-8538-7C8A1B28D503}" dt="2025-09-03T04:50:04.029" v="16" actId="20577"/>
      <pc:docMkLst>
        <pc:docMk/>
      </pc:docMkLst>
      <pc:sldChg chg="modSp">
        <pc:chgData name="Biswa" userId="S::bbanik@tonikbank.com::26f52a98-3216-49f8-95c0-92c9bbdc30ba" providerId="AD" clId="Web-{38D3123F-2999-9CD2-8538-7C8A1B28D503}" dt="2025-09-03T04:50:04.029" v="16" actId="20577"/>
        <pc:sldMkLst>
          <pc:docMk/>
          <pc:sldMk cId="4129944639" sldId="498"/>
        </pc:sldMkLst>
        <pc:spChg chg="mod">
          <ac:chgData name="Biswa" userId="S::bbanik@tonikbank.com::26f52a98-3216-49f8-95c0-92c9bbdc30ba" providerId="AD" clId="Web-{38D3123F-2999-9CD2-8538-7C8A1B28D503}" dt="2025-09-03T04:50:04.029" v="16" actId="20577"/>
          <ac:spMkLst>
            <pc:docMk/>
            <pc:sldMk cId="4129944639" sldId="498"/>
            <ac:spMk id="9" creationId="{B2327766-4E3E-40CF-8FF1-E0AE92D6BE04}"/>
          </ac:spMkLst>
        </pc:spChg>
      </pc:sldChg>
    </pc:docChg>
  </pc:docChgLst>
  <pc:docChgLst>
    <pc:chgData name="Prakatheesh Jeevanantham" userId="S::pjeevanantham@tonikbank.com::77c19310-3ecb-407f-817d-62fea43d0123" providerId="AD" clId="Web-{3A57F817-9B08-1517-E176-44F3EF568206}"/>
    <pc:docChg chg="modSld">
      <pc:chgData name="Prakatheesh Jeevanantham" userId="S::pjeevanantham@tonikbank.com::77c19310-3ecb-407f-817d-62fea43d0123" providerId="AD" clId="Web-{3A57F817-9B08-1517-E176-44F3EF568206}" dt="2025-09-08T05:40:47.560" v="507" actId="14100"/>
      <pc:docMkLst>
        <pc:docMk/>
      </pc:docMkLst>
      <pc:sldChg chg="addSp delSp modSp">
        <pc:chgData name="Prakatheesh Jeevanantham" userId="S::pjeevanantham@tonikbank.com::77c19310-3ecb-407f-817d-62fea43d0123" providerId="AD" clId="Web-{3A57F817-9B08-1517-E176-44F3EF568206}" dt="2025-09-08T05:40:47.560" v="507" actId="14100"/>
        <pc:sldMkLst>
          <pc:docMk/>
          <pc:sldMk cId="2131580198" sldId="529"/>
        </pc:sldMkLst>
        <pc:spChg chg="mod">
          <ac:chgData name="Prakatheesh Jeevanantham" userId="S::pjeevanantham@tonikbank.com::77c19310-3ecb-407f-817d-62fea43d0123" providerId="AD" clId="Web-{3A57F817-9B08-1517-E176-44F3EF568206}" dt="2025-09-03T11:23:25.584" v="34" actId="14100"/>
          <ac:spMkLst>
            <pc:docMk/>
            <pc:sldMk cId="2131580198" sldId="529"/>
            <ac:spMk id="3" creationId="{3AFFBB8F-15DD-0A30-9E60-4916016D70E4}"/>
          </ac:spMkLst>
        </pc:spChg>
        <pc:graphicFrameChg chg="mod modGraphic">
          <ac:chgData name="Prakatheesh Jeevanantham" userId="S::pjeevanantham@tonikbank.com::77c19310-3ecb-407f-817d-62fea43d0123" providerId="AD" clId="Web-{3A57F817-9B08-1517-E176-44F3EF568206}" dt="2025-09-08T05:40:16.949" v="503"/>
          <ac:graphicFrameMkLst>
            <pc:docMk/>
            <pc:sldMk cId="2131580198" sldId="529"/>
            <ac:graphicFrameMk id="6" creationId="{3F27E4E2-00AD-F49F-0776-142AEADB1E94}"/>
          </ac:graphicFrameMkLst>
        </pc:graphicFrameChg>
        <pc:picChg chg="add mod">
          <ac:chgData name="Prakatheesh Jeevanantham" userId="S::pjeevanantham@tonikbank.com::77c19310-3ecb-407f-817d-62fea43d0123" providerId="AD" clId="Web-{3A57F817-9B08-1517-E176-44F3EF568206}" dt="2025-09-08T05:40:47.560" v="507" actId="14100"/>
          <ac:picMkLst>
            <pc:docMk/>
            <pc:sldMk cId="2131580198" sldId="529"/>
            <ac:picMk id="2" creationId="{B27762C9-E92B-17C5-CB6A-E16A00194912}"/>
          </ac:picMkLst>
        </pc:picChg>
        <pc:picChg chg="add del mod">
          <ac:chgData name="Prakatheesh Jeevanantham" userId="S::pjeevanantham@tonikbank.com::77c19310-3ecb-407f-817d-62fea43d0123" providerId="AD" clId="Web-{3A57F817-9B08-1517-E176-44F3EF568206}" dt="2025-09-08T05:29:33.658" v="426"/>
          <ac:picMkLst>
            <pc:docMk/>
            <pc:sldMk cId="2131580198" sldId="529"/>
            <ac:picMk id="8" creationId="{046C0FD7-87D5-399A-F6E4-150B6740B7CD}"/>
          </ac:picMkLst>
        </pc:picChg>
      </pc:sldChg>
      <pc:sldChg chg="addSp delSp modSp">
        <pc:chgData name="Prakatheesh Jeevanantham" userId="S::pjeevanantham@tonikbank.com::77c19310-3ecb-407f-817d-62fea43d0123" providerId="AD" clId="Web-{3A57F817-9B08-1517-E176-44F3EF568206}" dt="2025-09-05T05:06:38.144" v="380" actId="20577"/>
        <pc:sldMkLst>
          <pc:docMk/>
          <pc:sldMk cId="685097185" sldId="864"/>
        </pc:sldMkLst>
        <pc:spChg chg="mod">
          <ac:chgData name="Prakatheesh Jeevanantham" userId="S::pjeevanantham@tonikbank.com::77c19310-3ecb-407f-817d-62fea43d0123" providerId="AD" clId="Web-{3A57F817-9B08-1517-E176-44F3EF568206}" dt="2025-09-05T05:06:38.144" v="380" actId="20577"/>
          <ac:spMkLst>
            <pc:docMk/>
            <pc:sldMk cId="685097185" sldId="864"/>
            <ac:spMk id="2" creationId="{1926E40A-5487-6F19-3E42-8F0CA86DE43D}"/>
          </ac:spMkLst>
        </pc:spChg>
        <pc:picChg chg="add mod">
          <ac:chgData name="Prakatheesh Jeevanantham" userId="S::pjeevanantham@tonikbank.com::77c19310-3ecb-407f-817d-62fea43d0123" providerId="AD" clId="Web-{3A57F817-9B08-1517-E176-44F3EF568206}" dt="2025-09-03T10:41:14.164" v="2" actId="1076"/>
          <ac:picMkLst>
            <pc:docMk/>
            <pc:sldMk cId="685097185" sldId="864"/>
            <ac:picMk id="3" creationId="{6C40F7EE-1A0F-E174-5787-D8CE9658B791}"/>
          </ac:picMkLst>
        </pc:picChg>
      </pc:sldChg>
      <pc:sldChg chg="addSp modSp">
        <pc:chgData name="Prakatheesh Jeevanantham" userId="S::pjeevanantham@tonikbank.com::77c19310-3ecb-407f-817d-62fea43d0123" providerId="AD" clId="Web-{3A57F817-9B08-1517-E176-44F3EF568206}" dt="2025-09-03T10:54:23.750" v="3"/>
        <pc:sldMkLst>
          <pc:docMk/>
          <pc:sldMk cId="3007465165" sldId="865"/>
        </pc:sldMkLst>
        <pc:picChg chg="add mod">
          <ac:chgData name="Prakatheesh Jeevanantham" userId="S::pjeevanantham@tonikbank.com::77c19310-3ecb-407f-817d-62fea43d0123" providerId="AD" clId="Web-{3A57F817-9B08-1517-E176-44F3EF568206}" dt="2025-09-03T10:54:23.750" v="3"/>
          <ac:picMkLst>
            <pc:docMk/>
            <pc:sldMk cId="3007465165" sldId="865"/>
            <ac:picMk id="3" creationId="{E7784A87-F5FA-8137-7316-E6E0B9FCC5C6}"/>
          </ac:picMkLst>
        </pc:picChg>
      </pc:sldChg>
      <pc:sldChg chg="addSp modSp">
        <pc:chgData name="Prakatheesh Jeevanantham" userId="S::pjeevanantham@tonikbank.com::77c19310-3ecb-407f-817d-62fea43d0123" providerId="AD" clId="Web-{3A57F817-9B08-1517-E176-44F3EF568206}" dt="2025-09-03T10:55:51.050" v="4"/>
        <pc:sldMkLst>
          <pc:docMk/>
          <pc:sldMk cId="3580292408" sldId="866"/>
        </pc:sldMkLst>
        <pc:picChg chg="add mod">
          <ac:chgData name="Prakatheesh Jeevanantham" userId="S::pjeevanantham@tonikbank.com::77c19310-3ecb-407f-817d-62fea43d0123" providerId="AD" clId="Web-{3A57F817-9B08-1517-E176-44F3EF568206}" dt="2025-09-03T10:55:51.050" v="4"/>
          <ac:picMkLst>
            <pc:docMk/>
            <pc:sldMk cId="3580292408" sldId="866"/>
            <ac:picMk id="3" creationId="{FB360956-FB49-D5C5-3351-E55215FD3234}"/>
          </ac:picMkLst>
        </pc:picChg>
      </pc:sldChg>
    </pc:docChg>
  </pc:docChgLst>
  <pc:docChgLst>
    <pc:chgData name="Prakatheesh Jeevanantham" userId="S::pjeevanantham@tonikbank.com::77c19310-3ecb-407f-817d-62fea43d0123" providerId="AD" clId="Web-{1FCE3EFC-BE15-7649-5F25-91D246E73BFB}"/>
    <pc:docChg chg="addSld delSld modSld sldOrd">
      <pc:chgData name="Prakatheesh Jeevanantham" userId="S::pjeevanantham@tonikbank.com::77c19310-3ecb-407f-817d-62fea43d0123" providerId="AD" clId="Web-{1FCE3EFC-BE15-7649-5F25-91D246E73BFB}" dt="2025-07-28T06:06:25.765" v="1750"/>
      <pc:docMkLst>
        <pc:docMk/>
      </pc:docMkLst>
      <pc:sldChg chg="modSp">
        <pc:chgData name="Prakatheesh Jeevanantham" userId="S::pjeevanantham@tonikbank.com::77c19310-3ecb-407f-817d-62fea43d0123" providerId="AD" clId="Web-{1FCE3EFC-BE15-7649-5F25-91D246E73BFB}" dt="2025-07-25T06:18:45.492" v="4" actId="20577"/>
        <pc:sldMkLst>
          <pc:docMk/>
          <pc:sldMk cId="4129944639" sldId="498"/>
        </pc:sldMkLst>
      </pc:sldChg>
      <pc:sldChg chg="addSp delSp modSp">
        <pc:chgData name="Prakatheesh Jeevanantham" userId="S::pjeevanantham@tonikbank.com::77c19310-3ecb-407f-817d-62fea43d0123" providerId="AD" clId="Web-{1FCE3EFC-BE15-7649-5F25-91D246E73BFB}" dt="2025-07-28T05:25:29.558" v="1463"/>
        <pc:sldMkLst>
          <pc:docMk/>
          <pc:sldMk cId="2131580198" sldId="529"/>
        </pc:sldMkLst>
      </pc:sldChg>
      <pc:sldChg chg="addSp delSp modSp">
        <pc:chgData name="Prakatheesh Jeevanantham" userId="S::pjeevanantham@tonikbank.com::77c19310-3ecb-407f-817d-62fea43d0123" providerId="AD" clId="Web-{1FCE3EFC-BE15-7649-5F25-91D246E73BFB}" dt="2025-07-25T13:14:20.311" v="994" actId="20577"/>
        <pc:sldMkLst>
          <pc:docMk/>
          <pc:sldMk cId="66528652" sldId="666"/>
        </pc:sldMkLst>
      </pc:sldChg>
      <pc:sldChg chg="addSp delSp modSp">
        <pc:chgData name="Prakatheesh Jeevanantham" userId="S::pjeevanantham@tonikbank.com::77c19310-3ecb-407f-817d-62fea43d0123" providerId="AD" clId="Web-{1FCE3EFC-BE15-7649-5F25-91D246E73BFB}" dt="2025-07-25T12:03:06.141" v="925" actId="14100"/>
        <pc:sldMkLst>
          <pc:docMk/>
          <pc:sldMk cId="171521606" sldId="674"/>
        </pc:sldMkLst>
      </pc:sldChg>
      <pc:sldChg chg="addSp delSp modSp">
        <pc:chgData name="Prakatheesh Jeevanantham" userId="S::pjeevanantham@tonikbank.com::77c19310-3ecb-407f-817d-62fea43d0123" providerId="AD" clId="Web-{1FCE3EFC-BE15-7649-5F25-91D246E73BFB}" dt="2025-07-25T12:21:24.901" v="957" actId="20577"/>
        <pc:sldMkLst>
          <pc:docMk/>
          <pc:sldMk cId="1535341340" sldId="677"/>
        </pc:sldMkLst>
      </pc:sldChg>
      <pc:sldChg chg="modSp">
        <pc:chgData name="Prakatheesh Jeevanantham" userId="S::pjeevanantham@tonikbank.com::77c19310-3ecb-407f-817d-62fea43d0123" providerId="AD" clId="Web-{1FCE3EFC-BE15-7649-5F25-91D246E73BFB}" dt="2025-07-25T12:02:52.016" v="923" actId="20577"/>
        <pc:sldMkLst>
          <pc:docMk/>
          <pc:sldMk cId="1597031962" sldId="678"/>
        </pc:sldMkLst>
      </pc:sldChg>
      <pc:sldChg chg="addSp delSp modSp">
        <pc:chgData name="Prakatheesh Jeevanantham" userId="S::pjeevanantham@tonikbank.com::77c19310-3ecb-407f-817d-62fea43d0123" providerId="AD" clId="Web-{1FCE3EFC-BE15-7649-5F25-91D246E73BFB}" dt="2025-07-25T12:02:35.906" v="917" actId="20577"/>
        <pc:sldMkLst>
          <pc:docMk/>
          <pc:sldMk cId="363834639" sldId="681"/>
        </pc:sldMkLst>
      </pc:sldChg>
      <pc:sldChg chg="modSp">
        <pc:chgData name="Prakatheesh Jeevanantham" userId="S::pjeevanantham@tonikbank.com::77c19310-3ecb-407f-817d-62fea43d0123" providerId="AD" clId="Web-{1FCE3EFC-BE15-7649-5F25-91D246E73BFB}" dt="2025-07-25T11:07:39.248" v="635" actId="20577"/>
        <pc:sldMkLst>
          <pc:docMk/>
          <pc:sldMk cId="633098496" sldId="689"/>
        </pc:sldMkLst>
      </pc:sldChg>
      <pc:sldChg chg="modSp">
        <pc:chgData name="Prakatheesh Jeevanantham" userId="S::pjeevanantham@tonikbank.com::77c19310-3ecb-407f-817d-62fea43d0123" providerId="AD" clId="Web-{1FCE3EFC-BE15-7649-5F25-91D246E73BFB}" dt="2025-07-25T09:56:40.619" v="113" actId="20577"/>
        <pc:sldMkLst>
          <pc:docMk/>
          <pc:sldMk cId="4067340277" sldId="690"/>
        </pc:sldMkLst>
      </pc:sldChg>
      <pc:sldChg chg="addSp delSp modSp">
        <pc:chgData name="Prakatheesh Jeevanantham" userId="S::pjeevanantham@tonikbank.com::77c19310-3ecb-407f-817d-62fea43d0123" providerId="AD" clId="Web-{1FCE3EFC-BE15-7649-5F25-91D246E73BFB}" dt="2025-07-25T12:02:31.031" v="915" actId="20577"/>
        <pc:sldMkLst>
          <pc:docMk/>
          <pc:sldMk cId="2512632572" sldId="699"/>
        </pc:sldMkLst>
      </pc:sldChg>
      <pc:sldChg chg="addSp delSp modSp ord">
        <pc:chgData name="Prakatheesh Jeevanantham" userId="S::pjeevanantham@tonikbank.com::77c19310-3ecb-407f-817d-62fea43d0123" providerId="AD" clId="Web-{1FCE3EFC-BE15-7649-5F25-91D246E73BFB}" dt="2025-07-25T12:19:56.226" v="946" actId="1076"/>
        <pc:sldMkLst>
          <pc:docMk/>
          <pc:sldMk cId="2925055086" sldId="701"/>
        </pc:sldMkLst>
      </pc:sldChg>
      <pc:sldChg chg="addSp delSp modSp">
        <pc:chgData name="Prakatheesh Jeevanantham" userId="S::pjeevanantham@tonikbank.com::77c19310-3ecb-407f-817d-62fea43d0123" providerId="AD" clId="Web-{1FCE3EFC-BE15-7649-5F25-91D246E73BFB}" dt="2025-07-25T12:02:27.140" v="914" actId="20577"/>
        <pc:sldMkLst>
          <pc:docMk/>
          <pc:sldMk cId="356660738" sldId="707"/>
        </pc:sldMkLst>
      </pc:sldChg>
      <pc:sldChg chg="addSp delSp modSp">
        <pc:chgData name="Prakatheesh Jeevanantham" userId="S::pjeevanantham@tonikbank.com::77c19310-3ecb-407f-817d-62fea43d0123" providerId="AD" clId="Web-{1FCE3EFC-BE15-7649-5F25-91D246E73BFB}" dt="2025-07-25T15:15:10.615" v="1211" actId="14100"/>
        <pc:sldMkLst>
          <pc:docMk/>
          <pc:sldMk cId="3428591970" sldId="709"/>
        </pc:sldMkLst>
      </pc:sldChg>
      <pc:sldChg chg="del">
        <pc:chgData name="Prakatheesh Jeevanantham" userId="S::pjeevanantham@tonikbank.com::77c19310-3ecb-407f-817d-62fea43d0123" providerId="AD" clId="Web-{1FCE3EFC-BE15-7649-5F25-91D246E73BFB}" dt="2025-07-25T11:55:21.640" v="858"/>
        <pc:sldMkLst>
          <pc:docMk/>
          <pc:sldMk cId="2606321248" sldId="710"/>
        </pc:sldMkLst>
      </pc:sldChg>
      <pc:sldChg chg="del">
        <pc:chgData name="Prakatheesh Jeevanantham" userId="S::pjeevanantham@tonikbank.com::77c19310-3ecb-407f-817d-62fea43d0123" providerId="AD" clId="Web-{1FCE3EFC-BE15-7649-5F25-91D246E73BFB}" dt="2025-07-25T11:08:40.797" v="636"/>
        <pc:sldMkLst>
          <pc:docMk/>
          <pc:sldMk cId="1756677345" sldId="712"/>
        </pc:sldMkLst>
      </pc:sldChg>
      <pc:sldChg chg="addSp delSp modSp">
        <pc:chgData name="Prakatheesh Jeevanantham" userId="S::pjeevanantham@tonikbank.com::77c19310-3ecb-407f-817d-62fea43d0123" providerId="AD" clId="Web-{1FCE3EFC-BE15-7649-5F25-91D246E73BFB}" dt="2025-07-25T12:21:05.182" v="954" actId="14100"/>
        <pc:sldMkLst>
          <pc:docMk/>
          <pc:sldMk cId="3926436191" sldId="714"/>
        </pc:sldMkLst>
      </pc:sldChg>
      <pc:sldChg chg="del">
        <pc:chgData name="Prakatheesh Jeevanantham" userId="S::pjeevanantham@tonikbank.com::77c19310-3ecb-407f-817d-62fea43d0123" providerId="AD" clId="Web-{1FCE3EFC-BE15-7649-5F25-91D246E73BFB}" dt="2025-07-25T11:35:30.158" v="722"/>
        <pc:sldMkLst>
          <pc:docMk/>
          <pc:sldMk cId="4272342944" sldId="715"/>
        </pc:sldMkLst>
      </pc:sldChg>
      <pc:sldChg chg="addSp delSp modSp">
        <pc:chgData name="Prakatheesh Jeevanantham" userId="S::pjeevanantham@tonikbank.com::77c19310-3ecb-407f-817d-62fea43d0123" providerId="AD" clId="Web-{1FCE3EFC-BE15-7649-5F25-91D246E73BFB}" dt="2025-07-25T14:49:47.955" v="1157" actId="1076"/>
        <pc:sldMkLst>
          <pc:docMk/>
          <pc:sldMk cId="2995196123" sldId="733"/>
        </pc:sldMkLst>
      </pc:sldChg>
      <pc:sldChg chg="addSp delSp modSp mod modClrScheme chgLayout">
        <pc:chgData name="Prakatheesh Jeevanantham" userId="S::pjeevanantham@tonikbank.com::77c19310-3ecb-407f-817d-62fea43d0123" providerId="AD" clId="Web-{1FCE3EFC-BE15-7649-5F25-91D246E73BFB}" dt="2025-07-25T13:17:24.535" v="1012" actId="20577"/>
        <pc:sldMkLst>
          <pc:docMk/>
          <pc:sldMk cId="4147557997" sldId="735"/>
        </pc:sldMkLst>
      </pc:sldChg>
      <pc:sldChg chg="addSp delSp modSp">
        <pc:chgData name="Prakatheesh Jeevanantham" userId="S::pjeevanantham@tonikbank.com::77c19310-3ecb-407f-817d-62fea43d0123" providerId="AD" clId="Web-{1FCE3EFC-BE15-7649-5F25-91D246E73BFB}" dt="2025-07-25T12:02:43.391" v="920" actId="20577"/>
        <pc:sldMkLst>
          <pc:docMk/>
          <pc:sldMk cId="1945190270" sldId="736"/>
        </pc:sldMkLst>
      </pc:sldChg>
      <pc:sldChg chg="addSp delSp modSp new mod modClrScheme chgLayout">
        <pc:chgData name="Prakatheesh Jeevanantham" userId="S::pjeevanantham@tonikbank.com::77c19310-3ecb-407f-817d-62fea43d0123" providerId="AD" clId="Web-{1FCE3EFC-BE15-7649-5F25-91D246E73BFB}" dt="2025-07-28T05:11:00.774" v="1447" actId="20577"/>
        <pc:sldMkLst>
          <pc:docMk/>
          <pc:sldMk cId="1422719224" sldId="737"/>
        </pc:sldMkLst>
      </pc:sldChg>
      <pc:sldChg chg="addSp delSp modSp new">
        <pc:chgData name="Prakatheesh Jeevanantham" userId="S::pjeevanantham@tonikbank.com::77c19310-3ecb-407f-817d-62fea43d0123" providerId="AD" clId="Web-{1FCE3EFC-BE15-7649-5F25-91D246E73BFB}" dt="2025-07-28T05:54:19.344" v="1675" actId="14100"/>
        <pc:sldMkLst>
          <pc:docMk/>
          <pc:sldMk cId="2669631078" sldId="738"/>
        </pc:sldMkLst>
      </pc:sldChg>
      <pc:sldChg chg="addSp delSp modSp new">
        <pc:chgData name="Prakatheesh Jeevanantham" userId="S::pjeevanantham@tonikbank.com::77c19310-3ecb-407f-817d-62fea43d0123" providerId="AD" clId="Web-{1FCE3EFC-BE15-7649-5F25-91D246E73BFB}" dt="2025-07-28T05:56:29.943" v="1687" actId="20577"/>
        <pc:sldMkLst>
          <pc:docMk/>
          <pc:sldMk cId="2082436825" sldId="739"/>
        </pc:sldMkLst>
      </pc:sldChg>
      <pc:sldChg chg="addSp delSp modSp new">
        <pc:chgData name="Prakatheesh Jeevanantham" userId="S::pjeevanantham@tonikbank.com::77c19310-3ecb-407f-817d-62fea43d0123" providerId="AD" clId="Web-{1FCE3EFC-BE15-7649-5F25-91D246E73BFB}" dt="2025-07-28T05:59:58.623" v="1711" actId="20577"/>
        <pc:sldMkLst>
          <pc:docMk/>
          <pc:sldMk cId="297296264" sldId="740"/>
        </pc:sldMkLst>
      </pc:sldChg>
      <pc:sldChg chg="addSp delSp modSp new">
        <pc:chgData name="Prakatheesh Jeevanantham" userId="S::pjeevanantham@tonikbank.com::77c19310-3ecb-407f-817d-62fea43d0123" providerId="AD" clId="Web-{1FCE3EFC-BE15-7649-5F25-91D246E73BFB}" dt="2025-07-28T06:05:22.997" v="1738" actId="20577"/>
        <pc:sldMkLst>
          <pc:docMk/>
          <pc:sldMk cId="2859088240" sldId="741"/>
        </pc:sldMkLst>
      </pc:sldChg>
      <pc:sldChg chg="addSp delSp modSp new">
        <pc:chgData name="Prakatheesh Jeevanantham" userId="S::pjeevanantham@tonikbank.com::77c19310-3ecb-407f-817d-62fea43d0123" providerId="AD" clId="Web-{1FCE3EFC-BE15-7649-5F25-91D246E73BFB}" dt="2025-07-28T06:06:25.765" v="1750"/>
        <pc:sldMkLst>
          <pc:docMk/>
          <pc:sldMk cId="563941467" sldId="742"/>
        </pc:sldMkLst>
      </pc:sldChg>
      <pc:sldChg chg="addSp delSp modSp new">
        <pc:chgData name="Prakatheesh Jeevanantham" userId="S::pjeevanantham@tonikbank.com::77c19310-3ecb-407f-817d-62fea43d0123" providerId="AD" clId="Web-{1FCE3EFC-BE15-7649-5F25-91D246E73BFB}" dt="2025-07-25T13:16:37.346" v="1004"/>
        <pc:sldMkLst>
          <pc:docMk/>
          <pc:sldMk cId="3182922971" sldId="743"/>
        </pc:sldMkLst>
      </pc:sldChg>
      <pc:sldChg chg="addSp delSp modSp new">
        <pc:chgData name="Prakatheesh Jeevanantham" userId="S::pjeevanantham@tonikbank.com::77c19310-3ecb-407f-817d-62fea43d0123" providerId="AD" clId="Web-{1FCE3EFC-BE15-7649-5F25-91D246E73BFB}" dt="2025-07-25T13:17:10.910" v="1007"/>
        <pc:sldMkLst>
          <pc:docMk/>
          <pc:sldMk cId="638677240" sldId="744"/>
        </pc:sldMkLst>
      </pc:sldChg>
      <pc:sldChg chg="addSp delSp modSp new">
        <pc:chgData name="Prakatheesh Jeevanantham" userId="S::pjeevanantham@tonikbank.com::77c19310-3ecb-407f-817d-62fea43d0123" providerId="AD" clId="Web-{1FCE3EFC-BE15-7649-5F25-91D246E73BFB}" dt="2025-07-25T13:18:11.709" v="1016"/>
        <pc:sldMkLst>
          <pc:docMk/>
          <pc:sldMk cId="409433831" sldId="745"/>
        </pc:sldMkLst>
      </pc:sldChg>
      <pc:sldChg chg="addSp delSp modSp new">
        <pc:chgData name="Prakatheesh Jeevanantham" userId="S::pjeevanantham@tonikbank.com::77c19310-3ecb-407f-817d-62fea43d0123" providerId="AD" clId="Web-{1FCE3EFC-BE15-7649-5F25-91D246E73BFB}" dt="2025-07-25T13:18:41.507" v="1019"/>
        <pc:sldMkLst>
          <pc:docMk/>
          <pc:sldMk cId="1386612605" sldId="746"/>
        </pc:sldMkLst>
      </pc:sldChg>
      <pc:sldChg chg="addSp delSp modSp new">
        <pc:chgData name="Prakatheesh Jeevanantham" userId="S::pjeevanantham@tonikbank.com::77c19310-3ecb-407f-817d-62fea43d0123" providerId="AD" clId="Web-{1FCE3EFC-BE15-7649-5F25-91D246E73BFB}" dt="2025-07-25T13:19:12.414" v="1022"/>
        <pc:sldMkLst>
          <pc:docMk/>
          <pc:sldMk cId="3167355514" sldId="747"/>
        </pc:sldMkLst>
      </pc:sldChg>
      <pc:sldChg chg="addSp delSp modSp new">
        <pc:chgData name="Prakatheesh Jeevanantham" userId="S::pjeevanantham@tonikbank.com::77c19310-3ecb-407f-817d-62fea43d0123" providerId="AD" clId="Web-{1FCE3EFC-BE15-7649-5F25-91D246E73BFB}" dt="2025-07-25T13:38:15.468" v="1108" actId="1076"/>
        <pc:sldMkLst>
          <pc:docMk/>
          <pc:sldMk cId="1308526364" sldId="748"/>
        </pc:sldMkLst>
      </pc:sldChg>
      <pc:sldChg chg="addSp delSp modSp new">
        <pc:chgData name="Prakatheesh Jeevanantham" userId="S::pjeevanantham@tonikbank.com::77c19310-3ecb-407f-817d-62fea43d0123" providerId="AD" clId="Web-{1FCE3EFC-BE15-7649-5F25-91D246E73BFB}" dt="2025-07-25T13:30:28.296" v="1028"/>
        <pc:sldMkLst>
          <pc:docMk/>
          <pc:sldMk cId="3363099994" sldId="749"/>
        </pc:sldMkLst>
      </pc:sldChg>
      <pc:sldChg chg="addSp delSp modSp new">
        <pc:chgData name="Prakatheesh Jeevanantham" userId="S::pjeevanantham@tonikbank.com::77c19310-3ecb-407f-817d-62fea43d0123" providerId="AD" clId="Web-{1FCE3EFC-BE15-7649-5F25-91D246E73BFB}" dt="2025-07-25T13:37:58.983" v="1103" actId="14100"/>
        <pc:sldMkLst>
          <pc:docMk/>
          <pc:sldMk cId="3728473125" sldId="750"/>
        </pc:sldMkLst>
      </pc:sldChg>
      <pc:sldChg chg="addSp delSp modSp new">
        <pc:chgData name="Prakatheesh Jeevanantham" userId="S::pjeevanantham@tonikbank.com::77c19310-3ecb-407f-817d-62fea43d0123" providerId="AD" clId="Web-{1FCE3EFC-BE15-7649-5F25-91D246E73BFB}" dt="2025-07-25T13:37:45.264" v="1097" actId="1076"/>
        <pc:sldMkLst>
          <pc:docMk/>
          <pc:sldMk cId="3684123969" sldId="751"/>
        </pc:sldMkLst>
      </pc:sldChg>
      <pc:sldChg chg="addSp delSp modSp new">
        <pc:chgData name="Prakatheesh Jeevanantham" userId="S::pjeevanantham@tonikbank.com::77c19310-3ecb-407f-817d-62fea43d0123" providerId="AD" clId="Web-{1FCE3EFC-BE15-7649-5F25-91D246E73BFB}" dt="2025-07-25T13:37:35.076" v="1093" actId="1076"/>
        <pc:sldMkLst>
          <pc:docMk/>
          <pc:sldMk cId="1013231618" sldId="752"/>
        </pc:sldMkLst>
      </pc:sldChg>
      <pc:sldChg chg="addSp delSp modSp new">
        <pc:chgData name="Prakatheesh Jeevanantham" userId="S::pjeevanantham@tonikbank.com::77c19310-3ecb-407f-817d-62fea43d0123" providerId="AD" clId="Web-{1FCE3EFC-BE15-7649-5F25-91D246E73BFB}" dt="2025-07-25T13:37:25.966" v="1089" actId="1076"/>
        <pc:sldMkLst>
          <pc:docMk/>
          <pc:sldMk cId="2396765224" sldId="753"/>
        </pc:sldMkLst>
      </pc:sldChg>
      <pc:sldChg chg="addSp delSp modSp new">
        <pc:chgData name="Prakatheesh Jeevanantham" userId="S::pjeevanantham@tonikbank.com::77c19310-3ecb-407f-817d-62fea43d0123" providerId="AD" clId="Web-{1FCE3EFC-BE15-7649-5F25-91D246E73BFB}" dt="2025-07-25T13:37:07.559" v="1084" actId="1076"/>
        <pc:sldMkLst>
          <pc:docMk/>
          <pc:sldMk cId="2401534212" sldId="754"/>
        </pc:sldMkLst>
      </pc:sldChg>
      <pc:sldChg chg="addSp delSp modSp new">
        <pc:chgData name="Prakatheesh Jeevanantham" userId="S::pjeevanantham@tonikbank.com::77c19310-3ecb-407f-817d-62fea43d0123" providerId="AD" clId="Web-{1FCE3EFC-BE15-7649-5F25-91D246E73BFB}" dt="2025-07-28T05:53:16.326" v="1663" actId="20577"/>
        <pc:sldMkLst>
          <pc:docMk/>
          <pc:sldMk cId="187084733" sldId="755"/>
        </pc:sldMkLst>
      </pc:sldChg>
      <pc:sldChg chg="addSp delSp modSp new">
        <pc:chgData name="Prakatheesh Jeevanantham" userId="S::pjeevanantham@tonikbank.com::77c19310-3ecb-407f-817d-62fea43d0123" providerId="AD" clId="Web-{1FCE3EFC-BE15-7649-5F25-91D246E73BFB}" dt="2025-07-25T13:36:57.043" v="1079" actId="1076"/>
        <pc:sldMkLst>
          <pc:docMk/>
          <pc:sldMk cId="607629264" sldId="756"/>
        </pc:sldMkLst>
      </pc:sldChg>
      <pc:sldChg chg="addSp delSp modSp new">
        <pc:chgData name="Prakatheesh Jeevanantham" userId="S::pjeevanantham@tonikbank.com::77c19310-3ecb-407f-817d-62fea43d0123" providerId="AD" clId="Web-{1FCE3EFC-BE15-7649-5F25-91D246E73BFB}" dt="2025-07-28T05:45:22.589" v="1570" actId="20577"/>
        <pc:sldMkLst>
          <pc:docMk/>
          <pc:sldMk cId="3773472255" sldId="757"/>
        </pc:sldMkLst>
      </pc:sldChg>
      <pc:sldChg chg="addSp delSp modSp new">
        <pc:chgData name="Prakatheesh Jeevanantham" userId="S::pjeevanantham@tonikbank.com::77c19310-3ecb-407f-817d-62fea43d0123" providerId="AD" clId="Web-{1FCE3EFC-BE15-7649-5F25-91D246E73BFB}" dt="2025-07-28T04:45:53.855" v="1266" actId="20577"/>
        <pc:sldMkLst>
          <pc:docMk/>
          <pc:sldMk cId="1700178943" sldId="758"/>
        </pc:sldMkLst>
      </pc:sldChg>
      <pc:sldChg chg="addSp modSp new">
        <pc:chgData name="Prakatheesh Jeevanantham" userId="S::pjeevanantham@tonikbank.com::77c19310-3ecb-407f-817d-62fea43d0123" providerId="AD" clId="Web-{1FCE3EFC-BE15-7649-5F25-91D246E73BFB}" dt="2025-07-25T14:49:13.907" v="1148" actId="1076"/>
        <pc:sldMkLst>
          <pc:docMk/>
          <pc:sldMk cId="2270734591" sldId="759"/>
        </pc:sldMkLst>
      </pc:sldChg>
      <pc:sldChg chg="addSp delSp modSp new">
        <pc:chgData name="Prakatheesh Jeevanantham" userId="S::pjeevanantham@tonikbank.com::77c19310-3ecb-407f-817d-62fea43d0123" providerId="AD" clId="Web-{1FCE3EFC-BE15-7649-5F25-91D246E73BFB}" dt="2025-07-28T05:00:57.703" v="1335" actId="14100"/>
        <pc:sldMkLst>
          <pc:docMk/>
          <pc:sldMk cId="408875451" sldId="760"/>
        </pc:sldMkLst>
      </pc:sldChg>
      <pc:sldChg chg="addSp delSp modSp new">
        <pc:chgData name="Prakatheesh Jeevanantham" userId="S::pjeevanantham@tonikbank.com::77c19310-3ecb-407f-817d-62fea43d0123" providerId="AD" clId="Web-{1FCE3EFC-BE15-7649-5F25-91D246E73BFB}" dt="2025-07-28T05:46:33.482" v="1574" actId="20577"/>
        <pc:sldMkLst>
          <pc:docMk/>
          <pc:sldMk cId="644863439" sldId="761"/>
        </pc:sldMkLst>
      </pc:sldChg>
      <pc:sldChg chg="addSp modSp new">
        <pc:chgData name="Prakatheesh Jeevanantham" userId="S::pjeevanantham@tonikbank.com::77c19310-3ecb-407f-817d-62fea43d0123" providerId="AD" clId="Web-{1FCE3EFC-BE15-7649-5F25-91D246E73BFB}" dt="2025-07-25T14:44:32.113" v="1128"/>
        <pc:sldMkLst>
          <pc:docMk/>
          <pc:sldMk cId="2208162587" sldId="762"/>
        </pc:sldMkLst>
      </pc:sldChg>
      <pc:sldChg chg="addSp modSp new">
        <pc:chgData name="Prakatheesh Jeevanantham" userId="S::pjeevanantham@tonikbank.com::77c19310-3ecb-407f-817d-62fea43d0123" providerId="AD" clId="Web-{1FCE3EFC-BE15-7649-5F25-91D246E73BFB}" dt="2025-07-25T14:45:08.162" v="1130"/>
        <pc:sldMkLst>
          <pc:docMk/>
          <pc:sldMk cId="518703055" sldId="763"/>
        </pc:sldMkLst>
      </pc:sldChg>
      <pc:sldChg chg="addSp modSp new">
        <pc:chgData name="Prakatheesh Jeevanantham" userId="S::pjeevanantham@tonikbank.com::77c19310-3ecb-407f-817d-62fea43d0123" providerId="AD" clId="Web-{1FCE3EFC-BE15-7649-5F25-91D246E73BFB}" dt="2025-07-25T14:45:36.585" v="1132"/>
        <pc:sldMkLst>
          <pc:docMk/>
          <pc:sldMk cId="2847463605" sldId="764"/>
        </pc:sldMkLst>
      </pc:sldChg>
      <pc:sldChg chg="addSp modSp new">
        <pc:chgData name="Prakatheesh Jeevanantham" userId="S::pjeevanantham@tonikbank.com::77c19310-3ecb-407f-817d-62fea43d0123" providerId="AD" clId="Web-{1FCE3EFC-BE15-7649-5F25-91D246E73BFB}" dt="2025-07-25T14:46:03.039" v="1134"/>
        <pc:sldMkLst>
          <pc:docMk/>
          <pc:sldMk cId="2133262156" sldId="765"/>
        </pc:sldMkLst>
      </pc:sldChg>
      <pc:sldChg chg="addSp modSp new">
        <pc:chgData name="Prakatheesh Jeevanantham" userId="S::pjeevanantham@tonikbank.com::77c19310-3ecb-407f-817d-62fea43d0123" providerId="AD" clId="Web-{1FCE3EFC-BE15-7649-5F25-91D246E73BFB}" dt="2025-07-25T14:46:38.869" v="1136"/>
        <pc:sldMkLst>
          <pc:docMk/>
          <pc:sldMk cId="3306098737" sldId="766"/>
        </pc:sldMkLst>
      </pc:sldChg>
      <pc:sldChg chg="addSp modSp new">
        <pc:chgData name="Prakatheesh Jeevanantham" userId="S::pjeevanantham@tonikbank.com::77c19310-3ecb-407f-817d-62fea43d0123" providerId="AD" clId="Web-{1FCE3EFC-BE15-7649-5F25-91D246E73BFB}" dt="2025-07-25T14:47:04.792" v="1138"/>
        <pc:sldMkLst>
          <pc:docMk/>
          <pc:sldMk cId="1682933344" sldId="767"/>
        </pc:sldMkLst>
      </pc:sldChg>
      <pc:sldChg chg="addSp delSp modSp new">
        <pc:chgData name="Prakatheesh Jeevanantham" userId="S::pjeevanantham@tonikbank.com::77c19310-3ecb-407f-817d-62fea43d0123" providerId="AD" clId="Web-{1FCE3EFC-BE15-7649-5F25-91D246E73BFB}" dt="2025-07-25T14:47:49.591" v="1143" actId="1076"/>
        <pc:sldMkLst>
          <pc:docMk/>
          <pc:sldMk cId="874052248" sldId="768"/>
        </pc:sldMkLst>
      </pc:sldChg>
      <pc:sldChg chg="addSp modSp new">
        <pc:chgData name="Prakatheesh Jeevanantham" userId="S::pjeevanantham@tonikbank.com::77c19310-3ecb-407f-817d-62fea43d0123" providerId="AD" clId="Web-{1FCE3EFC-BE15-7649-5F25-91D246E73BFB}" dt="2025-07-25T14:48:23.951" v="1146" actId="1076"/>
        <pc:sldMkLst>
          <pc:docMk/>
          <pc:sldMk cId="4103885624" sldId="769"/>
        </pc:sldMkLst>
      </pc:sldChg>
    </pc:docChg>
  </pc:docChgLst>
  <pc:docChgLst>
    <pc:chgData name="Prakatheesh Jeevanantham" userId="S::pjeevanantham@tonikbank.com::77c19310-3ecb-407f-817d-62fea43d0123" providerId="AD" clId="Web-{2C691F27-CABD-E6A9-CE41-6D35F7CCFB9D}"/>
    <pc:docChg chg="modSld">
      <pc:chgData name="Prakatheesh Jeevanantham" userId="S::pjeevanantham@tonikbank.com::77c19310-3ecb-407f-817d-62fea43d0123" providerId="AD" clId="Web-{2C691F27-CABD-E6A9-CE41-6D35F7CCFB9D}" dt="2025-08-14T08:12:46.509" v="448"/>
      <pc:docMkLst>
        <pc:docMk/>
      </pc:docMkLst>
      <pc:sldChg chg="modSp">
        <pc:chgData name="Prakatheesh Jeevanantham" userId="S::pjeevanantham@tonikbank.com::77c19310-3ecb-407f-817d-62fea43d0123" providerId="AD" clId="Web-{2C691F27-CABD-E6A9-CE41-6D35F7CCFB9D}" dt="2025-08-14T08:03:31.662" v="5" actId="20577"/>
        <pc:sldMkLst>
          <pc:docMk/>
          <pc:sldMk cId="2925055086" sldId="701"/>
        </pc:sldMkLst>
        <pc:spChg chg="mod">
          <ac:chgData name="Prakatheesh Jeevanantham" userId="S::pjeevanantham@tonikbank.com::77c19310-3ecb-407f-817d-62fea43d0123" providerId="AD" clId="Web-{2C691F27-CABD-E6A9-CE41-6D35F7CCFB9D}" dt="2025-08-14T08:03:31.662" v="5" actId="20577"/>
          <ac:spMkLst>
            <pc:docMk/>
            <pc:sldMk cId="2925055086" sldId="701"/>
            <ac:spMk id="3" creationId="{FE74B19C-300C-ED03-2304-A602740653A4}"/>
          </ac:spMkLst>
        </pc:spChg>
      </pc:sldChg>
      <pc:sldChg chg="modSp">
        <pc:chgData name="Prakatheesh Jeevanantham" userId="S::pjeevanantham@tonikbank.com::77c19310-3ecb-407f-817d-62fea43d0123" providerId="AD" clId="Web-{2C691F27-CABD-E6A9-CE41-6D35F7CCFB9D}" dt="2025-08-14T08:03:52.897" v="9" actId="20577"/>
        <pc:sldMkLst>
          <pc:docMk/>
          <pc:sldMk cId="356660738" sldId="707"/>
        </pc:sldMkLst>
        <pc:spChg chg="mod">
          <ac:chgData name="Prakatheesh Jeevanantham" userId="S::pjeevanantham@tonikbank.com::77c19310-3ecb-407f-817d-62fea43d0123" providerId="AD" clId="Web-{2C691F27-CABD-E6A9-CE41-6D35F7CCFB9D}" dt="2025-08-14T08:03:52.897" v="9" actId="20577"/>
          <ac:spMkLst>
            <pc:docMk/>
            <pc:sldMk cId="356660738" sldId="707"/>
            <ac:spMk id="3" creationId="{A60671C2-D872-B08E-65EB-C403C8CA2326}"/>
          </ac:spMkLst>
        </pc:spChg>
      </pc:sldChg>
      <pc:sldChg chg="modSp">
        <pc:chgData name="Prakatheesh Jeevanantham" userId="S::pjeevanantham@tonikbank.com::77c19310-3ecb-407f-817d-62fea43d0123" providerId="AD" clId="Web-{2C691F27-CABD-E6A9-CE41-6D35F7CCFB9D}" dt="2025-08-14T08:12:46.509" v="448"/>
        <pc:sldMkLst>
          <pc:docMk/>
          <pc:sldMk cId="2094383109" sldId="863"/>
        </pc:sldMkLst>
        <pc:graphicFrameChg chg="mod modGraphic">
          <ac:chgData name="Prakatheesh Jeevanantham" userId="S::pjeevanantham@tonikbank.com::77c19310-3ecb-407f-817d-62fea43d0123" providerId="AD" clId="Web-{2C691F27-CABD-E6A9-CE41-6D35F7CCFB9D}" dt="2025-08-14T08:12:46.509" v="448"/>
          <ac:graphicFrameMkLst>
            <pc:docMk/>
            <pc:sldMk cId="2094383109" sldId="863"/>
            <ac:graphicFrameMk id="4" creationId="{3820A25E-1844-398E-F19E-609556C5AF17}"/>
          </ac:graphicFrameMkLst>
        </pc:graphicFrameChg>
      </pc:sldChg>
    </pc:docChg>
  </pc:docChgLst>
  <pc:docChgLst>
    <pc:chgData name="Prakatheesh Jeevanantham" userId="S::pjeevanantham@tonikbank.com::77c19310-3ecb-407f-817d-62fea43d0123" providerId="AD" clId="Web-{B281B3F2-E6FA-B778-886B-5690FCA03B7D}"/>
    <pc:docChg chg="modSld">
      <pc:chgData name="Prakatheesh Jeevanantham" userId="S::pjeevanantham@tonikbank.com::77c19310-3ecb-407f-817d-62fea43d0123" providerId="AD" clId="Web-{B281B3F2-E6FA-B778-886B-5690FCA03B7D}" dt="2025-07-28T06:14:39.148" v="42" actId="14100"/>
      <pc:docMkLst>
        <pc:docMk/>
      </pc:docMkLst>
      <pc:sldChg chg="addSp delSp modSp">
        <pc:chgData name="Prakatheesh Jeevanantham" userId="S::pjeevanantham@tonikbank.com::77c19310-3ecb-407f-817d-62fea43d0123" providerId="AD" clId="Web-{B281B3F2-E6FA-B778-886B-5690FCA03B7D}" dt="2025-07-28T06:11:43.189" v="30" actId="20577"/>
        <pc:sldMkLst>
          <pc:docMk/>
          <pc:sldMk cId="563941467" sldId="742"/>
        </pc:sldMkLst>
      </pc:sldChg>
      <pc:sldChg chg="addSp modSp">
        <pc:chgData name="Prakatheesh Jeevanantham" userId="S::pjeevanantham@tonikbank.com::77c19310-3ecb-407f-817d-62fea43d0123" providerId="AD" clId="Web-{B281B3F2-E6FA-B778-886B-5690FCA03B7D}" dt="2025-07-28T06:14:39.148" v="42" actId="14100"/>
        <pc:sldMkLst>
          <pc:docMk/>
          <pc:sldMk cId="3182922971" sldId="743"/>
        </pc:sldMkLst>
      </pc:sldChg>
    </pc:docChg>
  </pc:docChgLst>
  <pc:docChgLst>
    <pc:chgData name="Prakatheesh Jeevanantham" userId="S::pjeevanantham@tonikbank.com::77c19310-3ecb-407f-817d-62fea43d0123" providerId="AD" clId="Web-{991308D2-5807-A152-0B4E-35194DDB19C9}"/>
    <pc:docChg chg="modSld">
      <pc:chgData name="Prakatheesh Jeevanantham" userId="S::pjeevanantham@tonikbank.com::77c19310-3ecb-407f-817d-62fea43d0123" providerId="AD" clId="Web-{991308D2-5807-A152-0B4E-35194DDB19C9}" dt="2025-08-14T08:01:52.914" v="21" actId="1076"/>
      <pc:docMkLst>
        <pc:docMk/>
      </pc:docMkLst>
      <pc:sldChg chg="addSp delSp modSp">
        <pc:chgData name="Prakatheesh Jeevanantham" userId="S::pjeevanantham@tonikbank.com::77c19310-3ecb-407f-817d-62fea43d0123" providerId="AD" clId="Web-{991308D2-5807-A152-0B4E-35194DDB19C9}" dt="2025-08-14T08:01:52.914" v="21" actId="1076"/>
        <pc:sldMkLst>
          <pc:docMk/>
          <pc:sldMk cId="66528652" sldId="666"/>
        </pc:sldMkLst>
        <pc:spChg chg="mod">
          <ac:chgData name="Prakatheesh Jeevanantham" userId="S::pjeevanantham@tonikbank.com::77c19310-3ecb-407f-817d-62fea43d0123" providerId="AD" clId="Web-{991308D2-5807-A152-0B4E-35194DDB19C9}" dt="2025-08-14T07:55:46.279" v="12" actId="20577"/>
          <ac:spMkLst>
            <pc:docMk/>
            <pc:sldMk cId="66528652" sldId="666"/>
            <ac:spMk id="9" creationId="{B8FA9653-2641-F2D8-022D-D4DC98A90D36}"/>
          </ac:spMkLst>
        </pc:spChg>
        <pc:picChg chg="add mod">
          <ac:chgData name="Prakatheesh Jeevanantham" userId="S::pjeevanantham@tonikbank.com::77c19310-3ecb-407f-817d-62fea43d0123" providerId="AD" clId="Web-{991308D2-5807-A152-0B4E-35194DDB19C9}" dt="2025-08-14T08:01:52.914" v="21" actId="1076"/>
          <ac:picMkLst>
            <pc:docMk/>
            <pc:sldMk cId="66528652" sldId="666"/>
            <ac:picMk id="3" creationId="{243F75C9-2F7D-F1C8-8555-B0ED74BC9FD8}"/>
          </ac:picMkLst>
        </pc:picChg>
      </pc:sldChg>
      <pc:sldChg chg="modSp">
        <pc:chgData name="Prakatheesh Jeevanantham" userId="S::pjeevanantham@tonikbank.com::77c19310-3ecb-407f-817d-62fea43d0123" providerId="AD" clId="Web-{991308D2-5807-A152-0B4E-35194DDB19C9}" dt="2025-08-14T07:53:44.603" v="8" actId="20577"/>
        <pc:sldMkLst>
          <pc:docMk/>
          <pc:sldMk cId="1535341340" sldId="677"/>
        </pc:sldMkLst>
        <pc:spChg chg="mod">
          <ac:chgData name="Prakatheesh Jeevanantham" userId="S::pjeevanantham@tonikbank.com::77c19310-3ecb-407f-817d-62fea43d0123" providerId="AD" clId="Web-{991308D2-5807-A152-0B4E-35194DDB19C9}" dt="2025-08-14T07:53:44.603" v="8" actId="20577"/>
          <ac:spMkLst>
            <pc:docMk/>
            <pc:sldMk cId="1535341340" sldId="677"/>
            <ac:spMk id="3" creationId="{D3EEB074-602C-89CE-BE94-45FCD25D5D37}"/>
          </ac:spMkLst>
        </pc:spChg>
        <pc:picChg chg="mod">
          <ac:chgData name="Prakatheesh Jeevanantham" userId="S::pjeevanantham@tonikbank.com::77c19310-3ecb-407f-817d-62fea43d0123" providerId="AD" clId="Web-{991308D2-5807-A152-0B4E-35194DDB19C9}" dt="2025-08-14T07:53:41.478" v="7" actId="1076"/>
          <ac:picMkLst>
            <pc:docMk/>
            <pc:sldMk cId="1535341340" sldId="677"/>
            <ac:picMk id="9" creationId="{F6C0206A-2FF9-F943-9853-4E7EB3C3799D}"/>
          </ac:picMkLst>
        </pc:picChg>
      </pc:sldChg>
    </pc:docChg>
  </pc:docChgLst>
  <pc:docChgLst>
    <pc:chgData name="Guest User" userId="S::urn:spo:tenantanon#2fe6762b-2c15-4a41-9779-d487e594fbaf::" providerId="AD" clId="Web-{9F7BE0B7-5EDF-5D24-414B-C5AE20A677E7}"/>
    <pc:docChg chg="modSld">
      <pc:chgData name="Guest User" userId="S::urn:spo:tenantanon#2fe6762b-2c15-4a41-9779-d487e594fbaf::" providerId="AD" clId="Web-{9F7BE0B7-5EDF-5D24-414B-C5AE20A677E7}" dt="2025-08-20T04:57:34.954" v="0" actId="20577"/>
      <pc:docMkLst>
        <pc:docMk/>
      </pc:docMkLst>
      <pc:sldChg chg="modSp">
        <pc:chgData name="Guest User" userId="S::urn:spo:tenantanon#2fe6762b-2c15-4a41-9779-d487e594fbaf::" providerId="AD" clId="Web-{9F7BE0B7-5EDF-5D24-414B-C5AE20A677E7}" dt="2025-08-20T04:57:34.954" v="0" actId="20577"/>
        <pc:sldMkLst>
          <pc:docMk/>
          <pc:sldMk cId="13548610" sldId="730"/>
        </pc:sldMkLst>
        <pc:spChg chg="mod">
          <ac:chgData name="Guest User" userId="S::urn:spo:tenantanon#2fe6762b-2c15-4a41-9779-d487e594fbaf::" providerId="AD" clId="Web-{9F7BE0B7-5EDF-5D24-414B-C5AE20A677E7}" dt="2025-08-20T04:57:34.954" v="0" actId="20577"/>
          <ac:spMkLst>
            <pc:docMk/>
            <pc:sldMk cId="13548610" sldId="730"/>
            <ac:spMk id="3" creationId="{75BB046C-05CF-A7F0-8526-59CF99C954D8}"/>
          </ac:spMkLst>
        </pc:spChg>
      </pc:sldChg>
    </pc:docChg>
  </pc:docChgLst>
  <pc:docChgLst>
    <pc:chgData name="Pradeepa P" userId="S::pparameshvaran@tonikbank.com::ba3c13e9-ce31-4e98-8655-9daa7e0bceff" providerId="AD" clId="Web-{CA20979E-0D7F-B426-50E8-C32ECEBE0A04}"/>
    <pc:docChg chg="modSld">
      <pc:chgData name="Pradeepa P" userId="S::pparameshvaran@tonikbank.com::ba3c13e9-ce31-4e98-8655-9daa7e0bceff" providerId="AD" clId="Web-{CA20979E-0D7F-B426-50E8-C32ECEBE0A04}" dt="2025-08-14T08:45:59.546" v="0" actId="1076"/>
      <pc:docMkLst>
        <pc:docMk/>
      </pc:docMkLst>
      <pc:sldChg chg="modSp">
        <pc:chgData name="Pradeepa P" userId="S::pparameshvaran@tonikbank.com::ba3c13e9-ce31-4e98-8655-9daa7e0bceff" providerId="AD" clId="Web-{CA20979E-0D7F-B426-50E8-C32ECEBE0A04}" dt="2025-08-14T08:45:59.546" v="0" actId="1076"/>
        <pc:sldMkLst>
          <pc:docMk/>
          <pc:sldMk cId="2094383109" sldId="863"/>
        </pc:sldMkLst>
        <pc:spChg chg="mod">
          <ac:chgData name="Pradeepa P" userId="S::pparameshvaran@tonikbank.com::ba3c13e9-ce31-4e98-8655-9daa7e0bceff" providerId="AD" clId="Web-{CA20979E-0D7F-B426-50E8-C32ECEBE0A04}" dt="2025-08-14T08:45:59.546" v="0" actId="1076"/>
          <ac:spMkLst>
            <pc:docMk/>
            <pc:sldMk cId="2094383109" sldId="863"/>
            <ac:spMk id="3" creationId="{D83548AD-C382-A865-E8CE-2496549C303D}"/>
          </ac:spMkLst>
        </pc:spChg>
      </pc:sldChg>
    </pc:docChg>
  </pc:docChgLst>
  <pc:docChgLst>
    <pc:chgData name="Guest User" userId="S::urn:spo:tenantanon#2fe6762b-2c15-4a41-9779-d487e594fbaf::" providerId="AD" clId="Web-{FFD76F75-DDEB-368C-EDDC-453703CCD34D}"/>
    <pc:docChg chg="modSld">
      <pc:chgData name="Guest User" userId="S::urn:spo:tenantanon#2fe6762b-2c15-4a41-9779-d487e594fbaf::" providerId="AD" clId="Web-{FFD76F75-DDEB-368C-EDDC-453703CCD34D}" dt="2025-09-05T05:13:47.422" v="8" actId="20577"/>
      <pc:docMkLst>
        <pc:docMk/>
      </pc:docMkLst>
      <pc:sldChg chg="modSp">
        <pc:chgData name="Guest User" userId="S::urn:spo:tenantanon#2fe6762b-2c15-4a41-9779-d487e594fbaf::" providerId="AD" clId="Web-{FFD76F75-DDEB-368C-EDDC-453703CCD34D}" dt="2025-09-05T05:12:53.389" v="0" actId="1076"/>
        <pc:sldMkLst>
          <pc:docMk/>
          <pc:sldMk cId="2131580198" sldId="529"/>
        </pc:sldMkLst>
        <pc:spChg chg="mod">
          <ac:chgData name="Guest User" userId="S::urn:spo:tenantanon#2fe6762b-2c15-4a41-9779-d487e594fbaf::" providerId="AD" clId="Web-{FFD76F75-DDEB-368C-EDDC-453703CCD34D}" dt="2025-09-05T05:12:53.389" v="0" actId="1076"/>
          <ac:spMkLst>
            <pc:docMk/>
            <pc:sldMk cId="2131580198" sldId="529"/>
            <ac:spMk id="3" creationId="{3AFFBB8F-15DD-0A30-9E60-4916016D70E4}"/>
          </ac:spMkLst>
        </pc:spChg>
      </pc:sldChg>
      <pc:sldChg chg="modSp">
        <pc:chgData name="Guest User" userId="S::urn:spo:tenantanon#2fe6762b-2c15-4a41-9779-d487e594fbaf::" providerId="AD" clId="Web-{FFD76F75-DDEB-368C-EDDC-453703CCD34D}" dt="2025-09-05T05:13:43.016" v="4" actId="20577"/>
        <pc:sldMkLst>
          <pc:docMk/>
          <pc:sldMk cId="3007465165" sldId="865"/>
        </pc:sldMkLst>
        <pc:spChg chg="mod">
          <ac:chgData name="Guest User" userId="S::urn:spo:tenantanon#2fe6762b-2c15-4a41-9779-d487e594fbaf::" providerId="AD" clId="Web-{FFD76F75-DDEB-368C-EDDC-453703CCD34D}" dt="2025-09-05T05:13:43.016" v="4" actId="20577"/>
          <ac:spMkLst>
            <pc:docMk/>
            <pc:sldMk cId="3007465165" sldId="865"/>
            <ac:spMk id="2" creationId="{2765B014-60E9-48B1-18EA-67B637E35A0A}"/>
          </ac:spMkLst>
        </pc:spChg>
      </pc:sldChg>
      <pc:sldChg chg="modSp">
        <pc:chgData name="Guest User" userId="S::urn:spo:tenantanon#2fe6762b-2c15-4a41-9779-d487e594fbaf::" providerId="AD" clId="Web-{FFD76F75-DDEB-368C-EDDC-453703CCD34D}" dt="2025-09-05T05:13:47.422" v="8" actId="20577"/>
        <pc:sldMkLst>
          <pc:docMk/>
          <pc:sldMk cId="3580292408" sldId="866"/>
        </pc:sldMkLst>
        <pc:spChg chg="mod">
          <ac:chgData name="Guest User" userId="S::urn:spo:tenantanon#2fe6762b-2c15-4a41-9779-d487e594fbaf::" providerId="AD" clId="Web-{FFD76F75-DDEB-368C-EDDC-453703CCD34D}" dt="2025-09-05T05:13:47.422" v="8" actId="20577"/>
          <ac:spMkLst>
            <pc:docMk/>
            <pc:sldMk cId="3580292408" sldId="866"/>
            <ac:spMk id="2" creationId="{0BD06DE4-BE34-B7D1-9B25-30DCAA40C19E}"/>
          </ac:spMkLst>
        </pc:spChg>
      </pc:sldChg>
    </pc:docChg>
  </pc:docChgLst>
  <pc:docChgLst>
    <pc:chgData name="Prakatheesh Jeevanantham" userId="S::pjeevanantham@tonikbank.com::77c19310-3ecb-407f-817d-62fea43d0123" providerId="AD" clId="Web-{4625CC13-1A52-0AD0-E23E-02B1135C5D3D}"/>
    <pc:docChg chg="modSld">
      <pc:chgData name="Prakatheesh Jeevanantham" userId="S::pjeevanantham@tonikbank.com::77c19310-3ecb-407f-817d-62fea43d0123" providerId="AD" clId="Web-{4625CC13-1A52-0AD0-E23E-02B1135C5D3D}" dt="2025-07-28T06:20:58.082" v="62" actId="1076"/>
      <pc:docMkLst>
        <pc:docMk/>
      </pc:docMkLst>
      <pc:sldChg chg="modSp">
        <pc:chgData name="Prakatheesh Jeevanantham" userId="S::pjeevanantham@tonikbank.com::77c19310-3ecb-407f-817d-62fea43d0123" providerId="AD" clId="Web-{4625CC13-1A52-0AD0-E23E-02B1135C5D3D}" dt="2025-07-28T06:19:16.485" v="39" actId="14100"/>
        <pc:sldMkLst>
          <pc:docMk/>
          <pc:sldMk cId="1422719224" sldId="737"/>
        </pc:sldMkLst>
      </pc:sldChg>
      <pc:sldChg chg="modSp">
        <pc:chgData name="Prakatheesh Jeevanantham" userId="S::pjeevanantham@tonikbank.com::77c19310-3ecb-407f-817d-62fea43d0123" providerId="AD" clId="Web-{4625CC13-1A52-0AD0-E23E-02B1135C5D3D}" dt="2025-07-28T06:19:30.126" v="40" actId="20577"/>
        <pc:sldMkLst>
          <pc:docMk/>
          <pc:sldMk cId="297296264" sldId="740"/>
        </pc:sldMkLst>
      </pc:sldChg>
      <pc:sldChg chg="modSp">
        <pc:chgData name="Prakatheesh Jeevanantham" userId="S::pjeevanantham@tonikbank.com::77c19310-3ecb-407f-817d-62fea43d0123" providerId="AD" clId="Web-{4625CC13-1A52-0AD0-E23E-02B1135C5D3D}" dt="2025-07-28T06:19:42.470" v="43" actId="20577"/>
        <pc:sldMkLst>
          <pc:docMk/>
          <pc:sldMk cId="563941467" sldId="742"/>
        </pc:sldMkLst>
      </pc:sldChg>
      <pc:sldChg chg="addSp modSp">
        <pc:chgData name="Prakatheesh Jeevanantham" userId="S::pjeevanantham@tonikbank.com::77c19310-3ecb-407f-817d-62fea43d0123" providerId="AD" clId="Web-{4625CC13-1A52-0AD0-E23E-02B1135C5D3D}" dt="2025-07-28T06:16:19.574" v="17" actId="20577"/>
        <pc:sldMkLst>
          <pc:docMk/>
          <pc:sldMk cId="3182922971" sldId="743"/>
        </pc:sldMkLst>
      </pc:sldChg>
      <pc:sldChg chg="addSp modSp">
        <pc:chgData name="Prakatheesh Jeevanantham" userId="S::pjeevanantham@tonikbank.com::77c19310-3ecb-407f-817d-62fea43d0123" providerId="AD" clId="Web-{4625CC13-1A52-0AD0-E23E-02B1135C5D3D}" dt="2025-07-28T06:19:51.439" v="46" actId="20577"/>
        <pc:sldMkLst>
          <pc:docMk/>
          <pc:sldMk cId="638677240" sldId="744"/>
        </pc:sldMkLst>
      </pc:sldChg>
      <pc:sldChg chg="addSp delSp modSp">
        <pc:chgData name="Prakatheesh Jeevanantham" userId="S::pjeevanantham@tonikbank.com::77c19310-3ecb-407f-817d-62fea43d0123" providerId="AD" clId="Web-{4625CC13-1A52-0AD0-E23E-02B1135C5D3D}" dt="2025-07-28T06:20:58.082" v="62" actId="1076"/>
        <pc:sldMkLst>
          <pc:docMk/>
          <pc:sldMk cId="409433831" sldId="745"/>
        </pc:sldMkLst>
      </pc:sldChg>
    </pc:docChg>
  </pc:docChgLst>
  <pc:docChgLst>
    <pc:chgData name="Biswa" userId="S::bbanik@tonikbank.com::26f52a98-3216-49f8-95c0-92c9bbdc30ba" providerId="AD" clId="Web-{26184E4A-91FE-C9AA-0033-D81FCE56624E}"/>
    <pc:docChg chg="modSld">
      <pc:chgData name="Biswa" userId="S::bbanik@tonikbank.com::26f52a98-3216-49f8-95c0-92c9bbdc30ba" providerId="AD" clId="Web-{26184E4A-91FE-C9AA-0033-D81FCE56624E}" dt="2025-08-14T07:58:34.402" v="239"/>
      <pc:docMkLst>
        <pc:docMk/>
      </pc:docMkLst>
      <pc:sldChg chg="modSp">
        <pc:chgData name="Biswa" userId="S::bbanik@tonikbank.com::26f52a98-3216-49f8-95c0-92c9bbdc30ba" providerId="AD" clId="Web-{26184E4A-91FE-C9AA-0033-D81FCE56624E}" dt="2025-08-14T07:58:34.402" v="239"/>
        <pc:sldMkLst>
          <pc:docMk/>
          <pc:sldMk cId="2094383109" sldId="863"/>
        </pc:sldMkLst>
        <pc:graphicFrameChg chg="mod modGraphic">
          <ac:chgData name="Biswa" userId="S::bbanik@tonikbank.com::26f52a98-3216-49f8-95c0-92c9bbdc30ba" providerId="AD" clId="Web-{26184E4A-91FE-C9AA-0033-D81FCE56624E}" dt="2025-08-14T07:58:34.402" v="239"/>
          <ac:graphicFrameMkLst>
            <pc:docMk/>
            <pc:sldMk cId="2094383109" sldId="863"/>
            <ac:graphicFrameMk id="4" creationId="{3820A25E-1844-398E-F19E-609556C5AF17}"/>
          </ac:graphicFrameMkLst>
        </pc:graphicFrameChg>
      </pc:sldChg>
    </pc:docChg>
  </pc:docChgLst>
</pc:chgInfo>
</file>

<file path=ppt/comments/modernComment_211_7F0D5526.xml><?xml version="1.0" encoding="utf-8"?>
<p188:cmLst xmlns:a="http://schemas.openxmlformats.org/drawingml/2006/main" xmlns:r="http://schemas.openxmlformats.org/officeDocument/2006/relationships" xmlns:p188="http://schemas.microsoft.com/office/powerpoint/2018/8/main">
  <p188:cm id="{1EAAFA0D-DF50-4E0A-9CED-18E56EFEF560}" authorId="{CA7CEBD3-1B30-E62A-01CE-F2917BC9FE65}" created="2025-09-03T04:42:56.206" startDate="2025-09-03T04:42:56.206" dueDate="2025-09-03T04:42:56.206" assignedTo="{5C954FC7-6952-2A4E-68F2-62D330C6893B}" title="@Prakatheesh Jeevanantham : Update this slide numbers and the chart">
    <pc:sldMkLst xmlns:pc="http://schemas.microsoft.com/office/powerpoint/2013/main/command">
      <pc:docMk/>
      <pc:sldMk cId="2131580198" sldId="529"/>
    </pc:sldMkLst>
    <p188:txBody>
      <a:bodyPr/>
      <a:lstStyle/>
      <a:p>
        <a:r>
          <a:rPr lang="en-GB"/>
          <a:t>[@Prakatheesh Jeevanantham] : Update this slide numbers and the chart</a:t>
        </a:r>
      </a:p>
    </p188:txBody>
    <p188:extLst>
      <p:ext xmlns:p="http://schemas.openxmlformats.org/presentationml/2006/main" uri="{5BB2D875-25FF-4072-B9AC-8F64D62656EB}">
        <p228:taskDetails xmlns:p228="http://schemas.microsoft.com/office/powerpoint/2022/08/main">
          <p228:history>
            <p228:event time="2025-09-03T04:42:56.206" id="{330CEED7-5FA9-4606-9D23-287474169262}">
              <p228:atrbtn authorId="{CA7CEBD3-1B30-E62A-01CE-F2917BC9FE65}"/>
              <p228:anchr>
                <p228:comment id="{1EAAFA0D-DF50-4E0A-9CED-18E56EFEF560}"/>
              </p228:anchr>
              <p228:add/>
            </p228:event>
            <p228:event time="2025-09-03T04:42:56.206" id="{B7E415FB-AF8F-49A2-89B3-F211BA0DDF1E}">
              <p228:atrbtn authorId="{CA7CEBD3-1B30-E62A-01CE-F2917BC9FE65}"/>
              <p228:anchr>
                <p228:comment id="{1EAAFA0D-DF50-4E0A-9CED-18E56EFEF560}"/>
              </p228:anchr>
              <p228:asgn authorId="{5C954FC7-6952-2A4E-68F2-62D330C6893B}"/>
            </p228:event>
            <p228:event time="2025-09-03T04:42:56.206" id="{A96BBE8B-38F1-4229-AC92-C9494147B840}">
              <p228:atrbtn authorId="{CA7CEBD3-1B30-E62A-01CE-F2917BC9FE65}"/>
              <p228:anchr>
                <p228:comment id="{1EAAFA0D-DF50-4E0A-9CED-18E56EFEF560}"/>
              </p228:anchr>
              <p228:title val="@Prakatheesh Jeevanantham : Update this slide numbers and the chart"/>
            </p228:event>
            <p228:event time="2025-09-03T04:42:56.206" id="{5B2BE647-4EC9-4ECF-A365-3E44DDD767C8}">
              <p228:atrbtn authorId="{CA7CEBD3-1B30-E62A-01CE-F2917BC9FE65}"/>
              <p228:anchr>
                <p228:comment id="{1EAAFA0D-DF50-4E0A-9CED-18E56EFEF560}"/>
              </p228:anchr>
              <p228:date stDt="2025-09-03T04:42:56.206" endDt="2025-09-03T04:42:56.206"/>
            </p228:event>
          </p228:history>
        </p228:taskDetails>
      </p:ext>
    </p188:extLst>
  </p188:cm>
</p188:cmLst>
</file>

<file path=ppt/comments/modernComment_360_28D5C0E1.xml><?xml version="1.0" encoding="utf-8"?>
<p188:cmLst xmlns:a="http://schemas.openxmlformats.org/drawingml/2006/main" xmlns:r="http://schemas.openxmlformats.org/officeDocument/2006/relationships" xmlns:p188="http://schemas.microsoft.com/office/powerpoint/2018/8/main">
  <p188:cm id="{66693332-FBDC-4AA8-ADFF-7804D48881D0}" authorId="{CA7CEBD3-1B30-E62A-01CE-F2917BC9FE65}" created="2025-09-03T04:41:07.469" startDate="2025-09-03T04:41:07.469" dueDate="2025-09-03T04:41:07.469" assignedTo="{5C954FC7-6952-2A4E-68F2-62D330C6893B}" title="@Prakatheesh Jeevanantham: Add this chart for Android + iOS combined">
    <pc:sldMkLst xmlns:pc="http://schemas.microsoft.com/office/powerpoint/2013/main/command">
      <pc:docMk/>
      <pc:sldMk cId="685097185" sldId="864"/>
    </pc:sldMkLst>
    <p188:txBody>
      <a:bodyPr/>
      <a:lstStyle/>
      <a:p>
        <a:r>
          <a:rPr lang="en-GB"/>
          <a:t>[@Prakatheesh Jeevanantham]: Add this chart for Android + iOS combined</a:t>
        </a:r>
      </a:p>
    </p188:txBody>
    <p188:extLst>
      <p:ext xmlns:p="http://schemas.openxmlformats.org/presentationml/2006/main" uri="{5BB2D875-25FF-4072-B9AC-8F64D62656EB}">
        <p228:taskDetails xmlns:p228="http://schemas.microsoft.com/office/powerpoint/2022/08/main">
          <p228:history>
            <p228:event time="2025-09-03T04:41:07.469" id="{DE8B4C8F-9848-4C95-8117-3569D3614C1C}">
              <p228:atrbtn authorId="{CA7CEBD3-1B30-E62A-01CE-F2917BC9FE65}"/>
              <p228:anchr>
                <p228:comment id="{66693332-FBDC-4AA8-ADFF-7804D48881D0}"/>
              </p228:anchr>
              <p228:add/>
            </p228:event>
            <p228:event time="2025-09-03T04:41:07.469" id="{34F8FAE5-E4EF-4DA4-BA59-664B78302DF8}">
              <p228:atrbtn authorId="{CA7CEBD3-1B30-E62A-01CE-F2917BC9FE65}"/>
              <p228:anchr>
                <p228:comment id="{66693332-FBDC-4AA8-ADFF-7804D48881D0}"/>
              </p228:anchr>
              <p228:asgn authorId="{5C954FC7-6952-2A4E-68F2-62D330C6893B}"/>
            </p228:event>
            <p228:event time="2025-09-03T04:41:07.469" id="{64104F8B-BAA5-4029-99FA-9BEA2D477163}">
              <p228:atrbtn authorId="{CA7CEBD3-1B30-E62A-01CE-F2917BC9FE65}"/>
              <p228:anchr>
                <p228:comment id="{66693332-FBDC-4AA8-ADFF-7804D48881D0}"/>
              </p228:anchr>
              <p228:title val="@Prakatheesh Jeevanantham: Add this chart for Android + iOS combined"/>
            </p228:event>
            <p228:event time="2025-09-03T04:41:07.469" id="{517C26EB-5509-4CD6-80DF-1A1A01083A01}">
              <p228:atrbtn authorId="{CA7CEBD3-1B30-E62A-01CE-F2917BC9FE65}"/>
              <p228:anchr>
                <p228:comment id="{66693332-FBDC-4AA8-ADFF-7804D48881D0}"/>
              </p228:anchr>
              <p228:date stDt="2025-09-03T04:41:07.469" endDt="2025-09-03T04:41:07.469"/>
            </p228:event>
          </p228:history>
        </p228:taskDetails>
      </p:ext>
    </p188:extLst>
  </p188:cm>
</p188:cmLst>
</file>

<file path=ppt/comments/modernComment_361_B34246CD.xml><?xml version="1.0" encoding="utf-8"?>
<p188:cmLst xmlns:a="http://schemas.openxmlformats.org/drawingml/2006/main" xmlns:r="http://schemas.openxmlformats.org/officeDocument/2006/relationships" xmlns:p188="http://schemas.microsoft.com/office/powerpoint/2018/8/main">
  <p188:cm id="{AEAD0BF8-D790-4302-9D5E-A45DF6FA89D4}" authorId="{CA7CEBD3-1B30-E62A-01CE-F2917BC9FE65}" created="2025-09-03T04:41:32.423" startDate="2025-09-03T04:41:32.423" dueDate="2025-09-03T04:41:32.423" assignedTo="{5C954FC7-6952-2A4E-68F2-62D330C6893B}" title="@Prakatheesh Jeevanantham:Add this chart for Android users only">
    <pc:sldMkLst xmlns:pc="http://schemas.microsoft.com/office/powerpoint/2013/main/command">
      <pc:docMk/>
      <pc:sldMk cId="3007465165" sldId="865"/>
    </pc:sldMkLst>
    <p188:txBody>
      <a:bodyPr/>
      <a:lstStyle/>
      <a:p>
        <a:r>
          <a:rPr lang="en-GB"/>
          <a:t>[@Prakatheesh Jeevanantham]:Add this chart for Android users only</a:t>
        </a:r>
      </a:p>
    </p188:txBody>
    <p188:extLst>
      <p:ext xmlns:p="http://schemas.openxmlformats.org/presentationml/2006/main" uri="{5BB2D875-25FF-4072-B9AC-8F64D62656EB}">
        <p228:taskDetails xmlns:p228="http://schemas.microsoft.com/office/powerpoint/2022/08/main">
          <p228:history>
            <p228:event time="2025-09-03T04:41:32.423" id="{AA52FF86-EEF3-441E-88A0-E57417A206C9}">
              <p228:atrbtn authorId="{CA7CEBD3-1B30-E62A-01CE-F2917BC9FE65}"/>
              <p228:anchr>
                <p228:comment id="{AEAD0BF8-D790-4302-9D5E-A45DF6FA89D4}"/>
              </p228:anchr>
              <p228:add/>
            </p228:event>
            <p228:event time="2025-09-03T04:41:32.423" id="{D7116904-EC45-491F-9AAB-0A4813D9853C}">
              <p228:atrbtn authorId="{CA7CEBD3-1B30-E62A-01CE-F2917BC9FE65}"/>
              <p228:anchr>
                <p228:comment id="{AEAD0BF8-D790-4302-9D5E-A45DF6FA89D4}"/>
              </p228:anchr>
              <p228:asgn authorId="{5C954FC7-6952-2A4E-68F2-62D330C6893B}"/>
            </p228:event>
            <p228:event time="2025-09-03T04:41:32.423" id="{6DA13333-90A3-42BB-8658-0937702484F1}">
              <p228:atrbtn authorId="{CA7CEBD3-1B30-E62A-01CE-F2917BC9FE65}"/>
              <p228:anchr>
                <p228:comment id="{AEAD0BF8-D790-4302-9D5E-A45DF6FA89D4}"/>
              </p228:anchr>
              <p228:title val="@Prakatheesh Jeevanantham:Add this chart for Android users only"/>
            </p228:event>
            <p228:event time="2025-09-03T04:41:32.423" id="{5FC65472-FE6E-4091-A563-C4628987417A}">
              <p228:atrbtn authorId="{CA7CEBD3-1B30-E62A-01CE-F2917BC9FE65}"/>
              <p228:anchr>
                <p228:comment id="{AEAD0BF8-D790-4302-9D5E-A45DF6FA89D4}"/>
              </p228:anchr>
              <p228:date stDt="2025-09-03T04:41:32.423" endDt="2025-09-03T04:41:32.423"/>
            </p228:event>
          </p228:history>
        </p228:taskDetails>
      </p:ext>
    </p188:extLst>
  </p188:cm>
</p188:cmLst>
</file>

<file path=ppt/comments/modernComment_362_D566ED38.xml><?xml version="1.0" encoding="utf-8"?>
<p188:cmLst xmlns:a="http://schemas.openxmlformats.org/drawingml/2006/main" xmlns:r="http://schemas.openxmlformats.org/officeDocument/2006/relationships" xmlns:p188="http://schemas.microsoft.com/office/powerpoint/2018/8/main">
  <p188:cm id="{5D5A363C-DF68-4F40-8E54-261502E19191}" authorId="{CA7CEBD3-1B30-E62A-01CE-F2917BC9FE65}" created="2025-09-03T04:42:08.346" startDate="2025-09-03T04:42:08.346" dueDate="2025-09-03T04:42:08.346" assignedTo="{5C954FC7-6952-2A4E-68F2-62D330C6893B}" title="@Prakatheesh Jeevanantham : Add this chart for iOS users only">
    <pc:sldMkLst xmlns:pc="http://schemas.microsoft.com/office/powerpoint/2013/main/command">
      <pc:docMk/>
      <pc:sldMk cId="3580292408" sldId="866"/>
    </pc:sldMkLst>
    <p188:txBody>
      <a:bodyPr/>
      <a:lstStyle/>
      <a:p>
        <a:r>
          <a:rPr lang="en-GB"/>
          <a:t>[@Prakatheesh Jeevanantham] : Add this chart for iOS users only</a:t>
        </a:r>
      </a:p>
    </p188:txBody>
    <p188:extLst>
      <p:ext xmlns:p="http://schemas.openxmlformats.org/presentationml/2006/main" uri="{5BB2D875-25FF-4072-B9AC-8F64D62656EB}">
        <p228:taskDetails xmlns:p228="http://schemas.microsoft.com/office/powerpoint/2022/08/main">
          <p228:history>
            <p228:event time="2025-09-03T04:42:08.346" id="{64D7D982-5DF3-4630-9C5D-3BE40297DFF6}">
              <p228:atrbtn authorId="{CA7CEBD3-1B30-E62A-01CE-F2917BC9FE65}"/>
              <p228:anchr>
                <p228:comment id="{5D5A363C-DF68-4F40-8E54-261502E19191}"/>
              </p228:anchr>
              <p228:add/>
            </p228:event>
            <p228:event time="2025-09-03T04:42:08.346" id="{74A3FBD0-013B-4CFE-AD60-90D7143CDDF5}">
              <p228:atrbtn authorId="{CA7CEBD3-1B30-E62A-01CE-F2917BC9FE65}"/>
              <p228:anchr>
                <p228:comment id="{5D5A363C-DF68-4F40-8E54-261502E19191}"/>
              </p228:anchr>
              <p228:asgn authorId="{5C954FC7-6952-2A4E-68F2-62D330C6893B}"/>
            </p228:event>
            <p228:event time="2025-09-03T04:42:08.346" id="{4D7A3030-3D61-45CB-9186-A0255BC88915}">
              <p228:atrbtn authorId="{CA7CEBD3-1B30-E62A-01CE-F2917BC9FE65}"/>
              <p228:anchr>
                <p228:comment id="{5D5A363C-DF68-4F40-8E54-261502E19191}"/>
              </p228:anchr>
              <p228:title val="@Prakatheesh Jeevanantham : Add this chart for iOS users only"/>
            </p228:event>
            <p228:event time="2025-09-03T04:42:08.346" id="{BAE85D3D-2774-4179-B61C-6DDBBEEB8A9F}">
              <p228:atrbtn authorId="{CA7CEBD3-1B30-E62A-01CE-F2917BC9FE65}"/>
              <p228:anchr>
                <p228:comment id="{5D5A363C-DF68-4F40-8E54-261502E19191}"/>
              </p228:anchr>
              <p228:date stDt="2025-09-03T04:42:08.346" endDt="2025-09-03T04:42:08.346"/>
            </p228:event>
          </p228:history>
        </p228:taskDetails>
      </p:ext>
    </p188:extLst>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8FCCA2-6A77-4A5D-8652-D7C4E78E7694}" type="datetimeFigureOut">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8EB54-8893-437B-AC7F-57129B52E2BE}" type="slidenum">
              <a:t>‹#›</a:t>
            </a:fld>
            <a:endParaRPr lang="en-US"/>
          </a:p>
        </p:txBody>
      </p:sp>
    </p:spTree>
    <p:extLst>
      <p:ext uri="{BB962C8B-B14F-4D97-AF65-F5344CB8AC3E}">
        <p14:creationId xmlns:p14="http://schemas.microsoft.com/office/powerpoint/2010/main" val="85609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70EA2-3659-58C3-E1DB-5CBFAA84B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59306-2B35-966F-607E-FA997FF09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F385A8-8C12-9F80-009C-9988539BEF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8973FFC-3074-E8B0-1E52-23775D1468C8}"/>
              </a:ext>
            </a:extLst>
          </p:cNvPr>
          <p:cNvSpPr>
            <a:spLocks noGrp="1"/>
          </p:cNvSpPr>
          <p:nvPr>
            <p:ph type="sldNum" sz="quarter" idx="5"/>
          </p:nvPr>
        </p:nvSpPr>
        <p:spPr/>
        <p:txBody>
          <a:bodyPr/>
          <a:lstStyle/>
          <a:p>
            <a:fld id="{8032B3C1-5BB2-43C2-AF37-BC9A4E3B5491}" type="slidenum">
              <a:rPr lang="en-PH" smtClean="0"/>
              <a:t>2</a:t>
            </a:fld>
            <a:endParaRPr lang="en-PH"/>
          </a:p>
        </p:txBody>
      </p:sp>
    </p:spTree>
    <p:extLst>
      <p:ext uri="{BB962C8B-B14F-4D97-AF65-F5344CB8AC3E}">
        <p14:creationId xmlns:p14="http://schemas.microsoft.com/office/powerpoint/2010/main" val="3918620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508EB54-8893-437B-AC7F-57129B52E2BE}" type="slidenum">
              <a:rPr lang="en-IN" smtClean="0"/>
              <a:t>35</a:t>
            </a:fld>
            <a:endParaRPr lang="en-IN"/>
          </a:p>
        </p:txBody>
      </p:sp>
    </p:spTree>
    <p:extLst>
      <p:ext uri="{BB962C8B-B14F-4D97-AF65-F5344CB8AC3E}">
        <p14:creationId xmlns:p14="http://schemas.microsoft.com/office/powerpoint/2010/main" val="14555976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D3E5B-4BED-B24C-9674-6B6454D0456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4831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3411728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Textboxes">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981075"/>
            <a:ext cx="5108578" cy="4895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19905930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Placeholder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4" name="Content Placeholder 3">
            <a:extLst>
              <a:ext uri="{FF2B5EF4-FFF2-40B4-BE49-F238E27FC236}">
                <a16:creationId xmlns:a16="http://schemas.microsoft.com/office/drawing/2014/main" id="{88DCCD44-27E8-4F05-B21C-5BBA8C9AFFE7}"/>
              </a:ext>
            </a:extLst>
          </p:cNvPr>
          <p:cNvSpPr>
            <a:spLocks noGrp="1"/>
          </p:cNvSpPr>
          <p:nvPr>
            <p:ph sz="quarter" idx="15"/>
          </p:nvPr>
        </p:nvSpPr>
        <p:spPr>
          <a:xfrm>
            <a:off x="911053" y="1737438"/>
            <a:ext cx="5108575"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Content Placeholder 5">
            <a:extLst>
              <a:ext uri="{FF2B5EF4-FFF2-40B4-BE49-F238E27FC236}">
                <a16:creationId xmlns:a16="http://schemas.microsoft.com/office/drawing/2014/main" id="{AC2324EA-1BBD-4479-A31F-033E7DC2704D}"/>
              </a:ext>
            </a:extLst>
          </p:cNvPr>
          <p:cNvSpPr>
            <a:spLocks noGrp="1"/>
          </p:cNvSpPr>
          <p:nvPr>
            <p:ph sz="quarter" idx="16"/>
          </p:nvPr>
        </p:nvSpPr>
        <p:spPr>
          <a:xfrm>
            <a:off x="6172374" y="1737438"/>
            <a:ext cx="5108400"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117151270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Big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1748119"/>
            <a:ext cx="10369550" cy="4165320"/>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5" name="Title 1">
            <a:extLst>
              <a:ext uri="{FF2B5EF4-FFF2-40B4-BE49-F238E27FC236}">
                <a16:creationId xmlns:a16="http://schemas.microsoft.com/office/drawing/2014/main" id="{232C4C44-1466-4515-88F2-3DD924B4D809}"/>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83943616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11">
            <a:extLst>
              <a:ext uri="{FF2B5EF4-FFF2-40B4-BE49-F238E27FC236}">
                <a16:creationId xmlns:a16="http://schemas.microsoft.com/office/drawing/2014/main" id="{A842CBA2-6ADB-402E-989B-420BCA456D07}"/>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4" name="Title 1">
            <a:extLst>
              <a:ext uri="{FF2B5EF4-FFF2-40B4-BE49-F238E27FC236}">
                <a16:creationId xmlns:a16="http://schemas.microsoft.com/office/drawing/2014/main" id="{583482D7-B02B-47E4-ABE6-DA44F4296A72}"/>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57456747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7982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2925443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8BD5A-1D7B-466C-B524-87FD02010335}"/>
              </a:ext>
            </a:extLst>
          </p:cNvPr>
          <p:cNvSpPr>
            <a:spLocks noGrp="1"/>
          </p:cNvSpPr>
          <p:nvPr>
            <p:ph type="title" hasCustomPrompt="1"/>
          </p:nvPr>
        </p:nvSpPr>
        <p:spPr>
          <a:xfrm>
            <a:off x="911224" y="2321859"/>
            <a:ext cx="10369551" cy="2214282"/>
          </a:xfrm>
          <a:prstGeom prst="rect">
            <a:avLst/>
          </a:prstGeom>
        </p:spPr>
        <p:txBody>
          <a:bodyPr anchor="ctr">
            <a:normAutofit/>
          </a:bodyPr>
          <a:lstStyle>
            <a:lvl1pPr algn="ctr"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Chapter #</a:t>
            </a:r>
            <a:br>
              <a:rPr lang="en-PH" noProof="0"/>
            </a:br>
            <a:r>
              <a:rPr lang="en-PH" noProof="0"/>
              <a:t>headline</a:t>
            </a:r>
          </a:p>
        </p:txBody>
      </p:sp>
    </p:spTree>
    <p:extLst>
      <p:ext uri="{BB962C8B-B14F-4D97-AF65-F5344CB8AC3E}">
        <p14:creationId xmlns:p14="http://schemas.microsoft.com/office/powerpoint/2010/main" val="2331428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nSpc>
                <a:spcPct val="110000"/>
              </a:lnSpc>
              <a:defRPr sz="3150" spc="-90" baseline="0"/>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4" name="Text Placeholder 3">
            <a:extLst>
              <a:ext uri="{FF2B5EF4-FFF2-40B4-BE49-F238E27FC236}">
                <a16:creationId xmlns:a16="http://schemas.microsoft.com/office/drawing/2014/main" id="{A4B6B1F9-27C6-40AE-9DAF-99CB30D9F274}"/>
              </a:ext>
            </a:extLst>
          </p:cNvPr>
          <p:cNvSpPr>
            <a:spLocks noGrp="1"/>
          </p:cNvSpPr>
          <p:nvPr>
            <p:ph type="body" sz="half" idx="2"/>
          </p:nvPr>
        </p:nvSpPr>
        <p:spPr>
          <a:xfrm>
            <a:off x="911224" y="2151073"/>
            <a:ext cx="3960814" cy="3762365"/>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noProof="0" dirty="0">
                <a:solidFill>
                  <a:schemeClr val="accent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494017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9" name="Text Placeholder 2">
            <a:extLst>
              <a:ext uri="{FF2B5EF4-FFF2-40B4-BE49-F238E27FC236}">
                <a16:creationId xmlns:a16="http://schemas.microsoft.com/office/drawing/2014/main" id="{B464D0EC-DF14-47AE-A965-A789B323470D}"/>
              </a:ext>
            </a:extLst>
          </p:cNvPr>
          <p:cNvSpPr>
            <a:spLocks noGrp="1"/>
          </p:cNvSpPr>
          <p:nvPr>
            <p:ph type="body" idx="13"/>
          </p:nvPr>
        </p:nvSpPr>
        <p:spPr>
          <a:xfrm>
            <a:off x="911223" y="1681163"/>
            <a:ext cx="5178682"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229214781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E23F-0191-487F-8C79-77393934BD5E}"/>
              </a:ext>
            </a:extLst>
          </p:cNvPr>
          <p:cNvSpPr>
            <a:spLocks noGrp="1"/>
          </p:cNvSpPr>
          <p:nvPr>
            <p:ph type="title"/>
          </p:nvPr>
        </p:nvSpPr>
        <p:spPr>
          <a:xfrm>
            <a:off x="911223" y="981075"/>
            <a:ext cx="10369550" cy="1169551"/>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Content Placeholder 2">
            <a:extLst>
              <a:ext uri="{FF2B5EF4-FFF2-40B4-BE49-F238E27FC236}">
                <a16:creationId xmlns:a16="http://schemas.microsoft.com/office/drawing/2014/main" id="{E5CAD9AE-AED7-48F8-81D3-F7DFCDADC32E}"/>
              </a:ext>
            </a:extLst>
          </p:cNvPr>
          <p:cNvSpPr>
            <a:spLocks noGrp="1"/>
          </p:cNvSpPr>
          <p:nvPr>
            <p:ph idx="1"/>
          </p:nvPr>
        </p:nvSpPr>
        <p:spPr>
          <a:xfrm>
            <a:off x="911225" y="2587751"/>
            <a:ext cx="10369550" cy="3325687"/>
          </a:xfrm>
        </p:spPr>
        <p:txBody>
          <a:bodyPr>
            <a:normAutofit/>
          </a:bodyPr>
          <a:lstStyle>
            <a:lvl1pPr marL="0" indent="0" algn="l" defTabSz="914400" rtl="0" eaLnBrk="1" latinLnBrk="0" hangingPunct="1">
              <a:buNone/>
              <a:defRPr lang="en-PH" sz="1150" kern="1200" spc="-70" baseline="0" noProof="0" dirty="0" smtClean="0">
                <a:solidFill>
                  <a:schemeClr val="tx1"/>
                </a:solidFill>
                <a:latin typeface="+mn-lt"/>
                <a:ea typeface="+mn-ea"/>
                <a:cs typeface="+mn-cs"/>
              </a:defRPr>
            </a:lvl1pPr>
            <a:lvl2pPr marL="0" indent="0">
              <a:buNone/>
              <a:defRPr sz="1200" b="1"/>
            </a:lvl2pPr>
            <a:lvl3pPr marL="0" indent="0">
              <a:buNone/>
              <a:defRPr sz="1200"/>
            </a:lvl3pPr>
            <a:lvl4pPr marL="1371600" indent="0">
              <a:buNone/>
              <a:defRPr/>
            </a:lvl4pPr>
            <a:lvl5pPr marL="1828800" indent="0">
              <a:buNone/>
              <a:defRPr/>
            </a:lvl5pPr>
          </a:lstStyle>
          <a:p>
            <a:pPr marL="0" lvl="0" indent="0" algn="l" defTabSz="914400" rtl="0" eaLnBrk="1" latinLnBrk="0" hangingPunct="1">
              <a:lnSpc>
                <a:spcPct val="114000"/>
              </a:lnSpc>
              <a:spcBef>
                <a:spcPts val="0"/>
              </a:spcBef>
              <a:buFont typeface="Arial" panose="020B0604020202020204" pitchFamily="34" charset="0"/>
              <a:buNone/>
            </a:pPr>
            <a:r>
              <a:rPr lang="en-US" noProof="0"/>
              <a:t>Click to edit Master text styles</a:t>
            </a:r>
          </a:p>
        </p:txBody>
      </p:sp>
      <p:sp>
        <p:nvSpPr>
          <p:cNvPr id="7" name="Slide Number Placeholder 11">
            <a:extLst>
              <a:ext uri="{FF2B5EF4-FFF2-40B4-BE49-F238E27FC236}">
                <a16:creationId xmlns:a16="http://schemas.microsoft.com/office/drawing/2014/main" id="{656184E3-FA41-4B15-BE9C-8A87B67CC430}"/>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Tree>
    <p:extLst>
      <p:ext uri="{BB962C8B-B14F-4D97-AF65-F5344CB8AC3E}">
        <p14:creationId xmlns:p14="http://schemas.microsoft.com/office/powerpoint/2010/main" val="250352141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Right-Side Content">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9225086-4934-4BA0-BFE6-A6CF7372BE0E}"/>
              </a:ext>
            </a:extLst>
          </p:cNvPr>
          <p:cNvSpPr>
            <a:spLocks noGrp="1"/>
          </p:cNvSpPr>
          <p:nvPr>
            <p:ph sz="half" idx="2"/>
          </p:nvPr>
        </p:nvSpPr>
        <p:spPr>
          <a:xfrm>
            <a:off x="7316784" y="981075"/>
            <a:ext cx="3960815" cy="4932363"/>
          </a:xfrm>
        </p:spPr>
        <p:txBody>
          <a:bodyPr/>
          <a:lstStyle>
            <a:lvl1pPr marL="342000" indent="-342000">
              <a:lnSpc>
                <a:spcPct val="100000"/>
              </a:lnSpc>
              <a:spcBef>
                <a:spcPts val="0"/>
              </a:spcBef>
              <a:buSzPct val="115000"/>
              <a:buFont typeface="Wingdings" panose="05000000000000000000" pitchFamily="2" charset="2"/>
              <a:buChar char="§"/>
              <a:defRPr sz="1800">
                <a:solidFill>
                  <a:schemeClr val="accent1"/>
                </a:solidFill>
              </a:defRPr>
            </a:lvl1pPr>
            <a:lvl2pPr marL="0" indent="0">
              <a:buNone/>
              <a:defRPr sz="1100">
                <a:solidFill>
                  <a:schemeClr val="accent1"/>
                </a:solidFill>
              </a:defRPr>
            </a:lvl2pPr>
          </a:lstStyle>
          <a:p>
            <a:pPr lvl="0"/>
            <a:r>
              <a:rPr lang="en-US" noProof="0"/>
              <a:t>Click to edit Master text styles</a:t>
            </a:r>
          </a:p>
          <a:p>
            <a:pPr lvl="1"/>
            <a:r>
              <a:rPr lang="en-US" noProof="0"/>
              <a:t>Second level</a:t>
            </a:r>
          </a:p>
        </p:txBody>
      </p:sp>
      <p:sp>
        <p:nvSpPr>
          <p:cNvPr id="8" name="Slide Number Placeholder 11">
            <a:extLst>
              <a:ext uri="{FF2B5EF4-FFF2-40B4-BE49-F238E27FC236}">
                <a16:creationId xmlns:a16="http://schemas.microsoft.com/office/drawing/2014/main" id="{905878BF-004C-4634-AE51-76B9BDB4A393}"/>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Title 1">
            <a:extLst>
              <a:ext uri="{FF2B5EF4-FFF2-40B4-BE49-F238E27FC236}">
                <a16:creationId xmlns:a16="http://schemas.microsoft.com/office/drawing/2014/main" id="{AAC68C63-61FF-47FD-9A18-28597DE7B47A}"/>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Tree>
    <p:extLst>
      <p:ext uri="{BB962C8B-B14F-4D97-AF65-F5344CB8AC3E}">
        <p14:creationId xmlns:p14="http://schemas.microsoft.com/office/powerpoint/2010/main" val="3912448653"/>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icture with Caption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2A243-A39F-4201-A838-A752631591E8}"/>
              </a:ext>
            </a:extLst>
          </p:cNvPr>
          <p:cNvSpPr>
            <a:spLocks noGrp="1"/>
          </p:cNvSpPr>
          <p:nvPr>
            <p:ph type="title"/>
          </p:nvPr>
        </p:nvSpPr>
        <p:spPr>
          <a:xfrm>
            <a:off x="911224" y="981073"/>
            <a:ext cx="3960814" cy="1022075"/>
          </a:xfrm>
          <a:prstGeom prst="rect">
            <a:avLst/>
          </a:prstGeom>
        </p:spPr>
        <p:txBody>
          <a:bodyPr anchor="t">
            <a:sp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Picture Placeholder 2">
            <a:extLst>
              <a:ext uri="{FF2B5EF4-FFF2-40B4-BE49-F238E27FC236}">
                <a16:creationId xmlns:a16="http://schemas.microsoft.com/office/drawing/2014/main" id="{8DD0BA76-34E5-44EA-888A-855BCCB9D3A2}"/>
              </a:ext>
            </a:extLst>
          </p:cNvPr>
          <p:cNvSpPr>
            <a:spLocks noGrp="1"/>
          </p:cNvSpPr>
          <p:nvPr>
            <p:ph type="pic" idx="1"/>
          </p:nvPr>
        </p:nvSpPr>
        <p:spPr>
          <a:xfrm>
            <a:off x="6096000" y="0"/>
            <a:ext cx="6096000" cy="6858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PH" noProof="0"/>
          </a:p>
        </p:txBody>
      </p:sp>
      <p:sp>
        <p:nvSpPr>
          <p:cNvPr id="12" name="Slide Number Placeholder 11">
            <a:extLst>
              <a:ext uri="{FF2B5EF4-FFF2-40B4-BE49-F238E27FC236}">
                <a16:creationId xmlns:a16="http://schemas.microsoft.com/office/drawing/2014/main" id="{D1AC0660-6502-4ABC-A2ED-2D6CF5E37B32}"/>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6" name="Chart Placeholder 5">
            <a:extLst>
              <a:ext uri="{FF2B5EF4-FFF2-40B4-BE49-F238E27FC236}">
                <a16:creationId xmlns:a16="http://schemas.microsoft.com/office/drawing/2014/main" id="{CD91FF71-2EEB-4774-8F90-FE5ACB1A4987}"/>
              </a:ext>
            </a:extLst>
          </p:cNvPr>
          <p:cNvSpPr>
            <a:spLocks noGrp="1"/>
          </p:cNvSpPr>
          <p:nvPr>
            <p:ph type="chart" sz="quarter" idx="13" hasCustomPrompt="1"/>
          </p:nvPr>
        </p:nvSpPr>
        <p:spPr>
          <a:xfrm>
            <a:off x="911225" y="1951038"/>
            <a:ext cx="3960813" cy="3962400"/>
          </a:xfrm>
        </p:spPr>
        <p:txBody>
          <a:bodyPr/>
          <a:lstStyle>
            <a:lvl1pPr marL="0" indent="0">
              <a:buNone/>
              <a:defRPr/>
            </a:lvl1pPr>
          </a:lstStyle>
          <a:p>
            <a:r>
              <a:rPr lang="en-PH" noProof="0"/>
              <a:t>Click to insert a chart</a:t>
            </a:r>
          </a:p>
        </p:txBody>
      </p:sp>
    </p:spTree>
    <p:extLst>
      <p:ext uri="{BB962C8B-B14F-4D97-AF65-F5344CB8AC3E}">
        <p14:creationId xmlns:p14="http://schemas.microsoft.com/office/powerpoint/2010/main" val="122279921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35EAA22-CA34-4A50-973C-127FD127D800}"/>
              </a:ext>
            </a:extLst>
          </p:cNvPr>
          <p:cNvSpPr>
            <a:spLocks noGrp="1"/>
          </p:cNvSpPr>
          <p:nvPr>
            <p:ph sz="half" idx="2"/>
          </p:nvPr>
        </p:nvSpPr>
        <p:spPr>
          <a:xfrm>
            <a:off x="911223" y="2505075"/>
            <a:ext cx="5086352" cy="3408363"/>
          </a:xfrm>
        </p:spPr>
        <p:txBody>
          <a:bodyPr/>
          <a:lstStyle>
            <a:lvl1pPr marL="457200" indent="-457200">
              <a:buFont typeface="Arial" panose="020B0604020202020204" pitchFamily="34" charset="0"/>
              <a:buChar char="•"/>
              <a:defRPr lang="en-PH" sz="1800" kern="1200" noProof="0" dirty="0">
                <a:solidFill>
                  <a:schemeClr val="accent1"/>
                </a:solidFill>
                <a:latin typeface="+mn-lt"/>
                <a:ea typeface="+mn-ea"/>
                <a:cs typeface="+mn-cs"/>
              </a:defRPr>
            </a:lvl1pPr>
            <a:lvl2pPr>
              <a:defRPr lang="en-PH" sz="1100" kern="1200" noProof="0" dirty="0" smtClean="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buFont typeface="Wingdings" panose="05000000000000000000" pitchFamily="2" charset="2"/>
              <a:buChar char="§"/>
            </a:pPr>
            <a:r>
              <a:rPr lang="en-US" noProof="0"/>
              <a:t>Click to edit Master text styles</a:t>
            </a:r>
          </a:p>
          <a:p>
            <a:pPr marL="228600" lvl="1" indent="-228600" algn="l" defTabSz="914400" rtl="0" eaLnBrk="1" latinLnBrk="0" hangingPunct="1">
              <a:lnSpc>
                <a:spcPct val="100000"/>
              </a:lnSpc>
              <a:spcBef>
                <a:spcPts val="0"/>
              </a:spcBef>
              <a:buSzPct val="115000"/>
              <a:buFont typeface="Wingdings" panose="05000000000000000000" pitchFamily="2" charset="2"/>
              <a:buChar char="§"/>
            </a:pPr>
            <a:r>
              <a:rPr lang="en-US" noProof="0"/>
              <a:t>Second level</a:t>
            </a:r>
          </a:p>
          <a:p>
            <a:pPr marL="228600" lvl="2" indent="-228600" algn="l" defTabSz="914400" rtl="0" eaLnBrk="1" latinLnBrk="0" hangingPunct="1">
              <a:lnSpc>
                <a:spcPct val="100000"/>
              </a:lnSpc>
              <a:spcBef>
                <a:spcPts val="0"/>
              </a:spcBef>
              <a:buSzPct val="115000"/>
              <a:buFont typeface="Wingdings" panose="05000000000000000000" pitchFamily="2" charset="2"/>
              <a:buChar char="§"/>
            </a:pPr>
            <a:r>
              <a:rPr lang="en-US" noProof="0"/>
              <a:t>Third level</a:t>
            </a:r>
          </a:p>
        </p:txBody>
      </p:sp>
      <p:sp>
        <p:nvSpPr>
          <p:cNvPr id="6" name="Content Placeholder 5">
            <a:extLst>
              <a:ext uri="{FF2B5EF4-FFF2-40B4-BE49-F238E27FC236}">
                <a16:creationId xmlns:a16="http://schemas.microsoft.com/office/drawing/2014/main" id="{507D4EDA-1701-4A8D-8879-6F669F44F36D}"/>
              </a:ext>
            </a:extLst>
          </p:cNvPr>
          <p:cNvSpPr>
            <a:spLocks noGrp="1"/>
          </p:cNvSpPr>
          <p:nvPr>
            <p:ph sz="quarter" idx="4"/>
          </p:nvPr>
        </p:nvSpPr>
        <p:spPr>
          <a:xfrm>
            <a:off x="6172200" y="2505075"/>
            <a:ext cx="5086352" cy="3408363"/>
          </a:xfrm>
        </p:spPr>
        <p:txBody>
          <a:bodyPr/>
          <a:lstStyle>
            <a:lvl1pPr marL="228600" indent="-228600">
              <a:buFont typeface="Wingdings" panose="05000000000000000000" pitchFamily="2" charset="2"/>
              <a:buChar char="§"/>
              <a:defRPr lang="en-US" sz="1800" kern="1200" dirty="0">
                <a:solidFill>
                  <a:schemeClr val="accent1"/>
                </a:solidFill>
                <a:latin typeface="+mn-lt"/>
                <a:ea typeface="+mn-ea"/>
                <a:cs typeface="+mn-cs"/>
              </a:defRPr>
            </a:lvl1pPr>
            <a:lvl2pPr>
              <a:defRPr lang="en-US" sz="1100" kern="1200" noProof="0" dirty="0">
                <a:solidFill>
                  <a:schemeClr val="tx1">
                    <a:lumMod val="85000"/>
                    <a:lumOff val="15000"/>
                  </a:schemeClr>
                </a:solidFill>
                <a:latin typeface="+mn-lt"/>
                <a:ea typeface="+mn-ea"/>
                <a:cs typeface="+mn-cs"/>
              </a:defRPr>
            </a:lvl2pPr>
          </a:lstStyle>
          <a:p>
            <a:pPr marL="228600" lvl="0" indent="-228600" algn="l" defTabSz="914400" rtl="0" eaLnBrk="1" latinLnBrk="0" hangingPunct="1">
              <a:lnSpc>
                <a:spcPct val="100000"/>
              </a:lnSpc>
              <a:spcBef>
                <a:spcPts val="0"/>
              </a:spcBef>
              <a:buSzPct val="115000"/>
            </a:pPr>
            <a:r>
              <a:rPr lang="en-US" noProof="0"/>
              <a:t>Click to edit Master text styles</a:t>
            </a:r>
          </a:p>
          <a:p>
            <a:pPr marL="228600" lvl="1" indent="-228600" algn="l" defTabSz="914400" rtl="0" eaLnBrk="1" latinLnBrk="0" hangingPunct="1">
              <a:lnSpc>
                <a:spcPct val="100000"/>
              </a:lnSpc>
              <a:spcBef>
                <a:spcPts val="0"/>
              </a:spcBef>
              <a:buSzPct val="115000"/>
            </a:pPr>
            <a:r>
              <a:rPr lang="en-US" noProof="0"/>
              <a:t>Second level</a:t>
            </a:r>
          </a:p>
        </p:txBody>
      </p:sp>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9" name="Text Placeholder 2">
            <a:extLst>
              <a:ext uri="{FF2B5EF4-FFF2-40B4-BE49-F238E27FC236}">
                <a16:creationId xmlns:a16="http://schemas.microsoft.com/office/drawing/2014/main" id="{011D86E5-50D9-41CC-9F95-B4AA835286C9}"/>
              </a:ext>
            </a:extLst>
          </p:cNvPr>
          <p:cNvSpPr>
            <a:spLocks noGrp="1"/>
          </p:cNvSpPr>
          <p:nvPr>
            <p:ph type="body" idx="13"/>
          </p:nvPr>
        </p:nvSpPr>
        <p:spPr>
          <a:xfrm>
            <a:off x="911223" y="1681163"/>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1" name="Text Placeholder 2">
            <a:extLst>
              <a:ext uri="{FF2B5EF4-FFF2-40B4-BE49-F238E27FC236}">
                <a16:creationId xmlns:a16="http://schemas.microsoft.com/office/drawing/2014/main" id="{9D23F7DC-C3F0-4EE3-B615-04ACDE542573}"/>
              </a:ext>
            </a:extLst>
          </p:cNvPr>
          <p:cNvSpPr>
            <a:spLocks noGrp="1"/>
          </p:cNvSpPr>
          <p:nvPr>
            <p:ph type="body" idx="14"/>
          </p:nvPr>
        </p:nvSpPr>
        <p:spPr>
          <a:xfrm>
            <a:off x="6172199" y="1681162"/>
            <a:ext cx="5108579" cy="778573"/>
          </a:xfrm>
        </p:spPr>
        <p:txBody>
          <a:bodyPr anchor="t">
            <a:normAutofit/>
          </a:bodyPr>
          <a:lstStyle>
            <a:lvl1pPr marL="0" indent="0">
              <a:buNone/>
              <a:defRPr lang="en-US" sz="1800" kern="1200" spc="20" noProof="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0590250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Textboxes with Title">
    <p:spTree>
      <p:nvGrpSpPr>
        <p:cNvPr id="1" name=""/>
        <p:cNvGrpSpPr/>
        <p:nvPr/>
      </p:nvGrpSpPr>
      <p:grpSpPr>
        <a:xfrm>
          <a:off x="0" y="0"/>
          <a:ext cx="0" cy="0"/>
          <a:chOff x="0" y="0"/>
          <a:chExt cx="0" cy="0"/>
        </a:xfrm>
      </p:grpSpPr>
      <p:sp>
        <p:nvSpPr>
          <p:cNvPr id="10" name="Slide Number Placeholder 11">
            <a:extLst>
              <a:ext uri="{FF2B5EF4-FFF2-40B4-BE49-F238E27FC236}">
                <a16:creationId xmlns:a16="http://schemas.microsoft.com/office/drawing/2014/main" id="{BC8E0731-FF1F-42F3-A1DE-09A7A093FC9E}"/>
              </a:ext>
            </a:extLst>
          </p:cNvPr>
          <p:cNvSpPr>
            <a:spLocks noGrp="1"/>
          </p:cNvSpPr>
          <p:nvPr>
            <p:ph type="sldNum" sz="quarter" idx="12"/>
          </p:nvPr>
        </p:nvSpPr>
        <p:spPr>
          <a:xfrm>
            <a:off x="911223" y="6282781"/>
            <a:ext cx="2670175" cy="231140"/>
          </a:xfrm>
        </p:spPr>
        <p:txBody>
          <a:bodyPr anchor="t"/>
          <a:lstStyle>
            <a:lvl1pPr algn="l">
              <a:defRPr sz="800">
                <a:solidFill>
                  <a:schemeClr val="tx1"/>
                </a:solidFill>
              </a:defRPr>
            </a:lvl1pPr>
          </a:lstStyle>
          <a:p>
            <a:fld id="{C7F0D36C-296C-4C41-928D-13DEBF2E67EF}" type="slidenum">
              <a:rPr lang="en-PH" smtClean="0"/>
              <a:pPr/>
              <a:t>‹#›</a:t>
            </a:fld>
            <a:endParaRPr lang="en-PH"/>
          </a:p>
        </p:txBody>
      </p:sp>
      <p:sp>
        <p:nvSpPr>
          <p:cNvPr id="8" name="Title 1">
            <a:extLst>
              <a:ext uri="{FF2B5EF4-FFF2-40B4-BE49-F238E27FC236}">
                <a16:creationId xmlns:a16="http://schemas.microsoft.com/office/drawing/2014/main" id="{EF6409CB-2DCC-405D-AFC8-B8C81B6836FC}"/>
              </a:ext>
            </a:extLst>
          </p:cNvPr>
          <p:cNvSpPr>
            <a:spLocks noGrp="1"/>
          </p:cNvSpPr>
          <p:nvPr>
            <p:ph type="title"/>
          </p:nvPr>
        </p:nvSpPr>
        <p:spPr>
          <a:xfrm>
            <a:off x="911223" y="981075"/>
            <a:ext cx="10369550" cy="587749"/>
          </a:xfrm>
          <a:prstGeom prst="rect">
            <a:avLst/>
          </a:prstGeom>
        </p:spPr>
        <p:txBody>
          <a:bodyPr anchor="t">
            <a:normAutofit/>
          </a:bodyPr>
          <a:lstStyle>
            <a:lvl1pPr algn="l" defTabSz="914400" rtl="0" eaLnBrk="1" latinLnBrk="0" hangingPunct="1">
              <a:lnSpc>
                <a:spcPct val="110000"/>
              </a:lnSpc>
              <a:spcBef>
                <a:spcPct val="0"/>
              </a:spcBef>
              <a:buNone/>
              <a:defRPr lang="hr-HR" sz="3150" kern="1200" spc="-90" baseline="0" noProof="0" dirty="0">
                <a:solidFill>
                  <a:schemeClr val="accent1"/>
                </a:solidFill>
                <a:latin typeface="+mj-lt"/>
                <a:ea typeface="+mj-ea"/>
                <a:cs typeface="+mj-cs"/>
              </a:defRPr>
            </a:lvl1p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94220268-61C8-499F-BD8E-D137A2E94C75}"/>
              </a:ext>
            </a:extLst>
          </p:cNvPr>
          <p:cNvSpPr>
            <a:spLocks noGrp="1"/>
          </p:cNvSpPr>
          <p:nvPr>
            <p:ph type="body" sz="quarter" idx="13"/>
          </p:nvPr>
        </p:nvSpPr>
        <p:spPr>
          <a:xfrm>
            <a:off x="911228"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12" name="Text Placeholder 2">
            <a:extLst>
              <a:ext uri="{FF2B5EF4-FFF2-40B4-BE49-F238E27FC236}">
                <a16:creationId xmlns:a16="http://schemas.microsoft.com/office/drawing/2014/main" id="{00D1E06D-6DDD-4474-9CDB-8EDE97EFAA38}"/>
              </a:ext>
            </a:extLst>
          </p:cNvPr>
          <p:cNvSpPr>
            <a:spLocks noGrp="1"/>
          </p:cNvSpPr>
          <p:nvPr>
            <p:ph type="body" sz="quarter" idx="14"/>
          </p:nvPr>
        </p:nvSpPr>
        <p:spPr>
          <a:xfrm>
            <a:off x="6172194" y="1700925"/>
            <a:ext cx="5108578" cy="417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Tree>
    <p:extLst>
      <p:ext uri="{BB962C8B-B14F-4D97-AF65-F5344CB8AC3E}">
        <p14:creationId xmlns:p14="http://schemas.microsoft.com/office/powerpoint/2010/main" val="225515924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3005-0E1E-40F0-BDE2-EADB9B991268}"/>
              </a:ext>
            </a:extLst>
          </p:cNvPr>
          <p:cNvSpPr>
            <a:spLocks noGrp="1"/>
          </p:cNvSpPr>
          <p:nvPr>
            <p:ph type="title"/>
          </p:nvPr>
        </p:nvSpPr>
        <p:spPr>
          <a:xfrm>
            <a:off x="911225" y="356161"/>
            <a:ext cx="10369550" cy="1325563"/>
          </a:xfrm>
          <a:prstGeom prst="rect">
            <a:avLst/>
          </a:prstGeom>
        </p:spPr>
        <p:txBody>
          <a:bodyPr vert="horz" lIns="0" tIns="0" rIns="0" bIns="0" rtlCol="0" anchor="ctr">
            <a:normAutofit/>
          </a:bodyPr>
          <a:lstStyle/>
          <a:p>
            <a:r>
              <a:rPr lang="en-US" noProof="0"/>
              <a:t>Click to edit Master title style</a:t>
            </a:r>
            <a:endParaRPr lang="en-PH" noProof="0"/>
          </a:p>
        </p:txBody>
      </p:sp>
      <p:sp>
        <p:nvSpPr>
          <p:cNvPr id="3" name="Text Placeholder 2">
            <a:extLst>
              <a:ext uri="{FF2B5EF4-FFF2-40B4-BE49-F238E27FC236}">
                <a16:creationId xmlns:a16="http://schemas.microsoft.com/office/drawing/2014/main" id="{E3A265F2-578C-4CAA-89BF-4F38B1881798}"/>
              </a:ext>
            </a:extLst>
          </p:cNvPr>
          <p:cNvSpPr>
            <a:spLocks noGrp="1"/>
          </p:cNvSpPr>
          <p:nvPr>
            <p:ph type="body" idx="1"/>
          </p:nvPr>
        </p:nvSpPr>
        <p:spPr>
          <a:xfrm>
            <a:off x="911225" y="1825625"/>
            <a:ext cx="10369550" cy="4351338"/>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PH" noProof="0"/>
          </a:p>
        </p:txBody>
      </p:sp>
      <p:sp>
        <p:nvSpPr>
          <p:cNvPr id="4" name="Date Placeholder 3">
            <a:extLst>
              <a:ext uri="{FF2B5EF4-FFF2-40B4-BE49-F238E27FC236}">
                <a16:creationId xmlns:a16="http://schemas.microsoft.com/office/drawing/2014/main" id="{A299C471-B851-4A46-ABDC-9A326724C2F2}"/>
              </a:ext>
            </a:extLst>
          </p:cNvPr>
          <p:cNvSpPr>
            <a:spLocks noGrp="1"/>
          </p:cNvSpPr>
          <p:nvPr>
            <p:ph type="dt" sz="half" idx="2"/>
          </p:nvPr>
        </p:nvSpPr>
        <p:spPr>
          <a:xfrm>
            <a:off x="911224" y="6356350"/>
            <a:ext cx="2670175" cy="365125"/>
          </a:xfrm>
          <a:prstGeom prst="rect">
            <a:avLst/>
          </a:prstGeom>
        </p:spPr>
        <p:txBody>
          <a:bodyPr vert="horz" lIns="0" tIns="0" rIns="0" bIns="0" rtlCol="0" anchor="ctr"/>
          <a:lstStyle>
            <a:lvl1pPr algn="l">
              <a:defRPr sz="1200">
                <a:solidFill>
                  <a:schemeClr val="tx1">
                    <a:tint val="75000"/>
                  </a:schemeClr>
                </a:solidFill>
              </a:defRPr>
            </a:lvl1pPr>
          </a:lstStyle>
          <a:p>
            <a:fld id="{3CD7A933-1C71-4162-8CD9-4E532792FE2B}" type="datetimeFigureOut">
              <a:rPr lang="en-PH" noProof="0" smtClean="0"/>
              <a:t>07/09/2025</a:t>
            </a:fld>
            <a:endParaRPr lang="en-PH" noProof="0"/>
          </a:p>
        </p:txBody>
      </p:sp>
      <p:sp>
        <p:nvSpPr>
          <p:cNvPr id="5" name="Footer Placeholder 4">
            <a:extLst>
              <a:ext uri="{FF2B5EF4-FFF2-40B4-BE49-F238E27FC236}">
                <a16:creationId xmlns:a16="http://schemas.microsoft.com/office/drawing/2014/main" id="{8FEA0257-3C46-4366-8401-6FAB38D04D3C}"/>
              </a:ext>
            </a:extLst>
          </p:cNvPr>
          <p:cNvSpPr>
            <a:spLocks noGrp="1"/>
          </p:cNvSpPr>
          <p:nvPr>
            <p:ph type="ftr" sz="quarter" idx="3"/>
          </p:nvPr>
        </p:nvSpPr>
        <p:spPr>
          <a:xfrm>
            <a:off x="4038600" y="6356350"/>
            <a:ext cx="4114800" cy="365125"/>
          </a:xfrm>
          <a:prstGeom prst="rect">
            <a:avLst/>
          </a:prstGeom>
        </p:spPr>
        <p:txBody>
          <a:bodyPr vert="horz" lIns="0" tIns="0" rIns="0" bIns="0" rtlCol="0" anchor="ctr"/>
          <a:lstStyle>
            <a:lvl1pPr algn="ctr">
              <a:defRPr sz="1200">
                <a:solidFill>
                  <a:schemeClr val="tx1">
                    <a:tint val="75000"/>
                  </a:schemeClr>
                </a:solidFill>
              </a:defRPr>
            </a:lvl1pPr>
          </a:lstStyle>
          <a:p>
            <a:endParaRPr lang="en-PH" noProof="0"/>
          </a:p>
        </p:txBody>
      </p:sp>
      <p:sp>
        <p:nvSpPr>
          <p:cNvPr id="6" name="Slide Number Placeholder 5">
            <a:extLst>
              <a:ext uri="{FF2B5EF4-FFF2-40B4-BE49-F238E27FC236}">
                <a16:creationId xmlns:a16="http://schemas.microsoft.com/office/drawing/2014/main" id="{D1D7A957-F719-44B5-9861-6AE31885942A}"/>
              </a:ext>
            </a:extLst>
          </p:cNvPr>
          <p:cNvSpPr>
            <a:spLocks noGrp="1"/>
          </p:cNvSpPr>
          <p:nvPr>
            <p:ph type="sldNum" sz="quarter" idx="4"/>
          </p:nvPr>
        </p:nvSpPr>
        <p:spPr>
          <a:xfrm>
            <a:off x="8610600" y="6356350"/>
            <a:ext cx="2670175" cy="365125"/>
          </a:xfrm>
          <a:prstGeom prst="rect">
            <a:avLst/>
          </a:prstGeom>
        </p:spPr>
        <p:txBody>
          <a:bodyPr vert="horz" lIns="0" tIns="0" rIns="0" bIns="0" rtlCol="0" anchor="ctr"/>
          <a:lstStyle>
            <a:lvl1pPr algn="r">
              <a:defRPr sz="1200">
                <a:solidFill>
                  <a:schemeClr val="tx1">
                    <a:tint val="75000"/>
                  </a:schemeClr>
                </a:solidFill>
              </a:defRPr>
            </a:lvl1pPr>
          </a:lstStyle>
          <a:p>
            <a:fld id="{C7F0D36C-296C-4C41-928D-13DEBF2E67EF}" type="slidenum">
              <a:rPr lang="en-PH" noProof="0" smtClean="0"/>
              <a:t>‹#›</a:t>
            </a:fld>
            <a:endParaRPr lang="en-PH" noProof="0"/>
          </a:p>
        </p:txBody>
      </p:sp>
    </p:spTree>
    <p:extLst>
      <p:ext uri="{BB962C8B-B14F-4D97-AF65-F5344CB8AC3E}">
        <p14:creationId xmlns:p14="http://schemas.microsoft.com/office/powerpoint/2010/main" val="219733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txStyles>
    <p:titleStyle>
      <a:lvl1pPr algn="l" defTabSz="914400" rtl="0" eaLnBrk="1" latinLnBrk="0" hangingPunct="1">
        <a:lnSpc>
          <a:spcPct val="90000"/>
        </a:lnSpc>
        <a:spcBef>
          <a:spcPct val="0"/>
        </a:spcBef>
        <a:buNone/>
        <a:defRPr sz="35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
        <a:defRPr sz="280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18">
          <p15:clr>
            <a:srgbClr val="F26B43"/>
          </p15:clr>
        </p15:guide>
        <p15:guide id="2" pos="574">
          <p15:clr>
            <a:srgbClr val="F26B43"/>
          </p15:clr>
        </p15:guide>
        <p15:guide id="3" orient="horz" pos="3725">
          <p15:clr>
            <a:srgbClr val="F26B43"/>
          </p15:clr>
        </p15:guide>
        <p15:guide id="4" pos="2479">
          <p15:clr>
            <a:srgbClr val="F26B43"/>
          </p15:clr>
        </p15:guide>
        <p15:guide id="5" pos="3069">
          <p15:clr>
            <a:srgbClr val="F26B43"/>
          </p15:clr>
        </p15:guide>
        <p15:guide id="6" pos="3840">
          <p15:clr>
            <a:srgbClr val="F26B43"/>
          </p15:clr>
        </p15:guide>
        <p15:guide id="7" pos="4611">
          <p15:clr>
            <a:srgbClr val="F26B43"/>
          </p15:clr>
        </p15:guide>
        <p15:guide id="8" pos="5201">
          <p15:clr>
            <a:srgbClr val="F26B43"/>
          </p15:clr>
        </p15:guide>
        <p15:guide id="9" pos="710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8/10/relationships/comments" Target="../comments/modernComment_361_B34246CD.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8/10/relationships/comments" Target="../comments/modernComment_362_D566ED3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211_7F0D5526.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3.pn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8.png"/><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3.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8/10/relationships/comments" Target="../comments/modernComment_360_28D5C0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911225" y="3946650"/>
            <a:ext cx="6446015" cy="573792"/>
          </a:xfrm>
        </p:spPr>
        <p:txBody>
          <a:bodyPr>
            <a:normAutofit/>
          </a:bodyPr>
          <a:lstStyle/>
          <a:p>
            <a:r>
              <a:rPr lang="en-US"/>
              <a:t>Trench 2 Transaction Score </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852610" y="5167221"/>
            <a:ext cx="4390474" cy="720110"/>
          </a:xfrm>
        </p:spPr>
        <p:txBody>
          <a:bodyPr vert="horz" lIns="0" tIns="0" rIns="0" bIns="0" rtlCol="0" anchor="t">
            <a:normAutofit/>
          </a:bodyPr>
          <a:lstStyle/>
          <a:p>
            <a:pPr>
              <a:lnSpc>
                <a:spcPct val="114000"/>
              </a:lnSpc>
            </a:pPr>
            <a:r>
              <a:rPr lang="en-PH"/>
              <a:t>Presented by:</a:t>
            </a:r>
          </a:p>
          <a:p>
            <a:r>
              <a:rPr lang="en-PH" b="1"/>
              <a:t>Data Science (Prakatheesh)</a:t>
            </a:r>
            <a:endParaRPr lang="en-PH" sz="1800" b="1" spc="20"/>
          </a:p>
          <a:p>
            <a:endParaRPr lang="en-PH"/>
          </a:p>
          <a:p>
            <a:endParaRPr lang="en-PH" sz="2000"/>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853924"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t>25th July 2025</a:t>
            </a:r>
          </a:p>
          <a:p>
            <a:pPr>
              <a:lnSpc>
                <a:spcPct val="113999"/>
              </a:lnSpc>
            </a:pPr>
            <a:endParaRPr lang="en-US"/>
          </a:p>
          <a:p>
            <a:pPr>
              <a:lnSpc>
                <a:spcPct val="113999"/>
              </a:lnSpc>
            </a:pPr>
            <a:endParaRPr lang="en-US"/>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D7EDF-58C3-C8B0-F487-C0AADCF7945A}"/>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2765B014-60E9-48B1-18EA-67B637E35A0A}"/>
              </a:ext>
            </a:extLst>
          </p:cNvPr>
          <p:cNvSpPr txBox="1">
            <a:spLocks/>
          </p:cNvSpPr>
          <p:nvPr/>
        </p:nvSpPr>
        <p:spPr>
          <a:xfrm>
            <a:off x="574012" y="280577"/>
            <a:ext cx="11496821" cy="653691"/>
          </a:xfrm>
          <a:prstGeom prst="rect">
            <a:avLst/>
          </a:prstGeom>
        </p:spPr>
        <p:txBody>
          <a:bodyPr vert="horz" lIns="91440" tIns="45720" rIns="91440" bIns="45720" rtlCol="0" anchor="b">
            <a:normAutofit fontScale="97500"/>
          </a:bodyPr>
          <a:lstStyle>
            <a:defPPr>
              <a:defRPr lang="en-US"/>
            </a:defPPr>
            <a:lvl1pPr marL="0" algn="l" defTabSz="914400" rtl="0" eaLnBrk="1" latinLnBrk="0" hangingPunct="1">
              <a:lnSpc>
                <a:spcPct val="90000"/>
              </a:lnSpc>
              <a:spcBef>
                <a:spcPct val="0"/>
              </a:spcBef>
              <a:buNone/>
              <a:defRPr sz="3500" b="1" kern="1200">
                <a:solidFill>
                  <a:schemeClr val="accent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t>M-O-M Model PSI values (Baseline Training period) - </a:t>
            </a:r>
            <a:r>
              <a:rPr lang="en-US" sz="2800">
                <a:solidFill>
                  <a:srgbClr val="C00000"/>
                </a:solidFill>
              </a:rPr>
              <a:t>Android Applied</a:t>
            </a:r>
            <a:endParaRPr lang="en-US" sz="1800">
              <a:solidFill>
                <a:srgbClr val="C00000"/>
              </a:solidFill>
            </a:endParaRPr>
          </a:p>
        </p:txBody>
      </p:sp>
      <p:sp>
        <p:nvSpPr>
          <p:cNvPr id="5" name="Slide Number Placeholder 1">
            <a:extLst>
              <a:ext uri="{FF2B5EF4-FFF2-40B4-BE49-F238E27FC236}">
                <a16:creationId xmlns:a16="http://schemas.microsoft.com/office/drawing/2014/main" id="{DFDA9CB3-E63F-4EB5-7A57-65488CEF1499}"/>
              </a:ext>
            </a:extLst>
          </p:cNvPr>
          <p:cNvSpPr txBox="1">
            <a:spLocks/>
          </p:cNvSpPr>
          <p:nvPr/>
        </p:nvSpPr>
        <p:spPr>
          <a:xfrm>
            <a:off x="150647" y="6578579"/>
            <a:ext cx="2670175" cy="23114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F0D36C-296C-4C41-928D-13DEBF2E67EF}" type="slidenum">
              <a:rPr lang="en-PH" sz="800" smtClean="0"/>
              <a:pPr/>
              <a:t>10</a:t>
            </a:fld>
            <a:endParaRPr lang="en-PH" sz="800"/>
          </a:p>
        </p:txBody>
      </p:sp>
      <p:pic>
        <p:nvPicPr>
          <p:cNvPr id="3" name="Picture 2" descr="A graph with blue and orange lines&#10;&#10;AI-generated content may be incorrect.">
            <a:extLst>
              <a:ext uri="{FF2B5EF4-FFF2-40B4-BE49-F238E27FC236}">
                <a16:creationId xmlns:a16="http://schemas.microsoft.com/office/drawing/2014/main" id="{E7784A87-F5FA-8137-7316-E6E0B9FCC5C6}"/>
              </a:ext>
            </a:extLst>
          </p:cNvPr>
          <p:cNvPicPr>
            <a:picLocks noChangeAspect="1"/>
          </p:cNvPicPr>
          <p:nvPr/>
        </p:nvPicPr>
        <p:blipFill>
          <a:blip r:embed="rId3"/>
          <a:stretch>
            <a:fillRect/>
          </a:stretch>
        </p:blipFill>
        <p:spPr>
          <a:xfrm>
            <a:off x="1028700" y="1595438"/>
            <a:ext cx="10134600" cy="3667125"/>
          </a:xfrm>
          <a:prstGeom prst="rect">
            <a:avLst/>
          </a:prstGeom>
        </p:spPr>
      </p:pic>
    </p:spTree>
    <p:extLst>
      <p:ext uri="{BB962C8B-B14F-4D97-AF65-F5344CB8AC3E}">
        <p14:creationId xmlns:p14="http://schemas.microsoft.com/office/powerpoint/2010/main" val="3007465165"/>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92282-AAA4-8F3E-73B8-0C9F6A4F4946}"/>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0BD06DE4-BE34-B7D1-9B25-30DCAA40C19E}"/>
              </a:ext>
            </a:extLst>
          </p:cNvPr>
          <p:cNvSpPr txBox="1">
            <a:spLocks/>
          </p:cNvSpPr>
          <p:nvPr/>
        </p:nvSpPr>
        <p:spPr>
          <a:xfrm>
            <a:off x="574012" y="280577"/>
            <a:ext cx="11496821" cy="653691"/>
          </a:xfrm>
          <a:prstGeom prst="rect">
            <a:avLst/>
          </a:prstGeom>
        </p:spPr>
        <p:txBody>
          <a:bodyPr vert="horz" lIns="91440" tIns="45720" rIns="91440" bIns="45720" rtlCol="0" anchor="b">
            <a:normAutofit fontScale="97500"/>
          </a:bodyPr>
          <a:lstStyle>
            <a:defPPr>
              <a:defRPr lang="en-US"/>
            </a:defPPr>
            <a:lvl1pPr marL="0" algn="l" defTabSz="914400" rtl="0" eaLnBrk="1" latinLnBrk="0" hangingPunct="1">
              <a:lnSpc>
                <a:spcPct val="90000"/>
              </a:lnSpc>
              <a:spcBef>
                <a:spcPct val="0"/>
              </a:spcBef>
              <a:buNone/>
              <a:defRPr sz="3500" b="1" kern="1200">
                <a:solidFill>
                  <a:schemeClr val="accent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t>M-O-M Model PSI values (Baseline Training period) - </a:t>
            </a:r>
            <a:r>
              <a:rPr lang="en-US" sz="2800">
                <a:solidFill>
                  <a:srgbClr val="C00000"/>
                </a:solidFill>
              </a:rPr>
              <a:t>iOS Applied</a:t>
            </a:r>
            <a:endParaRPr lang="en-US" sz="1800">
              <a:solidFill>
                <a:srgbClr val="C00000"/>
              </a:solidFill>
            </a:endParaRPr>
          </a:p>
        </p:txBody>
      </p:sp>
      <p:sp>
        <p:nvSpPr>
          <p:cNvPr id="5" name="Slide Number Placeholder 1">
            <a:extLst>
              <a:ext uri="{FF2B5EF4-FFF2-40B4-BE49-F238E27FC236}">
                <a16:creationId xmlns:a16="http://schemas.microsoft.com/office/drawing/2014/main" id="{2A8A3354-FA9A-E3B6-69C8-C96539139A78}"/>
              </a:ext>
            </a:extLst>
          </p:cNvPr>
          <p:cNvSpPr txBox="1">
            <a:spLocks/>
          </p:cNvSpPr>
          <p:nvPr/>
        </p:nvSpPr>
        <p:spPr>
          <a:xfrm>
            <a:off x="150647" y="6578579"/>
            <a:ext cx="2670175" cy="23114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F0D36C-296C-4C41-928D-13DEBF2E67EF}" type="slidenum">
              <a:rPr lang="en-PH" sz="800" smtClean="0"/>
              <a:pPr/>
              <a:t>11</a:t>
            </a:fld>
            <a:endParaRPr lang="en-PH" sz="800"/>
          </a:p>
        </p:txBody>
      </p:sp>
      <p:pic>
        <p:nvPicPr>
          <p:cNvPr id="3" name="Picture 2" descr="A graph with blue and orange lines&#10;&#10;AI-generated content may be incorrect.">
            <a:extLst>
              <a:ext uri="{FF2B5EF4-FFF2-40B4-BE49-F238E27FC236}">
                <a16:creationId xmlns:a16="http://schemas.microsoft.com/office/drawing/2014/main" id="{FB360956-FB49-D5C5-3351-E55215FD3234}"/>
              </a:ext>
            </a:extLst>
          </p:cNvPr>
          <p:cNvPicPr>
            <a:picLocks noChangeAspect="1"/>
          </p:cNvPicPr>
          <p:nvPr/>
        </p:nvPicPr>
        <p:blipFill>
          <a:blip r:embed="rId3"/>
          <a:stretch>
            <a:fillRect/>
          </a:stretch>
        </p:blipFill>
        <p:spPr>
          <a:xfrm>
            <a:off x="1333500" y="1533525"/>
            <a:ext cx="9525000" cy="3790950"/>
          </a:xfrm>
          <a:prstGeom prst="rect">
            <a:avLst/>
          </a:prstGeom>
        </p:spPr>
      </p:pic>
    </p:spTree>
    <p:extLst>
      <p:ext uri="{BB962C8B-B14F-4D97-AF65-F5344CB8AC3E}">
        <p14:creationId xmlns:p14="http://schemas.microsoft.com/office/powerpoint/2010/main" val="3580292408"/>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B2528-1B5B-BEC6-102A-917E2D592C4A}"/>
              </a:ext>
            </a:extLst>
          </p:cNvPr>
          <p:cNvSpPr>
            <a:spLocks noGrp="1"/>
          </p:cNvSpPr>
          <p:nvPr>
            <p:ph type="sldNum" sz="quarter" idx="12"/>
          </p:nvPr>
        </p:nvSpPr>
        <p:spPr/>
        <p:txBody>
          <a:bodyPr/>
          <a:lstStyle/>
          <a:p>
            <a:fld id="{C7F0D36C-296C-4C41-928D-13DEBF2E67EF}" type="slidenum">
              <a:rPr lang="en-PH" smtClean="0"/>
              <a:pPr/>
              <a:t>12</a:t>
            </a:fld>
            <a:endParaRPr lang="en-PH"/>
          </a:p>
        </p:txBody>
      </p:sp>
      <p:sp>
        <p:nvSpPr>
          <p:cNvPr id="3" name="Title 2">
            <a:extLst>
              <a:ext uri="{FF2B5EF4-FFF2-40B4-BE49-F238E27FC236}">
                <a16:creationId xmlns:a16="http://schemas.microsoft.com/office/drawing/2014/main" id="{B142CDEE-B919-E235-FAB7-B7A0EDAF6A3C}"/>
              </a:ext>
            </a:extLst>
          </p:cNvPr>
          <p:cNvSpPr>
            <a:spLocks noGrp="1"/>
          </p:cNvSpPr>
          <p:nvPr>
            <p:ph type="title"/>
          </p:nvPr>
        </p:nvSpPr>
        <p:spPr>
          <a:xfrm>
            <a:off x="1098792" y="2423013"/>
            <a:ext cx="10369550" cy="587749"/>
          </a:xfrm>
        </p:spPr>
        <p:txBody>
          <a:bodyPr/>
          <a:lstStyle/>
          <a:p>
            <a:pPr algn="ctr"/>
            <a:r>
              <a:rPr lang="en-US"/>
              <a:t>Feature Evaluation Plots (11 features)</a:t>
            </a:r>
          </a:p>
        </p:txBody>
      </p:sp>
    </p:spTree>
    <p:extLst>
      <p:ext uri="{BB962C8B-B14F-4D97-AF65-F5344CB8AC3E}">
        <p14:creationId xmlns:p14="http://schemas.microsoft.com/office/powerpoint/2010/main" val="63309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B72419-F5B2-2987-09A3-BC8B1268DBF9}"/>
              </a:ext>
            </a:extLst>
          </p:cNvPr>
          <p:cNvSpPr>
            <a:spLocks noGrp="1"/>
          </p:cNvSpPr>
          <p:nvPr>
            <p:ph type="sldNum" sz="quarter" idx="12"/>
          </p:nvPr>
        </p:nvSpPr>
        <p:spPr/>
        <p:txBody>
          <a:bodyPr/>
          <a:lstStyle/>
          <a:p>
            <a:fld id="{C7F0D36C-296C-4C41-928D-13DEBF2E67EF}" type="slidenum">
              <a:rPr lang="en-PH" smtClean="0"/>
              <a:pPr/>
              <a:t>13</a:t>
            </a:fld>
            <a:endParaRPr lang="en-PH"/>
          </a:p>
        </p:txBody>
      </p:sp>
      <p:sp>
        <p:nvSpPr>
          <p:cNvPr id="3" name="Title 2">
            <a:extLst>
              <a:ext uri="{FF2B5EF4-FFF2-40B4-BE49-F238E27FC236}">
                <a16:creationId xmlns:a16="http://schemas.microsoft.com/office/drawing/2014/main" id="{D3EEB074-602C-89CE-BE94-45FCD25D5D37}"/>
              </a:ext>
            </a:extLst>
          </p:cNvPr>
          <p:cNvSpPr>
            <a:spLocks noGrp="1"/>
          </p:cNvSpPr>
          <p:nvPr>
            <p:ph type="title"/>
          </p:nvPr>
        </p:nvSpPr>
        <p:spPr>
          <a:xfrm>
            <a:off x="481756" y="337098"/>
            <a:ext cx="11244820" cy="587749"/>
          </a:xfrm>
        </p:spPr>
        <p:txBody>
          <a:bodyPr vert="horz" lIns="0" tIns="0" rIns="0" bIns="0" rtlCol="0" anchor="t">
            <a:noAutofit/>
          </a:bodyPr>
          <a:lstStyle/>
          <a:p>
            <a:r>
              <a:rPr lang="en-US" sz="1700" b="0">
                <a:ea typeface="+mj-lt"/>
                <a:cs typeface="+mj-lt"/>
              </a:rPr>
              <a:t>Rank# 1: </a:t>
            </a:r>
            <a:r>
              <a:rPr lang="en-IN" sz="1700" err="1">
                <a:latin typeface="Consolas"/>
                <a:ea typeface="+mj-lt"/>
                <a:cs typeface="+mj-lt"/>
              </a:rPr>
              <a:t>meng_ql_calculator_tot_visit_cnt</a:t>
            </a:r>
            <a:r>
              <a:rPr lang="en-IN" sz="1700">
                <a:latin typeface="Consolas"/>
                <a:ea typeface="+mj-lt"/>
                <a:cs typeface="+mj-lt"/>
              </a:rPr>
              <a:t>   </a:t>
            </a:r>
            <a:r>
              <a:rPr lang="en-US" sz="1700" b="0">
                <a:ea typeface="+mj-lt"/>
                <a:cs typeface="+mj-lt"/>
              </a:rPr>
              <a:t> </a:t>
            </a:r>
            <a:r>
              <a:rPr lang="en-IN" sz="1700" b="0">
                <a:ea typeface="+mj-lt"/>
                <a:cs typeface="+mj-lt"/>
              </a:rPr>
              <a:t>Performance in Train vs Test  &lt;</a:t>
            </a:r>
            <a:r>
              <a:rPr lang="en-IN" sz="1700" b="0">
                <a:solidFill>
                  <a:srgbClr val="C00000"/>
                </a:solidFill>
                <a:ea typeface="+mj-lt"/>
                <a:cs typeface="+mj-lt"/>
              </a:rPr>
              <a:t>Disbursed</a:t>
            </a:r>
            <a:r>
              <a:rPr lang="en-IN" sz="1700" b="0">
                <a:ea typeface="+mj-lt"/>
                <a:cs typeface="+mj-lt"/>
              </a:rPr>
              <a:t>&gt;</a:t>
            </a:r>
            <a:endParaRPr lang="en-IN" sz="1700" b="0">
              <a:solidFill>
                <a:srgbClr val="000000"/>
              </a:solidFill>
              <a:ea typeface="+mj-lt"/>
              <a:cs typeface="+mj-lt"/>
            </a:endParaRPr>
          </a:p>
          <a:p>
            <a:r>
              <a:rPr lang="en-IN" sz="1700" b="0">
                <a:latin typeface="Arial"/>
                <a:cs typeface="Arial"/>
              </a:rPr>
              <a:t>                                   </a:t>
            </a:r>
            <a:r>
              <a:rPr lang="en-IN" sz="1700" b="0">
                <a:latin typeface="Arial"/>
                <a:ea typeface="+mj-lt"/>
                <a:cs typeface="+mj-lt"/>
              </a:rPr>
              <a:t>                                                                                        </a:t>
            </a:r>
            <a:br>
              <a:rPr lang="en-US" sz="1700" b="0">
                <a:latin typeface="Arial"/>
                <a:ea typeface="+mj-lt"/>
                <a:cs typeface="+mj-lt"/>
              </a:rPr>
            </a:br>
            <a:r>
              <a:rPr lang="en-US" sz="1700" b="0">
                <a:latin typeface="Arial"/>
                <a:ea typeface="+mj-lt"/>
                <a:cs typeface="+mj-lt"/>
              </a:rPr>
              <a:t>The feature </a:t>
            </a:r>
            <a:r>
              <a:rPr lang="en-US" sz="1700">
                <a:latin typeface="Arial"/>
                <a:cs typeface="Arial"/>
              </a:rPr>
              <a:t>meng_ql_calculator_tot_visit_cnt</a:t>
            </a:r>
            <a:r>
              <a:rPr lang="en-US" sz="1700" b="0">
                <a:latin typeface="Arial"/>
                <a:ea typeface="+mj-lt"/>
                <a:cs typeface="+mj-lt"/>
              </a:rPr>
              <a:t> likely represents the </a:t>
            </a:r>
            <a:r>
              <a:rPr lang="en-US" sz="1700">
                <a:latin typeface="Arial"/>
                <a:ea typeface="+mj-lt"/>
                <a:cs typeface="+mj-lt"/>
              </a:rPr>
              <a:t>total number of visits</a:t>
            </a:r>
            <a:r>
              <a:rPr lang="en-US" sz="1700" b="0">
                <a:latin typeface="Arial"/>
                <a:ea typeface="+mj-lt"/>
                <a:cs typeface="+mj-lt"/>
              </a:rPr>
              <a:t> a user made to the  Loan</a:t>
            </a:r>
            <a:r>
              <a:rPr lang="en-US" sz="1700">
                <a:latin typeface="Arial"/>
                <a:ea typeface="+mj-lt"/>
                <a:cs typeface="+mj-lt"/>
              </a:rPr>
              <a:t> calculator</a:t>
            </a:r>
            <a:endParaRPr lang="en-US" sz="1700" b="0">
              <a:solidFill>
                <a:schemeClr val="tx1">
                  <a:lumMod val="65000"/>
                  <a:lumOff val="35000"/>
                </a:schemeClr>
              </a:solidFill>
              <a:latin typeface="Arial"/>
              <a:cs typeface="Arial"/>
            </a:endParaRPr>
          </a:p>
        </p:txBody>
      </p:sp>
      <p:pic>
        <p:nvPicPr>
          <p:cNvPr id="9" name="Picture 8" descr="A graph of blue and orange bars&#10;&#10;AI-generated content may be incorrect.">
            <a:extLst>
              <a:ext uri="{FF2B5EF4-FFF2-40B4-BE49-F238E27FC236}">
                <a16:creationId xmlns:a16="http://schemas.microsoft.com/office/drawing/2014/main" id="{F6C0206A-2FF9-F943-9853-4E7EB3C3799D}"/>
              </a:ext>
            </a:extLst>
          </p:cNvPr>
          <p:cNvPicPr>
            <a:picLocks noChangeAspect="1"/>
          </p:cNvPicPr>
          <p:nvPr/>
        </p:nvPicPr>
        <p:blipFill>
          <a:blip r:embed="rId2"/>
          <a:stretch>
            <a:fillRect/>
          </a:stretch>
        </p:blipFill>
        <p:spPr>
          <a:xfrm>
            <a:off x="481505" y="1576707"/>
            <a:ext cx="7001347" cy="5135218"/>
          </a:xfrm>
          <a:prstGeom prst="rect">
            <a:avLst/>
          </a:prstGeom>
        </p:spPr>
      </p:pic>
      <p:pic>
        <p:nvPicPr>
          <p:cNvPr id="11" name="Picture 10" descr="A screenshot of a computer code&#10;&#10;AI-generated content may be incorrect.">
            <a:extLst>
              <a:ext uri="{FF2B5EF4-FFF2-40B4-BE49-F238E27FC236}">
                <a16:creationId xmlns:a16="http://schemas.microsoft.com/office/drawing/2014/main" id="{41999441-458F-433D-2863-4C38AF9BA3E9}"/>
              </a:ext>
            </a:extLst>
          </p:cNvPr>
          <p:cNvPicPr>
            <a:picLocks noChangeAspect="1"/>
          </p:cNvPicPr>
          <p:nvPr/>
        </p:nvPicPr>
        <p:blipFill>
          <a:blip r:embed="rId3"/>
          <a:stretch>
            <a:fillRect/>
          </a:stretch>
        </p:blipFill>
        <p:spPr>
          <a:xfrm>
            <a:off x="7843630" y="3545715"/>
            <a:ext cx="4191000" cy="1533525"/>
          </a:xfrm>
          <a:prstGeom prst="rect">
            <a:avLst/>
          </a:prstGeom>
        </p:spPr>
      </p:pic>
    </p:spTree>
    <p:extLst>
      <p:ext uri="{BB962C8B-B14F-4D97-AF65-F5344CB8AC3E}">
        <p14:creationId xmlns:p14="http://schemas.microsoft.com/office/powerpoint/2010/main" val="1535341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249734-C81C-4BF2-0829-C26FA267FF9A}"/>
              </a:ext>
            </a:extLst>
          </p:cNvPr>
          <p:cNvSpPr>
            <a:spLocks noGrp="1"/>
          </p:cNvSpPr>
          <p:nvPr>
            <p:ph type="sldNum" sz="quarter" idx="12"/>
          </p:nvPr>
        </p:nvSpPr>
        <p:spPr/>
        <p:txBody>
          <a:bodyPr/>
          <a:lstStyle/>
          <a:p>
            <a:fld id="{C7F0D36C-296C-4C41-928D-13DEBF2E67EF}" type="slidenum">
              <a:rPr lang="en-PH" smtClean="0"/>
              <a:pPr/>
              <a:t>14</a:t>
            </a:fld>
            <a:endParaRPr lang="en-PH"/>
          </a:p>
        </p:txBody>
      </p:sp>
      <p:sp>
        <p:nvSpPr>
          <p:cNvPr id="3" name="Title 2">
            <a:extLst>
              <a:ext uri="{FF2B5EF4-FFF2-40B4-BE49-F238E27FC236}">
                <a16:creationId xmlns:a16="http://schemas.microsoft.com/office/drawing/2014/main" id="{0CFE8579-8EC1-2C44-2EEE-8E2336772D7A}"/>
              </a:ext>
            </a:extLst>
          </p:cNvPr>
          <p:cNvSpPr>
            <a:spLocks noGrp="1"/>
          </p:cNvSpPr>
          <p:nvPr>
            <p:ph type="title"/>
          </p:nvPr>
        </p:nvSpPr>
        <p:spPr>
          <a:xfrm>
            <a:off x="288774" y="172894"/>
            <a:ext cx="10991999" cy="288068"/>
          </a:xfrm>
        </p:spPr>
        <p:txBody>
          <a:bodyPr>
            <a:normAutofit/>
          </a:bodyPr>
          <a:lstStyle/>
          <a:p>
            <a:r>
              <a:rPr lang="en-US" sz="1700" b="0">
                <a:ea typeface="+mj-lt"/>
                <a:cs typeface="+mj-lt"/>
              </a:rPr>
              <a:t>Rank# 1: </a:t>
            </a:r>
            <a:r>
              <a:rPr lang="en-IN" sz="1700">
                <a:latin typeface="Consolas"/>
              </a:rPr>
              <a:t>meng_ql_calculator_tot_visit_cnt </a:t>
            </a:r>
            <a:r>
              <a:rPr lang="en-US" sz="1700">
                <a:ea typeface="+mj-lt"/>
                <a:cs typeface="+mj-lt"/>
              </a:rPr>
              <a:t>Histogram</a:t>
            </a:r>
            <a:r>
              <a:rPr lang="en-IN" sz="1700" b="0">
                <a:ea typeface="+mj-lt"/>
                <a:cs typeface="+mj-lt"/>
              </a:rPr>
              <a:t> &lt;</a:t>
            </a:r>
            <a:r>
              <a:rPr lang="en-IN" sz="1700" b="0">
                <a:solidFill>
                  <a:srgbClr val="C00000"/>
                </a:solidFill>
                <a:ea typeface="+mj-lt"/>
                <a:cs typeface="+mj-lt"/>
              </a:rPr>
              <a:t>Disbursed</a:t>
            </a:r>
            <a:r>
              <a:rPr lang="en-IN" sz="1700" b="0">
                <a:ea typeface="+mj-lt"/>
                <a:cs typeface="+mj-lt"/>
              </a:rPr>
              <a:t>&gt;</a:t>
            </a:r>
            <a:endParaRPr lang="en-US" sz="1700" b="0">
              <a:solidFill>
                <a:srgbClr val="000000"/>
              </a:solidFill>
              <a:ea typeface="+mj-lt"/>
              <a:cs typeface="+mj-lt"/>
            </a:endParaRPr>
          </a:p>
          <a:p>
            <a:endParaRPr lang="en-US"/>
          </a:p>
        </p:txBody>
      </p:sp>
      <p:pic>
        <p:nvPicPr>
          <p:cNvPr id="4" name="Picture 3" descr="A graph with numbers and lines&#10;&#10;AI-generated content may be incorrect.">
            <a:extLst>
              <a:ext uri="{FF2B5EF4-FFF2-40B4-BE49-F238E27FC236}">
                <a16:creationId xmlns:a16="http://schemas.microsoft.com/office/drawing/2014/main" id="{09B91A1E-FBE7-F63D-421E-95E1CBA06C31}"/>
              </a:ext>
            </a:extLst>
          </p:cNvPr>
          <p:cNvPicPr>
            <a:picLocks noChangeAspect="1"/>
          </p:cNvPicPr>
          <p:nvPr/>
        </p:nvPicPr>
        <p:blipFill>
          <a:blip r:embed="rId2"/>
          <a:stretch>
            <a:fillRect/>
          </a:stretch>
        </p:blipFill>
        <p:spPr>
          <a:xfrm>
            <a:off x="289059" y="722528"/>
            <a:ext cx="5182085" cy="4431384"/>
          </a:xfrm>
          <a:prstGeom prst="rect">
            <a:avLst/>
          </a:prstGeom>
        </p:spPr>
      </p:pic>
      <p:pic>
        <p:nvPicPr>
          <p:cNvPr id="5" name="Picture 4" descr="A graph with a red line&#10;&#10;AI-generated content may be incorrect.">
            <a:extLst>
              <a:ext uri="{FF2B5EF4-FFF2-40B4-BE49-F238E27FC236}">
                <a16:creationId xmlns:a16="http://schemas.microsoft.com/office/drawing/2014/main" id="{AD668D37-691A-4359-57ED-76A1A8F828F8}"/>
              </a:ext>
            </a:extLst>
          </p:cNvPr>
          <p:cNvPicPr>
            <a:picLocks noChangeAspect="1"/>
          </p:cNvPicPr>
          <p:nvPr/>
        </p:nvPicPr>
        <p:blipFill>
          <a:blip r:embed="rId3"/>
          <a:stretch>
            <a:fillRect/>
          </a:stretch>
        </p:blipFill>
        <p:spPr>
          <a:xfrm>
            <a:off x="5479538" y="1845428"/>
            <a:ext cx="6876889" cy="4561989"/>
          </a:xfrm>
          <a:prstGeom prst="rect">
            <a:avLst/>
          </a:prstGeom>
        </p:spPr>
      </p:pic>
      <p:sp>
        <p:nvSpPr>
          <p:cNvPr id="7" name="TextBox 6">
            <a:extLst>
              <a:ext uri="{FF2B5EF4-FFF2-40B4-BE49-F238E27FC236}">
                <a16:creationId xmlns:a16="http://schemas.microsoft.com/office/drawing/2014/main" id="{8366EDFB-8C89-2AFC-8F76-8ADEB7B21933}"/>
              </a:ext>
            </a:extLst>
          </p:cNvPr>
          <p:cNvSpPr txBox="1"/>
          <p:nvPr/>
        </p:nvSpPr>
        <p:spPr>
          <a:xfrm>
            <a:off x="5632173" y="447260"/>
            <a:ext cx="6526695"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ea typeface="+mn-lt"/>
                <a:cs typeface="+mn-lt"/>
              </a:rPr>
              <a:t>Both bad (blue) and good (red) customers are mostly concentrated at the lower end of the </a:t>
            </a:r>
            <a:r>
              <a:rPr lang="en-US" sz="1300" err="1">
                <a:ea typeface="+mn-lt"/>
                <a:cs typeface="+mn-lt"/>
              </a:rPr>
              <a:t>ql_calculater</a:t>
            </a:r>
            <a:r>
              <a:rPr lang="en-US" sz="1300">
                <a:ea typeface="+mn-lt"/>
                <a:cs typeface="+mn-lt"/>
              </a:rPr>
              <a:t> range. Bad customers show a slightly sharper peak at the lowest values. Good customers tend to have slightly more distributed exposure across a broader range.</a:t>
            </a:r>
            <a:endParaRPr lang="en-US">
              <a:ea typeface="+mn-lt"/>
              <a:cs typeface="+mn-lt"/>
            </a:endParaRPr>
          </a:p>
        </p:txBody>
      </p:sp>
      <p:sp>
        <p:nvSpPr>
          <p:cNvPr id="8" name="TextBox 7">
            <a:extLst>
              <a:ext uri="{FF2B5EF4-FFF2-40B4-BE49-F238E27FC236}">
                <a16:creationId xmlns:a16="http://schemas.microsoft.com/office/drawing/2014/main" id="{F4F58F5F-D6E4-C95B-71EA-20F88E69D064}"/>
              </a:ext>
            </a:extLst>
          </p:cNvPr>
          <p:cNvSpPr txBox="1"/>
          <p:nvPr/>
        </p:nvSpPr>
        <p:spPr>
          <a:xfrm>
            <a:off x="298173" y="5201478"/>
            <a:ext cx="513521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ea typeface="+mn-lt"/>
                <a:cs typeface="+mn-lt"/>
              </a:rPr>
              <a:t>Both </a:t>
            </a:r>
            <a:r>
              <a:rPr lang="en-US" sz="1300" err="1">
                <a:ea typeface="+mn-lt"/>
                <a:cs typeface="+mn-lt"/>
              </a:rPr>
              <a:t>Train+Val</a:t>
            </a:r>
            <a:r>
              <a:rPr lang="en-US" sz="1300">
                <a:ea typeface="+mn-lt"/>
                <a:cs typeface="+mn-lt"/>
              </a:rPr>
              <a:t> (green) and </a:t>
            </a:r>
            <a:r>
              <a:rPr lang="en-US" sz="1300" err="1">
                <a:ea typeface="+mn-lt"/>
                <a:cs typeface="+mn-lt"/>
              </a:rPr>
              <a:t>Test+OOT</a:t>
            </a:r>
            <a:r>
              <a:rPr lang="en-US" sz="1300">
                <a:ea typeface="+mn-lt"/>
                <a:cs typeface="+mn-lt"/>
              </a:rPr>
              <a:t> (orange) are heavily right-skewed, with the majority of  ql calculator clustered near zero. There's good alignment between the datasets, with </a:t>
            </a:r>
            <a:r>
              <a:rPr lang="en-US" sz="1300" err="1">
                <a:ea typeface="+mn-lt"/>
                <a:cs typeface="+mn-lt"/>
              </a:rPr>
              <a:t>Test+OOT</a:t>
            </a:r>
            <a:r>
              <a:rPr lang="en-US" sz="1300">
                <a:ea typeface="+mn-lt"/>
                <a:cs typeface="+mn-lt"/>
              </a:rPr>
              <a:t> showing a slightly broader spread in the mid-range. </a:t>
            </a:r>
            <a:endParaRPr lang="en-US" sz="1300"/>
          </a:p>
        </p:txBody>
      </p:sp>
    </p:spTree>
    <p:extLst>
      <p:ext uri="{BB962C8B-B14F-4D97-AF65-F5344CB8AC3E}">
        <p14:creationId xmlns:p14="http://schemas.microsoft.com/office/powerpoint/2010/main" val="228430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FE4BE8-2E59-9C52-0E20-A785310899EF}"/>
              </a:ext>
            </a:extLst>
          </p:cNvPr>
          <p:cNvSpPr>
            <a:spLocks noGrp="1"/>
          </p:cNvSpPr>
          <p:nvPr>
            <p:ph type="sldNum" sz="quarter" idx="12"/>
          </p:nvPr>
        </p:nvSpPr>
        <p:spPr/>
        <p:txBody>
          <a:bodyPr/>
          <a:lstStyle/>
          <a:p>
            <a:fld id="{C7F0D36C-296C-4C41-928D-13DEBF2E67EF}" type="slidenum">
              <a:rPr lang="en-PH" smtClean="0"/>
              <a:pPr/>
              <a:t>15</a:t>
            </a:fld>
            <a:endParaRPr lang="en-PH"/>
          </a:p>
        </p:txBody>
      </p:sp>
      <p:pic>
        <p:nvPicPr>
          <p:cNvPr id="4" name="Picture 3">
            <a:extLst>
              <a:ext uri="{FF2B5EF4-FFF2-40B4-BE49-F238E27FC236}">
                <a16:creationId xmlns:a16="http://schemas.microsoft.com/office/drawing/2014/main" id="{9588A14C-BEE4-E67A-624B-579858CDC037}"/>
              </a:ext>
            </a:extLst>
          </p:cNvPr>
          <p:cNvPicPr>
            <a:picLocks noChangeAspect="1"/>
          </p:cNvPicPr>
          <p:nvPr/>
        </p:nvPicPr>
        <p:blipFill>
          <a:blip r:embed="rId2"/>
          <a:stretch>
            <a:fillRect/>
          </a:stretch>
        </p:blipFill>
        <p:spPr>
          <a:xfrm>
            <a:off x="4176303" y="796499"/>
            <a:ext cx="7738242" cy="4939722"/>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6382B5B6-BF59-2064-6F83-A1629074793F}"/>
              </a:ext>
            </a:extLst>
          </p:cNvPr>
          <p:cNvPicPr>
            <a:picLocks noChangeAspect="1"/>
          </p:cNvPicPr>
          <p:nvPr/>
        </p:nvPicPr>
        <p:blipFill>
          <a:blip r:embed="rId3"/>
          <a:stretch>
            <a:fillRect/>
          </a:stretch>
        </p:blipFill>
        <p:spPr>
          <a:xfrm>
            <a:off x="6851042" y="5734547"/>
            <a:ext cx="3533775" cy="1095375"/>
          </a:xfrm>
          <a:prstGeom prst="rect">
            <a:avLst/>
          </a:prstGeom>
        </p:spPr>
      </p:pic>
      <p:sp>
        <p:nvSpPr>
          <p:cNvPr id="6" name="TextBox 5">
            <a:extLst>
              <a:ext uri="{FF2B5EF4-FFF2-40B4-BE49-F238E27FC236}">
                <a16:creationId xmlns:a16="http://schemas.microsoft.com/office/drawing/2014/main" id="{6BC6CDD3-8B15-F4B3-1D2A-C59C2A1F2E27}"/>
              </a:ext>
            </a:extLst>
          </p:cNvPr>
          <p:cNvSpPr txBox="1"/>
          <p:nvPr/>
        </p:nvSpPr>
        <p:spPr>
          <a:xfrm>
            <a:off x="439532" y="329096"/>
            <a:ext cx="9777894" cy="6068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275"/>
              </a:lnSpc>
            </a:pPr>
            <a:r>
              <a:rPr lang="en-US" sz="1700">
                <a:solidFill>
                  <a:srgbClr val="785AFF"/>
                </a:solidFill>
                <a:cs typeface="Segoe UI"/>
              </a:rPr>
              <a:t>Rank# 1: </a:t>
            </a:r>
            <a:r>
              <a:rPr lang="en-IN" sz="1700" b="1" err="1">
                <a:solidFill>
                  <a:srgbClr val="785AFF"/>
                </a:solidFill>
                <a:latin typeface="Consolas"/>
                <a:cs typeface="Segoe UI"/>
              </a:rPr>
              <a:t>meng_ql_calculator_tot_visit_cnt</a:t>
            </a:r>
            <a:r>
              <a:rPr lang="en-IN" sz="1700" b="1">
                <a:solidFill>
                  <a:srgbClr val="785AFF"/>
                </a:solidFill>
                <a:latin typeface="Consolas"/>
                <a:cs typeface="Segoe UI"/>
              </a:rPr>
              <a:t> </a:t>
            </a:r>
            <a:r>
              <a:rPr lang="en-IN" sz="1700" b="1">
                <a:solidFill>
                  <a:srgbClr val="785AFF"/>
                </a:solidFill>
                <a:ea typeface="+mn-lt"/>
                <a:cs typeface="+mn-lt"/>
              </a:rPr>
              <a:t>- Feature Statistics Analysis</a:t>
            </a:r>
            <a:r>
              <a:rPr lang="en-IN" sz="1700">
                <a:solidFill>
                  <a:srgbClr val="785AFF"/>
                </a:solidFill>
                <a:cs typeface="Segoe UI"/>
              </a:rPr>
              <a:t>  &lt;</a:t>
            </a:r>
            <a:r>
              <a:rPr lang="en-IN" sz="1700">
                <a:solidFill>
                  <a:srgbClr val="C00000"/>
                </a:solidFill>
                <a:cs typeface="Segoe UI"/>
              </a:rPr>
              <a:t>Disbursed</a:t>
            </a:r>
            <a:r>
              <a:rPr lang="en-IN" sz="1700">
                <a:solidFill>
                  <a:srgbClr val="785AFF"/>
                </a:solidFill>
                <a:cs typeface="Segoe UI"/>
              </a:rPr>
              <a:t>&gt;</a:t>
            </a:r>
            <a:r>
              <a:rPr lang="en-IN" sz="1700">
                <a:cs typeface="Segoe UI"/>
              </a:rPr>
              <a:t>​</a:t>
            </a:r>
          </a:p>
          <a:p>
            <a:pPr>
              <a:lnSpc>
                <a:spcPts val="1275"/>
              </a:lnSpc>
            </a:pPr>
            <a:r>
              <a:rPr lang="en-IN" sz="1700">
                <a:solidFill>
                  <a:srgbClr val="785AFF"/>
                </a:solidFill>
                <a:cs typeface="Segoe UI"/>
              </a:rPr>
              <a:t>  </a:t>
            </a:r>
            <a:r>
              <a:rPr lang="en-US" sz="1700">
                <a:cs typeface="Segoe UI"/>
              </a:rPr>
              <a:t>​</a:t>
            </a:r>
            <a:br>
              <a:rPr lang="en-US" sz="1700">
                <a:cs typeface="Segoe UI"/>
              </a:rPr>
            </a:br>
            <a:r>
              <a:rPr lang="en-US" sz="1700">
                <a:latin typeface="Consolas"/>
                <a:cs typeface="Segoe UI"/>
              </a:rPr>
              <a:t>​</a:t>
            </a:r>
          </a:p>
        </p:txBody>
      </p:sp>
      <p:sp>
        <p:nvSpPr>
          <p:cNvPr id="8" name="TextBox 7">
            <a:extLst>
              <a:ext uri="{FF2B5EF4-FFF2-40B4-BE49-F238E27FC236}">
                <a16:creationId xmlns:a16="http://schemas.microsoft.com/office/drawing/2014/main" id="{CD5E4A98-E249-4C54-C7F5-966F4C8BF4C2}"/>
              </a:ext>
            </a:extLst>
          </p:cNvPr>
          <p:cNvSpPr txBox="1"/>
          <p:nvPr/>
        </p:nvSpPr>
        <p:spPr>
          <a:xfrm>
            <a:off x="284923" y="1466573"/>
            <a:ext cx="390276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t>The red line closely tracks the blue line across all bins, showing consistency in predicted probabilities. </a:t>
            </a:r>
          </a:p>
          <a:p>
            <a:pPr marL="285750" indent="-285750">
              <a:buFont typeface="Arial"/>
              <a:buChar char="•"/>
            </a:pPr>
            <a:r>
              <a:rPr lang="en-US"/>
              <a:t>There's a distinct gap between the red and purple lines, especially in the middle bins. </a:t>
            </a:r>
          </a:p>
          <a:p>
            <a:pPr marL="285750" indent="-285750">
              <a:buFont typeface="Arial"/>
              <a:buChar char="•"/>
            </a:pPr>
            <a:r>
              <a:rPr lang="en-US"/>
              <a:t>This indicates strong predictive power and good feature separation.</a:t>
            </a:r>
          </a:p>
        </p:txBody>
      </p:sp>
    </p:spTree>
    <p:extLst>
      <p:ext uri="{BB962C8B-B14F-4D97-AF65-F5344CB8AC3E}">
        <p14:creationId xmlns:p14="http://schemas.microsoft.com/office/powerpoint/2010/main" val="1700178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881DB9-362E-725D-6BFC-9537261A78E7}"/>
              </a:ext>
            </a:extLst>
          </p:cNvPr>
          <p:cNvSpPr>
            <a:spLocks noGrp="1"/>
          </p:cNvSpPr>
          <p:nvPr>
            <p:ph type="sldNum" sz="quarter" idx="12"/>
          </p:nvPr>
        </p:nvSpPr>
        <p:spPr/>
        <p:txBody>
          <a:bodyPr/>
          <a:lstStyle/>
          <a:p>
            <a:fld id="{C7F0D36C-296C-4C41-928D-13DEBF2E67EF}" type="slidenum">
              <a:rPr lang="en-PH" smtClean="0"/>
              <a:pPr/>
              <a:t>16</a:t>
            </a:fld>
            <a:endParaRPr lang="en-PH"/>
          </a:p>
        </p:txBody>
      </p:sp>
      <p:sp>
        <p:nvSpPr>
          <p:cNvPr id="3" name="Title 2">
            <a:extLst>
              <a:ext uri="{FF2B5EF4-FFF2-40B4-BE49-F238E27FC236}">
                <a16:creationId xmlns:a16="http://schemas.microsoft.com/office/drawing/2014/main" id="{0A8B71F6-DF90-CE8C-A293-613AD16CE1FB}"/>
              </a:ext>
            </a:extLst>
          </p:cNvPr>
          <p:cNvSpPr>
            <a:spLocks noGrp="1"/>
          </p:cNvSpPr>
          <p:nvPr>
            <p:ph type="title"/>
          </p:nvPr>
        </p:nvSpPr>
        <p:spPr>
          <a:xfrm>
            <a:off x="5658" y="152815"/>
            <a:ext cx="11275115" cy="620879"/>
          </a:xfrm>
        </p:spPr>
        <p:txBody>
          <a:bodyPr/>
          <a:lstStyle/>
          <a:p>
            <a:r>
              <a:rPr lang="en-US" sz="1700" b="0">
                <a:ea typeface="+mj-lt"/>
                <a:cs typeface="+mj-lt"/>
              </a:rPr>
              <a:t>Rank# 1: </a:t>
            </a:r>
            <a:r>
              <a:rPr lang="en-IN" sz="1700">
                <a:latin typeface="Consolas"/>
              </a:rPr>
              <a:t>meng_ql_calculator_tot_visit_cnt </a:t>
            </a:r>
            <a:r>
              <a:rPr lang="en-IN" sz="1700">
                <a:ea typeface="+mj-lt"/>
                <a:cs typeface="+mj-lt"/>
              </a:rPr>
              <a:t>- MoM Feature Distribution</a:t>
            </a:r>
            <a:r>
              <a:rPr lang="en-IN" sz="1700">
                <a:solidFill>
                  <a:srgbClr val="785AFF"/>
                </a:solidFill>
                <a:ea typeface="+mj-lt"/>
                <a:cs typeface="+mj-lt"/>
              </a:rPr>
              <a:t> </a:t>
            </a:r>
            <a:r>
              <a:rPr lang="en-IN" sz="1700">
                <a:ea typeface="+mj-lt"/>
                <a:cs typeface="+mj-lt"/>
              </a:rPr>
              <a:t>&lt;</a:t>
            </a:r>
            <a:r>
              <a:rPr lang="en-IN" sz="1700">
                <a:solidFill>
                  <a:srgbClr val="C00000"/>
                </a:solidFill>
                <a:ea typeface="+mj-lt"/>
                <a:cs typeface="+mj-lt"/>
              </a:rPr>
              <a:t>Applied</a:t>
            </a:r>
            <a:r>
              <a:rPr lang="en-IN" sz="1700">
                <a:ea typeface="+mj-lt"/>
                <a:cs typeface="+mj-lt"/>
              </a:rPr>
              <a:t>&gt;</a:t>
            </a:r>
            <a:r>
              <a:rPr lang="en-IN" sz="1700" b="0">
                <a:solidFill>
                  <a:srgbClr val="785AFF"/>
                </a:solidFill>
                <a:ea typeface="+mj-lt"/>
                <a:cs typeface="+mj-lt"/>
              </a:rPr>
              <a:t> </a:t>
            </a:r>
          </a:p>
          <a:p>
            <a:endParaRPr lang="en-IN" sz="1700"/>
          </a:p>
        </p:txBody>
      </p:sp>
      <p:sp>
        <p:nvSpPr>
          <p:cNvPr id="6" name="TextBox 5">
            <a:extLst>
              <a:ext uri="{FF2B5EF4-FFF2-40B4-BE49-F238E27FC236}">
                <a16:creationId xmlns:a16="http://schemas.microsoft.com/office/drawing/2014/main" id="{78D716B3-55F4-086F-2134-BB24CEFBE77E}"/>
              </a:ext>
            </a:extLst>
          </p:cNvPr>
          <p:cNvSpPr txBox="1"/>
          <p:nvPr/>
        </p:nvSpPr>
        <p:spPr>
          <a:xfrm>
            <a:off x="787400" y="2103582"/>
            <a:ext cx="4821382"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a:t>The mean increases gradually from 14.27 to 16.42, showing a steady improvement in visit behavior.</a:t>
            </a:r>
          </a:p>
          <a:p>
            <a:pPr marL="285750" indent="-285750">
              <a:buFont typeface="Arial"/>
              <a:buChar char="•"/>
            </a:pPr>
            <a:endParaRPr lang="en-US" sz="1700"/>
          </a:p>
          <a:p>
            <a:pPr marL="285750" indent="-285750">
              <a:buFont typeface="Arial"/>
              <a:buChar char="•"/>
            </a:pPr>
            <a:r>
              <a:rPr lang="en-US" sz="1700"/>
              <a:t>No erratic jumps are observed in the Training and OOT</a:t>
            </a:r>
          </a:p>
          <a:p>
            <a:pPr marL="285750" indent="-285750">
              <a:buFont typeface="Arial"/>
              <a:buChar char="•"/>
            </a:pPr>
            <a:endParaRPr lang="en-US" sz="1700"/>
          </a:p>
          <a:p>
            <a:pPr marL="285750" indent="-285750">
              <a:buFont typeface="Arial"/>
              <a:buChar char="•"/>
            </a:pPr>
            <a:r>
              <a:rPr lang="en-US" sz="1700"/>
              <a:t>The feature demonstrates strong distributional stability, ideal for modeling default risk.</a:t>
            </a:r>
          </a:p>
        </p:txBody>
      </p:sp>
      <p:pic>
        <p:nvPicPr>
          <p:cNvPr id="4" name="Picture 3">
            <a:extLst>
              <a:ext uri="{FF2B5EF4-FFF2-40B4-BE49-F238E27FC236}">
                <a16:creationId xmlns:a16="http://schemas.microsoft.com/office/drawing/2014/main" id="{7E7F9654-531E-B8C2-56F6-68B5D2BE420D}"/>
              </a:ext>
            </a:extLst>
          </p:cNvPr>
          <p:cNvPicPr>
            <a:picLocks noChangeAspect="1"/>
          </p:cNvPicPr>
          <p:nvPr/>
        </p:nvPicPr>
        <p:blipFill>
          <a:blip r:embed="rId2"/>
          <a:stretch>
            <a:fillRect/>
          </a:stretch>
        </p:blipFill>
        <p:spPr>
          <a:xfrm>
            <a:off x="5615998" y="1558493"/>
            <a:ext cx="5924550" cy="3971925"/>
          </a:xfrm>
          <a:prstGeom prst="rect">
            <a:avLst/>
          </a:prstGeom>
        </p:spPr>
      </p:pic>
    </p:spTree>
    <p:extLst>
      <p:ext uri="{BB962C8B-B14F-4D97-AF65-F5344CB8AC3E}">
        <p14:creationId xmlns:p14="http://schemas.microsoft.com/office/powerpoint/2010/main" val="4088754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235AF9-9D9F-E0AC-B96D-21DAB5506FE3}"/>
              </a:ext>
            </a:extLst>
          </p:cNvPr>
          <p:cNvSpPr>
            <a:spLocks noGrp="1"/>
          </p:cNvSpPr>
          <p:nvPr>
            <p:ph type="sldNum" sz="quarter" idx="12"/>
          </p:nvPr>
        </p:nvSpPr>
        <p:spPr/>
        <p:txBody>
          <a:bodyPr/>
          <a:lstStyle/>
          <a:p>
            <a:fld id="{C7F0D36C-296C-4C41-928D-13DEBF2E67EF}" type="slidenum">
              <a:rPr lang="en-PH" smtClean="0"/>
              <a:pPr/>
              <a:t>17</a:t>
            </a:fld>
            <a:endParaRPr lang="en-PH"/>
          </a:p>
        </p:txBody>
      </p:sp>
      <p:sp>
        <p:nvSpPr>
          <p:cNvPr id="3" name="TextBox 2">
            <a:extLst>
              <a:ext uri="{FF2B5EF4-FFF2-40B4-BE49-F238E27FC236}">
                <a16:creationId xmlns:a16="http://schemas.microsoft.com/office/drawing/2014/main" id="{E3C98985-43AF-6FC5-CEA6-ADF0C0C50B0B}"/>
              </a:ext>
            </a:extLst>
          </p:cNvPr>
          <p:cNvSpPr txBox="1"/>
          <p:nvPr/>
        </p:nvSpPr>
        <p:spPr>
          <a:xfrm>
            <a:off x="245266" y="174487"/>
            <a:ext cx="9475203"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rPr>
              <a:t>Rank# 1: </a:t>
            </a:r>
            <a:r>
              <a:rPr lang="en-IN" sz="1700" b="1" err="1">
                <a:solidFill>
                  <a:srgbClr val="785AFF"/>
                </a:solidFill>
                <a:latin typeface="Consolas"/>
              </a:rPr>
              <a:t>meng_ql_calculator_tot_visit_cnt</a:t>
            </a:r>
            <a:r>
              <a:rPr lang="en-IN" sz="1700" b="1">
                <a:solidFill>
                  <a:srgbClr val="785AFF"/>
                </a:solidFill>
                <a:latin typeface="Consolas"/>
              </a:rPr>
              <a:t> </a:t>
            </a:r>
            <a:r>
              <a:rPr lang="en-IN" sz="1700" b="1">
                <a:solidFill>
                  <a:srgbClr val="785AFF"/>
                </a:solidFill>
              </a:rPr>
              <a:t>- </a:t>
            </a:r>
            <a:r>
              <a:rPr lang="en-IN" sz="1700" b="1">
                <a:solidFill>
                  <a:srgbClr val="785AFF"/>
                </a:solidFill>
                <a:ea typeface="+mn-lt"/>
                <a:cs typeface="+mn-lt"/>
              </a:rPr>
              <a:t>Feature CSI Analysis</a:t>
            </a:r>
            <a:r>
              <a:rPr lang="en-IN" sz="1700" b="1">
                <a:solidFill>
                  <a:srgbClr val="785AFF"/>
                </a:solidFill>
              </a:rPr>
              <a:t> &lt;</a:t>
            </a:r>
            <a:r>
              <a:rPr lang="en-IN" sz="1700" b="1">
                <a:solidFill>
                  <a:srgbClr val="C00000"/>
                </a:solidFill>
              </a:rPr>
              <a:t>Applied</a:t>
            </a:r>
            <a:r>
              <a:rPr lang="en-IN" sz="1700" b="1">
                <a:solidFill>
                  <a:srgbClr val="785AFF"/>
                </a:solidFill>
              </a:rPr>
              <a:t>&gt;</a:t>
            </a:r>
            <a:r>
              <a:rPr lang="en-IN" sz="1700">
                <a:solidFill>
                  <a:srgbClr val="785AFF"/>
                </a:solidFill>
              </a:rPr>
              <a:t> </a:t>
            </a:r>
            <a:r>
              <a:rPr lang="en-US" sz="1700"/>
              <a:t>​</a:t>
            </a:r>
          </a:p>
        </p:txBody>
      </p:sp>
      <p:sp>
        <p:nvSpPr>
          <p:cNvPr id="11" name="TextBox 10">
            <a:extLst>
              <a:ext uri="{FF2B5EF4-FFF2-40B4-BE49-F238E27FC236}">
                <a16:creationId xmlns:a16="http://schemas.microsoft.com/office/drawing/2014/main" id="{77FB3B78-E2E3-8259-DEC9-C530507055F2}"/>
              </a:ext>
            </a:extLst>
          </p:cNvPr>
          <p:cNvSpPr txBox="1"/>
          <p:nvPr/>
        </p:nvSpPr>
        <p:spPr>
          <a:xfrm>
            <a:off x="2352260" y="4787348"/>
            <a:ext cx="7156173"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Feb’2025.</a:t>
            </a:r>
          </a:p>
          <a:p>
            <a:pPr marL="285750" indent="-285750">
              <a:buFont typeface="Arial"/>
              <a:buChar char="•"/>
            </a:pPr>
            <a:r>
              <a:rPr lang="en-US" sz="1400">
                <a:latin typeface="Arial"/>
                <a:cs typeface="Arial"/>
              </a:rPr>
              <a:t>CSI for</a:t>
            </a:r>
            <a:r>
              <a:rPr lang="en-US" sz="1400" b="1">
                <a:latin typeface="Arial"/>
                <a:cs typeface="Arial"/>
              </a:rPr>
              <a:t> </a:t>
            </a:r>
            <a:r>
              <a:rPr lang="en-US" sz="1400" b="1" err="1">
                <a:latin typeface="Arial"/>
                <a:ea typeface="+mn-lt"/>
                <a:cs typeface="+mn-lt"/>
              </a:rPr>
              <a:t>meng_ql_calculator_tot_visit_cnt</a:t>
            </a:r>
            <a:r>
              <a:rPr lang="en-US" sz="1400" b="1">
                <a:latin typeface="Arial"/>
                <a:cs typeface="Arial"/>
              </a:rPr>
              <a:t> </a:t>
            </a:r>
            <a:r>
              <a:rPr lang="en-US" sz="1400">
                <a:latin typeface="Arial"/>
                <a:cs typeface="Arial"/>
              </a:rPr>
              <a:t>was moderately increasing until 2024-12 but decreasing until </a:t>
            </a:r>
            <a:r>
              <a:rPr lang="en-US" sz="1400" err="1">
                <a:latin typeface="Arial"/>
                <a:cs typeface="Arial"/>
              </a:rPr>
              <a:t>feb</a:t>
            </a:r>
            <a:r>
              <a:rPr lang="en-US" sz="1400">
                <a:latin typeface="Arial"/>
                <a:cs typeface="Arial"/>
              </a:rPr>
              <a:t> and again started increasing from march, </a:t>
            </a:r>
            <a:r>
              <a:rPr lang="en-US" sz="1400">
                <a:latin typeface="Arial"/>
                <a:ea typeface="+mn-lt"/>
                <a:cs typeface="+mn-lt"/>
              </a:rPr>
              <a:t>possibly indicating very small shifting customer behavior. Despite the change, the feature maintains acceptable stability and continues to add predictive value</a:t>
            </a:r>
          </a:p>
          <a:p>
            <a:pPr marL="285750" indent="-285750">
              <a:buFont typeface="Arial,Sans-Serif"/>
              <a:buChar char="•"/>
            </a:pPr>
            <a:endParaRPr lang="en-US" sz="1400">
              <a:latin typeface="Arial"/>
              <a:cs typeface="Arial"/>
            </a:endParaRPr>
          </a:p>
        </p:txBody>
      </p:sp>
      <p:pic>
        <p:nvPicPr>
          <p:cNvPr id="4" name="Picture 3" descr="A graph with a line and a dotted line&#10;&#10;AI-generated content may be incorrect.">
            <a:extLst>
              <a:ext uri="{FF2B5EF4-FFF2-40B4-BE49-F238E27FC236}">
                <a16:creationId xmlns:a16="http://schemas.microsoft.com/office/drawing/2014/main" id="{80A5B18D-9709-F787-DDD8-4B76C3B3C7EC}"/>
              </a:ext>
            </a:extLst>
          </p:cNvPr>
          <p:cNvPicPr>
            <a:picLocks noChangeAspect="1"/>
          </p:cNvPicPr>
          <p:nvPr/>
        </p:nvPicPr>
        <p:blipFill>
          <a:blip r:embed="rId2"/>
          <a:stretch>
            <a:fillRect/>
          </a:stretch>
        </p:blipFill>
        <p:spPr>
          <a:xfrm>
            <a:off x="910190" y="656121"/>
            <a:ext cx="9686925" cy="3867150"/>
          </a:xfrm>
          <a:prstGeom prst="rect">
            <a:avLst/>
          </a:prstGeom>
        </p:spPr>
      </p:pic>
    </p:spTree>
    <p:extLst>
      <p:ext uri="{BB962C8B-B14F-4D97-AF65-F5344CB8AC3E}">
        <p14:creationId xmlns:p14="http://schemas.microsoft.com/office/powerpoint/2010/main" val="1422719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0BF108-65FE-0DE7-F380-A72D87D87EF0}"/>
              </a:ext>
            </a:extLst>
          </p:cNvPr>
          <p:cNvSpPr>
            <a:spLocks noGrp="1"/>
          </p:cNvSpPr>
          <p:nvPr>
            <p:ph type="sldNum" sz="quarter" idx="12"/>
          </p:nvPr>
        </p:nvSpPr>
        <p:spPr/>
        <p:txBody>
          <a:bodyPr/>
          <a:lstStyle/>
          <a:p>
            <a:fld id="{C7F0D36C-296C-4C41-928D-13DEBF2E67EF}" type="slidenum">
              <a:rPr lang="en-PH" smtClean="0"/>
              <a:pPr/>
              <a:t>18</a:t>
            </a:fld>
            <a:endParaRPr lang="en-PH"/>
          </a:p>
        </p:txBody>
      </p:sp>
      <p:sp>
        <p:nvSpPr>
          <p:cNvPr id="9" name="Rectangle 2">
            <a:extLst>
              <a:ext uri="{FF2B5EF4-FFF2-40B4-BE49-F238E27FC236}">
                <a16:creationId xmlns:a16="http://schemas.microsoft.com/office/drawing/2014/main" id="{B8FA9653-2641-F2D8-022D-D4DC98A90D36}"/>
              </a:ext>
            </a:extLst>
          </p:cNvPr>
          <p:cNvSpPr>
            <a:spLocks noGrp="1" noChangeArrowheads="1"/>
          </p:cNvSpPr>
          <p:nvPr>
            <p:ph type="title"/>
          </p:nvPr>
        </p:nvSpPr>
        <p:spPr bwMode="auto">
          <a:xfrm>
            <a:off x="550818" y="230220"/>
            <a:ext cx="11230078" cy="86408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700" b="0">
                <a:ea typeface="+mj-lt"/>
                <a:cs typeface="+mj-lt"/>
              </a:rPr>
              <a:t>Rank# 2: </a:t>
            </a:r>
            <a:r>
              <a:rPr lang="en-US" sz="1700" err="1">
                <a:ea typeface="+mj-lt"/>
                <a:cs typeface="+mj-lt"/>
              </a:rPr>
              <a:t>tx_first_product_user</a:t>
            </a:r>
            <a:r>
              <a:rPr lang="en-US" sz="1700" err="1">
                <a:solidFill>
                  <a:srgbClr val="785AFF"/>
                </a:solidFill>
                <a:latin typeface="Univers LT"/>
                <a:ea typeface="+mj-lt"/>
                <a:cs typeface="+mj-lt"/>
              </a:rPr>
              <a:t>_segment</a:t>
            </a:r>
            <a:r>
              <a:rPr lang="en-IN" sz="1700">
                <a:solidFill>
                  <a:srgbClr val="785AFF"/>
                </a:solidFill>
                <a:latin typeface="Consolas"/>
                <a:ea typeface="+mj-lt"/>
                <a:cs typeface="+mj-lt"/>
              </a:rPr>
              <a:t> </a:t>
            </a:r>
            <a:r>
              <a:rPr lang="en-IN" sz="1700" b="0">
                <a:solidFill>
                  <a:srgbClr val="785AFF"/>
                </a:solidFill>
                <a:ea typeface="+mj-lt"/>
                <a:cs typeface="+mj-lt"/>
              </a:rPr>
              <a:t>Performance </a:t>
            </a:r>
            <a:r>
              <a:rPr lang="en-IN" sz="1700" b="0">
                <a:ea typeface="+mj-lt"/>
                <a:cs typeface="+mj-lt"/>
              </a:rPr>
              <a:t>in</a:t>
            </a:r>
            <a:r>
              <a:rPr lang="en-IN" sz="1700" b="0">
                <a:solidFill>
                  <a:srgbClr val="785AFF"/>
                </a:solidFill>
                <a:ea typeface="+mj-lt"/>
                <a:cs typeface="+mj-lt"/>
              </a:rPr>
              <a:t> Train vs Test  &lt;</a:t>
            </a:r>
            <a:r>
              <a:rPr lang="en-IN" sz="1700" b="0">
                <a:solidFill>
                  <a:srgbClr val="C00000"/>
                </a:solidFill>
                <a:ea typeface="+mj-lt"/>
                <a:cs typeface="+mj-lt"/>
              </a:rPr>
              <a:t>Disbursed</a:t>
            </a:r>
            <a:r>
              <a:rPr lang="en-IN" sz="1700" b="0">
                <a:solidFill>
                  <a:srgbClr val="785AFF"/>
                </a:solidFill>
                <a:ea typeface="+mj-lt"/>
                <a:cs typeface="+mj-lt"/>
              </a:rPr>
              <a:t>&gt;</a:t>
            </a:r>
            <a:br>
              <a:rPr lang="en-IN" sz="1700" b="0">
                <a:solidFill>
                  <a:srgbClr val="785AFF"/>
                </a:solidFill>
                <a:ea typeface="+mj-lt"/>
                <a:cs typeface="+mj-lt"/>
              </a:rPr>
            </a:br>
            <a:r>
              <a:rPr lang="en-IN" sz="1700" b="0">
                <a:ea typeface="+mj-lt"/>
                <a:cs typeface="+mj-lt"/>
              </a:rPr>
              <a:t>The feature </a:t>
            </a:r>
            <a:r>
              <a:rPr lang="en-IN" sz="1700">
                <a:latin typeface="Consolas"/>
                <a:ea typeface="+mj-lt"/>
                <a:cs typeface="+mj-lt"/>
              </a:rPr>
              <a:t>tx_first_product_user_segment</a:t>
            </a:r>
            <a:r>
              <a:rPr lang="en-IN" sz="1700" b="0">
                <a:ea typeface="+mj-lt"/>
                <a:cs typeface="+mj-lt"/>
              </a:rPr>
              <a:t> likely indicates the </a:t>
            </a:r>
            <a:r>
              <a:rPr lang="en-IN" sz="1700">
                <a:ea typeface="+mj-lt"/>
                <a:cs typeface="+mj-lt"/>
              </a:rPr>
              <a:t>segment or category of the first product</a:t>
            </a:r>
            <a:r>
              <a:rPr lang="en-IN" sz="1700" b="0">
                <a:ea typeface="+mj-lt"/>
                <a:cs typeface="+mj-lt"/>
              </a:rPr>
              <a:t> </a:t>
            </a:r>
            <a:endParaRPr lang="en-US" sz="1700" b="0">
              <a:solidFill>
                <a:srgbClr val="000000"/>
              </a:solidFill>
              <a:ea typeface="+mj-lt"/>
              <a:cs typeface="+mj-lt"/>
            </a:endParaRPr>
          </a:p>
          <a:p>
            <a:pPr>
              <a:lnSpc>
                <a:spcPct val="150000"/>
              </a:lnSpc>
              <a:spcAft>
                <a:spcPct val="0"/>
              </a:spcAft>
            </a:pPr>
            <a:endParaRPr lang="en-US" sz="1400" i="0" u="none" strike="noStrike" cap="none" normalizeH="0" baseline="0">
              <a:ln>
                <a:noFill/>
              </a:ln>
              <a:solidFill>
                <a:schemeClr val="bg2">
                  <a:lumMod val="49000"/>
                </a:schemeClr>
              </a:solidFill>
              <a:effectLst/>
              <a:latin typeface="Consolas"/>
              <a:ea typeface="+mj-lt"/>
              <a:cs typeface="+mj-lt"/>
            </a:endParaRPr>
          </a:p>
        </p:txBody>
      </p:sp>
      <p:pic>
        <p:nvPicPr>
          <p:cNvPr id="6" name="Picture 5" descr="A number of numbers on a white background&#10;&#10;AI-generated content may be incorrect.">
            <a:extLst>
              <a:ext uri="{FF2B5EF4-FFF2-40B4-BE49-F238E27FC236}">
                <a16:creationId xmlns:a16="http://schemas.microsoft.com/office/drawing/2014/main" id="{AFA86EF9-3EC0-1D3E-24DD-53CDD7C29BA8}"/>
              </a:ext>
            </a:extLst>
          </p:cNvPr>
          <p:cNvPicPr>
            <a:picLocks noChangeAspect="1"/>
          </p:cNvPicPr>
          <p:nvPr/>
        </p:nvPicPr>
        <p:blipFill>
          <a:blip r:embed="rId2"/>
          <a:stretch>
            <a:fillRect/>
          </a:stretch>
        </p:blipFill>
        <p:spPr>
          <a:xfrm>
            <a:off x="7082644" y="3741145"/>
            <a:ext cx="4678067" cy="1597133"/>
          </a:xfrm>
          <a:prstGeom prst="rect">
            <a:avLst/>
          </a:prstGeom>
        </p:spPr>
      </p:pic>
      <p:pic>
        <p:nvPicPr>
          <p:cNvPr id="3" name="Picture 2" descr="A graph of blue and orange bars&#10;&#10;AI-generated content may be incorrect.">
            <a:extLst>
              <a:ext uri="{FF2B5EF4-FFF2-40B4-BE49-F238E27FC236}">
                <a16:creationId xmlns:a16="http://schemas.microsoft.com/office/drawing/2014/main" id="{243F75C9-2F7D-F1C8-8555-B0ED74BC9FD8}"/>
              </a:ext>
            </a:extLst>
          </p:cNvPr>
          <p:cNvPicPr>
            <a:picLocks noChangeAspect="1"/>
          </p:cNvPicPr>
          <p:nvPr/>
        </p:nvPicPr>
        <p:blipFill>
          <a:blip r:embed="rId3"/>
          <a:stretch>
            <a:fillRect/>
          </a:stretch>
        </p:blipFill>
        <p:spPr>
          <a:xfrm>
            <a:off x="4959" y="958273"/>
            <a:ext cx="6651810" cy="5437911"/>
          </a:xfrm>
          <a:prstGeom prst="rect">
            <a:avLst/>
          </a:prstGeom>
        </p:spPr>
      </p:pic>
    </p:spTree>
    <p:extLst>
      <p:ext uri="{BB962C8B-B14F-4D97-AF65-F5344CB8AC3E}">
        <p14:creationId xmlns:p14="http://schemas.microsoft.com/office/powerpoint/2010/main" val="66528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813F95-9251-C64D-0371-28FE04412976}"/>
              </a:ext>
            </a:extLst>
          </p:cNvPr>
          <p:cNvSpPr>
            <a:spLocks noGrp="1"/>
          </p:cNvSpPr>
          <p:nvPr>
            <p:ph type="sldNum" sz="quarter" idx="12"/>
          </p:nvPr>
        </p:nvSpPr>
        <p:spPr/>
        <p:txBody>
          <a:bodyPr/>
          <a:lstStyle/>
          <a:p>
            <a:fld id="{C7F0D36C-296C-4C41-928D-13DEBF2E67EF}" type="slidenum">
              <a:rPr lang="en-PH" smtClean="0"/>
              <a:pPr/>
              <a:t>19</a:t>
            </a:fld>
            <a:endParaRPr lang="en-PH"/>
          </a:p>
        </p:txBody>
      </p:sp>
      <p:pic>
        <p:nvPicPr>
          <p:cNvPr id="4" name="Picture 3" descr="A graph with lines and dots&#10;&#10;AI-generated content may be incorrect.">
            <a:extLst>
              <a:ext uri="{FF2B5EF4-FFF2-40B4-BE49-F238E27FC236}">
                <a16:creationId xmlns:a16="http://schemas.microsoft.com/office/drawing/2014/main" id="{D2B7BE4C-98C1-27C6-4A0D-9CE5071073F5}"/>
              </a:ext>
            </a:extLst>
          </p:cNvPr>
          <p:cNvPicPr>
            <a:picLocks noChangeAspect="1"/>
          </p:cNvPicPr>
          <p:nvPr/>
        </p:nvPicPr>
        <p:blipFill>
          <a:blip r:embed="rId2"/>
          <a:stretch>
            <a:fillRect/>
          </a:stretch>
        </p:blipFill>
        <p:spPr>
          <a:xfrm>
            <a:off x="4565066" y="1274017"/>
            <a:ext cx="7473236" cy="4037395"/>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6DDDEB56-1583-3491-AE44-BC281C3AAC9F}"/>
              </a:ext>
            </a:extLst>
          </p:cNvPr>
          <p:cNvPicPr>
            <a:picLocks noChangeAspect="1"/>
          </p:cNvPicPr>
          <p:nvPr/>
        </p:nvPicPr>
        <p:blipFill>
          <a:blip r:embed="rId3"/>
          <a:stretch>
            <a:fillRect/>
          </a:stretch>
        </p:blipFill>
        <p:spPr>
          <a:xfrm>
            <a:off x="6095568" y="5317404"/>
            <a:ext cx="3533775" cy="1095375"/>
          </a:xfrm>
          <a:prstGeom prst="rect">
            <a:avLst/>
          </a:prstGeom>
        </p:spPr>
      </p:pic>
      <p:sp>
        <p:nvSpPr>
          <p:cNvPr id="6" name="TextBox 5">
            <a:extLst>
              <a:ext uri="{FF2B5EF4-FFF2-40B4-BE49-F238E27FC236}">
                <a16:creationId xmlns:a16="http://schemas.microsoft.com/office/drawing/2014/main" id="{7D15CAD9-D4B4-4FD7-4274-596951D0C077}"/>
              </a:ext>
            </a:extLst>
          </p:cNvPr>
          <p:cNvSpPr txBox="1"/>
          <p:nvPr/>
        </p:nvSpPr>
        <p:spPr>
          <a:xfrm>
            <a:off x="364434" y="132521"/>
            <a:ext cx="11479695"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2 : </a:t>
            </a:r>
            <a:r>
              <a:rPr lang="en-US" sz="1700" b="1" err="1">
                <a:solidFill>
                  <a:srgbClr val="785AFF"/>
                </a:solidFill>
                <a:ea typeface="+mn-lt"/>
                <a:cs typeface="+mn-lt"/>
              </a:rPr>
              <a:t>tx_first_product_user_segment</a:t>
            </a:r>
            <a:r>
              <a:rPr lang="en-IN" sz="1700" b="1">
                <a:solidFill>
                  <a:srgbClr val="785AFF"/>
                </a:solidFill>
                <a:latin typeface="Consolas"/>
              </a:rPr>
              <a:t> </a:t>
            </a:r>
            <a:r>
              <a:rPr lang="en-IN" sz="1700" b="1">
                <a:solidFill>
                  <a:srgbClr val="785AFF"/>
                </a:solidFill>
                <a:ea typeface="+mn-lt"/>
                <a:cs typeface="+mn-lt"/>
              </a:rPr>
              <a:t>Feature Statistics Analysis &lt;</a:t>
            </a:r>
            <a:r>
              <a:rPr lang="en-IN" sz="1700" b="1">
                <a:solidFill>
                  <a:srgbClr val="C00000"/>
                </a:solidFill>
                <a:ea typeface="+mn-lt"/>
                <a:cs typeface="+mn-lt"/>
              </a:rPr>
              <a:t>Disbursed</a:t>
            </a:r>
            <a:r>
              <a:rPr lang="en-IN" sz="1700" b="1">
                <a:solidFill>
                  <a:srgbClr val="785AFF"/>
                </a:solidFill>
                <a:ea typeface="+mn-lt"/>
                <a:cs typeface="+mn-lt"/>
              </a:rPr>
              <a:t>&gt;</a:t>
            </a:r>
            <a:r>
              <a:rPr lang="en-IN" sz="1700">
                <a:solidFill>
                  <a:srgbClr val="785AFF"/>
                </a:solidFill>
                <a:ea typeface="+mn-lt"/>
                <a:cs typeface="+mn-lt"/>
              </a:rPr>
              <a:t> </a:t>
            </a:r>
            <a:endParaRPr lang="en-IN" sz="1700">
              <a:solidFill>
                <a:srgbClr val="000000"/>
              </a:solidFill>
              <a:ea typeface="+mn-lt"/>
              <a:cs typeface="+mn-lt"/>
            </a:endParaRPr>
          </a:p>
          <a:p>
            <a:endParaRPr lang="en-IN" sz="1700" b="1">
              <a:solidFill>
                <a:srgbClr val="785AFF"/>
              </a:solidFill>
              <a:latin typeface="Consolas"/>
              <a:ea typeface="+mn-lt"/>
              <a:cs typeface="+mn-lt"/>
            </a:endParaRPr>
          </a:p>
          <a:p>
            <a:pPr algn="l"/>
            <a:endParaRPr lang="en-US"/>
          </a:p>
        </p:txBody>
      </p:sp>
      <p:sp>
        <p:nvSpPr>
          <p:cNvPr id="7" name="TextBox 6">
            <a:extLst>
              <a:ext uri="{FF2B5EF4-FFF2-40B4-BE49-F238E27FC236}">
                <a16:creationId xmlns:a16="http://schemas.microsoft.com/office/drawing/2014/main" id="{93F26594-E122-E460-D2AC-D04E00BEE4CB}"/>
              </a:ext>
            </a:extLst>
          </p:cNvPr>
          <p:cNvSpPr txBox="1"/>
          <p:nvPr/>
        </p:nvSpPr>
        <p:spPr>
          <a:xfrm>
            <a:off x="546652" y="1490869"/>
            <a:ext cx="3793434"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Sans-Serif"/>
              <a:buChar char="•"/>
            </a:pPr>
            <a:r>
              <a:rPr lang="en-US" sz="1400">
                <a:latin typeface="Arial"/>
                <a:cs typeface="Arial"/>
              </a:rPr>
              <a:t>The </a:t>
            </a:r>
            <a:r>
              <a:rPr lang="en-US" sz="1400" b="1">
                <a:latin typeface="Arial"/>
                <a:cs typeface="Arial"/>
              </a:rPr>
              <a:t>red and blue lines overlap closely</a:t>
            </a:r>
            <a:r>
              <a:rPr lang="en-US" sz="1400">
                <a:latin typeface="Arial"/>
                <a:cs typeface="Arial"/>
              </a:rPr>
              <a:t>, indicating that the model is </a:t>
            </a:r>
            <a:r>
              <a:rPr lang="en-US" sz="1400" b="1">
                <a:latin typeface="Arial"/>
                <a:cs typeface="Arial"/>
              </a:rPr>
              <a:t>accurately capturing the relationship</a:t>
            </a:r>
            <a:r>
              <a:rPr lang="en-US" sz="1400">
                <a:latin typeface="Arial"/>
                <a:cs typeface="Arial"/>
              </a:rPr>
              <a:t> between this feature and default behavior.</a:t>
            </a:r>
          </a:p>
          <a:p>
            <a:pPr marL="285750" indent="-285750">
              <a:buFont typeface="Arial,Sans-Serif"/>
              <a:buChar char="•"/>
            </a:pPr>
            <a:r>
              <a:rPr lang="en-US" sz="1400">
                <a:latin typeface="Arial"/>
                <a:cs typeface="Arial"/>
              </a:rPr>
              <a:t>The </a:t>
            </a:r>
            <a:r>
              <a:rPr lang="en-US" sz="1400" b="1">
                <a:latin typeface="Arial"/>
                <a:cs typeface="Arial"/>
              </a:rPr>
              <a:t>gap between the red and purple lines </a:t>
            </a:r>
            <a:r>
              <a:rPr lang="en-US" sz="1400">
                <a:latin typeface="Arial"/>
                <a:cs typeface="Arial"/>
              </a:rPr>
              <a:t> suggests that </a:t>
            </a:r>
            <a:r>
              <a:rPr lang="en-US" sz="1400" err="1">
                <a:ea typeface="+mn-lt"/>
                <a:cs typeface="+mn-lt"/>
              </a:rPr>
              <a:t>tx_first_product_user_segment</a:t>
            </a:r>
            <a:r>
              <a:rPr lang="en-US" sz="1400">
                <a:latin typeface="Arial"/>
                <a:cs typeface="Arial"/>
              </a:rPr>
              <a:t> </a:t>
            </a:r>
            <a:r>
              <a:rPr lang="en-US" sz="1400" b="1">
                <a:latin typeface="Arial"/>
                <a:cs typeface="Arial"/>
              </a:rPr>
              <a:t>adds</a:t>
            </a:r>
            <a:r>
              <a:rPr lang="en-US" sz="1400">
                <a:latin typeface="Arial"/>
                <a:cs typeface="Arial"/>
              </a:rPr>
              <a:t> </a:t>
            </a:r>
            <a:r>
              <a:rPr lang="en-US" sz="1400" b="1">
                <a:latin typeface="Arial"/>
                <a:cs typeface="Arial"/>
              </a:rPr>
              <a:t>predictive value </a:t>
            </a:r>
            <a:r>
              <a:rPr lang="en-US" sz="1400">
                <a:latin typeface="Arial"/>
                <a:cs typeface="Arial"/>
              </a:rPr>
              <a:t>— the model performs better with it included.</a:t>
            </a:r>
            <a:endParaRPr lang="en-US"/>
          </a:p>
        </p:txBody>
      </p:sp>
    </p:spTree>
    <p:extLst>
      <p:ext uri="{BB962C8B-B14F-4D97-AF65-F5344CB8AC3E}">
        <p14:creationId xmlns:p14="http://schemas.microsoft.com/office/powerpoint/2010/main" val="377347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2006-4B4C-1813-EC53-2456FC991865}"/>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207571-F12B-8E17-D93D-D2BE8306013A}"/>
              </a:ext>
            </a:extLst>
          </p:cNvPr>
          <p:cNvSpPr/>
          <p:nvPr/>
        </p:nvSpPr>
        <p:spPr>
          <a:xfrm>
            <a:off x="24084" y="4531787"/>
            <a:ext cx="5813047" cy="2271682"/>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051981-7D84-5437-B872-6A906766430D}"/>
              </a:ext>
            </a:extLst>
          </p:cNvPr>
          <p:cNvSpPr/>
          <p:nvPr/>
        </p:nvSpPr>
        <p:spPr>
          <a:xfrm>
            <a:off x="5929209" y="803150"/>
            <a:ext cx="6226215" cy="6000319"/>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04215ED5-3130-182A-E25F-8659984B36BB}"/>
              </a:ext>
            </a:extLst>
          </p:cNvPr>
          <p:cNvSpPr/>
          <p:nvPr/>
        </p:nvSpPr>
        <p:spPr>
          <a:xfrm>
            <a:off x="30400" y="798821"/>
            <a:ext cx="5813047" cy="3669015"/>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5BB046C-05CF-A7F0-8526-59CF99C954D8}"/>
              </a:ext>
            </a:extLst>
          </p:cNvPr>
          <p:cNvSpPr>
            <a:spLocks noGrp="1"/>
          </p:cNvSpPr>
          <p:nvPr>
            <p:ph type="title"/>
          </p:nvPr>
        </p:nvSpPr>
        <p:spPr>
          <a:xfrm>
            <a:off x="-32972" y="-3344"/>
            <a:ext cx="12202003" cy="587749"/>
          </a:xfrm>
          <a:ln>
            <a:noFill/>
          </a:ln>
        </p:spPr>
        <p:txBody>
          <a:bodyPr vert="horz" lIns="91440" tIns="45720" rIns="91440" bIns="45720" rtlCol="0" anchor="t">
            <a:normAutofit/>
          </a:bodyPr>
          <a:lstStyle/>
          <a:p>
            <a:r>
              <a:rPr lang="en-US" sz="2700">
                <a:solidFill>
                  <a:srgbClr val="785AFF"/>
                </a:solidFill>
              </a:rPr>
              <a:t> </a:t>
            </a:r>
            <a:r>
              <a:rPr lang="en-US" sz="2700" b="1">
                <a:solidFill>
                  <a:srgbClr val="785AFF"/>
                </a:solidFill>
              </a:rPr>
              <a:t>Architecture Overview of TDB’s Risk Scorecards</a:t>
            </a:r>
          </a:p>
        </p:txBody>
      </p:sp>
      <p:cxnSp>
        <p:nvCxnSpPr>
          <p:cNvPr id="55" name="Straight Connector 54">
            <a:extLst>
              <a:ext uri="{FF2B5EF4-FFF2-40B4-BE49-F238E27FC236}">
                <a16:creationId xmlns:a16="http://schemas.microsoft.com/office/drawing/2014/main" id="{E3A14EB0-DD1E-60DF-A1B8-E7C1C82FA876}"/>
              </a:ext>
            </a:extLst>
          </p:cNvPr>
          <p:cNvCxnSpPr/>
          <p:nvPr/>
        </p:nvCxnSpPr>
        <p:spPr>
          <a:xfrm>
            <a:off x="-18016" y="4502286"/>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161F06F-C645-8DE2-6CC4-FEB88E717EEE}"/>
              </a:ext>
            </a:extLst>
          </p:cNvPr>
          <p:cNvCxnSpPr/>
          <p:nvPr/>
        </p:nvCxnSpPr>
        <p:spPr>
          <a:xfrm>
            <a:off x="0" y="2694345"/>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D847B1B-554D-85BF-940A-7E08A04CAF0E}"/>
              </a:ext>
            </a:extLst>
          </p:cNvPr>
          <p:cNvCxnSpPr/>
          <p:nvPr/>
        </p:nvCxnSpPr>
        <p:spPr>
          <a:xfrm>
            <a:off x="0" y="774108"/>
            <a:ext cx="12228032"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E695144-35FC-5DFD-7C53-1F85B051ABBF}"/>
              </a:ext>
            </a:extLst>
          </p:cNvPr>
          <p:cNvCxnSpPr>
            <a:cxnSpLocks/>
          </p:cNvCxnSpPr>
          <p:nvPr/>
        </p:nvCxnSpPr>
        <p:spPr>
          <a:xfrm flipV="1">
            <a:off x="5880525" y="454032"/>
            <a:ext cx="0" cy="627917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AEE502A-547C-0AEE-46E3-A232D4F3FA71}"/>
              </a:ext>
            </a:extLst>
          </p:cNvPr>
          <p:cNvSpPr txBox="1"/>
          <p:nvPr/>
        </p:nvSpPr>
        <p:spPr>
          <a:xfrm>
            <a:off x="414528" y="393072"/>
            <a:ext cx="5108448" cy="369332"/>
          </a:xfrm>
          <a:prstGeom prst="rect">
            <a:avLst/>
          </a:prstGeom>
          <a:noFill/>
        </p:spPr>
        <p:txBody>
          <a:bodyPr wrap="square" rtlCol="0">
            <a:spAutoFit/>
          </a:bodyPr>
          <a:lstStyle/>
          <a:p>
            <a:r>
              <a:rPr lang="en-US" b="1"/>
              <a:t>Limit Setting Model</a:t>
            </a:r>
            <a:r>
              <a:rPr lang="en-US"/>
              <a:t> (Hosted in </a:t>
            </a:r>
            <a:r>
              <a:rPr lang="en-US" b="1"/>
              <a:t>Digital Layer</a:t>
            </a:r>
            <a:r>
              <a:rPr lang="en-US"/>
              <a:t>)</a:t>
            </a:r>
          </a:p>
        </p:txBody>
      </p:sp>
      <p:sp>
        <p:nvSpPr>
          <p:cNvPr id="17" name="TextBox 16">
            <a:extLst>
              <a:ext uri="{FF2B5EF4-FFF2-40B4-BE49-F238E27FC236}">
                <a16:creationId xmlns:a16="http://schemas.microsoft.com/office/drawing/2014/main" id="{5E0B67C0-8AB7-69E5-80BA-5CEC7D744D11}"/>
              </a:ext>
            </a:extLst>
          </p:cNvPr>
          <p:cNvSpPr txBox="1"/>
          <p:nvPr/>
        </p:nvSpPr>
        <p:spPr>
          <a:xfrm>
            <a:off x="6669024" y="397650"/>
            <a:ext cx="5108448" cy="369332"/>
          </a:xfrm>
          <a:prstGeom prst="rect">
            <a:avLst/>
          </a:prstGeom>
          <a:noFill/>
        </p:spPr>
        <p:txBody>
          <a:bodyPr wrap="square" rtlCol="0">
            <a:spAutoFit/>
          </a:bodyPr>
          <a:lstStyle/>
          <a:p>
            <a:r>
              <a:rPr lang="en-US" b="1"/>
              <a:t>Credit Decisioning Model</a:t>
            </a:r>
            <a:r>
              <a:rPr lang="en-US"/>
              <a:t> (Hosted in </a:t>
            </a:r>
            <a:r>
              <a:rPr lang="en-US" b="1"/>
              <a:t>Taran</a:t>
            </a:r>
            <a:r>
              <a:rPr lang="en-US"/>
              <a:t>)</a:t>
            </a:r>
          </a:p>
        </p:txBody>
      </p:sp>
      <p:grpSp>
        <p:nvGrpSpPr>
          <p:cNvPr id="19" name="Group 18">
            <a:extLst>
              <a:ext uri="{FF2B5EF4-FFF2-40B4-BE49-F238E27FC236}">
                <a16:creationId xmlns:a16="http://schemas.microsoft.com/office/drawing/2014/main" id="{1F81A355-EAB1-43C8-F604-188E6C822AEE}"/>
              </a:ext>
            </a:extLst>
          </p:cNvPr>
          <p:cNvGrpSpPr/>
          <p:nvPr/>
        </p:nvGrpSpPr>
        <p:grpSpPr>
          <a:xfrm>
            <a:off x="3005553" y="1247525"/>
            <a:ext cx="2520080" cy="814657"/>
            <a:chOff x="1011500" y="4383162"/>
            <a:chExt cx="2050693" cy="1181644"/>
          </a:xfrm>
        </p:grpSpPr>
        <p:sp>
          <p:nvSpPr>
            <p:cNvPr id="20" name="Rounded Rectangle 19">
              <a:extLst>
                <a:ext uri="{FF2B5EF4-FFF2-40B4-BE49-F238E27FC236}">
                  <a16:creationId xmlns:a16="http://schemas.microsoft.com/office/drawing/2014/main" id="{91308DA2-A2DA-8EDF-DF7F-91DCC877E810}"/>
                </a:ext>
              </a:extLst>
            </p:cNvPr>
            <p:cNvSpPr/>
            <p:nvPr/>
          </p:nvSpPr>
          <p:spPr>
            <a:xfrm>
              <a:off x="1161753" y="4452943"/>
              <a:ext cx="1750185"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3" name="Rounded Rectangle 22">
              <a:extLst>
                <a:ext uri="{FF2B5EF4-FFF2-40B4-BE49-F238E27FC236}">
                  <a16:creationId xmlns:a16="http://schemas.microsoft.com/office/drawing/2014/main" id="{D495DCA8-06AA-A2BE-4451-CF3CFA8A3656}"/>
                </a:ext>
              </a:extLst>
            </p:cNvPr>
            <p:cNvSpPr/>
            <p:nvPr/>
          </p:nvSpPr>
          <p:spPr>
            <a:xfrm>
              <a:off x="1136647" y="5008512"/>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24" name="Rounded Rectangle 23">
              <a:extLst>
                <a:ext uri="{FF2B5EF4-FFF2-40B4-BE49-F238E27FC236}">
                  <a16:creationId xmlns:a16="http://schemas.microsoft.com/office/drawing/2014/main" id="{D86A6AA4-23FF-1757-B0E2-C4F7CF3B11E2}"/>
                </a:ext>
              </a:extLst>
            </p:cNvPr>
            <p:cNvSpPr/>
            <p:nvPr/>
          </p:nvSpPr>
          <p:spPr>
            <a:xfrm>
              <a:off x="1011500" y="4383162"/>
              <a:ext cx="2050693" cy="118164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F4BE9A4D-6F9F-40F3-A5CD-56DB9BE6C869}"/>
              </a:ext>
            </a:extLst>
          </p:cNvPr>
          <p:cNvGrpSpPr/>
          <p:nvPr/>
        </p:nvGrpSpPr>
        <p:grpSpPr>
          <a:xfrm>
            <a:off x="2987273" y="2997467"/>
            <a:ext cx="2505742" cy="1095579"/>
            <a:chOff x="867921" y="3274904"/>
            <a:chExt cx="2505742" cy="1614087"/>
          </a:xfrm>
        </p:grpSpPr>
        <p:grpSp>
          <p:nvGrpSpPr>
            <p:cNvPr id="26" name="Group 25">
              <a:extLst>
                <a:ext uri="{FF2B5EF4-FFF2-40B4-BE49-F238E27FC236}">
                  <a16:creationId xmlns:a16="http://schemas.microsoft.com/office/drawing/2014/main" id="{7281F097-6050-EBDF-10E5-D5669400CBCE}"/>
                </a:ext>
              </a:extLst>
            </p:cNvPr>
            <p:cNvGrpSpPr/>
            <p:nvPr/>
          </p:nvGrpSpPr>
          <p:grpSpPr>
            <a:xfrm>
              <a:off x="867921" y="3274904"/>
              <a:ext cx="2505742" cy="1614087"/>
              <a:chOff x="1011500" y="4383161"/>
              <a:chExt cx="2050693" cy="1614087"/>
            </a:xfrm>
          </p:grpSpPr>
          <p:sp>
            <p:nvSpPr>
              <p:cNvPr id="27" name="Rounded Rectangle 26">
                <a:extLst>
                  <a:ext uri="{FF2B5EF4-FFF2-40B4-BE49-F238E27FC236}">
                    <a16:creationId xmlns:a16="http://schemas.microsoft.com/office/drawing/2014/main" id="{B0A4429B-9BB4-8F0A-3ECA-9055567DEA8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100">
                    <a:solidFill>
                      <a:schemeClr val="tx1"/>
                    </a:solidFill>
                  </a:rPr>
                  <a:t>Gamma Demo Score</a:t>
                </a:r>
              </a:p>
            </p:txBody>
          </p:sp>
          <p:sp>
            <p:nvSpPr>
              <p:cNvPr id="29" name="Rounded Rectangle 28">
                <a:extLst>
                  <a:ext uri="{FF2B5EF4-FFF2-40B4-BE49-F238E27FC236}">
                    <a16:creationId xmlns:a16="http://schemas.microsoft.com/office/drawing/2014/main" id="{FBE1BD19-CD35-1175-11A0-412B8C79C782}"/>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31" name="Rounded Rectangle 30">
                <a:extLst>
                  <a:ext uri="{FF2B5EF4-FFF2-40B4-BE49-F238E27FC236}">
                    <a16:creationId xmlns:a16="http://schemas.microsoft.com/office/drawing/2014/main" id="{EAEA2C02-16AD-CD12-E54A-35AD80C1A3C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ounded Rectangle 31">
              <a:extLst>
                <a:ext uri="{FF2B5EF4-FFF2-40B4-BE49-F238E27FC236}">
                  <a16:creationId xmlns:a16="http://schemas.microsoft.com/office/drawing/2014/main" id="{2B3CBEC9-1D77-A6E3-5C3D-F33A94D4F6F7}"/>
                </a:ext>
              </a:extLst>
            </p:cNvPr>
            <p:cNvSpPr/>
            <p:nvPr/>
          </p:nvSpPr>
          <p:spPr>
            <a:xfrm>
              <a:off x="1045398" y="4398443"/>
              <a:ext cx="2138549" cy="41617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rPr>
                <a:t>Transaction Score</a:t>
              </a:r>
            </a:p>
          </p:txBody>
        </p:sp>
      </p:grpSp>
      <p:grpSp>
        <p:nvGrpSpPr>
          <p:cNvPr id="38" name="Group 37">
            <a:extLst>
              <a:ext uri="{FF2B5EF4-FFF2-40B4-BE49-F238E27FC236}">
                <a16:creationId xmlns:a16="http://schemas.microsoft.com/office/drawing/2014/main" id="{0E1A89CE-CA3E-C189-E914-1780DFCCE24A}"/>
              </a:ext>
            </a:extLst>
          </p:cNvPr>
          <p:cNvGrpSpPr/>
          <p:nvPr/>
        </p:nvGrpSpPr>
        <p:grpSpPr>
          <a:xfrm>
            <a:off x="2986459" y="5105182"/>
            <a:ext cx="2505742" cy="894204"/>
            <a:chOff x="867921" y="3274904"/>
            <a:chExt cx="2505742" cy="1614087"/>
          </a:xfrm>
        </p:grpSpPr>
        <p:grpSp>
          <p:nvGrpSpPr>
            <p:cNvPr id="39" name="Group 38">
              <a:extLst>
                <a:ext uri="{FF2B5EF4-FFF2-40B4-BE49-F238E27FC236}">
                  <a16:creationId xmlns:a16="http://schemas.microsoft.com/office/drawing/2014/main" id="{FA765EAA-FA79-46B9-5981-5CE4A2681597}"/>
                </a:ext>
              </a:extLst>
            </p:cNvPr>
            <p:cNvGrpSpPr/>
            <p:nvPr/>
          </p:nvGrpSpPr>
          <p:grpSpPr>
            <a:xfrm>
              <a:off x="867921" y="3274904"/>
              <a:ext cx="2505742" cy="1614087"/>
              <a:chOff x="1011500" y="4383161"/>
              <a:chExt cx="2050693" cy="1614087"/>
            </a:xfrm>
          </p:grpSpPr>
          <p:sp>
            <p:nvSpPr>
              <p:cNvPr id="41" name="Rounded Rectangle 40">
                <a:extLst>
                  <a:ext uri="{FF2B5EF4-FFF2-40B4-BE49-F238E27FC236}">
                    <a16:creationId xmlns:a16="http://schemas.microsoft.com/office/drawing/2014/main" id="{F98D2E7D-C1ED-8DE9-6390-8E512BE7F737}"/>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Gamma Demo Score</a:t>
                </a:r>
              </a:p>
            </p:txBody>
          </p:sp>
          <p:sp>
            <p:nvSpPr>
              <p:cNvPr id="42" name="Rounded Rectangle 41">
                <a:extLst>
                  <a:ext uri="{FF2B5EF4-FFF2-40B4-BE49-F238E27FC236}">
                    <a16:creationId xmlns:a16="http://schemas.microsoft.com/office/drawing/2014/main" id="{C063AA3B-C221-E6AF-7FB0-8636662177F2}"/>
                  </a:ext>
                </a:extLst>
              </p:cNvPr>
              <p:cNvSpPr/>
              <p:nvPr/>
            </p:nvSpPr>
            <p:spPr>
              <a:xfrm>
                <a:off x="1172225" y="4982118"/>
                <a:ext cx="1750183"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43" name="Rounded Rectangle 42">
                <a:extLst>
                  <a:ext uri="{FF2B5EF4-FFF2-40B4-BE49-F238E27FC236}">
                    <a16:creationId xmlns:a16="http://schemas.microsoft.com/office/drawing/2014/main" id="{0F186FDD-86E3-B786-C772-8735FD5C0AB7}"/>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0" name="Rounded Rectangle 39">
              <a:extLst>
                <a:ext uri="{FF2B5EF4-FFF2-40B4-BE49-F238E27FC236}">
                  <a16:creationId xmlns:a16="http://schemas.microsoft.com/office/drawing/2014/main" id="{87160726-182E-9F42-EDA7-0FCC63DAC5D4}"/>
                </a:ext>
              </a:extLst>
            </p:cNvPr>
            <p:cNvSpPr/>
            <p:nvPr/>
          </p:nvSpPr>
          <p:spPr>
            <a:xfrm>
              <a:off x="1064310" y="4403036"/>
              <a:ext cx="2138549" cy="41617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Enhanced Transaction Score</a:t>
              </a:r>
            </a:p>
          </p:txBody>
        </p:sp>
      </p:grpSp>
      <p:sp>
        <p:nvSpPr>
          <p:cNvPr id="45" name="TextBox 44">
            <a:extLst>
              <a:ext uri="{FF2B5EF4-FFF2-40B4-BE49-F238E27FC236}">
                <a16:creationId xmlns:a16="http://schemas.microsoft.com/office/drawing/2014/main" id="{C05569A2-C720-4E18-B0E4-FA338BC61AAF}"/>
              </a:ext>
            </a:extLst>
          </p:cNvPr>
          <p:cNvSpPr txBox="1"/>
          <p:nvPr/>
        </p:nvSpPr>
        <p:spPr>
          <a:xfrm>
            <a:off x="93880" y="911841"/>
            <a:ext cx="2170130" cy="954107"/>
          </a:xfrm>
          <a:prstGeom prst="rect">
            <a:avLst/>
          </a:prstGeom>
          <a:noFill/>
        </p:spPr>
        <p:txBody>
          <a:bodyPr wrap="square" rtlCol="0">
            <a:spAutoFit/>
          </a:bodyPr>
          <a:lstStyle/>
          <a:p>
            <a:r>
              <a:rPr lang="en-US" sz="1400" b="1"/>
              <a:t>Trench 1</a:t>
            </a:r>
            <a:r>
              <a:rPr lang="en-US" sz="1400"/>
              <a:t>:</a:t>
            </a:r>
            <a:br>
              <a:rPr lang="en-US" sz="1400"/>
            </a:br>
            <a:r>
              <a:rPr lang="en-US" sz="1400">
                <a:solidFill>
                  <a:srgbClr val="FF0000"/>
                </a:solidFill>
              </a:rPr>
              <a:t>New Users - within 30 days from TSA Onboarding</a:t>
            </a:r>
          </a:p>
        </p:txBody>
      </p:sp>
      <p:sp>
        <p:nvSpPr>
          <p:cNvPr id="46" name="TextBox 45">
            <a:extLst>
              <a:ext uri="{FF2B5EF4-FFF2-40B4-BE49-F238E27FC236}">
                <a16:creationId xmlns:a16="http://schemas.microsoft.com/office/drawing/2014/main" id="{D4F334BB-F1B2-5B3B-BBDC-3A6AFAFCD989}"/>
              </a:ext>
            </a:extLst>
          </p:cNvPr>
          <p:cNvSpPr txBox="1"/>
          <p:nvPr/>
        </p:nvSpPr>
        <p:spPr>
          <a:xfrm>
            <a:off x="30400" y="3319358"/>
            <a:ext cx="2277492" cy="1169551"/>
          </a:xfrm>
          <a:prstGeom prst="rect">
            <a:avLst/>
          </a:prstGeom>
          <a:noFill/>
        </p:spPr>
        <p:txBody>
          <a:bodyPr wrap="square" rtlCol="0">
            <a:spAutoFit/>
          </a:bodyPr>
          <a:lstStyle/>
          <a:p>
            <a:r>
              <a:rPr lang="en-US" sz="1400" b="1"/>
              <a:t>Trench 2</a:t>
            </a:r>
            <a:r>
              <a:rPr lang="en-US" sz="1400"/>
              <a:t>:</a:t>
            </a:r>
            <a:br>
              <a:rPr lang="en-US" sz="1400"/>
            </a:br>
            <a:r>
              <a:rPr lang="en-US" sz="1400">
                <a:solidFill>
                  <a:srgbClr val="FF0000"/>
                </a:solidFill>
              </a:rPr>
              <a:t>Existing Users - After 30 days from TSA Onboarding AND Never Disbursed Loan</a:t>
            </a:r>
          </a:p>
        </p:txBody>
      </p:sp>
      <p:sp>
        <p:nvSpPr>
          <p:cNvPr id="47" name="TextBox 46">
            <a:extLst>
              <a:ext uri="{FF2B5EF4-FFF2-40B4-BE49-F238E27FC236}">
                <a16:creationId xmlns:a16="http://schemas.microsoft.com/office/drawing/2014/main" id="{B93928C9-1613-4F7C-FB90-F817FCCB24C9}"/>
              </a:ext>
            </a:extLst>
          </p:cNvPr>
          <p:cNvSpPr txBox="1"/>
          <p:nvPr/>
        </p:nvSpPr>
        <p:spPr>
          <a:xfrm>
            <a:off x="47192" y="4963790"/>
            <a:ext cx="2277492" cy="1169551"/>
          </a:xfrm>
          <a:prstGeom prst="rect">
            <a:avLst/>
          </a:prstGeom>
          <a:noFill/>
        </p:spPr>
        <p:txBody>
          <a:bodyPr wrap="square" rtlCol="0">
            <a:spAutoFit/>
          </a:bodyPr>
          <a:lstStyle/>
          <a:p>
            <a:r>
              <a:rPr lang="en-US" sz="1400" b="1"/>
              <a:t>Trench 3</a:t>
            </a:r>
            <a:r>
              <a:rPr lang="en-US" sz="1400"/>
              <a:t>:</a:t>
            </a:r>
            <a:br>
              <a:rPr lang="en-US" sz="1400"/>
            </a:br>
            <a:r>
              <a:rPr lang="en-US" sz="1400">
                <a:solidFill>
                  <a:srgbClr val="FF0000"/>
                </a:solidFill>
              </a:rPr>
              <a:t>Existing Users - After 30 days from 1</a:t>
            </a:r>
            <a:r>
              <a:rPr lang="en-US" sz="1400" baseline="30000">
                <a:solidFill>
                  <a:srgbClr val="FF0000"/>
                </a:solidFill>
              </a:rPr>
              <a:t>st</a:t>
            </a:r>
            <a:r>
              <a:rPr lang="en-US" sz="1400">
                <a:solidFill>
                  <a:srgbClr val="FF0000"/>
                </a:solidFill>
              </a:rPr>
              <a:t> Disbursed Loan AND current DPD &lt;= 10</a:t>
            </a:r>
          </a:p>
        </p:txBody>
      </p:sp>
      <p:grpSp>
        <p:nvGrpSpPr>
          <p:cNvPr id="48" name="Group 47">
            <a:extLst>
              <a:ext uri="{FF2B5EF4-FFF2-40B4-BE49-F238E27FC236}">
                <a16:creationId xmlns:a16="http://schemas.microsoft.com/office/drawing/2014/main" id="{A6527655-E8EE-5514-BACC-F931EF736D5F}"/>
              </a:ext>
            </a:extLst>
          </p:cNvPr>
          <p:cNvGrpSpPr/>
          <p:nvPr/>
        </p:nvGrpSpPr>
        <p:grpSpPr>
          <a:xfrm>
            <a:off x="6027307" y="1036327"/>
            <a:ext cx="2655965" cy="1143688"/>
            <a:chOff x="867921" y="3274904"/>
            <a:chExt cx="2505742" cy="1614087"/>
          </a:xfrm>
        </p:grpSpPr>
        <p:grpSp>
          <p:nvGrpSpPr>
            <p:cNvPr id="49" name="Group 48">
              <a:extLst>
                <a:ext uri="{FF2B5EF4-FFF2-40B4-BE49-F238E27FC236}">
                  <a16:creationId xmlns:a16="http://schemas.microsoft.com/office/drawing/2014/main" id="{CC304A58-92AD-A959-4D01-E6EC58C26703}"/>
                </a:ext>
              </a:extLst>
            </p:cNvPr>
            <p:cNvGrpSpPr/>
            <p:nvPr/>
          </p:nvGrpSpPr>
          <p:grpSpPr>
            <a:xfrm>
              <a:off x="867921" y="3274904"/>
              <a:ext cx="2505742" cy="1614087"/>
              <a:chOff x="1011500" y="4383161"/>
              <a:chExt cx="2050693" cy="1614087"/>
            </a:xfrm>
          </p:grpSpPr>
          <p:sp>
            <p:nvSpPr>
              <p:cNvPr id="52" name="Rounded Rectangle 51">
                <a:extLst>
                  <a:ext uri="{FF2B5EF4-FFF2-40B4-BE49-F238E27FC236}">
                    <a16:creationId xmlns:a16="http://schemas.microsoft.com/office/drawing/2014/main" id="{15E0BD23-380C-AC5A-AE8F-E2A84FDB26E9}"/>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53" name="Rounded Rectangle 52">
                <a:extLst>
                  <a:ext uri="{FF2B5EF4-FFF2-40B4-BE49-F238E27FC236}">
                    <a16:creationId xmlns:a16="http://schemas.microsoft.com/office/drawing/2014/main" id="{7EABF01E-7175-6F6C-1056-E18DFB752349}"/>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54" name="Rounded Rectangle 53">
                <a:extLst>
                  <a:ext uri="{FF2B5EF4-FFF2-40B4-BE49-F238E27FC236}">
                    <a16:creationId xmlns:a16="http://schemas.microsoft.com/office/drawing/2014/main" id="{15E84860-E5FF-BCF5-6BC0-D7A292CAE98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Rounded Rectangle 49">
              <a:extLst>
                <a:ext uri="{FF2B5EF4-FFF2-40B4-BE49-F238E27FC236}">
                  <a16:creationId xmlns:a16="http://schemas.microsoft.com/office/drawing/2014/main" id="{94C6EBA7-03F5-0D98-6F43-9F5B65391E5F}"/>
                </a:ext>
              </a:extLst>
            </p:cNvPr>
            <p:cNvSpPr/>
            <p:nvPr/>
          </p:nvSpPr>
          <p:spPr>
            <a:xfrm>
              <a:off x="1045398" y="4398443"/>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grpSp>
      <p:grpSp>
        <p:nvGrpSpPr>
          <p:cNvPr id="67" name="Group 66">
            <a:extLst>
              <a:ext uri="{FF2B5EF4-FFF2-40B4-BE49-F238E27FC236}">
                <a16:creationId xmlns:a16="http://schemas.microsoft.com/office/drawing/2014/main" id="{0F800CB0-C74F-FA0E-6DA3-E10AACB6E208}"/>
              </a:ext>
            </a:extLst>
          </p:cNvPr>
          <p:cNvGrpSpPr/>
          <p:nvPr/>
        </p:nvGrpSpPr>
        <p:grpSpPr>
          <a:xfrm>
            <a:off x="9528053" y="1051411"/>
            <a:ext cx="2505742" cy="1151931"/>
            <a:chOff x="9223248" y="1112907"/>
            <a:chExt cx="2505742" cy="1614087"/>
          </a:xfrm>
        </p:grpSpPr>
        <p:grpSp>
          <p:nvGrpSpPr>
            <p:cNvPr id="61" name="Group 60">
              <a:extLst>
                <a:ext uri="{FF2B5EF4-FFF2-40B4-BE49-F238E27FC236}">
                  <a16:creationId xmlns:a16="http://schemas.microsoft.com/office/drawing/2014/main" id="{4331FA2F-C51F-8029-9470-2C0AF078F56B}"/>
                </a:ext>
              </a:extLst>
            </p:cNvPr>
            <p:cNvGrpSpPr/>
            <p:nvPr/>
          </p:nvGrpSpPr>
          <p:grpSpPr>
            <a:xfrm>
              <a:off x="9223248" y="1112907"/>
              <a:ext cx="2505742" cy="1614087"/>
              <a:chOff x="1011500" y="4383161"/>
              <a:chExt cx="2050693" cy="1614087"/>
            </a:xfrm>
          </p:grpSpPr>
          <p:sp>
            <p:nvSpPr>
              <p:cNvPr id="63" name="Rounded Rectangle 62">
                <a:extLst>
                  <a:ext uri="{FF2B5EF4-FFF2-40B4-BE49-F238E27FC236}">
                    <a16:creationId xmlns:a16="http://schemas.microsoft.com/office/drawing/2014/main" id="{A7481134-2F6E-3F63-2134-E7F55C1573F1}"/>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64" name="Rounded Rectangle 63">
                <a:extLst>
                  <a:ext uri="{FF2B5EF4-FFF2-40B4-BE49-F238E27FC236}">
                    <a16:creationId xmlns:a16="http://schemas.microsoft.com/office/drawing/2014/main" id="{1AA7A67C-A5B2-0D51-44B0-B809AC1FD05C}"/>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65" name="Rounded Rectangle 64">
                <a:extLst>
                  <a:ext uri="{FF2B5EF4-FFF2-40B4-BE49-F238E27FC236}">
                    <a16:creationId xmlns:a16="http://schemas.microsoft.com/office/drawing/2014/main" id="{91A5B701-CC7E-8BB3-D06C-CC4DF685F91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2" name="Rounded Rectangle 61">
              <a:extLst>
                <a:ext uri="{FF2B5EF4-FFF2-40B4-BE49-F238E27FC236}">
                  <a16:creationId xmlns:a16="http://schemas.microsoft.com/office/drawing/2014/main" id="{F58A2218-A6DA-0589-141B-2DF7A87490FA}"/>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Credo Score</a:t>
              </a:r>
            </a:p>
          </p:txBody>
        </p:sp>
        <p:sp>
          <p:nvSpPr>
            <p:cNvPr id="66" name="Rounded Rectangle 65">
              <a:extLst>
                <a:ext uri="{FF2B5EF4-FFF2-40B4-BE49-F238E27FC236}">
                  <a16:creationId xmlns:a16="http://schemas.microsoft.com/office/drawing/2014/main" id="{D9047A66-6D7F-CB34-337E-B6C0796342A8}"/>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68" name="Group 67">
            <a:extLst>
              <a:ext uri="{FF2B5EF4-FFF2-40B4-BE49-F238E27FC236}">
                <a16:creationId xmlns:a16="http://schemas.microsoft.com/office/drawing/2014/main" id="{ADC0530A-3B03-BE92-767E-8D05BA0C955D}"/>
              </a:ext>
            </a:extLst>
          </p:cNvPr>
          <p:cNvGrpSpPr/>
          <p:nvPr/>
        </p:nvGrpSpPr>
        <p:grpSpPr>
          <a:xfrm>
            <a:off x="6027307" y="3003390"/>
            <a:ext cx="2662087" cy="1078436"/>
            <a:chOff x="867921" y="3274904"/>
            <a:chExt cx="2505742" cy="1614087"/>
          </a:xfrm>
        </p:grpSpPr>
        <p:grpSp>
          <p:nvGrpSpPr>
            <p:cNvPr id="69" name="Group 68">
              <a:extLst>
                <a:ext uri="{FF2B5EF4-FFF2-40B4-BE49-F238E27FC236}">
                  <a16:creationId xmlns:a16="http://schemas.microsoft.com/office/drawing/2014/main" id="{542B2822-17E4-08A3-6F8B-A1A874E4E5BB}"/>
                </a:ext>
              </a:extLst>
            </p:cNvPr>
            <p:cNvGrpSpPr/>
            <p:nvPr/>
          </p:nvGrpSpPr>
          <p:grpSpPr>
            <a:xfrm>
              <a:off x="867921" y="3274904"/>
              <a:ext cx="2505742" cy="1614087"/>
              <a:chOff x="1011500" y="4383161"/>
              <a:chExt cx="2050693" cy="1614087"/>
            </a:xfrm>
          </p:grpSpPr>
          <p:sp>
            <p:nvSpPr>
              <p:cNvPr id="71" name="Rounded Rectangle 70">
                <a:extLst>
                  <a:ext uri="{FF2B5EF4-FFF2-40B4-BE49-F238E27FC236}">
                    <a16:creationId xmlns:a16="http://schemas.microsoft.com/office/drawing/2014/main" id="{897F5B9C-621E-36E6-6431-78AF03283BE8}"/>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2" name="Rounded Rectangle 71">
                <a:extLst>
                  <a:ext uri="{FF2B5EF4-FFF2-40B4-BE49-F238E27FC236}">
                    <a16:creationId xmlns:a16="http://schemas.microsoft.com/office/drawing/2014/main" id="{7875C110-B1BA-673A-86C2-DC8C907DEC48}"/>
                  </a:ext>
                </a:extLst>
              </p:cNvPr>
              <p:cNvSpPr/>
              <p:nvPr/>
            </p:nvSpPr>
            <p:spPr>
              <a:xfrm>
                <a:off x="1136587"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73" name="Rounded Rectangle 72">
                <a:extLst>
                  <a:ext uri="{FF2B5EF4-FFF2-40B4-BE49-F238E27FC236}">
                    <a16:creationId xmlns:a16="http://schemas.microsoft.com/office/drawing/2014/main" id="{C6206867-EE36-8651-3931-70EEFD9DC649}"/>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ounded Rectangle 69">
              <a:extLst>
                <a:ext uri="{FF2B5EF4-FFF2-40B4-BE49-F238E27FC236}">
                  <a16:creationId xmlns:a16="http://schemas.microsoft.com/office/drawing/2014/main" id="{D2C98BBE-7BFA-12AA-2135-3950B031C855}"/>
                </a:ext>
              </a:extLst>
            </p:cNvPr>
            <p:cNvSpPr/>
            <p:nvPr/>
          </p:nvSpPr>
          <p:spPr>
            <a:xfrm>
              <a:off x="1045398" y="4398443"/>
              <a:ext cx="2138549" cy="41617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rPr>
                <a:t>Transaction Score</a:t>
              </a:r>
            </a:p>
          </p:txBody>
        </p:sp>
      </p:grpSp>
      <p:grpSp>
        <p:nvGrpSpPr>
          <p:cNvPr id="74" name="Group 73">
            <a:extLst>
              <a:ext uri="{FF2B5EF4-FFF2-40B4-BE49-F238E27FC236}">
                <a16:creationId xmlns:a16="http://schemas.microsoft.com/office/drawing/2014/main" id="{F444F039-EDAB-5A04-AB83-8E051DA70744}"/>
              </a:ext>
            </a:extLst>
          </p:cNvPr>
          <p:cNvGrpSpPr/>
          <p:nvPr/>
        </p:nvGrpSpPr>
        <p:grpSpPr>
          <a:xfrm>
            <a:off x="9521931" y="3009765"/>
            <a:ext cx="2505742" cy="1072062"/>
            <a:chOff x="9223248" y="1112907"/>
            <a:chExt cx="2505742" cy="1614087"/>
          </a:xfrm>
        </p:grpSpPr>
        <p:grpSp>
          <p:nvGrpSpPr>
            <p:cNvPr id="75" name="Group 74">
              <a:extLst>
                <a:ext uri="{FF2B5EF4-FFF2-40B4-BE49-F238E27FC236}">
                  <a16:creationId xmlns:a16="http://schemas.microsoft.com/office/drawing/2014/main" id="{1D6C316C-04E0-BAEF-272F-D1D77E0A68FC}"/>
                </a:ext>
              </a:extLst>
            </p:cNvPr>
            <p:cNvGrpSpPr/>
            <p:nvPr/>
          </p:nvGrpSpPr>
          <p:grpSpPr>
            <a:xfrm>
              <a:off x="9223248" y="1112907"/>
              <a:ext cx="2505742" cy="1614087"/>
              <a:chOff x="1011500" y="4383161"/>
              <a:chExt cx="2050693" cy="1614087"/>
            </a:xfrm>
          </p:grpSpPr>
          <p:sp>
            <p:nvSpPr>
              <p:cNvPr id="78" name="Rounded Rectangle 77">
                <a:extLst>
                  <a:ext uri="{FF2B5EF4-FFF2-40B4-BE49-F238E27FC236}">
                    <a16:creationId xmlns:a16="http://schemas.microsoft.com/office/drawing/2014/main" id="{B3CD28DE-D32C-2BF4-EFF5-0AF9FE1837EA}"/>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79" name="Rounded Rectangle 78">
                <a:extLst>
                  <a:ext uri="{FF2B5EF4-FFF2-40B4-BE49-F238E27FC236}">
                    <a16:creationId xmlns:a16="http://schemas.microsoft.com/office/drawing/2014/main" id="{B3DF1A97-84C0-9503-D7A9-55A69D636E4D}"/>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0" name="Rounded Rectangle 79">
                <a:extLst>
                  <a:ext uri="{FF2B5EF4-FFF2-40B4-BE49-F238E27FC236}">
                    <a16:creationId xmlns:a16="http://schemas.microsoft.com/office/drawing/2014/main" id="{768E45EF-ADC7-EF77-ECE2-6B396D216D2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ounded Rectangle 75">
              <a:extLst>
                <a:ext uri="{FF2B5EF4-FFF2-40B4-BE49-F238E27FC236}">
                  <a16:creationId xmlns:a16="http://schemas.microsoft.com/office/drawing/2014/main" id="{F97E2E1F-BCF4-7BB5-A4AB-F241448F6BC4}"/>
                </a:ext>
              </a:extLst>
            </p:cNvPr>
            <p:cNvSpPr/>
            <p:nvPr/>
          </p:nvSpPr>
          <p:spPr>
            <a:xfrm>
              <a:off x="9400724" y="1944016"/>
              <a:ext cx="2138549" cy="293791"/>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rPr>
                <a:t>Transaction Score</a:t>
              </a:r>
            </a:p>
          </p:txBody>
        </p:sp>
        <p:sp>
          <p:nvSpPr>
            <p:cNvPr id="77" name="Rounded Rectangle 76">
              <a:extLst>
                <a:ext uri="{FF2B5EF4-FFF2-40B4-BE49-F238E27FC236}">
                  <a16:creationId xmlns:a16="http://schemas.microsoft.com/office/drawing/2014/main" id="{90F19A8D-7E9C-0C04-0B1C-3DA2D59C76CB}"/>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grpSp>
        <p:nvGrpSpPr>
          <p:cNvPr id="81" name="Group 80">
            <a:extLst>
              <a:ext uri="{FF2B5EF4-FFF2-40B4-BE49-F238E27FC236}">
                <a16:creationId xmlns:a16="http://schemas.microsoft.com/office/drawing/2014/main" id="{5CEF531A-19C8-2993-7D49-77EBE2A56C68}"/>
              </a:ext>
            </a:extLst>
          </p:cNvPr>
          <p:cNvGrpSpPr/>
          <p:nvPr/>
        </p:nvGrpSpPr>
        <p:grpSpPr>
          <a:xfrm>
            <a:off x="5982784" y="5276538"/>
            <a:ext cx="2706615" cy="1062668"/>
            <a:chOff x="867921" y="3274904"/>
            <a:chExt cx="2505742" cy="1614087"/>
          </a:xfrm>
        </p:grpSpPr>
        <p:grpSp>
          <p:nvGrpSpPr>
            <p:cNvPr id="82" name="Group 81">
              <a:extLst>
                <a:ext uri="{FF2B5EF4-FFF2-40B4-BE49-F238E27FC236}">
                  <a16:creationId xmlns:a16="http://schemas.microsoft.com/office/drawing/2014/main" id="{C1C871E9-8C8B-F514-78C5-2E107F4A3FC7}"/>
                </a:ext>
              </a:extLst>
            </p:cNvPr>
            <p:cNvGrpSpPr/>
            <p:nvPr/>
          </p:nvGrpSpPr>
          <p:grpSpPr>
            <a:xfrm>
              <a:off x="867921" y="3274904"/>
              <a:ext cx="2505742" cy="1614087"/>
              <a:chOff x="1011500" y="4383161"/>
              <a:chExt cx="2050693" cy="1614087"/>
            </a:xfrm>
          </p:grpSpPr>
          <p:sp>
            <p:nvSpPr>
              <p:cNvPr id="84" name="Rounded Rectangle 83">
                <a:extLst>
                  <a:ext uri="{FF2B5EF4-FFF2-40B4-BE49-F238E27FC236}">
                    <a16:creationId xmlns:a16="http://schemas.microsoft.com/office/drawing/2014/main" id="{F24DE4BC-F4DB-CEF8-DC36-222BA99DF620}"/>
                  </a:ext>
                </a:extLst>
              </p:cNvPr>
              <p:cNvSpPr/>
              <p:nvPr/>
            </p:nvSpPr>
            <p:spPr>
              <a:xfrm>
                <a:off x="1161753" y="4452943"/>
                <a:ext cx="1750185"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85" name="Rounded Rectangle 84">
                <a:extLst>
                  <a:ext uri="{FF2B5EF4-FFF2-40B4-BE49-F238E27FC236}">
                    <a16:creationId xmlns:a16="http://schemas.microsoft.com/office/drawing/2014/main" id="{96CA672C-1BC8-B2D3-E870-C4AD523B0C01}"/>
                  </a:ext>
                </a:extLst>
              </p:cNvPr>
              <p:cNvSpPr/>
              <p:nvPr/>
            </p:nvSpPr>
            <p:spPr>
              <a:xfrm>
                <a:off x="1162981" y="4982118"/>
                <a:ext cx="1750183"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86" name="Rounded Rectangle 85">
                <a:extLst>
                  <a:ext uri="{FF2B5EF4-FFF2-40B4-BE49-F238E27FC236}">
                    <a16:creationId xmlns:a16="http://schemas.microsoft.com/office/drawing/2014/main" id="{7976C704-C270-1139-0623-B97479BA0E2F}"/>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ounded Rectangle 82">
              <a:extLst>
                <a:ext uri="{FF2B5EF4-FFF2-40B4-BE49-F238E27FC236}">
                  <a16:creationId xmlns:a16="http://schemas.microsoft.com/office/drawing/2014/main" id="{478635FC-7C1B-892E-2AF6-335986A444F2}"/>
                </a:ext>
              </a:extLst>
            </p:cNvPr>
            <p:cNvSpPr/>
            <p:nvPr/>
          </p:nvSpPr>
          <p:spPr>
            <a:xfrm>
              <a:off x="1069586" y="4398442"/>
              <a:ext cx="2138549" cy="41617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Enhanced Transaction Score</a:t>
              </a:r>
            </a:p>
          </p:txBody>
        </p:sp>
      </p:grpSp>
      <p:grpSp>
        <p:nvGrpSpPr>
          <p:cNvPr id="87" name="Group 86">
            <a:extLst>
              <a:ext uri="{FF2B5EF4-FFF2-40B4-BE49-F238E27FC236}">
                <a16:creationId xmlns:a16="http://schemas.microsoft.com/office/drawing/2014/main" id="{5DCD843B-2935-A75F-FE1E-D7D9E61D1EFB}"/>
              </a:ext>
            </a:extLst>
          </p:cNvPr>
          <p:cNvGrpSpPr/>
          <p:nvPr/>
        </p:nvGrpSpPr>
        <p:grpSpPr>
          <a:xfrm>
            <a:off x="9477408" y="5282913"/>
            <a:ext cx="2505742" cy="1056294"/>
            <a:chOff x="9223248" y="1112907"/>
            <a:chExt cx="2505742" cy="1614087"/>
          </a:xfrm>
        </p:grpSpPr>
        <p:grpSp>
          <p:nvGrpSpPr>
            <p:cNvPr id="88" name="Group 87">
              <a:extLst>
                <a:ext uri="{FF2B5EF4-FFF2-40B4-BE49-F238E27FC236}">
                  <a16:creationId xmlns:a16="http://schemas.microsoft.com/office/drawing/2014/main" id="{BCE8E5B1-B78F-83F9-2E6C-363D1178D4A8}"/>
                </a:ext>
              </a:extLst>
            </p:cNvPr>
            <p:cNvGrpSpPr/>
            <p:nvPr/>
          </p:nvGrpSpPr>
          <p:grpSpPr>
            <a:xfrm>
              <a:off x="9223248" y="1112907"/>
              <a:ext cx="2505742" cy="1614087"/>
              <a:chOff x="1011500" y="4383161"/>
              <a:chExt cx="2050693" cy="1614087"/>
            </a:xfrm>
          </p:grpSpPr>
          <p:sp>
            <p:nvSpPr>
              <p:cNvPr id="91" name="Rounded Rectangle 90">
                <a:extLst>
                  <a:ext uri="{FF2B5EF4-FFF2-40B4-BE49-F238E27FC236}">
                    <a16:creationId xmlns:a16="http://schemas.microsoft.com/office/drawing/2014/main" id="{D3C90470-4E34-CC56-D812-CCB8DB349DC0}"/>
                  </a:ext>
                </a:extLst>
              </p:cNvPr>
              <p:cNvSpPr/>
              <p:nvPr/>
            </p:nvSpPr>
            <p:spPr>
              <a:xfrm>
                <a:off x="1161753" y="4452944"/>
                <a:ext cx="1750185" cy="30329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Beta Demo Score</a:t>
                </a:r>
              </a:p>
            </p:txBody>
          </p:sp>
          <p:sp>
            <p:nvSpPr>
              <p:cNvPr id="92" name="Rounded Rectangle 91">
                <a:extLst>
                  <a:ext uri="{FF2B5EF4-FFF2-40B4-BE49-F238E27FC236}">
                    <a16:creationId xmlns:a16="http://schemas.microsoft.com/office/drawing/2014/main" id="{E078E816-0563-2A8E-8FEA-AC6B8D140C97}"/>
                  </a:ext>
                </a:extLst>
              </p:cNvPr>
              <p:cNvSpPr/>
              <p:nvPr/>
            </p:nvSpPr>
            <p:spPr>
              <a:xfrm>
                <a:off x="1156746" y="4844426"/>
                <a:ext cx="1750183" cy="2867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Apps Score</a:t>
                </a:r>
              </a:p>
            </p:txBody>
          </p:sp>
          <p:sp>
            <p:nvSpPr>
              <p:cNvPr id="93" name="Rounded Rectangle 92">
                <a:extLst>
                  <a:ext uri="{FF2B5EF4-FFF2-40B4-BE49-F238E27FC236}">
                    <a16:creationId xmlns:a16="http://schemas.microsoft.com/office/drawing/2014/main" id="{2BD5E789-C381-DE5D-5FAD-189EC6C0A1A8}"/>
                  </a:ext>
                </a:extLst>
              </p:cNvPr>
              <p:cNvSpPr/>
              <p:nvPr/>
            </p:nvSpPr>
            <p:spPr>
              <a:xfrm>
                <a:off x="1011500" y="4383161"/>
                <a:ext cx="2050693" cy="161408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Rounded Rectangle 88">
              <a:extLst>
                <a:ext uri="{FF2B5EF4-FFF2-40B4-BE49-F238E27FC236}">
                  <a16:creationId xmlns:a16="http://schemas.microsoft.com/office/drawing/2014/main" id="{8CA88424-904F-B5D7-6F78-ECFD10A77845}"/>
                </a:ext>
              </a:extLst>
            </p:cNvPr>
            <p:cNvSpPr/>
            <p:nvPr/>
          </p:nvSpPr>
          <p:spPr>
            <a:xfrm>
              <a:off x="9400724" y="1944016"/>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Enhanced Transaction Score</a:t>
              </a:r>
            </a:p>
          </p:txBody>
        </p:sp>
        <p:sp>
          <p:nvSpPr>
            <p:cNvPr id="90" name="Rounded Rectangle 89">
              <a:extLst>
                <a:ext uri="{FF2B5EF4-FFF2-40B4-BE49-F238E27FC236}">
                  <a16:creationId xmlns:a16="http://schemas.microsoft.com/office/drawing/2014/main" id="{4FAB804C-8107-B79D-2D6B-FF2F0DC373F3}"/>
                </a:ext>
              </a:extLst>
            </p:cNvPr>
            <p:cNvSpPr/>
            <p:nvPr/>
          </p:nvSpPr>
          <p:spPr>
            <a:xfrm>
              <a:off x="9400723" y="2318923"/>
              <a:ext cx="2138549" cy="29379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a:solidFill>
                    <a:schemeClr val="tx1"/>
                  </a:solidFill>
                </a:rPr>
                <a:t>CIC Score</a:t>
              </a:r>
            </a:p>
          </p:txBody>
        </p:sp>
      </p:grpSp>
      <p:sp>
        <p:nvSpPr>
          <p:cNvPr id="94" name="TextBox 93">
            <a:extLst>
              <a:ext uri="{FF2B5EF4-FFF2-40B4-BE49-F238E27FC236}">
                <a16:creationId xmlns:a16="http://schemas.microsoft.com/office/drawing/2014/main" id="{D8135A57-CF5A-6805-B7D3-8E6655A8C2D5}"/>
              </a:ext>
            </a:extLst>
          </p:cNvPr>
          <p:cNvSpPr txBox="1"/>
          <p:nvPr/>
        </p:nvSpPr>
        <p:spPr>
          <a:xfrm>
            <a:off x="2655803" y="877498"/>
            <a:ext cx="3300947"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5" name="TextBox 94">
            <a:extLst>
              <a:ext uri="{FF2B5EF4-FFF2-40B4-BE49-F238E27FC236}">
                <a16:creationId xmlns:a16="http://schemas.microsoft.com/office/drawing/2014/main" id="{0194C11F-ADE6-42FA-BF9D-96D4940EBB04}"/>
              </a:ext>
            </a:extLst>
          </p:cNvPr>
          <p:cNvSpPr txBox="1"/>
          <p:nvPr/>
        </p:nvSpPr>
        <p:spPr>
          <a:xfrm>
            <a:off x="2718488" y="2725897"/>
            <a:ext cx="3273249" cy="307777"/>
          </a:xfrm>
          <a:prstGeom prst="rect">
            <a:avLst/>
          </a:prstGeom>
          <a:noFill/>
        </p:spPr>
        <p:txBody>
          <a:bodyPr wrap="square" rtlCol="0">
            <a:spAutoFit/>
          </a:bodyPr>
          <a:lstStyle/>
          <a:p>
            <a:pPr algn="ctr"/>
            <a:r>
              <a:rPr lang="en-US" sz="1400" b="1"/>
              <a:t>Limit Setting Score</a:t>
            </a:r>
            <a:r>
              <a:rPr lang="en-US" sz="1400">
                <a:solidFill>
                  <a:srgbClr val="C00000"/>
                </a:solidFill>
              </a:rPr>
              <a:t> = Gamma Stack</a:t>
            </a:r>
          </a:p>
        </p:txBody>
      </p:sp>
      <p:sp>
        <p:nvSpPr>
          <p:cNvPr id="96" name="TextBox 95">
            <a:extLst>
              <a:ext uri="{FF2B5EF4-FFF2-40B4-BE49-F238E27FC236}">
                <a16:creationId xmlns:a16="http://schemas.microsoft.com/office/drawing/2014/main" id="{629DBA80-871A-4643-9CEF-4C7EC5ABC938}"/>
              </a:ext>
            </a:extLst>
          </p:cNvPr>
          <p:cNvSpPr txBox="1"/>
          <p:nvPr/>
        </p:nvSpPr>
        <p:spPr>
          <a:xfrm>
            <a:off x="3082328" y="4711483"/>
            <a:ext cx="2382550" cy="307777"/>
          </a:xfrm>
          <a:prstGeom prst="rect">
            <a:avLst/>
          </a:prstGeom>
          <a:noFill/>
        </p:spPr>
        <p:txBody>
          <a:bodyPr wrap="square" rtlCol="0">
            <a:spAutoFit/>
          </a:bodyPr>
          <a:lstStyle/>
          <a:p>
            <a:pPr algn="ctr"/>
            <a:r>
              <a:rPr lang="en-US" sz="1400" b="1"/>
              <a:t>B Score</a:t>
            </a:r>
            <a:r>
              <a:rPr lang="en-US" sz="1400">
                <a:solidFill>
                  <a:srgbClr val="C00000"/>
                </a:solidFill>
              </a:rPr>
              <a:t> = Gamma Stack</a:t>
            </a:r>
          </a:p>
        </p:txBody>
      </p:sp>
      <p:sp>
        <p:nvSpPr>
          <p:cNvPr id="97" name="TextBox 96">
            <a:extLst>
              <a:ext uri="{FF2B5EF4-FFF2-40B4-BE49-F238E27FC236}">
                <a16:creationId xmlns:a16="http://schemas.microsoft.com/office/drawing/2014/main" id="{9E17B026-894B-984C-57B9-547B46C06DC4}"/>
              </a:ext>
            </a:extLst>
          </p:cNvPr>
          <p:cNvSpPr txBox="1"/>
          <p:nvPr/>
        </p:nvSpPr>
        <p:spPr>
          <a:xfrm>
            <a:off x="6235248" y="736113"/>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98" name="TextBox 97">
            <a:extLst>
              <a:ext uri="{FF2B5EF4-FFF2-40B4-BE49-F238E27FC236}">
                <a16:creationId xmlns:a16="http://schemas.microsoft.com/office/drawing/2014/main" id="{2196CA20-FF4D-FFBD-1167-C2F7A0A36041}"/>
              </a:ext>
            </a:extLst>
          </p:cNvPr>
          <p:cNvSpPr txBox="1"/>
          <p:nvPr/>
        </p:nvSpPr>
        <p:spPr>
          <a:xfrm>
            <a:off x="9656418" y="741492"/>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99" name="TextBox 98">
            <a:extLst>
              <a:ext uri="{FF2B5EF4-FFF2-40B4-BE49-F238E27FC236}">
                <a16:creationId xmlns:a16="http://schemas.microsoft.com/office/drawing/2014/main" id="{114DE140-2FB9-241B-30BC-E34866864B2F}"/>
              </a:ext>
            </a:extLst>
          </p:cNvPr>
          <p:cNvSpPr txBox="1"/>
          <p:nvPr/>
        </p:nvSpPr>
        <p:spPr>
          <a:xfrm>
            <a:off x="6241344" y="2731248"/>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0" name="TextBox 99">
            <a:extLst>
              <a:ext uri="{FF2B5EF4-FFF2-40B4-BE49-F238E27FC236}">
                <a16:creationId xmlns:a16="http://schemas.microsoft.com/office/drawing/2014/main" id="{5FE5FC11-F1A5-6F3F-3EC8-A2EB45F3BA1D}"/>
              </a:ext>
            </a:extLst>
          </p:cNvPr>
          <p:cNvSpPr txBox="1"/>
          <p:nvPr/>
        </p:nvSpPr>
        <p:spPr>
          <a:xfrm>
            <a:off x="9662514" y="2736627"/>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1" name="TextBox 100">
            <a:extLst>
              <a:ext uri="{FF2B5EF4-FFF2-40B4-BE49-F238E27FC236}">
                <a16:creationId xmlns:a16="http://schemas.microsoft.com/office/drawing/2014/main" id="{B7379509-14ED-9D26-F414-FDA1E6450E4E}"/>
              </a:ext>
            </a:extLst>
          </p:cNvPr>
          <p:cNvSpPr txBox="1"/>
          <p:nvPr/>
        </p:nvSpPr>
        <p:spPr>
          <a:xfrm>
            <a:off x="6247440" y="5025861"/>
            <a:ext cx="2201683" cy="307777"/>
          </a:xfrm>
          <a:prstGeom prst="rect">
            <a:avLst/>
          </a:prstGeom>
          <a:noFill/>
        </p:spPr>
        <p:txBody>
          <a:bodyPr wrap="square" rtlCol="0">
            <a:spAutoFit/>
          </a:bodyPr>
          <a:lstStyle/>
          <a:p>
            <a:pPr algn="ctr"/>
            <a:r>
              <a:rPr lang="en-US" sz="1400">
                <a:solidFill>
                  <a:srgbClr val="C00000"/>
                </a:solidFill>
              </a:rPr>
              <a:t>Beta Stack</a:t>
            </a:r>
          </a:p>
        </p:txBody>
      </p:sp>
      <p:sp>
        <p:nvSpPr>
          <p:cNvPr id="102" name="TextBox 101">
            <a:extLst>
              <a:ext uri="{FF2B5EF4-FFF2-40B4-BE49-F238E27FC236}">
                <a16:creationId xmlns:a16="http://schemas.microsoft.com/office/drawing/2014/main" id="{AEC2A957-97B5-215A-E3F4-2795BAFE2D89}"/>
              </a:ext>
            </a:extLst>
          </p:cNvPr>
          <p:cNvSpPr txBox="1"/>
          <p:nvPr/>
        </p:nvSpPr>
        <p:spPr>
          <a:xfrm>
            <a:off x="9673960" y="5019784"/>
            <a:ext cx="2201683" cy="307777"/>
          </a:xfrm>
          <a:prstGeom prst="rect">
            <a:avLst/>
          </a:prstGeom>
          <a:noFill/>
        </p:spPr>
        <p:txBody>
          <a:bodyPr wrap="square" rtlCol="0">
            <a:spAutoFit/>
          </a:bodyPr>
          <a:lstStyle/>
          <a:p>
            <a:pPr algn="ctr"/>
            <a:r>
              <a:rPr lang="en-US" sz="1400">
                <a:solidFill>
                  <a:srgbClr val="C00000"/>
                </a:solidFill>
              </a:rPr>
              <a:t>Alpha Stack</a:t>
            </a:r>
          </a:p>
        </p:txBody>
      </p:sp>
      <p:sp>
        <p:nvSpPr>
          <p:cNvPr id="103" name="Right Arrow 102">
            <a:extLst>
              <a:ext uri="{FF2B5EF4-FFF2-40B4-BE49-F238E27FC236}">
                <a16:creationId xmlns:a16="http://schemas.microsoft.com/office/drawing/2014/main" id="{F18CB4DA-156E-30E1-D0D3-95EC3E0023EB}"/>
              </a:ext>
            </a:extLst>
          </p:cNvPr>
          <p:cNvSpPr/>
          <p:nvPr/>
        </p:nvSpPr>
        <p:spPr>
          <a:xfrm>
            <a:off x="8881596" y="1901490"/>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TextBox 103">
            <a:extLst>
              <a:ext uri="{FF2B5EF4-FFF2-40B4-BE49-F238E27FC236}">
                <a16:creationId xmlns:a16="http://schemas.microsoft.com/office/drawing/2014/main" id="{8996DA64-B214-411D-B6F9-E871C46F0916}"/>
              </a:ext>
            </a:extLst>
          </p:cNvPr>
          <p:cNvSpPr txBox="1"/>
          <p:nvPr/>
        </p:nvSpPr>
        <p:spPr>
          <a:xfrm>
            <a:off x="2864346" y="2281723"/>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5" name="TextBox 104">
            <a:extLst>
              <a:ext uri="{FF2B5EF4-FFF2-40B4-BE49-F238E27FC236}">
                <a16:creationId xmlns:a16="http://schemas.microsoft.com/office/drawing/2014/main" id="{432A21D8-9780-9165-0653-853E2C1CEFAF}"/>
              </a:ext>
            </a:extLst>
          </p:cNvPr>
          <p:cNvSpPr txBox="1"/>
          <p:nvPr/>
        </p:nvSpPr>
        <p:spPr>
          <a:xfrm>
            <a:off x="5982784" y="2354639"/>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6" name="TextBox 105">
            <a:extLst>
              <a:ext uri="{FF2B5EF4-FFF2-40B4-BE49-F238E27FC236}">
                <a16:creationId xmlns:a16="http://schemas.microsoft.com/office/drawing/2014/main" id="{DB71B31F-4D89-7791-D43E-EC6A3507F0F0}"/>
              </a:ext>
            </a:extLst>
          </p:cNvPr>
          <p:cNvSpPr txBox="1"/>
          <p:nvPr/>
        </p:nvSpPr>
        <p:spPr>
          <a:xfrm>
            <a:off x="9443153" y="2375565"/>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07" name="TextBox 106">
            <a:extLst>
              <a:ext uri="{FF2B5EF4-FFF2-40B4-BE49-F238E27FC236}">
                <a16:creationId xmlns:a16="http://schemas.microsoft.com/office/drawing/2014/main" id="{E3AA86BC-8C1F-FAD3-A9E0-190951E06E36}"/>
              </a:ext>
            </a:extLst>
          </p:cNvPr>
          <p:cNvSpPr txBox="1"/>
          <p:nvPr/>
        </p:nvSpPr>
        <p:spPr>
          <a:xfrm>
            <a:off x="2882444" y="425041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08" name="TextBox 107">
            <a:extLst>
              <a:ext uri="{FF2B5EF4-FFF2-40B4-BE49-F238E27FC236}">
                <a16:creationId xmlns:a16="http://schemas.microsoft.com/office/drawing/2014/main" id="{D63F5573-A545-4044-37B4-DCDEC9446ED3}"/>
              </a:ext>
            </a:extLst>
          </p:cNvPr>
          <p:cNvSpPr txBox="1"/>
          <p:nvPr/>
        </p:nvSpPr>
        <p:spPr>
          <a:xfrm>
            <a:off x="5987137" y="4237808"/>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09" name="TextBox 108">
            <a:extLst>
              <a:ext uri="{FF2B5EF4-FFF2-40B4-BE49-F238E27FC236}">
                <a16:creationId xmlns:a16="http://schemas.microsoft.com/office/drawing/2014/main" id="{328016ED-CC30-9465-1FA6-13E0ED5F3992}"/>
              </a:ext>
            </a:extLst>
          </p:cNvPr>
          <p:cNvSpPr txBox="1"/>
          <p:nvPr/>
        </p:nvSpPr>
        <p:spPr>
          <a:xfrm>
            <a:off x="9447506" y="4241316"/>
            <a:ext cx="2739355" cy="307777"/>
          </a:xfrm>
          <a:prstGeom prst="rect">
            <a:avLst/>
          </a:prstGeom>
          <a:noFill/>
        </p:spPr>
        <p:txBody>
          <a:bodyPr wrap="square" rtlCol="0">
            <a:spAutoFit/>
          </a:bodyPr>
          <a:lstStyle/>
          <a:p>
            <a:pPr algn="ctr"/>
            <a:r>
              <a:rPr lang="en-US" sz="1400">
                <a:solidFill>
                  <a:srgbClr val="C00000"/>
                </a:solidFill>
              </a:rPr>
              <a:t>Alpha Income Model </a:t>
            </a:r>
          </a:p>
        </p:txBody>
      </p:sp>
      <p:sp>
        <p:nvSpPr>
          <p:cNvPr id="110" name="TextBox 109">
            <a:extLst>
              <a:ext uri="{FF2B5EF4-FFF2-40B4-BE49-F238E27FC236}">
                <a16:creationId xmlns:a16="http://schemas.microsoft.com/office/drawing/2014/main" id="{B12BB359-48AD-3A0A-0EDC-828FAE6B29A7}"/>
              </a:ext>
            </a:extLst>
          </p:cNvPr>
          <p:cNvSpPr txBox="1"/>
          <p:nvPr/>
        </p:nvSpPr>
        <p:spPr>
          <a:xfrm>
            <a:off x="2976944" y="6200434"/>
            <a:ext cx="2739355" cy="307777"/>
          </a:xfrm>
          <a:prstGeom prst="rect">
            <a:avLst/>
          </a:prstGeom>
          <a:noFill/>
        </p:spPr>
        <p:txBody>
          <a:bodyPr wrap="square" rtlCol="0">
            <a:spAutoFit/>
          </a:bodyPr>
          <a:lstStyle/>
          <a:p>
            <a:pPr algn="ctr"/>
            <a:r>
              <a:rPr lang="en-US" sz="1400">
                <a:solidFill>
                  <a:srgbClr val="C00000"/>
                </a:solidFill>
              </a:rPr>
              <a:t>Gamma Income Model </a:t>
            </a:r>
          </a:p>
        </p:txBody>
      </p:sp>
      <p:sp>
        <p:nvSpPr>
          <p:cNvPr id="111" name="TextBox 110">
            <a:extLst>
              <a:ext uri="{FF2B5EF4-FFF2-40B4-BE49-F238E27FC236}">
                <a16:creationId xmlns:a16="http://schemas.microsoft.com/office/drawing/2014/main" id="{37C69948-99ED-1A9F-E64D-AB6BD39C2FD2}"/>
              </a:ext>
            </a:extLst>
          </p:cNvPr>
          <p:cNvSpPr txBox="1"/>
          <p:nvPr/>
        </p:nvSpPr>
        <p:spPr>
          <a:xfrm>
            <a:off x="5982781" y="6495694"/>
            <a:ext cx="2739355" cy="307777"/>
          </a:xfrm>
          <a:prstGeom prst="rect">
            <a:avLst/>
          </a:prstGeom>
          <a:noFill/>
        </p:spPr>
        <p:txBody>
          <a:bodyPr wrap="square" rtlCol="0">
            <a:spAutoFit/>
          </a:bodyPr>
          <a:lstStyle/>
          <a:p>
            <a:pPr algn="ctr"/>
            <a:r>
              <a:rPr lang="en-US" sz="1400">
                <a:solidFill>
                  <a:srgbClr val="C00000"/>
                </a:solidFill>
              </a:rPr>
              <a:t>Beta Income Model </a:t>
            </a:r>
          </a:p>
        </p:txBody>
      </p:sp>
      <p:sp>
        <p:nvSpPr>
          <p:cNvPr id="112" name="TextBox 111">
            <a:extLst>
              <a:ext uri="{FF2B5EF4-FFF2-40B4-BE49-F238E27FC236}">
                <a16:creationId xmlns:a16="http://schemas.microsoft.com/office/drawing/2014/main" id="{C3DED181-9907-211D-A2F9-15F754458889}"/>
              </a:ext>
            </a:extLst>
          </p:cNvPr>
          <p:cNvSpPr txBox="1"/>
          <p:nvPr/>
        </p:nvSpPr>
        <p:spPr>
          <a:xfrm>
            <a:off x="9443150" y="6499202"/>
            <a:ext cx="2739355" cy="307777"/>
          </a:xfrm>
          <a:prstGeom prst="rect">
            <a:avLst/>
          </a:prstGeom>
          <a:noFill/>
        </p:spPr>
        <p:txBody>
          <a:bodyPr wrap="square" rtlCol="0">
            <a:spAutoFit/>
          </a:bodyPr>
          <a:lstStyle/>
          <a:p>
            <a:pPr algn="ctr"/>
            <a:r>
              <a:rPr lang="en-US" sz="1400">
                <a:solidFill>
                  <a:srgbClr val="C00000"/>
                </a:solidFill>
              </a:rPr>
              <a:t>Alpha Income Model </a:t>
            </a:r>
          </a:p>
        </p:txBody>
      </p:sp>
      <p:grpSp>
        <p:nvGrpSpPr>
          <p:cNvPr id="122" name="Group 121">
            <a:extLst>
              <a:ext uri="{FF2B5EF4-FFF2-40B4-BE49-F238E27FC236}">
                <a16:creationId xmlns:a16="http://schemas.microsoft.com/office/drawing/2014/main" id="{0105710B-03E5-37EA-2EAE-2B65689B8B4B}"/>
              </a:ext>
            </a:extLst>
          </p:cNvPr>
          <p:cNvGrpSpPr/>
          <p:nvPr/>
        </p:nvGrpSpPr>
        <p:grpSpPr>
          <a:xfrm>
            <a:off x="4072962" y="2097207"/>
            <a:ext cx="272858" cy="249273"/>
            <a:chOff x="5204834" y="2089148"/>
            <a:chExt cx="272858" cy="249273"/>
          </a:xfrm>
        </p:grpSpPr>
        <p:cxnSp>
          <p:nvCxnSpPr>
            <p:cNvPr id="115" name="Straight Connector 114">
              <a:extLst>
                <a:ext uri="{FF2B5EF4-FFF2-40B4-BE49-F238E27FC236}">
                  <a16:creationId xmlns:a16="http://schemas.microsoft.com/office/drawing/2014/main" id="{5E94D9EF-2A6C-231B-EF8A-61B70BFC1686}"/>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BB4AC67-8855-777E-176A-C82B0651ADBB}"/>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FE35A980-992C-BC06-E6FA-0E097ADCD35C}"/>
              </a:ext>
            </a:extLst>
          </p:cNvPr>
          <p:cNvGrpSpPr/>
          <p:nvPr/>
        </p:nvGrpSpPr>
        <p:grpSpPr>
          <a:xfrm>
            <a:off x="7222685" y="2206946"/>
            <a:ext cx="272858" cy="249273"/>
            <a:chOff x="5204834" y="2089148"/>
            <a:chExt cx="272858" cy="249273"/>
          </a:xfrm>
        </p:grpSpPr>
        <p:cxnSp>
          <p:nvCxnSpPr>
            <p:cNvPr id="124" name="Straight Connector 123">
              <a:extLst>
                <a:ext uri="{FF2B5EF4-FFF2-40B4-BE49-F238E27FC236}">
                  <a16:creationId xmlns:a16="http://schemas.microsoft.com/office/drawing/2014/main" id="{85EAAA67-BBBE-C06C-DDD4-407C09006A9E}"/>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6B19137-5235-DBA4-FAD7-3AE95FD88FB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6" name="Group 125">
            <a:extLst>
              <a:ext uri="{FF2B5EF4-FFF2-40B4-BE49-F238E27FC236}">
                <a16:creationId xmlns:a16="http://schemas.microsoft.com/office/drawing/2014/main" id="{121D0AC0-CEA7-1C19-F86A-AE031E71F10E}"/>
              </a:ext>
            </a:extLst>
          </p:cNvPr>
          <p:cNvGrpSpPr/>
          <p:nvPr/>
        </p:nvGrpSpPr>
        <p:grpSpPr>
          <a:xfrm>
            <a:off x="10676398" y="2224588"/>
            <a:ext cx="272858" cy="249273"/>
            <a:chOff x="5204834" y="2089148"/>
            <a:chExt cx="272858" cy="249273"/>
          </a:xfrm>
        </p:grpSpPr>
        <p:cxnSp>
          <p:nvCxnSpPr>
            <p:cNvPr id="127" name="Straight Connector 126">
              <a:extLst>
                <a:ext uri="{FF2B5EF4-FFF2-40B4-BE49-F238E27FC236}">
                  <a16:creationId xmlns:a16="http://schemas.microsoft.com/office/drawing/2014/main" id="{B6A4F4B9-5D5E-6966-840E-C886AD70EA3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0E0F5AFF-28CD-5476-6335-D3E85ABBB3F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29" name="Group 128">
            <a:extLst>
              <a:ext uri="{FF2B5EF4-FFF2-40B4-BE49-F238E27FC236}">
                <a16:creationId xmlns:a16="http://schemas.microsoft.com/office/drawing/2014/main" id="{8D660078-4EFF-C20E-5FB6-BA6C8FF71E53}"/>
              </a:ext>
            </a:extLst>
          </p:cNvPr>
          <p:cNvGrpSpPr/>
          <p:nvPr/>
        </p:nvGrpSpPr>
        <p:grpSpPr>
          <a:xfrm>
            <a:off x="7293218" y="4093871"/>
            <a:ext cx="272858" cy="249273"/>
            <a:chOff x="5204834" y="2089148"/>
            <a:chExt cx="272858" cy="249273"/>
          </a:xfrm>
        </p:grpSpPr>
        <p:cxnSp>
          <p:nvCxnSpPr>
            <p:cNvPr id="130" name="Straight Connector 129">
              <a:extLst>
                <a:ext uri="{FF2B5EF4-FFF2-40B4-BE49-F238E27FC236}">
                  <a16:creationId xmlns:a16="http://schemas.microsoft.com/office/drawing/2014/main" id="{1040F421-2289-80EE-1851-4109890B578A}"/>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F34A3731-40DC-5224-D0CA-968509813088}"/>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2" name="Group 131">
            <a:extLst>
              <a:ext uri="{FF2B5EF4-FFF2-40B4-BE49-F238E27FC236}">
                <a16:creationId xmlns:a16="http://schemas.microsoft.com/office/drawing/2014/main" id="{212B4EDB-C0CC-4659-8A11-92B0AF18EE0B}"/>
              </a:ext>
            </a:extLst>
          </p:cNvPr>
          <p:cNvGrpSpPr/>
          <p:nvPr/>
        </p:nvGrpSpPr>
        <p:grpSpPr>
          <a:xfrm>
            <a:off x="10739905" y="4093871"/>
            <a:ext cx="272858" cy="249273"/>
            <a:chOff x="5204834" y="2089148"/>
            <a:chExt cx="272858" cy="249273"/>
          </a:xfrm>
        </p:grpSpPr>
        <p:cxnSp>
          <p:nvCxnSpPr>
            <p:cNvPr id="133" name="Straight Connector 132">
              <a:extLst>
                <a:ext uri="{FF2B5EF4-FFF2-40B4-BE49-F238E27FC236}">
                  <a16:creationId xmlns:a16="http://schemas.microsoft.com/office/drawing/2014/main" id="{C0078ED1-201F-8BDF-E7C8-D19B8A99BF9B}"/>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82AFD9BA-DE1C-0EDF-0AA2-D68FAB61E1E9}"/>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5" name="Group 134">
            <a:extLst>
              <a:ext uri="{FF2B5EF4-FFF2-40B4-BE49-F238E27FC236}">
                <a16:creationId xmlns:a16="http://schemas.microsoft.com/office/drawing/2014/main" id="{E596A82E-2425-BC04-2A5D-5304CF87A443}"/>
              </a:ext>
            </a:extLst>
          </p:cNvPr>
          <p:cNvGrpSpPr/>
          <p:nvPr/>
        </p:nvGrpSpPr>
        <p:grpSpPr>
          <a:xfrm>
            <a:off x="4070053" y="4104753"/>
            <a:ext cx="272858" cy="249273"/>
            <a:chOff x="5204834" y="2089148"/>
            <a:chExt cx="272858" cy="249273"/>
          </a:xfrm>
        </p:grpSpPr>
        <p:cxnSp>
          <p:nvCxnSpPr>
            <p:cNvPr id="136" name="Straight Connector 135">
              <a:extLst>
                <a:ext uri="{FF2B5EF4-FFF2-40B4-BE49-F238E27FC236}">
                  <a16:creationId xmlns:a16="http://schemas.microsoft.com/office/drawing/2014/main" id="{ADF90155-87F7-00D1-774B-F1C0D1D53263}"/>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210D4367-5DE4-1640-D698-9C846C5C8D87}"/>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B5197FCE-B1E0-AB81-0368-62B2FAE4F406}"/>
              </a:ext>
            </a:extLst>
          </p:cNvPr>
          <p:cNvGrpSpPr/>
          <p:nvPr/>
        </p:nvGrpSpPr>
        <p:grpSpPr>
          <a:xfrm>
            <a:off x="4077138" y="6044200"/>
            <a:ext cx="272858" cy="249273"/>
            <a:chOff x="5204834" y="2089148"/>
            <a:chExt cx="272858" cy="249273"/>
          </a:xfrm>
        </p:grpSpPr>
        <p:cxnSp>
          <p:nvCxnSpPr>
            <p:cNvPr id="139" name="Straight Connector 138">
              <a:extLst>
                <a:ext uri="{FF2B5EF4-FFF2-40B4-BE49-F238E27FC236}">
                  <a16:creationId xmlns:a16="http://schemas.microsoft.com/office/drawing/2014/main" id="{24AE1FFD-FCEC-83E3-6107-8F7AF3A882B4}"/>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1020DF70-F3E2-4268-B81C-6408939FBAE5}"/>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1" name="Group 140">
            <a:extLst>
              <a:ext uri="{FF2B5EF4-FFF2-40B4-BE49-F238E27FC236}">
                <a16:creationId xmlns:a16="http://schemas.microsoft.com/office/drawing/2014/main" id="{41B099DF-2B75-804C-3B30-2D0D57DAF683}"/>
              </a:ext>
            </a:extLst>
          </p:cNvPr>
          <p:cNvGrpSpPr/>
          <p:nvPr/>
        </p:nvGrpSpPr>
        <p:grpSpPr>
          <a:xfrm>
            <a:off x="7293218" y="6363805"/>
            <a:ext cx="272858" cy="249273"/>
            <a:chOff x="5204834" y="2089148"/>
            <a:chExt cx="272858" cy="249273"/>
          </a:xfrm>
        </p:grpSpPr>
        <p:cxnSp>
          <p:nvCxnSpPr>
            <p:cNvPr id="142" name="Straight Connector 141">
              <a:extLst>
                <a:ext uri="{FF2B5EF4-FFF2-40B4-BE49-F238E27FC236}">
                  <a16:creationId xmlns:a16="http://schemas.microsoft.com/office/drawing/2014/main" id="{3809E274-7377-B5AC-0131-20CAC6C04DA9}"/>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454EBF65-13EA-F1E1-9145-270F861BD736}"/>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C66CF40-A216-7014-BE3D-6F2BDDF8041A}"/>
              </a:ext>
            </a:extLst>
          </p:cNvPr>
          <p:cNvGrpSpPr/>
          <p:nvPr/>
        </p:nvGrpSpPr>
        <p:grpSpPr>
          <a:xfrm>
            <a:off x="10755590" y="6352722"/>
            <a:ext cx="272858" cy="249273"/>
            <a:chOff x="5204834" y="2089148"/>
            <a:chExt cx="272858" cy="249273"/>
          </a:xfrm>
        </p:grpSpPr>
        <p:cxnSp>
          <p:nvCxnSpPr>
            <p:cNvPr id="145" name="Straight Connector 144">
              <a:extLst>
                <a:ext uri="{FF2B5EF4-FFF2-40B4-BE49-F238E27FC236}">
                  <a16:creationId xmlns:a16="http://schemas.microsoft.com/office/drawing/2014/main" id="{6ADE80F8-9EA0-3C5F-BDBD-66BE562939E7}"/>
                </a:ext>
              </a:extLst>
            </p:cNvPr>
            <p:cNvCxnSpPr>
              <a:cxnSpLocks/>
            </p:cNvCxnSpPr>
            <p:nvPr/>
          </p:nvCxnSpPr>
          <p:spPr>
            <a:xfrm>
              <a:off x="5338354" y="2089148"/>
              <a:ext cx="0" cy="249273"/>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DD5D296-D70A-702A-40AB-02311CCBBD2E}"/>
                </a:ext>
              </a:extLst>
            </p:cNvPr>
            <p:cNvCxnSpPr>
              <a:cxnSpLocks/>
            </p:cNvCxnSpPr>
            <p:nvPr/>
          </p:nvCxnSpPr>
          <p:spPr>
            <a:xfrm>
              <a:off x="5204834" y="2211652"/>
              <a:ext cx="272858" cy="0"/>
            </a:xfrm>
            <a:prstGeom prst="line">
              <a:avLst/>
            </a:prstGeom>
            <a:ln w="76200"/>
          </p:spPr>
          <p:style>
            <a:lnRef idx="1">
              <a:schemeClr val="accent1"/>
            </a:lnRef>
            <a:fillRef idx="0">
              <a:schemeClr val="accent1"/>
            </a:fillRef>
            <a:effectRef idx="0">
              <a:schemeClr val="accent1"/>
            </a:effectRef>
            <a:fontRef idx="minor">
              <a:schemeClr val="tx1"/>
            </a:fontRef>
          </p:style>
        </p:cxnSp>
      </p:grpSp>
      <p:sp>
        <p:nvSpPr>
          <p:cNvPr id="147" name="Rounded Rectangle 146">
            <a:extLst>
              <a:ext uri="{FF2B5EF4-FFF2-40B4-BE49-F238E27FC236}">
                <a16:creationId xmlns:a16="http://schemas.microsoft.com/office/drawing/2014/main" id="{151BF65D-AD6B-73A0-BAA3-78015754C321}"/>
              </a:ext>
            </a:extLst>
          </p:cNvPr>
          <p:cNvSpPr/>
          <p:nvPr/>
        </p:nvSpPr>
        <p:spPr>
          <a:xfrm>
            <a:off x="5962423" y="4538455"/>
            <a:ext cx="6157671" cy="559482"/>
          </a:xfrm>
          <a:prstGeom prst="round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a:solidFill>
                  <a:schemeClr val="tx1"/>
                </a:solidFill>
              </a:rPr>
              <a:t>Lowest Risk users</a:t>
            </a:r>
            <a:r>
              <a:rPr lang="en-US" sz="1200">
                <a:solidFill>
                  <a:schemeClr val="tx1"/>
                </a:solidFill>
              </a:rPr>
              <a:t> from this B Score will be pre-approved for upsell and </a:t>
            </a:r>
            <a:r>
              <a:rPr lang="en-US" sz="1200" err="1">
                <a:solidFill>
                  <a:schemeClr val="tx1"/>
                </a:solidFill>
              </a:rPr>
              <a:t>xsell</a:t>
            </a:r>
            <a:r>
              <a:rPr lang="en-US" sz="1200">
                <a:solidFill>
                  <a:schemeClr val="tx1"/>
                </a:solidFill>
              </a:rPr>
              <a:t>.</a:t>
            </a:r>
            <a:br>
              <a:rPr lang="en-US" sz="1200">
                <a:solidFill>
                  <a:schemeClr val="tx1"/>
                </a:solidFill>
              </a:rPr>
            </a:br>
            <a:r>
              <a:rPr lang="en-US" sz="1200" b="1">
                <a:solidFill>
                  <a:schemeClr val="tx1"/>
                </a:solidFill>
              </a:rPr>
              <a:t>Medium Risk users</a:t>
            </a:r>
            <a:r>
              <a:rPr lang="en-US" sz="1200">
                <a:solidFill>
                  <a:schemeClr val="tx1"/>
                </a:solidFill>
              </a:rPr>
              <a:t> from this B Score will have to go through Taran.</a:t>
            </a:r>
          </a:p>
          <a:p>
            <a:pPr algn="ctr"/>
            <a:r>
              <a:rPr lang="en-US" sz="1200" b="1">
                <a:solidFill>
                  <a:schemeClr val="tx1"/>
                </a:solidFill>
              </a:rPr>
              <a:t>High Risk users</a:t>
            </a:r>
            <a:r>
              <a:rPr lang="en-US" sz="1200">
                <a:solidFill>
                  <a:schemeClr val="tx1"/>
                </a:solidFill>
              </a:rPr>
              <a:t> from this B Score will not be given any offer.</a:t>
            </a:r>
          </a:p>
        </p:txBody>
      </p:sp>
      <p:sp>
        <p:nvSpPr>
          <p:cNvPr id="148" name="Right Arrow 147">
            <a:extLst>
              <a:ext uri="{FF2B5EF4-FFF2-40B4-BE49-F238E27FC236}">
                <a16:creationId xmlns:a16="http://schemas.microsoft.com/office/drawing/2014/main" id="{BC33B0CB-1E6B-80BF-FD26-E4B33D6A01F7}"/>
              </a:ext>
            </a:extLst>
          </p:cNvPr>
          <p:cNvSpPr/>
          <p:nvPr/>
        </p:nvSpPr>
        <p:spPr>
          <a:xfrm>
            <a:off x="8888697" y="3830043"/>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ight Arrow 148">
            <a:extLst>
              <a:ext uri="{FF2B5EF4-FFF2-40B4-BE49-F238E27FC236}">
                <a16:creationId xmlns:a16="http://schemas.microsoft.com/office/drawing/2014/main" id="{253EA276-1520-2D49-8B8E-B58B010D7920}"/>
              </a:ext>
            </a:extLst>
          </p:cNvPr>
          <p:cNvSpPr/>
          <p:nvPr/>
        </p:nvSpPr>
        <p:spPr>
          <a:xfrm>
            <a:off x="8892488" y="6129102"/>
            <a:ext cx="494454" cy="327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381A4FE7-0BF1-6A09-E15E-FDEEAAC9D2A7}"/>
              </a:ext>
            </a:extLst>
          </p:cNvPr>
          <p:cNvCxnSpPr>
            <a:cxnSpLocks/>
          </p:cNvCxnSpPr>
          <p:nvPr/>
        </p:nvCxnSpPr>
        <p:spPr>
          <a:xfrm>
            <a:off x="92367" y="2021021"/>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83DCD966-6664-A88B-DD7E-71E0B19410F7}"/>
              </a:ext>
            </a:extLst>
          </p:cNvPr>
          <p:cNvSpPr txBox="1"/>
          <p:nvPr/>
        </p:nvSpPr>
        <p:spPr>
          <a:xfrm>
            <a:off x="57870" y="1869727"/>
            <a:ext cx="1592986" cy="707886"/>
          </a:xfrm>
          <a:prstGeom prst="rect">
            <a:avLst/>
          </a:prstGeom>
          <a:noFill/>
        </p:spPr>
        <p:txBody>
          <a:bodyPr wrap="square" rtlCol="0">
            <a:spAutoFit/>
          </a:bodyPr>
          <a:lstStyle/>
          <a:p>
            <a:r>
              <a:rPr lang="en-US" sz="1000" i="1">
                <a:solidFill>
                  <a:schemeClr val="accent1"/>
                </a:solidFill>
              </a:rPr>
              <a:t>Users automatically move from Trench 1 to Trench 2 after 30 days if no disbursed loans</a:t>
            </a:r>
          </a:p>
        </p:txBody>
      </p:sp>
      <p:cxnSp>
        <p:nvCxnSpPr>
          <p:cNvPr id="159" name="Curved Connector 158">
            <a:extLst>
              <a:ext uri="{FF2B5EF4-FFF2-40B4-BE49-F238E27FC236}">
                <a16:creationId xmlns:a16="http://schemas.microsoft.com/office/drawing/2014/main" id="{C110E538-95EB-5047-D872-9B804CE054AF}"/>
              </a:ext>
            </a:extLst>
          </p:cNvPr>
          <p:cNvCxnSpPr>
            <a:cxnSpLocks/>
          </p:cNvCxnSpPr>
          <p:nvPr/>
        </p:nvCxnSpPr>
        <p:spPr>
          <a:xfrm rot="16200000" flipH="1">
            <a:off x="1579798" y="3635426"/>
            <a:ext cx="642273" cy="419139"/>
          </a:xfrm>
          <a:prstGeom prst="curvedConnector4">
            <a:avLst>
              <a:gd name="adj1" fmla="val -25354"/>
              <a:gd name="adj2" fmla="val 164929"/>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3E14B3E7-0F68-194A-7AFE-624C9D29E350}"/>
              </a:ext>
            </a:extLst>
          </p:cNvPr>
          <p:cNvSpPr txBox="1"/>
          <p:nvPr/>
        </p:nvSpPr>
        <p:spPr>
          <a:xfrm>
            <a:off x="292259" y="2664112"/>
            <a:ext cx="2537690" cy="707886"/>
          </a:xfrm>
          <a:prstGeom prst="rect">
            <a:avLst/>
          </a:prstGeom>
          <a:noFill/>
        </p:spPr>
        <p:txBody>
          <a:bodyPr wrap="square" rtlCol="0">
            <a:spAutoFit/>
          </a:bodyPr>
          <a:lstStyle/>
          <a:p>
            <a:r>
              <a:rPr lang="en-US" sz="1000" i="1">
                <a:solidFill>
                  <a:schemeClr val="accent1"/>
                </a:solidFill>
              </a:rPr>
              <a:t>Users will stay in Trench 2 until 1</a:t>
            </a:r>
            <a:r>
              <a:rPr lang="en-US" sz="1000" i="1" baseline="30000">
                <a:solidFill>
                  <a:schemeClr val="accent1"/>
                </a:solidFill>
              </a:rPr>
              <a:t>st</a:t>
            </a:r>
            <a:r>
              <a:rPr lang="en-US" sz="1000" i="1">
                <a:solidFill>
                  <a:schemeClr val="accent1"/>
                </a:solidFill>
              </a:rPr>
              <a:t> disbursed loan. His Gamma Stack will be re-calculated every 30-day anniversary from TSA onboarding date</a:t>
            </a:r>
          </a:p>
        </p:txBody>
      </p:sp>
      <p:cxnSp>
        <p:nvCxnSpPr>
          <p:cNvPr id="165" name="Straight Arrow Connector 164">
            <a:extLst>
              <a:ext uri="{FF2B5EF4-FFF2-40B4-BE49-F238E27FC236}">
                <a16:creationId xmlns:a16="http://schemas.microsoft.com/office/drawing/2014/main" id="{AFC0FF46-6A6C-9319-BECC-290EE0D206AB}"/>
              </a:ext>
            </a:extLst>
          </p:cNvPr>
          <p:cNvCxnSpPr>
            <a:cxnSpLocks/>
          </p:cNvCxnSpPr>
          <p:nvPr/>
        </p:nvCxnSpPr>
        <p:spPr>
          <a:xfrm>
            <a:off x="2690383" y="4263732"/>
            <a:ext cx="0" cy="82672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7D8AC39-4F01-7DAF-FD35-126F6E89F3F2}"/>
              </a:ext>
            </a:extLst>
          </p:cNvPr>
          <p:cNvCxnSpPr>
            <a:cxnSpLocks/>
          </p:cNvCxnSpPr>
          <p:nvPr/>
        </p:nvCxnSpPr>
        <p:spPr>
          <a:xfrm>
            <a:off x="2812624" y="2464928"/>
            <a:ext cx="0" cy="263424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82663B8A-D8A0-7622-E6C9-534B399D2DB8}"/>
              </a:ext>
            </a:extLst>
          </p:cNvPr>
          <p:cNvSpPr txBox="1"/>
          <p:nvPr/>
        </p:nvSpPr>
        <p:spPr>
          <a:xfrm>
            <a:off x="1420168" y="4546893"/>
            <a:ext cx="1592986" cy="553998"/>
          </a:xfrm>
          <a:prstGeom prst="rect">
            <a:avLst/>
          </a:prstGeom>
          <a:noFill/>
        </p:spPr>
        <p:txBody>
          <a:bodyPr wrap="square" rtlCol="0">
            <a:spAutoFit/>
          </a:bodyPr>
          <a:lstStyle/>
          <a:p>
            <a:r>
              <a:rPr lang="en-US" sz="1000" i="1">
                <a:solidFill>
                  <a:schemeClr val="accent1"/>
                </a:solidFill>
              </a:rPr>
              <a:t>Users will move to Trench 3 after 1</a:t>
            </a:r>
            <a:r>
              <a:rPr lang="en-US" sz="1000" i="1" baseline="30000">
                <a:solidFill>
                  <a:schemeClr val="accent1"/>
                </a:solidFill>
              </a:rPr>
              <a:t>st</a:t>
            </a:r>
            <a:r>
              <a:rPr lang="en-US" sz="1000" i="1">
                <a:solidFill>
                  <a:schemeClr val="accent1"/>
                </a:solidFill>
              </a:rPr>
              <a:t> Disbursed Loan</a:t>
            </a:r>
          </a:p>
        </p:txBody>
      </p:sp>
      <p:sp>
        <p:nvSpPr>
          <p:cNvPr id="170" name="TextBox 169">
            <a:extLst>
              <a:ext uri="{FF2B5EF4-FFF2-40B4-BE49-F238E27FC236}">
                <a16:creationId xmlns:a16="http://schemas.microsoft.com/office/drawing/2014/main" id="{E2C567BC-4162-6060-D5BF-3792C4638F03}"/>
              </a:ext>
            </a:extLst>
          </p:cNvPr>
          <p:cNvSpPr txBox="1"/>
          <p:nvPr/>
        </p:nvSpPr>
        <p:spPr>
          <a:xfrm>
            <a:off x="8662450" y="1517264"/>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1" name="TextBox 170">
            <a:extLst>
              <a:ext uri="{FF2B5EF4-FFF2-40B4-BE49-F238E27FC236}">
                <a16:creationId xmlns:a16="http://schemas.microsoft.com/office/drawing/2014/main" id="{C0C0C4F1-EEB4-5E88-AC57-77F260262B94}"/>
              </a:ext>
            </a:extLst>
          </p:cNvPr>
          <p:cNvSpPr txBox="1"/>
          <p:nvPr/>
        </p:nvSpPr>
        <p:spPr>
          <a:xfrm>
            <a:off x="8688979" y="3420111"/>
            <a:ext cx="932746" cy="400110"/>
          </a:xfrm>
          <a:prstGeom prst="rect">
            <a:avLst/>
          </a:prstGeom>
          <a:noFill/>
        </p:spPr>
        <p:txBody>
          <a:bodyPr wrap="square" rtlCol="0">
            <a:spAutoFit/>
          </a:bodyPr>
          <a:lstStyle/>
          <a:p>
            <a:r>
              <a:rPr lang="en-US" sz="1000" i="1">
                <a:solidFill>
                  <a:schemeClr val="accent1"/>
                </a:solidFill>
              </a:rPr>
              <a:t>Selectively call Alpha</a:t>
            </a:r>
          </a:p>
        </p:txBody>
      </p:sp>
      <p:sp>
        <p:nvSpPr>
          <p:cNvPr id="172" name="TextBox 171">
            <a:extLst>
              <a:ext uri="{FF2B5EF4-FFF2-40B4-BE49-F238E27FC236}">
                <a16:creationId xmlns:a16="http://schemas.microsoft.com/office/drawing/2014/main" id="{4141B852-0384-09FF-F622-45B5B574ACF7}"/>
              </a:ext>
            </a:extLst>
          </p:cNvPr>
          <p:cNvSpPr txBox="1"/>
          <p:nvPr/>
        </p:nvSpPr>
        <p:spPr>
          <a:xfrm>
            <a:off x="8664531" y="5748488"/>
            <a:ext cx="932746" cy="400110"/>
          </a:xfrm>
          <a:prstGeom prst="rect">
            <a:avLst/>
          </a:prstGeom>
          <a:noFill/>
        </p:spPr>
        <p:txBody>
          <a:bodyPr wrap="square" rtlCol="0">
            <a:spAutoFit/>
          </a:bodyPr>
          <a:lstStyle/>
          <a:p>
            <a:r>
              <a:rPr lang="en-US" sz="1000" i="1">
                <a:solidFill>
                  <a:schemeClr val="accent1"/>
                </a:solidFill>
              </a:rPr>
              <a:t>Selectively call Alpha</a:t>
            </a:r>
          </a:p>
        </p:txBody>
      </p:sp>
      <p:cxnSp>
        <p:nvCxnSpPr>
          <p:cNvPr id="2" name="Curved Connector 1">
            <a:extLst>
              <a:ext uri="{FF2B5EF4-FFF2-40B4-BE49-F238E27FC236}">
                <a16:creationId xmlns:a16="http://schemas.microsoft.com/office/drawing/2014/main" id="{EF56DB04-A753-BBB6-1498-BE38DA770745}"/>
              </a:ext>
            </a:extLst>
          </p:cNvPr>
          <p:cNvCxnSpPr>
            <a:cxnSpLocks/>
          </p:cNvCxnSpPr>
          <p:nvPr/>
        </p:nvCxnSpPr>
        <p:spPr>
          <a:xfrm flipH="1">
            <a:off x="1679857" y="5307922"/>
            <a:ext cx="559546" cy="651868"/>
          </a:xfrm>
          <a:prstGeom prst="curvedConnector4">
            <a:avLst>
              <a:gd name="adj1" fmla="val -40855"/>
              <a:gd name="adj2" fmla="val 138453"/>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562DE84-BC5C-0FC8-3894-1DABD0E467D3}"/>
              </a:ext>
            </a:extLst>
          </p:cNvPr>
          <p:cNvSpPr txBox="1"/>
          <p:nvPr/>
        </p:nvSpPr>
        <p:spPr>
          <a:xfrm>
            <a:off x="-6489" y="6141990"/>
            <a:ext cx="3446703" cy="553998"/>
          </a:xfrm>
          <a:prstGeom prst="rect">
            <a:avLst/>
          </a:prstGeom>
          <a:noFill/>
        </p:spPr>
        <p:txBody>
          <a:bodyPr wrap="square" rtlCol="0">
            <a:spAutoFit/>
          </a:bodyPr>
          <a:lstStyle/>
          <a:p>
            <a:r>
              <a:rPr lang="en-US" sz="1000" i="1">
                <a:solidFill>
                  <a:schemeClr val="accent1"/>
                </a:solidFill>
              </a:rPr>
              <a:t>Once moved to Trench 3, user will forever remain in Trench 3. His Gamma Stack will be re-calculated every 30 days anniversary from 1</a:t>
            </a:r>
            <a:r>
              <a:rPr lang="en-US" sz="1000" i="1" baseline="30000">
                <a:solidFill>
                  <a:schemeClr val="accent1"/>
                </a:solidFill>
              </a:rPr>
              <a:t>st</a:t>
            </a:r>
            <a:r>
              <a:rPr lang="en-US" sz="1000" i="1">
                <a:solidFill>
                  <a:schemeClr val="accent1"/>
                </a:solidFill>
              </a:rPr>
              <a:t> Loan Disbursement Date</a:t>
            </a:r>
          </a:p>
        </p:txBody>
      </p:sp>
      <p:sp>
        <p:nvSpPr>
          <p:cNvPr id="7" name="Rectangle 6">
            <a:extLst>
              <a:ext uri="{FF2B5EF4-FFF2-40B4-BE49-F238E27FC236}">
                <a16:creationId xmlns:a16="http://schemas.microsoft.com/office/drawing/2014/main" id="{150E4FFD-2092-07A3-2EBC-8E6F83C469F8}"/>
              </a:ext>
            </a:extLst>
          </p:cNvPr>
          <p:cNvSpPr/>
          <p:nvPr/>
        </p:nvSpPr>
        <p:spPr>
          <a:xfrm>
            <a:off x="8147004" y="40342"/>
            <a:ext cx="518984" cy="231060"/>
          </a:xfrm>
          <a:prstGeom prst="rect">
            <a:avLst/>
          </a:prstGeom>
          <a:solidFill>
            <a:srgbClr val="F5F2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A730B85-BE66-AD31-9426-D6BC26181DED}"/>
              </a:ext>
            </a:extLst>
          </p:cNvPr>
          <p:cNvSpPr/>
          <p:nvPr/>
        </p:nvSpPr>
        <p:spPr>
          <a:xfrm>
            <a:off x="10195471" y="36587"/>
            <a:ext cx="518984" cy="23106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78E19201-BDC7-D4C6-85A2-3502A3158EBB}"/>
              </a:ext>
            </a:extLst>
          </p:cNvPr>
          <p:cNvSpPr txBox="1"/>
          <p:nvPr/>
        </p:nvSpPr>
        <p:spPr>
          <a:xfrm>
            <a:off x="8596954" y="15244"/>
            <a:ext cx="1597026" cy="276999"/>
          </a:xfrm>
          <a:prstGeom prst="rect">
            <a:avLst/>
          </a:prstGeom>
          <a:noFill/>
        </p:spPr>
        <p:txBody>
          <a:bodyPr wrap="square" rtlCol="0">
            <a:spAutoFit/>
          </a:bodyPr>
          <a:lstStyle/>
          <a:p>
            <a:r>
              <a:rPr lang="en-US" sz="1200"/>
              <a:t>For Cash Loan only</a:t>
            </a:r>
          </a:p>
        </p:txBody>
      </p:sp>
      <p:sp>
        <p:nvSpPr>
          <p:cNvPr id="13" name="TextBox 12">
            <a:extLst>
              <a:ext uri="{FF2B5EF4-FFF2-40B4-BE49-F238E27FC236}">
                <a16:creationId xmlns:a16="http://schemas.microsoft.com/office/drawing/2014/main" id="{BD612867-8DC1-0DA0-6C3C-88D21D29CDC0}"/>
              </a:ext>
            </a:extLst>
          </p:cNvPr>
          <p:cNvSpPr txBox="1"/>
          <p:nvPr/>
        </p:nvSpPr>
        <p:spPr>
          <a:xfrm>
            <a:off x="10635862" y="22340"/>
            <a:ext cx="1841477" cy="276999"/>
          </a:xfrm>
          <a:prstGeom prst="rect">
            <a:avLst/>
          </a:prstGeom>
          <a:noFill/>
        </p:spPr>
        <p:txBody>
          <a:bodyPr wrap="square" rtlCol="0">
            <a:spAutoFit/>
          </a:bodyPr>
          <a:lstStyle/>
          <a:p>
            <a:r>
              <a:rPr lang="en-US" sz="1200"/>
              <a:t>For both Cash and SIL</a:t>
            </a:r>
          </a:p>
        </p:txBody>
      </p:sp>
    </p:spTree>
    <p:extLst>
      <p:ext uri="{BB962C8B-B14F-4D97-AF65-F5344CB8AC3E}">
        <p14:creationId xmlns:p14="http://schemas.microsoft.com/office/powerpoint/2010/main" val="135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2B0F11-14F0-2B0E-AE39-1DCDACA6B467}"/>
              </a:ext>
            </a:extLst>
          </p:cNvPr>
          <p:cNvSpPr>
            <a:spLocks noGrp="1"/>
          </p:cNvSpPr>
          <p:nvPr>
            <p:ph type="sldNum" sz="quarter" idx="12"/>
          </p:nvPr>
        </p:nvSpPr>
        <p:spPr/>
        <p:txBody>
          <a:bodyPr/>
          <a:lstStyle/>
          <a:p>
            <a:fld id="{C7F0D36C-296C-4C41-928D-13DEBF2E67EF}" type="slidenum">
              <a:rPr lang="en-PH" smtClean="0"/>
              <a:pPr/>
              <a:t>20</a:t>
            </a:fld>
            <a:endParaRPr lang="en-PH"/>
          </a:p>
        </p:txBody>
      </p:sp>
      <p:sp>
        <p:nvSpPr>
          <p:cNvPr id="3" name="Title 2">
            <a:extLst>
              <a:ext uri="{FF2B5EF4-FFF2-40B4-BE49-F238E27FC236}">
                <a16:creationId xmlns:a16="http://schemas.microsoft.com/office/drawing/2014/main" id="{5B46DEE9-AF6B-6151-4D40-5D85BF46CE24}"/>
              </a:ext>
            </a:extLst>
          </p:cNvPr>
          <p:cNvSpPr>
            <a:spLocks noGrp="1"/>
          </p:cNvSpPr>
          <p:nvPr>
            <p:ph type="title"/>
          </p:nvPr>
        </p:nvSpPr>
        <p:spPr>
          <a:xfrm>
            <a:off x="911223" y="141771"/>
            <a:ext cx="10369550" cy="565663"/>
          </a:xfrm>
        </p:spPr>
        <p:txBody>
          <a:bodyPr/>
          <a:lstStyle/>
          <a:p>
            <a:r>
              <a:rPr lang="en-US" sz="1700" b="0">
                <a:ea typeface="+mj-lt"/>
                <a:cs typeface="+mj-lt"/>
              </a:rPr>
              <a:t>Rank# 2  :</a:t>
            </a:r>
            <a:r>
              <a:rPr lang="en-US" sz="1700">
                <a:ea typeface="+mj-lt"/>
                <a:cs typeface="+mj-lt"/>
              </a:rPr>
              <a:t>tx_first_product_user_segment</a:t>
            </a:r>
            <a:r>
              <a:rPr lang="en-IN" sz="1700">
                <a:latin typeface="Consolas"/>
              </a:rPr>
              <a:t> </a:t>
            </a:r>
            <a:r>
              <a:rPr lang="en-IN" sz="1700">
                <a:ea typeface="+mj-lt"/>
                <a:cs typeface="+mj-lt"/>
              </a:rPr>
              <a:t>MoM Feature Distribution &lt;</a:t>
            </a:r>
            <a:r>
              <a:rPr lang="en-IN" sz="1700">
                <a:solidFill>
                  <a:srgbClr val="C00000"/>
                </a:solidFill>
                <a:ea typeface="+mj-lt"/>
                <a:cs typeface="+mj-lt"/>
              </a:rPr>
              <a:t>Applied</a:t>
            </a:r>
            <a:r>
              <a:rPr lang="en-IN" sz="1700">
                <a:ea typeface="+mj-lt"/>
                <a:cs typeface="+mj-lt"/>
              </a:rPr>
              <a:t>&gt;</a:t>
            </a:r>
            <a:r>
              <a:rPr lang="en-IN" sz="1700" b="0">
                <a:ea typeface="+mj-lt"/>
                <a:cs typeface="+mj-lt"/>
              </a:rPr>
              <a:t> </a:t>
            </a:r>
          </a:p>
          <a:p>
            <a:endParaRPr lang="en-IN" sz="1700">
              <a:solidFill>
                <a:srgbClr val="785AFF"/>
              </a:solidFill>
              <a:latin typeface="Consolas"/>
              <a:ea typeface="+mj-lt"/>
              <a:cs typeface="+mj-lt"/>
            </a:endParaRPr>
          </a:p>
          <a:p>
            <a:endParaRPr lang="en-US" sz="1700"/>
          </a:p>
        </p:txBody>
      </p:sp>
      <p:sp>
        <p:nvSpPr>
          <p:cNvPr id="8" name="TextBox 7">
            <a:extLst>
              <a:ext uri="{FF2B5EF4-FFF2-40B4-BE49-F238E27FC236}">
                <a16:creationId xmlns:a16="http://schemas.microsoft.com/office/drawing/2014/main" id="{492CBD86-9FCD-0628-DC4B-3B460046409C}"/>
              </a:ext>
            </a:extLst>
          </p:cNvPr>
          <p:cNvSpPr txBox="1"/>
          <p:nvPr/>
        </p:nvSpPr>
        <p:spPr>
          <a:xfrm>
            <a:off x="662608" y="1225825"/>
            <a:ext cx="3892826" cy="18004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300">
                <a:latin typeface="Arial"/>
                <a:cs typeface="Arial"/>
              </a:rPr>
              <a:t>Loan Attempt increases from </a:t>
            </a:r>
            <a:r>
              <a:rPr lang="en-US" sz="1300" err="1">
                <a:latin typeface="Arial"/>
                <a:cs typeface="Arial"/>
              </a:rPr>
              <a:t>jan</a:t>
            </a:r>
            <a:r>
              <a:rPr lang="en-US" sz="1300">
                <a:latin typeface="Arial"/>
                <a:cs typeface="Arial"/>
              </a:rPr>
              <a:t> and Ghost users decreases </a:t>
            </a:r>
          </a:p>
          <a:p>
            <a:pPr marL="285750" indent="-285750">
              <a:spcAft>
                <a:spcPts val="1200"/>
              </a:spcAft>
              <a:buFont typeface="Arial,Sans-Serif"/>
              <a:buChar char="•"/>
            </a:pPr>
            <a:r>
              <a:rPr lang="en-US" sz="1300">
                <a:latin typeface="Arial"/>
                <a:cs typeface="Arial"/>
              </a:rPr>
              <a:t>Though there are moderate fluctuations, the trend is smooth and interpretable.</a:t>
            </a:r>
          </a:p>
          <a:p>
            <a:pPr marL="285750" indent="-285750">
              <a:spcAft>
                <a:spcPts val="1200"/>
              </a:spcAft>
              <a:buFont typeface="Arial,Sans-Serif"/>
              <a:buChar char="•"/>
            </a:pPr>
            <a:r>
              <a:rPr lang="en-US" sz="1300">
                <a:latin typeface="Arial"/>
                <a:cs typeface="Arial"/>
              </a:rPr>
              <a:t>The overall behavior reflects controlled variation, indicating reasonable stability over scores</a:t>
            </a:r>
            <a:endParaRPr lang="en-US"/>
          </a:p>
        </p:txBody>
      </p:sp>
      <p:pic>
        <p:nvPicPr>
          <p:cNvPr id="4" name="Picture 3" descr="A table with numbers and a number of people&#10;&#10;AI-generated content may be incorrect.">
            <a:extLst>
              <a:ext uri="{FF2B5EF4-FFF2-40B4-BE49-F238E27FC236}">
                <a16:creationId xmlns:a16="http://schemas.microsoft.com/office/drawing/2014/main" id="{5ED5E2CC-0DEC-47F5-BA96-702C978E80D8}"/>
              </a:ext>
            </a:extLst>
          </p:cNvPr>
          <p:cNvPicPr>
            <a:picLocks noChangeAspect="1"/>
          </p:cNvPicPr>
          <p:nvPr/>
        </p:nvPicPr>
        <p:blipFill>
          <a:blip r:embed="rId2"/>
          <a:stretch>
            <a:fillRect/>
          </a:stretch>
        </p:blipFill>
        <p:spPr>
          <a:xfrm>
            <a:off x="4576763" y="1713050"/>
            <a:ext cx="7610475" cy="3895725"/>
          </a:xfrm>
          <a:prstGeom prst="rect">
            <a:avLst/>
          </a:prstGeom>
        </p:spPr>
      </p:pic>
    </p:spTree>
    <p:extLst>
      <p:ext uri="{BB962C8B-B14F-4D97-AF65-F5344CB8AC3E}">
        <p14:creationId xmlns:p14="http://schemas.microsoft.com/office/powerpoint/2010/main" val="64486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B4E98C-AF29-4730-9125-A739236FEA7A}"/>
              </a:ext>
            </a:extLst>
          </p:cNvPr>
          <p:cNvSpPr>
            <a:spLocks noGrp="1"/>
          </p:cNvSpPr>
          <p:nvPr>
            <p:ph type="sldNum" sz="quarter" idx="12"/>
          </p:nvPr>
        </p:nvSpPr>
        <p:spPr/>
        <p:txBody>
          <a:bodyPr/>
          <a:lstStyle/>
          <a:p>
            <a:fld id="{C7F0D36C-296C-4C41-928D-13DEBF2E67EF}" type="slidenum">
              <a:rPr lang="en-PH" smtClean="0"/>
              <a:pPr/>
              <a:t>21</a:t>
            </a:fld>
            <a:endParaRPr lang="en-PH"/>
          </a:p>
        </p:txBody>
      </p:sp>
      <p:sp>
        <p:nvSpPr>
          <p:cNvPr id="3" name="TextBox 2">
            <a:extLst>
              <a:ext uri="{FF2B5EF4-FFF2-40B4-BE49-F238E27FC236}">
                <a16:creationId xmlns:a16="http://schemas.microsoft.com/office/drawing/2014/main" id="{2B3BE19B-3A3A-3622-9BEC-761454432A9E}"/>
              </a:ext>
            </a:extLst>
          </p:cNvPr>
          <p:cNvSpPr txBox="1"/>
          <p:nvPr/>
        </p:nvSpPr>
        <p:spPr>
          <a:xfrm>
            <a:off x="563217" y="265043"/>
            <a:ext cx="10800521" cy="3640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10000"/>
              </a:lnSpc>
              <a:spcBef>
                <a:spcPct val="0"/>
              </a:spcBef>
            </a:pPr>
            <a:r>
              <a:rPr lang="en-US" sz="1700">
                <a:solidFill>
                  <a:srgbClr val="785AFF"/>
                </a:solidFill>
                <a:latin typeface="Segoe UI"/>
                <a:cs typeface="Segoe UI"/>
              </a:rPr>
              <a:t>Rank# 2 :</a:t>
            </a:r>
            <a:r>
              <a:rPr lang="en-US" sz="1700" b="1" err="1">
                <a:solidFill>
                  <a:srgbClr val="785AFF"/>
                </a:solidFill>
                <a:latin typeface="Segoe UI"/>
                <a:cs typeface="Segoe UI"/>
              </a:rPr>
              <a:t>tx_first_product_user_segment</a:t>
            </a:r>
            <a:r>
              <a:rPr lang="en-IN" sz="1700" b="1">
                <a:solidFill>
                  <a:srgbClr val="785AFF"/>
                </a:solidFill>
                <a:latin typeface="Consolas"/>
              </a:rPr>
              <a:t> </a:t>
            </a:r>
            <a:r>
              <a:rPr lang="en-IN" sz="1700" b="1">
                <a:solidFill>
                  <a:srgbClr val="785AFF"/>
                </a:solidFill>
                <a:ea typeface="+mn-lt"/>
                <a:cs typeface="+mn-lt"/>
              </a:rPr>
              <a:t>Feature CSI Analysis</a:t>
            </a:r>
            <a:r>
              <a:rPr lang="en-IN" sz="1700" b="1">
                <a:solidFill>
                  <a:srgbClr val="785AFF"/>
                </a:solidFill>
                <a:latin typeface="Segoe UI"/>
                <a:cs typeface="Segoe UI"/>
              </a:rPr>
              <a:t> &lt;</a:t>
            </a:r>
            <a:r>
              <a:rPr lang="en-IN" sz="1700" b="1">
                <a:solidFill>
                  <a:srgbClr val="C00000"/>
                </a:solidFill>
                <a:latin typeface="Segoe UI"/>
                <a:cs typeface="Segoe UI"/>
              </a:rPr>
              <a:t>Applied</a:t>
            </a:r>
            <a:r>
              <a:rPr lang="en-IN" sz="1700" b="1">
                <a:solidFill>
                  <a:srgbClr val="785AFF"/>
                </a:solidFill>
                <a:latin typeface="Segoe UI"/>
                <a:cs typeface="Segoe UI"/>
              </a:rPr>
              <a:t>&gt;</a:t>
            </a:r>
            <a:r>
              <a:rPr lang="en-IN" sz="1700">
                <a:solidFill>
                  <a:srgbClr val="785AFF"/>
                </a:solidFill>
                <a:latin typeface="Segoe UI"/>
                <a:cs typeface="Segoe UI"/>
              </a:rPr>
              <a:t> </a:t>
            </a:r>
            <a:endParaRPr lang="en-IN" sz="1700">
              <a:latin typeface="Segoe UI"/>
              <a:cs typeface="Segoe UI"/>
            </a:endParaRPr>
          </a:p>
        </p:txBody>
      </p:sp>
      <p:sp>
        <p:nvSpPr>
          <p:cNvPr id="4" name="TextBox 3">
            <a:extLst>
              <a:ext uri="{FF2B5EF4-FFF2-40B4-BE49-F238E27FC236}">
                <a16:creationId xmlns:a16="http://schemas.microsoft.com/office/drawing/2014/main" id="{56A2B03C-29A7-5388-8803-8A3CD3B8808F}"/>
              </a:ext>
            </a:extLst>
          </p:cNvPr>
          <p:cNvSpPr txBox="1"/>
          <p:nvPr/>
        </p:nvSpPr>
        <p:spPr>
          <a:xfrm>
            <a:off x="2241825" y="4803912"/>
            <a:ext cx="8840304"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Feb ’2025.</a:t>
            </a:r>
          </a:p>
          <a:p>
            <a:pPr marL="285750" indent="-285750">
              <a:spcAft>
                <a:spcPts val="1200"/>
              </a:spcAft>
              <a:buFont typeface="Arial,Sans-Serif"/>
              <a:buChar char="•"/>
            </a:pPr>
            <a:r>
              <a:rPr lang="en-US" sz="1400">
                <a:ea typeface="+mn-lt"/>
                <a:cs typeface="+mn-lt"/>
              </a:rPr>
              <a:t>The CSI trend for</a:t>
            </a:r>
            <a:r>
              <a:rPr lang="en-US" sz="1400" b="1">
                <a:ea typeface="+mn-lt"/>
                <a:cs typeface="+mn-lt"/>
              </a:rPr>
              <a:t> </a:t>
            </a:r>
            <a:r>
              <a:rPr lang="en-US" sz="1400" b="1" err="1">
                <a:latin typeface="Consolas"/>
                <a:cs typeface="Arial"/>
              </a:rPr>
              <a:t>tx_first_product_user_segment_WOE</a:t>
            </a:r>
            <a:r>
              <a:rPr lang="en-US" sz="1400" b="1">
                <a:ea typeface="+mn-lt"/>
                <a:cs typeface="+mn-lt"/>
              </a:rPr>
              <a:t> </a:t>
            </a:r>
            <a:r>
              <a:rPr lang="en-US" sz="1400">
                <a:ea typeface="+mn-lt"/>
                <a:cs typeface="+mn-lt"/>
              </a:rPr>
              <a:t>remains well below the 0.1 threshold across all months, indicating strong feature stability. Temporary dips and rebounds in April–June 2025 suggest minor fluctuations, but overall the feature is highly stable and reliable over time.</a:t>
            </a:r>
            <a:endParaRPr lang="en-US" sz="1400">
              <a:latin typeface="Arial"/>
              <a:cs typeface="Arial"/>
            </a:endParaRPr>
          </a:p>
        </p:txBody>
      </p:sp>
      <p:pic>
        <p:nvPicPr>
          <p:cNvPr id="6" name="Picture 5" descr="A graph with blue and orange lines&#10;&#10;AI-generated content may be incorrect.">
            <a:extLst>
              <a:ext uri="{FF2B5EF4-FFF2-40B4-BE49-F238E27FC236}">
                <a16:creationId xmlns:a16="http://schemas.microsoft.com/office/drawing/2014/main" id="{EEACBB75-86A5-D479-D4D2-82E307152C44}"/>
              </a:ext>
            </a:extLst>
          </p:cNvPr>
          <p:cNvPicPr>
            <a:picLocks noChangeAspect="1"/>
          </p:cNvPicPr>
          <p:nvPr/>
        </p:nvPicPr>
        <p:blipFill>
          <a:blip r:embed="rId2"/>
          <a:stretch>
            <a:fillRect/>
          </a:stretch>
        </p:blipFill>
        <p:spPr>
          <a:xfrm>
            <a:off x="1177436" y="630997"/>
            <a:ext cx="9563100" cy="3829050"/>
          </a:xfrm>
          <a:prstGeom prst="rect">
            <a:avLst/>
          </a:prstGeom>
        </p:spPr>
      </p:pic>
    </p:spTree>
    <p:extLst>
      <p:ext uri="{BB962C8B-B14F-4D97-AF65-F5344CB8AC3E}">
        <p14:creationId xmlns:p14="http://schemas.microsoft.com/office/powerpoint/2010/main" val="2669631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37230-7F8B-E491-380F-32A258B9804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A5E673-7040-F659-A0DF-ABDA4BBA6B28}"/>
              </a:ext>
            </a:extLst>
          </p:cNvPr>
          <p:cNvSpPr>
            <a:spLocks noGrp="1"/>
          </p:cNvSpPr>
          <p:nvPr>
            <p:ph type="sldNum" sz="quarter" idx="12"/>
          </p:nvPr>
        </p:nvSpPr>
        <p:spPr/>
        <p:txBody>
          <a:bodyPr/>
          <a:lstStyle/>
          <a:p>
            <a:fld id="{C7F0D36C-296C-4C41-928D-13DEBF2E67EF}" type="slidenum">
              <a:rPr lang="en-PH" smtClean="0"/>
              <a:pPr/>
              <a:t>22</a:t>
            </a:fld>
            <a:endParaRPr lang="en-PH"/>
          </a:p>
        </p:txBody>
      </p:sp>
      <p:sp>
        <p:nvSpPr>
          <p:cNvPr id="3" name="Title 2">
            <a:extLst>
              <a:ext uri="{FF2B5EF4-FFF2-40B4-BE49-F238E27FC236}">
                <a16:creationId xmlns:a16="http://schemas.microsoft.com/office/drawing/2014/main" id="{FE74B19C-300C-ED03-2304-A602740653A4}"/>
              </a:ext>
            </a:extLst>
          </p:cNvPr>
          <p:cNvSpPr>
            <a:spLocks noGrp="1"/>
          </p:cNvSpPr>
          <p:nvPr>
            <p:ph type="title"/>
          </p:nvPr>
        </p:nvSpPr>
        <p:spPr>
          <a:xfrm>
            <a:off x="512005" y="360860"/>
            <a:ext cx="10863820" cy="787041"/>
          </a:xfrm>
        </p:spPr>
        <p:txBody>
          <a:bodyPr>
            <a:normAutofit fontScale="90000"/>
          </a:bodyPr>
          <a:lstStyle/>
          <a:p>
            <a:r>
              <a:rPr lang="en-US" sz="1700" b="0">
                <a:ea typeface="+mj-lt"/>
                <a:cs typeface="+mj-lt"/>
              </a:rPr>
              <a:t>Rank# 3: </a:t>
            </a:r>
            <a:r>
              <a:rPr lang="en-US" sz="1700" err="1">
                <a:ea typeface="+mj-lt"/>
                <a:cs typeface="+mj-lt"/>
              </a:rPr>
              <a:t>first_applied_loan_type_bin</a:t>
            </a:r>
            <a:r>
              <a:rPr lang="en-IN" sz="1700">
                <a:latin typeface="Consolas"/>
                <a:ea typeface="+mj-lt"/>
                <a:cs typeface="+mj-lt"/>
              </a:rPr>
              <a:t> </a:t>
            </a:r>
            <a:r>
              <a:rPr lang="en-IN" sz="1700" b="0">
                <a:ea typeface="+mj-lt"/>
                <a:cs typeface="+mj-lt"/>
              </a:rPr>
              <a:t>Performance in Train vs Test  &lt;</a:t>
            </a:r>
            <a:r>
              <a:rPr lang="en-IN" sz="1700" b="0">
                <a:solidFill>
                  <a:srgbClr val="C00000"/>
                </a:solidFill>
                <a:ea typeface="+mj-lt"/>
                <a:cs typeface="+mj-lt"/>
              </a:rPr>
              <a:t>Disbursed</a:t>
            </a:r>
            <a:r>
              <a:rPr lang="en-IN" sz="1700" b="0">
                <a:ea typeface="+mj-lt"/>
                <a:cs typeface="+mj-lt"/>
              </a:rPr>
              <a:t>&gt;</a:t>
            </a:r>
            <a:br>
              <a:rPr lang="en-IN" sz="1700" b="0">
                <a:ea typeface="+mj-lt"/>
                <a:cs typeface="+mj-lt"/>
              </a:rPr>
            </a:br>
            <a:r>
              <a:rPr lang="en-IN" sz="1700" b="0">
                <a:ea typeface="+mj-lt"/>
                <a:cs typeface="+mj-lt"/>
              </a:rPr>
              <a:t>The feature </a:t>
            </a:r>
            <a:r>
              <a:rPr lang="en-IN" sz="1700">
                <a:latin typeface="Consolas"/>
                <a:ea typeface="+mj-lt"/>
                <a:cs typeface="+mj-lt"/>
              </a:rPr>
              <a:t>first_applied_loan_type_bin</a:t>
            </a:r>
            <a:r>
              <a:rPr lang="en-IN" sz="1700" b="0">
                <a:ea typeface="+mj-lt"/>
                <a:cs typeface="+mj-lt"/>
              </a:rPr>
              <a:t> likely represents a </a:t>
            </a:r>
            <a:r>
              <a:rPr lang="en-IN" sz="1700">
                <a:ea typeface="+mj-lt"/>
                <a:cs typeface="+mj-lt"/>
              </a:rPr>
              <a:t>binned or grouped category of the first loan type</a:t>
            </a:r>
            <a:r>
              <a:rPr lang="en-IN" sz="1700" b="0">
                <a:ea typeface="+mj-lt"/>
                <a:cs typeface="+mj-lt"/>
              </a:rPr>
              <a:t> the customer applied</a:t>
            </a:r>
            <a:br>
              <a:rPr lang="en-IN" sz="1700" b="0">
                <a:ea typeface="+mj-lt"/>
                <a:cs typeface="+mj-lt"/>
              </a:rPr>
            </a:br>
            <a:br>
              <a:rPr lang="en-IN" sz="1700" b="0">
                <a:ea typeface="+mj-lt"/>
                <a:cs typeface="+mj-lt"/>
              </a:rPr>
            </a:br>
            <a:endParaRPr lang="en-US" sz="1700" b="0">
              <a:solidFill>
                <a:srgbClr val="000000"/>
              </a:solidFill>
              <a:ea typeface="+mj-lt"/>
              <a:cs typeface="+mj-lt"/>
            </a:endParaRPr>
          </a:p>
          <a:p>
            <a:endParaRPr lang="en-US" sz="2500">
              <a:ea typeface="+mj-lt"/>
              <a:cs typeface="+mj-lt"/>
            </a:endParaRPr>
          </a:p>
        </p:txBody>
      </p:sp>
      <p:pic>
        <p:nvPicPr>
          <p:cNvPr id="4" name="Picture 3" descr="A graph of blue and orange bars&#10;&#10;AI-generated content may be incorrect.">
            <a:extLst>
              <a:ext uri="{FF2B5EF4-FFF2-40B4-BE49-F238E27FC236}">
                <a16:creationId xmlns:a16="http://schemas.microsoft.com/office/drawing/2014/main" id="{7B0BBA33-B5A6-FD17-876A-45783F45BAA6}"/>
              </a:ext>
            </a:extLst>
          </p:cNvPr>
          <p:cNvPicPr>
            <a:picLocks noChangeAspect="1"/>
          </p:cNvPicPr>
          <p:nvPr/>
        </p:nvPicPr>
        <p:blipFill>
          <a:blip r:embed="rId2"/>
          <a:stretch>
            <a:fillRect/>
          </a:stretch>
        </p:blipFill>
        <p:spPr>
          <a:xfrm>
            <a:off x="-6198" y="1007389"/>
            <a:ext cx="6947889" cy="5501899"/>
          </a:xfrm>
          <a:prstGeom prst="rect">
            <a:avLst/>
          </a:prstGeom>
        </p:spPr>
      </p:pic>
      <p:pic>
        <p:nvPicPr>
          <p:cNvPr id="5" name="Picture 4">
            <a:extLst>
              <a:ext uri="{FF2B5EF4-FFF2-40B4-BE49-F238E27FC236}">
                <a16:creationId xmlns:a16="http://schemas.microsoft.com/office/drawing/2014/main" id="{FCD5D280-3306-9B61-AB78-91B26619470D}"/>
              </a:ext>
            </a:extLst>
          </p:cNvPr>
          <p:cNvPicPr>
            <a:picLocks noChangeAspect="1"/>
          </p:cNvPicPr>
          <p:nvPr/>
        </p:nvPicPr>
        <p:blipFill>
          <a:blip r:embed="rId3"/>
          <a:stretch>
            <a:fillRect/>
          </a:stretch>
        </p:blipFill>
        <p:spPr>
          <a:xfrm>
            <a:off x="7096932" y="3432470"/>
            <a:ext cx="4830306" cy="1982007"/>
          </a:xfrm>
          <a:prstGeom prst="rect">
            <a:avLst/>
          </a:prstGeom>
        </p:spPr>
      </p:pic>
    </p:spTree>
    <p:extLst>
      <p:ext uri="{BB962C8B-B14F-4D97-AF65-F5344CB8AC3E}">
        <p14:creationId xmlns:p14="http://schemas.microsoft.com/office/powerpoint/2010/main" val="2925055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09F014-8419-73B5-11FB-69749F76DF04}"/>
              </a:ext>
            </a:extLst>
          </p:cNvPr>
          <p:cNvSpPr>
            <a:spLocks noGrp="1"/>
          </p:cNvSpPr>
          <p:nvPr>
            <p:ph type="sldNum" sz="quarter" idx="12"/>
          </p:nvPr>
        </p:nvSpPr>
        <p:spPr/>
        <p:txBody>
          <a:bodyPr/>
          <a:lstStyle/>
          <a:p>
            <a:fld id="{C7F0D36C-296C-4C41-928D-13DEBF2E67EF}" type="slidenum">
              <a:rPr lang="en-PH" smtClean="0"/>
              <a:pPr/>
              <a:t>23</a:t>
            </a:fld>
            <a:endParaRPr lang="en-PH"/>
          </a:p>
        </p:txBody>
      </p:sp>
      <p:pic>
        <p:nvPicPr>
          <p:cNvPr id="4" name="Picture 3" descr="A graph with lines and dots&#10;&#10;AI-generated content may be incorrect.">
            <a:extLst>
              <a:ext uri="{FF2B5EF4-FFF2-40B4-BE49-F238E27FC236}">
                <a16:creationId xmlns:a16="http://schemas.microsoft.com/office/drawing/2014/main" id="{33A2B247-4367-7627-9F01-8B54EED72F48}"/>
              </a:ext>
            </a:extLst>
          </p:cNvPr>
          <p:cNvPicPr>
            <a:picLocks noChangeAspect="1"/>
          </p:cNvPicPr>
          <p:nvPr/>
        </p:nvPicPr>
        <p:blipFill>
          <a:blip r:embed="rId2"/>
          <a:stretch>
            <a:fillRect/>
          </a:stretch>
        </p:blipFill>
        <p:spPr>
          <a:xfrm>
            <a:off x="4862933" y="896147"/>
            <a:ext cx="6913142" cy="4857386"/>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30D14CB8-2DF6-47CB-DCFC-B2C893375D43}"/>
              </a:ext>
            </a:extLst>
          </p:cNvPr>
          <p:cNvPicPr>
            <a:picLocks noChangeAspect="1"/>
          </p:cNvPicPr>
          <p:nvPr/>
        </p:nvPicPr>
        <p:blipFill>
          <a:blip r:embed="rId3"/>
          <a:stretch>
            <a:fillRect/>
          </a:stretch>
        </p:blipFill>
        <p:spPr>
          <a:xfrm>
            <a:off x="5679931" y="5744586"/>
            <a:ext cx="3533775" cy="1095375"/>
          </a:xfrm>
          <a:prstGeom prst="rect">
            <a:avLst/>
          </a:prstGeom>
        </p:spPr>
      </p:pic>
      <p:sp>
        <p:nvSpPr>
          <p:cNvPr id="3" name="TextBox 2">
            <a:extLst>
              <a:ext uri="{FF2B5EF4-FFF2-40B4-BE49-F238E27FC236}">
                <a16:creationId xmlns:a16="http://schemas.microsoft.com/office/drawing/2014/main" id="{BEA9CD12-96C5-64EF-25B1-F0716EB10620}"/>
              </a:ext>
            </a:extLst>
          </p:cNvPr>
          <p:cNvSpPr txBox="1"/>
          <p:nvPr/>
        </p:nvSpPr>
        <p:spPr>
          <a:xfrm>
            <a:off x="364434" y="99391"/>
            <a:ext cx="11214652" cy="6294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3: </a:t>
            </a:r>
            <a:r>
              <a:rPr lang="en-US" sz="1700" b="1" err="1">
                <a:solidFill>
                  <a:srgbClr val="785AFF"/>
                </a:solidFill>
                <a:ea typeface="+mn-lt"/>
                <a:cs typeface="+mn-lt"/>
              </a:rPr>
              <a:t>first_applied_loan_type_bin</a:t>
            </a:r>
            <a:r>
              <a:rPr lang="en-IN" sz="1700" b="1">
                <a:solidFill>
                  <a:srgbClr val="785AFF"/>
                </a:solidFill>
                <a:latin typeface="Consolas"/>
              </a:rPr>
              <a:t> </a:t>
            </a:r>
            <a:r>
              <a:rPr lang="en-IN" sz="1700" b="1">
                <a:solidFill>
                  <a:srgbClr val="785AFF"/>
                </a:solidFill>
                <a:ea typeface="+mn-lt"/>
                <a:cs typeface="+mn-lt"/>
              </a:rPr>
              <a:t>- Feature Statistics Analysis</a:t>
            </a:r>
            <a:r>
              <a:rPr lang="en-IN" sz="1700">
                <a:solidFill>
                  <a:srgbClr val="785AFF"/>
                </a:solidFill>
                <a:ea typeface="+mn-lt"/>
                <a:cs typeface="+mn-lt"/>
              </a:rPr>
              <a:t>  &lt;</a:t>
            </a:r>
            <a:r>
              <a:rPr lang="en-IN" sz="1700">
                <a:solidFill>
                  <a:srgbClr val="C00000"/>
                </a:solidFill>
                <a:ea typeface="+mn-lt"/>
                <a:cs typeface="+mn-lt"/>
              </a:rPr>
              <a:t>Disbursed</a:t>
            </a:r>
            <a:r>
              <a:rPr lang="en-IN" sz="1700">
                <a:solidFill>
                  <a:srgbClr val="785AFF"/>
                </a:solidFill>
                <a:ea typeface="+mn-lt"/>
                <a:cs typeface="+mn-lt"/>
              </a:rPr>
              <a:t>&gt;</a:t>
            </a:r>
            <a:r>
              <a:rPr lang="en-IN" sz="1700">
                <a:ea typeface="+mn-lt"/>
                <a:cs typeface="+mn-lt"/>
              </a:rPr>
              <a:t> </a:t>
            </a:r>
            <a:endParaRPr lang="en-US" sz="1700">
              <a:ea typeface="+mn-lt"/>
              <a:cs typeface="+mn-lt"/>
            </a:endParaRPr>
          </a:p>
          <a:p>
            <a:pPr algn="l"/>
            <a:endParaRPr lang="en-US"/>
          </a:p>
        </p:txBody>
      </p:sp>
      <p:sp>
        <p:nvSpPr>
          <p:cNvPr id="6" name="TextBox 5">
            <a:extLst>
              <a:ext uri="{FF2B5EF4-FFF2-40B4-BE49-F238E27FC236}">
                <a16:creationId xmlns:a16="http://schemas.microsoft.com/office/drawing/2014/main" id="{4285C1DF-93D5-D5DA-C18F-DCD9E4BB6CCA}"/>
              </a:ext>
            </a:extLst>
          </p:cNvPr>
          <p:cNvSpPr txBox="1"/>
          <p:nvPr/>
        </p:nvSpPr>
        <p:spPr>
          <a:xfrm>
            <a:off x="662608" y="1126434"/>
            <a:ext cx="4141304" cy="270843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spcAft>
                <a:spcPts val="1200"/>
              </a:spcAft>
              <a:buFont typeface="Arial,Sans-Serif"/>
              <a:buChar char="•"/>
            </a:pPr>
            <a:r>
              <a:rPr lang="en-US" sz="1400">
                <a:latin typeface="Arial"/>
                <a:cs typeface="Arial"/>
              </a:rPr>
              <a:t>The red line follows the blue line reasonably well, showing the model captures the pattern in this feature.</a:t>
            </a:r>
          </a:p>
          <a:p>
            <a:pPr marL="171450" indent="-171450" algn="just">
              <a:spcAft>
                <a:spcPts val="1200"/>
              </a:spcAft>
              <a:buFont typeface="Arial,Sans-Serif"/>
              <a:buChar char="•"/>
            </a:pPr>
            <a:r>
              <a:rPr lang="en-US" sz="1400">
                <a:latin typeface="Arial"/>
                <a:cs typeface="Arial"/>
              </a:rPr>
              <a:t>There is a visible gap between the red and purple lines, which means the feature helps improve prediction accuracy.</a:t>
            </a:r>
          </a:p>
          <a:p>
            <a:pPr marL="171450" indent="-171450" algn="just">
              <a:spcAft>
                <a:spcPts val="1200"/>
              </a:spcAft>
              <a:buFont typeface="Arial,Sans-Serif"/>
              <a:buChar char="•"/>
            </a:pPr>
            <a:r>
              <a:rPr lang="en-US" sz="1400">
                <a:latin typeface="Arial"/>
                <a:cs typeface="Arial"/>
              </a:rPr>
              <a:t>The green bars show most of the data is concentrated in the second bins, but there is still some spread across the range.</a:t>
            </a:r>
          </a:p>
          <a:p>
            <a:pPr algn="just">
              <a:spcAft>
                <a:spcPts val="1200"/>
              </a:spcAft>
            </a:pPr>
            <a:endParaRPr lang="en-US" sz="1400">
              <a:latin typeface="Arial"/>
              <a:cs typeface="Arial"/>
            </a:endParaRPr>
          </a:p>
        </p:txBody>
      </p:sp>
    </p:spTree>
    <p:extLst>
      <p:ext uri="{BB962C8B-B14F-4D97-AF65-F5344CB8AC3E}">
        <p14:creationId xmlns:p14="http://schemas.microsoft.com/office/powerpoint/2010/main" val="187084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0A1A5E-09A4-BAFE-E6A7-9E49FCB181E8}"/>
              </a:ext>
            </a:extLst>
          </p:cNvPr>
          <p:cNvSpPr>
            <a:spLocks noGrp="1"/>
          </p:cNvSpPr>
          <p:nvPr>
            <p:ph type="sldNum" sz="quarter" idx="12"/>
          </p:nvPr>
        </p:nvSpPr>
        <p:spPr/>
        <p:txBody>
          <a:bodyPr/>
          <a:lstStyle/>
          <a:p>
            <a:fld id="{C7F0D36C-296C-4C41-928D-13DEBF2E67EF}" type="slidenum">
              <a:rPr lang="en-PH" smtClean="0"/>
              <a:pPr/>
              <a:t>24</a:t>
            </a:fld>
            <a:endParaRPr lang="en-PH"/>
          </a:p>
        </p:txBody>
      </p:sp>
      <p:sp>
        <p:nvSpPr>
          <p:cNvPr id="3" name="Title 2">
            <a:extLst>
              <a:ext uri="{FF2B5EF4-FFF2-40B4-BE49-F238E27FC236}">
                <a16:creationId xmlns:a16="http://schemas.microsoft.com/office/drawing/2014/main" id="{AE0036A8-79A4-D94B-7941-40887F59D5A5}"/>
              </a:ext>
            </a:extLst>
          </p:cNvPr>
          <p:cNvSpPr>
            <a:spLocks noGrp="1"/>
          </p:cNvSpPr>
          <p:nvPr>
            <p:ph type="title"/>
          </p:nvPr>
        </p:nvSpPr>
        <p:spPr>
          <a:xfrm>
            <a:off x="299314" y="11258"/>
            <a:ext cx="10981459" cy="403022"/>
          </a:xfrm>
        </p:spPr>
        <p:txBody>
          <a:bodyPr/>
          <a:lstStyle/>
          <a:p>
            <a:r>
              <a:rPr lang="en-US" sz="1700" b="0">
                <a:ea typeface="+mj-lt"/>
                <a:cs typeface="+mj-lt"/>
              </a:rPr>
              <a:t>Rank# 3: </a:t>
            </a:r>
            <a:r>
              <a:rPr lang="en-US" sz="1700" err="1">
                <a:ea typeface="+mj-lt"/>
                <a:cs typeface="+mj-lt"/>
              </a:rPr>
              <a:t>first_applied_loan_type_bin</a:t>
            </a:r>
            <a:r>
              <a:rPr lang="en-IN" sz="1700">
                <a:latin typeface="Consolas"/>
              </a:rPr>
              <a:t> </a:t>
            </a:r>
            <a:r>
              <a:rPr lang="en-IN" sz="1700">
                <a:ea typeface="+mj-lt"/>
                <a:cs typeface="+mj-lt"/>
              </a:rPr>
              <a:t>- MOM  Distibution</a:t>
            </a:r>
            <a:r>
              <a:rPr lang="en-IN" sz="1700" b="0">
                <a:ea typeface="+mj-lt"/>
                <a:cs typeface="+mj-lt"/>
              </a:rPr>
              <a:t> &lt;</a:t>
            </a:r>
            <a:r>
              <a:rPr lang="en-IN" sz="1700" b="0">
                <a:solidFill>
                  <a:srgbClr val="785AFF"/>
                </a:solidFill>
                <a:ea typeface="+mj-lt"/>
                <a:cs typeface="+mj-lt"/>
              </a:rPr>
              <a:t>Applied</a:t>
            </a:r>
            <a:r>
              <a:rPr lang="en-IN" sz="1700" b="0">
                <a:ea typeface="+mj-lt"/>
                <a:cs typeface="+mj-lt"/>
              </a:rPr>
              <a:t>&gt;</a:t>
            </a:r>
            <a:r>
              <a:rPr lang="en-IN" sz="1700" b="0">
                <a:solidFill>
                  <a:srgbClr val="000000"/>
                </a:solidFill>
                <a:ea typeface="+mj-lt"/>
                <a:cs typeface="+mj-lt"/>
              </a:rPr>
              <a:t> </a:t>
            </a:r>
            <a:endParaRPr lang="en-US" sz="17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85868B4F-B5E8-CDC3-CA6B-9610227C76A3}"/>
              </a:ext>
            </a:extLst>
          </p:cNvPr>
          <p:cNvSpPr txBox="1"/>
          <p:nvPr/>
        </p:nvSpPr>
        <p:spPr>
          <a:xfrm>
            <a:off x="927652" y="894521"/>
            <a:ext cx="4389782" cy="4373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4370CEE5-E26D-077D-AB0D-7CED0AC3B35C}"/>
              </a:ext>
            </a:extLst>
          </p:cNvPr>
          <p:cNvSpPr txBox="1"/>
          <p:nvPr/>
        </p:nvSpPr>
        <p:spPr>
          <a:xfrm>
            <a:off x="646043" y="1159564"/>
            <a:ext cx="4356652"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
              <a:buChar char="•"/>
            </a:pPr>
            <a:r>
              <a:rPr lang="en-US" sz="1700">
                <a:latin typeface="Calibri"/>
                <a:ea typeface="Calibri"/>
                <a:cs typeface="Calibri"/>
              </a:rPr>
              <a:t>Missing reduced over time which is expected</a:t>
            </a:r>
          </a:p>
          <a:p>
            <a:pPr marL="285750" indent="-285750">
              <a:spcAft>
                <a:spcPts val="1200"/>
              </a:spcAft>
              <a:buFont typeface="Arial"/>
              <a:buChar char="•"/>
            </a:pPr>
            <a:r>
              <a:rPr lang="en-US" sz="1700">
                <a:latin typeface="Calibri"/>
                <a:ea typeface="Calibri"/>
                <a:cs typeface="Calibri"/>
              </a:rPr>
              <a:t>Over time Quick and </a:t>
            </a:r>
            <a:r>
              <a:rPr lang="en-US" sz="1700" err="1">
                <a:latin typeface="Calibri"/>
                <a:ea typeface="Calibri"/>
                <a:cs typeface="Calibri"/>
              </a:rPr>
              <a:t>sil</a:t>
            </a:r>
            <a:r>
              <a:rPr lang="en-US" sz="1700">
                <a:latin typeface="Calibri"/>
                <a:ea typeface="Calibri"/>
                <a:cs typeface="Calibri"/>
              </a:rPr>
              <a:t> is increasing which is good sign </a:t>
            </a:r>
          </a:p>
          <a:p>
            <a:pPr marL="285750" indent="-285750">
              <a:spcAft>
                <a:spcPts val="1200"/>
              </a:spcAft>
              <a:buFont typeface="Arial"/>
              <a:buChar char="•"/>
            </a:pPr>
            <a:r>
              <a:rPr lang="en-US" sz="1700">
                <a:latin typeface="Calibri"/>
                <a:ea typeface="Calibri"/>
                <a:cs typeface="Arial"/>
              </a:rPr>
              <a:t>The increase is gradual and progressive, without abrupt jumps or drops.</a:t>
            </a:r>
            <a:endParaRPr lang="en-US" sz="1700">
              <a:latin typeface="Calibri"/>
              <a:ea typeface="Calibri"/>
              <a:cs typeface="Calibri"/>
            </a:endParaRPr>
          </a:p>
          <a:p>
            <a:pPr marL="285750" indent="-285750">
              <a:spcAft>
                <a:spcPts val="1200"/>
              </a:spcAft>
              <a:buFont typeface="Arial"/>
              <a:buChar char="•"/>
            </a:pPr>
            <a:r>
              <a:rPr lang="en-US" sz="1700">
                <a:latin typeface="Calibri"/>
                <a:ea typeface="Calibri"/>
                <a:cs typeface="Arial"/>
              </a:rPr>
              <a:t>This smooth growth reflects a stable and reliable feature distribution over time.</a:t>
            </a:r>
            <a:br>
              <a:rPr lang="en-US" sz="1700">
                <a:latin typeface="Calibri"/>
              </a:rPr>
            </a:br>
            <a:endParaRPr lang="en-US" sz="1700">
              <a:latin typeface="Calibri"/>
              <a:ea typeface="Calibri"/>
              <a:cs typeface="Calibri"/>
            </a:endParaRPr>
          </a:p>
        </p:txBody>
      </p:sp>
      <p:pic>
        <p:nvPicPr>
          <p:cNvPr id="7" name="Picture 6">
            <a:extLst>
              <a:ext uri="{FF2B5EF4-FFF2-40B4-BE49-F238E27FC236}">
                <a16:creationId xmlns:a16="http://schemas.microsoft.com/office/drawing/2014/main" id="{04CC932F-B59D-0EF5-B5C5-F29B3B17E461}"/>
              </a:ext>
            </a:extLst>
          </p:cNvPr>
          <p:cNvPicPr>
            <a:picLocks noChangeAspect="1"/>
          </p:cNvPicPr>
          <p:nvPr/>
        </p:nvPicPr>
        <p:blipFill>
          <a:blip r:embed="rId2"/>
          <a:stretch>
            <a:fillRect/>
          </a:stretch>
        </p:blipFill>
        <p:spPr>
          <a:xfrm>
            <a:off x="5572609" y="1002669"/>
            <a:ext cx="6215132" cy="4852099"/>
          </a:xfrm>
          <a:prstGeom prst="rect">
            <a:avLst/>
          </a:prstGeom>
        </p:spPr>
      </p:pic>
    </p:spTree>
    <p:extLst>
      <p:ext uri="{BB962C8B-B14F-4D97-AF65-F5344CB8AC3E}">
        <p14:creationId xmlns:p14="http://schemas.microsoft.com/office/powerpoint/2010/main" val="2208162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9C44EF-41DF-B736-C869-8671A5F51008}"/>
              </a:ext>
            </a:extLst>
          </p:cNvPr>
          <p:cNvSpPr>
            <a:spLocks noGrp="1"/>
          </p:cNvSpPr>
          <p:nvPr>
            <p:ph type="sldNum" sz="quarter" idx="12"/>
          </p:nvPr>
        </p:nvSpPr>
        <p:spPr/>
        <p:txBody>
          <a:bodyPr/>
          <a:lstStyle/>
          <a:p>
            <a:fld id="{C7F0D36C-296C-4C41-928D-13DEBF2E67EF}" type="slidenum">
              <a:rPr lang="en-PH" smtClean="0"/>
              <a:pPr/>
              <a:t>25</a:t>
            </a:fld>
            <a:endParaRPr lang="en-PH"/>
          </a:p>
        </p:txBody>
      </p:sp>
      <p:sp>
        <p:nvSpPr>
          <p:cNvPr id="3" name="TextBox 2">
            <a:extLst>
              <a:ext uri="{FF2B5EF4-FFF2-40B4-BE49-F238E27FC236}">
                <a16:creationId xmlns:a16="http://schemas.microsoft.com/office/drawing/2014/main" id="{00924AE4-649D-7B15-D9EC-2A7B49398454}"/>
              </a:ext>
            </a:extLst>
          </p:cNvPr>
          <p:cNvSpPr txBox="1"/>
          <p:nvPr/>
        </p:nvSpPr>
        <p:spPr>
          <a:xfrm>
            <a:off x="1888435" y="4969564"/>
            <a:ext cx="901147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
              <a:buChar char="•"/>
            </a:pPr>
            <a:r>
              <a:rPr lang="en-US" sz="1400">
                <a:latin typeface="Arial"/>
                <a:ea typeface="+mn-lt"/>
                <a:cs typeface="Arial"/>
              </a:rPr>
              <a:t>Baseline period: Sep’2024 to Feb’2025.</a:t>
            </a:r>
            <a:endParaRPr lang="en-US" sz="1400"/>
          </a:p>
          <a:p>
            <a:pPr marL="285750" indent="-285750">
              <a:buFont typeface="Arial"/>
              <a:buChar char="•"/>
            </a:pPr>
            <a:r>
              <a:rPr lang="en-US" sz="1400">
                <a:ea typeface="+mn-lt"/>
                <a:cs typeface="+mn-lt"/>
              </a:rPr>
              <a:t>This CSI stability graph for </a:t>
            </a:r>
            <a:r>
              <a:rPr lang="en-US" sz="1400" b="1" err="1">
                <a:latin typeface="Consolas"/>
              </a:rPr>
              <a:t>first_applied_loan_type_bin_WOE</a:t>
            </a:r>
            <a:r>
              <a:rPr lang="en-US" sz="1400">
                <a:ea typeface="+mn-lt"/>
                <a:cs typeface="+mn-lt"/>
              </a:rPr>
              <a:t> shows consistent stability (CSI &lt; 0.1) across months, indicating no major population shift. While a slight increase in May–June 2025 is observed, the values remain within acceptable limits, reflecting stable model behavior</a:t>
            </a:r>
            <a:endParaRPr lang="en-US" sz="1400"/>
          </a:p>
        </p:txBody>
      </p:sp>
      <p:sp>
        <p:nvSpPr>
          <p:cNvPr id="4" name="TextBox 3">
            <a:extLst>
              <a:ext uri="{FF2B5EF4-FFF2-40B4-BE49-F238E27FC236}">
                <a16:creationId xmlns:a16="http://schemas.microsoft.com/office/drawing/2014/main" id="{F150631B-BE03-E659-698E-B778E4F6A8CD}"/>
              </a:ext>
            </a:extLst>
          </p:cNvPr>
          <p:cNvSpPr txBox="1"/>
          <p:nvPr/>
        </p:nvSpPr>
        <p:spPr>
          <a:xfrm>
            <a:off x="331304" y="513522"/>
            <a:ext cx="10701129"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latin typeface="Segoe UI"/>
                <a:cs typeface="Segoe UI"/>
              </a:rPr>
              <a:t>Rank# 3 </a:t>
            </a:r>
            <a:r>
              <a:rPr lang="en-US" sz="1700">
                <a:solidFill>
                  <a:srgbClr val="785AFF"/>
                </a:solidFill>
                <a:ea typeface="+mn-lt"/>
                <a:cs typeface="+mn-lt"/>
              </a:rPr>
              <a:t> </a:t>
            </a:r>
            <a:r>
              <a:rPr lang="en-US" sz="1700" b="1" err="1">
                <a:solidFill>
                  <a:srgbClr val="785AFF"/>
                </a:solidFill>
                <a:ea typeface="+mn-lt"/>
                <a:cs typeface="+mn-lt"/>
              </a:rPr>
              <a:t>first_applied_loan_type_bin</a:t>
            </a:r>
            <a:r>
              <a:rPr lang="en-IN" sz="1700" b="1">
                <a:solidFill>
                  <a:srgbClr val="785AFF"/>
                </a:solidFill>
                <a:latin typeface="Consolas"/>
              </a:rPr>
              <a:t> </a:t>
            </a:r>
            <a:r>
              <a:rPr lang="en-IN" sz="1700" b="1">
                <a:solidFill>
                  <a:srgbClr val="785AFF"/>
                </a:solidFill>
                <a:ea typeface="+mn-lt"/>
                <a:cs typeface="+mn-lt"/>
              </a:rPr>
              <a:t>Feature CSI Analysis</a:t>
            </a:r>
            <a:r>
              <a:rPr lang="en-IN" sz="1700" b="1">
                <a:solidFill>
                  <a:srgbClr val="785AFF"/>
                </a:solidFill>
                <a:latin typeface="Segoe UI"/>
                <a:cs typeface="Segoe UI"/>
              </a:rPr>
              <a:t> &lt;</a:t>
            </a:r>
            <a:r>
              <a:rPr lang="en-IN" sz="1700" b="1">
                <a:solidFill>
                  <a:srgbClr val="C00000"/>
                </a:solidFill>
                <a:latin typeface="Segoe UI"/>
                <a:cs typeface="Segoe UI"/>
              </a:rPr>
              <a:t>Applied</a:t>
            </a:r>
            <a:r>
              <a:rPr lang="en-IN" sz="1700" b="1">
                <a:solidFill>
                  <a:srgbClr val="785AFF"/>
                </a:solidFill>
                <a:latin typeface="Segoe UI"/>
                <a:cs typeface="Segoe UI"/>
              </a:rPr>
              <a:t>&gt;</a:t>
            </a:r>
            <a:r>
              <a:rPr lang="en-IN" sz="1700">
                <a:solidFill>
                  <a:srgbClr val="785AFF"/>
                </a:solidFill>
                <a:latin typeface="Segoe UI"/>
                <a:cs typeface="Segoe UI"/>
              </a:rPr>
              <a:t> </a:t>
            </a:r>
            <a:endParaRPr lang="en-US" sz="1700">
              <a:latin typeface="Segoe UI"/>
              <a:cs typeface="Segoe UI"/>
            </a:endParaRPr>
          </a:p>
          <a:p>
            <a:pPr algn="l"/>
            <a:endParaRPr lang="en-US"/>
          </a:p>
        </p:txBody>
      </p:sp>
      <p:pic>
        <p:nvPicPr>
          <p:cNvPr id="6" name="Picture 5" descr="A graph with a line and a blue line&#10;&#10;AI-generated content may be incorrect.">
            <a:extLst>
              <a:ext uri="{FF2B5EF4-FFF2-40B4-BE49-F238E27FC236}">
                <a16:creationId xmlns:a16="http://schemas.microsoft.com/office/drawing/2014/main" id="{AE5F260C-1C57-01FC-B020-9EF2820D19FD}"/>
              </a:ext>
            </a:extLst>
          </p:cNvPr>
          <p:cNvPicPr>
            <a:picLocks noChangeAspect="1"/>
          </p:cNvPicPr>
          <p:nvPr/>
        </p:nvPicPr>
        <p:blipFill>
          <a:blip r:embed="rId2"/>
          <a:stretch>
            <a:fillRect/>
          </a:stretch>
        </p:blipFill>
        <p:spPr>
          <a:xfrm>
            <a:off x="1044920" y="1137892"/>
            <a:ext cx="9991725" cy="3676650"/>
          </a:xfrm>
          <a:prstGeom prst="rect">
            <a:avLst/>
          </a:prstGeom>
        </p:spPr>
      </p:pic>
    </p:spTree>
    <p:extLst>
      <p:ext uri="{BB962C8B-B14F-4D97-AF65-F5344CB8AC3E}">
        <p14:creationId xmlns:p14="http://schemas.microsoft.com/office/powerpoint/2010/main" val="2082436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F0885-31CD-4806-537A-DAB680F0D25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C3EB4B-0257-441E-CBD9-28A2C956B9D3}"/>
              </a:ext>
            </a:extLst>
          </p:cNvPr>
          <p:cNvSpPr>
            <a:spLocks noGrp="1"/>
          </p:cNvSpPr>
          <p:nvPr>
            <p:ph type="sldNum" sz="quarter" idx="12"/>
          </p:nvPr>
        </p:nvSpPr>
        <p:spPr/>
        <p:txBody>
          <a:bodyPr/>
          <a:lstStyle/>
          <a:p>
            <a:fld id="{C7F0D36C-296C-4C41-928D-13DEBF2E67EF}" type="slidenum">
              <a:rPr lang="en-PH" smtClean="0"/>
              <a:pPr/>
              <a:t>26</a:t>
            </a:fld>
            <a:endParaRPr lang="en-PH"/>
          </a:p>
        </p:txBody>
      </p:sp>
      <p:sp>
        <p:nvSpPr>
          <p:cNvPr id="3" name="Title 2">
            <a:extLst>
              <a:ext uri="{FF2B5EF4-FFF2-40B4-BE49-F238E27FC236}">
                <a16:creationId xmlns:a16="http://schemas.microsoft.com/office/drawing/2014/main" id="{A60671C2-D872-B08E-65EB-C403C8CA2326}"/>
              </a:ext>
            </a:extLst>
          </p:cNvPr>
          <p:cNvSpPr>
            <a:spLocks noGrp="1"/>
          </p:cNvSpPr>
          <p:nvPr>
            <p:ph type="title"/>
          </p:nvPr>
        </p:nvSpPr>
        <p:spPr>
          <a:xfrm>
            <a:off x="653315" y="245502"/>
            <a:ext cx="10544604" cy="587749"/>
          </a:xfrm>
        </p:spPr>
        <p:txBody>
          <a:bodyPr>
            <a:normAutofit fontScale="90000"/>
          </a:bodyPr>
          <a:lstStyle/>
          <a:p>
            <a:r>
              <a:rPr lang="en-US" sz="1900" b="0">
                <a:solidFill>
                  <a:srgbClr val="785AFF"/>
                </a:solidFill>
                <a:ea typeface="+mj-lt"/>
                <a:cs typeface="+mj-lt"/>
              </a:rPr>
              <a:t>Rank# 4:</a:t>
            </a:r>
            <a:r>
              <a:rPr lang="en-US" sz="1900">
                <a:solidFill>
                  <a:srgbClr val="785AFF"/>
                </a:solidFill>
                <a:ea typeface="+mj-lt"/>
                <a:cs typeface="+mj-lt"/>
              </a:rPr>
              <a:t> </a:t>
            </a:r>
            <a:r>
              <a:rPr lang="en-US" sz="1900" err="1">
                <a:solidFill>
                  <a:srgbClr val="785AFF"/>
                </a:solidFill>
                <a:latin typeface="Consolas"/>
                <a:ea typeface="+mj-lt"/>
                <a:cs typeface="+mj-lt"/>
              </a:rPr>
              <a:t>tx_cnt_rejected_loans</a:t>
            </a:r>
            <a:r>
              <a:rPr lang="en-IN" sz="1900">
                <a:solidFill>
                  <a:srgbClr val="785AFF"/>
                </a:solidFill>
                <a:latin typeface="Consolas"/>
              </a:rPr>
              <a:t> </a:t>
            </a:r>
            <a:r>
              <a:rPr lang="en-IN" sz="1900" b="0">
                <a:solidFill>
                  <a:srgbClr val="785AFF"/>
                </a:solidFill>
                <a:ea typeface="+mj-lt"/>
                <a:cs typeface="+mj-lt"/>
              </a:rPr>
              <a:t>Performance in Train vs Test  &lt;</a:t>
            </a:r>
            <a:r>
              <a:rPr lang="en-IN" sz="1900" b="0">
                <a:solidFill>
                  <a:srgbClr val="C00000"/>
                </a:solidFill>
                <a:ea typeface="+mj-lt"/>
                <a:cs typeface="+mj-lt"/>
              </a:rPr>
              <a:t>Disbursed</a:t>
            </a:r>
            <a:r>
              <a:rPr lang="en-IN" sz="1900" b="0">
                <a:solidFill>
                  <a:srgbClr val="785AFF"/>
                </a:solidFill>
                <a:ea typeface="+mj-lt"/>
                <a:cs typeface="+mj-lt"/>
              </a:rPr>
              <a:t>&gt;</a:t>
            </a:r>
            <a:br>
              <a:rPr lang="en-IN" sz="1900" b="0">
                <a:solidFill>
                  <a:srgbClr val="785AFF"/>
                </a:solidFill>
                <a:ea typeface="+mj-lt"/>
                <a:cs typeface="+mj-lt"/>
              </a:rPr>
            </a:br>
            <a:r>
              <a:rPr lang="en-IN" sz="1900" b="0">
                <a:solidFill>
                  <a:srgbClr val="785AFF"/>
                </a:solidFill>
                <a:ea typeface="+mj-lt"/>
                <a:cs typeface="+mj-lt"/>
              </a:rPr>
              <a:t>The feature </a:t>
            </a:r>
            <a:r>
              <a:rPr lang="en-IN" sz="1900">
                <a:solidFill>
                  <a:srgbClr val="785AFF"/>
                </a:solidFill>
                <a:latin typeface="Consolas"/>
                <a:ea typeface="+mj-lt"/>
                <a:cs typeface="+mj-lt"/>
              </a:rPr>
              <a:t>tx_cnt_rejected_loans</a:t>
            </a:r>
            <a:r>
              <a:rPr lang="en-IN" sz="1900" b="0">
                <a:solidFill>
                  <a:srgbClr val="785AFF"/>
                </a:solidFill>
                <a:ea typeface="+mj-lt"/>
                <a:cs typeface="+mj-lt"/>
              </a:rPr>
              <a:t> represents the </a:t>
            </a:r>
            <a:r>
              <a:rPr lang="en-IN" sz="1900">
                <a:solidFill>
                  <a:srgbClr val="785AFF"/>
                </a:solidFill>
                <a:ea typeface="+mj-lt"/>
                <a:cs typeface="+mj-lt"/>
              </a:rPr>
              <a:t>number of loan applications made by the customer that were rejected</a:t>
            </a:r>
            <a:r>
              <a:rPr lang="en-IN" sz="1900" b="0">
                <a:solidFill>
                  <a:srgbClr val="785AFF"/>
                </a:solidFill>
                <a:ea typeface="+mj-lt"/>
                <a:cs typeface="+mj-lt"/>
              </a:rPr>
              <a:t> within a given observation window</a:t>
            </a:r>
            <a:endParaRPr lang="en-US" sz="1900" b="0">
              <a:solidFill>
                <a:srgbClr val="000000"/>
              </a:solidFill>
              <a:ea typeface="+mj-lt"/>
              <a:cs typeface="+mj-lt"/>
            </a:endParaRPr>
          </a:p>
          <a:p>
            <a:endParaRPr lang="en-US" sz="1800" b="0">
              <a:solidFill>
                <a:schemeClr val="bg2">
                  <a:lumMod val="49000"/>
                </a:schemeClr>
              </a:solidFill>
              <a:latin typeface="Consolas"/>
            </a:endParaRPr>
          </a:p>
        </p:txBody>
      </p:sp>
      <p:pic>
        <p:nvPicPr>
          <p:cNvPr id="5" name="Picture 4" descr="A graph of blue and orange bars&#10;&#10;AI-generated content may be incorrect.">
            <a:extLst>
              <a:ext uri="{FF2B5EF4-FFF2-40B4-BE49-F238E27FC236}">
                <a16:creationId xmlns:a16="http://schemas.microsoft.com/office/drawing/2014/main" id="{67F6702E-8C62-1D28-E6F3-D96E97C80218}"/>
              </a:ext>
            </a:extLst>
          </p:cNvPr>
          <p:cNvPicPr>
            <a:picLocks noChangeAspect="1"/>
          </p:cNvPicPr>
          <p:nvPr/>
        </p:nvPicPr>
        <p:blipFill>
          <a:blip r:embed="rId2"/>
          <a:stretch>
            <a:fillRect/>
          </a:stretch>
        </p:blipFill>
        <p:spPr>
          <a:xfrm>
            <a:off x="649120" y="1575661"/>
            <a:ext cx="6399252" cy="4701153"/>
          </a:xfrm>
          <a:prstGeom prst="rect">
            <a:avLst/>
          </a:prstGeom>
        </p:spPr>
      </p:pic>
      <p:pic>
        <p:nvPicPr>
          <p:cNvPr id="6" name="Picture 5" descr="A number and numbers on a white background&#10;&#10;AI-generated content may be incorrect.">
            <a:extLst>
              <a:ext uri="{FF2B5EF4-FFF2-40B4-BE49-F238E27FC236}">
                <a16:creationId xmlns:a16="http://schemas.microsoft.com/office/drawing/2014/main" id="{7802618F-F2A4-2F48-83E7-FDDEC9073FD9}"/>
              </a:ext>
            </a:extLst>
          </p:cNvPr>
          <p:cNvPicPr>
            <a:picLocks noChangeAspect="1"/>
          </p:cNvPicPr>
          <p:nvPr/>
        </p:nvPicPr>
        <p:blipFill>
          <a:blip r:embed="rId3"/>
          <a:stretch>
            <a:fillRect/>
          </a:stretch>
        </p:blipFill>
        <p:spPr>
          <a:xfrm>
            <a:off x="7361049" y="4282214"/>
            <a:ext cx="4495800" cy="1238250"/>
          </a:xfrm>
          <a:prstGeom prst="rect">
            <a:avLst/>
          </a:prstGeom>
        </p:spPr>
      </p:pic>
    </p:spTree>
    <p:extLst>
      <p:ext uri="{BB962C8B-B14F-4D97-AF65-F5344CB8AC3E}">
        <p14:creationId xmlns:p14="http://schemas.microsoft.com/office/powerpoint/2010/main" val="3566607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052BF-4AFF-BE2A-9F98-41C7B2BA900E}"/>
              </a:ext>
            </a:extLst>
          </p:cNvPr>
          <p:cNvSpPr>
            <a:spLocks noGrp="1"/>
          </p:cNvSpPr>
          <p:nvPr>
            <p:ph type="sldNum" sz="quarter" idx="12"/>
          </p:nvPr>
        </p:nvSpPr>
        <p:spPr/>
        <p:txBody>
          <a:bodyPr/>
          <a:lstStyle/>
          <a:p>
            <a:fld id="{C7F0D36C-296C-4C41-928D-13DEBF2E67EF}" type="slidenum">
              <a:rPr lang="en-PH" smtClean="0"/>
              <a:pPr/>
              <a:t>27</a:t>
            </a:fld>
            <a:endParaRPr lang="en-PH"/>
          </a:p>
        </p:txBody>
      </p:sp>
      <p:sp>
        <p:nvSpPr>
          <p:cNvPr id="3" name="Title 2">
            <a:extLst>
              <a:ext uri="{FF2B5EF4-FFF2-40B4-BE49-F238E27FC236}">
                <a16:creationId xmlns:a16="http://schemas.microsoft.com/office/drawing/2014/main" id="{31D9344E-0930-1CC2-C74E-759284E79169}"/>
              </a:ext>
            </a:extLst>
          </p:cNvPr>
          <p:cNvSpPr>
            <a:spLocks noGrp="1"/>
          </p:cNvSpPr>
          <p:nvPr>
            <p:ph type="title"/>
          </p:nvPr>
        </p:nvSpPr>
        <p:spPr>
          <a:xfrm>
            <a:off x="149224" y="38262"/>
            <a:ext cx="11131549" cy="665241"/>
          </a:xfrm>
        </p:spPr>
        <p:txBody>
          <a:bodyPr>
            <a:normAutofit/>
          </a:bodyPr>
          <a:lstStyle/>
          <a:p>
            <a:r>
              <a:rPr lang="en-US" sz="1700" b="0">
                <a:ea typeface="+mj-lt"/>
                <a:cs typeface="+mj-lt"/>
              </a:rPr>
              <a:t>Rank# 4:</a:t>
            </a:r>
            <a:r>
              <a:rPr lang="en-US" sz="1700">
                <a:ea typeface="+mj-lt"/>
                <a:cs typeface="+mj-lt"/>
              </a:rPr>
              <a:t> </a:t>
            </a:r>
            <a:r>
              <a:rPr lang="en-US" sz="1700">
                <a:latin typeface="Consolas"/>
              </a:rPr>
              <a:t>tx_cnt_rejected_loans</a:t>
            </a:r>
            <a:r>
              <a:rPr lang="en-IN" sz="1700">
                <a:latin typeface="Consolas"/>
              </a:rPr>
              <a:t> </a:t>
            </a:r>
            <a:r>
              <a:rPr lang="en-US" sz="1700">
                <a:ea typeface="+mj-lt"/>
                <a:cs typeface="+mj-lt"/>
              </a:rPr>
              <a:t>Histogram</a:t>
            </a:r>
            <a:r>
              <a:rPr lang="en-IN" sz="1700" b="0">
                <a:ea typeface="+mj-lt"/>
                <a:cs typeface="+mj-lt"/>
              </a:rPr>
              <a:t>  &lt;</a:t>
            </a:r>
            <a:r>
              <a:rPr lang="en-IN" sz="1700" b="0">
                <a:solidFill>
                  <a:srgbClr val="C00000"/>
                </a:solidFill>
                <a:ea typeface="+mj-lt"/>
                <a:cs typeface="+mj-lt"/>
              </a:rPr>
              <a:t>Disbursed</a:t>
            </a:r>
            <a:r>
              <a:rPr lang="en-IN" sz="1700" b="0">
                <a:ea typeface="+mj-lt"/>
                <a:cs typeface="+mj-lt"/>
              </a:rPr>
              <a:t>&gt;</a:t>
            </a:r>
            <a:endParaRPr lang="en-US" sz="1700" b="0">
              <a:solidFill>
                <a:srgbClr val="000000"/>
              </a:solidFill>
              <a:ea typeface="+mj-lt"/>
              <a:cs typeface="+mj-lt"/>
            </a:endParaRPr>
          </a:p>
          <a:p>
            <a:endParaRPr lang="en-US"/>
          </a:p>
        </p:txBody>
      </p:sp>
      <p:pic>
        <p:nvPicPr>
          <p:cNvPr id="4" name="Picture 3" descr="A graph of loan loss&#10;&#10;AI-generated content may be incorrect.">
            <a:extLst>
              <a:ext uri="{FF2B5EF4-FFF2-40B4-BE49-F238E27FC236}">
                <a16:creationId xmlns:a16="http://schemas.microsoft.com/office/drawing/2014/main" id="{9E6473A9-F350-3A06-7AE8-EC39D3BF3402}"/>
              </a:ext>
            </a:extLst>
          </p:cNvPr>
          <p:cNvPicPr>
            <a:picLocks noChangeAspect="1"/>
          </p:cNvPicPr>
          <p:nvPr/>
        </p:nvPicPr>
        <p:blipFill>
          <a:blip r:embed="rId2"/>
          <a:stretch>
            <a:fillRect/>
          </a:stretch>
        </p:blipFill>
        <p:spPr>
          <a:xfrm>
            <a:off x="142552" y="1275139"/>
            <a:ext cx="5462184" cy="3222840"/>
          </a:xfrm>
          <a:prstGeom prst="rect">
            <a:avLst/>
          </a:prstGeom>
        </p:spPr>
      </p:pic>
      <p:pic>
        <p:nvPicPr>
          <p:cNvPr id="5" name="Picture 4">
            <a:extLst>
              <a:ext uri="{FF2B5EF4-FFF2-40B4-BE49-F238E27FC236}">
                <a16:creationId xmlns:a16="http://schemas.microsoft.com/office/drawing/2014/main" id="{BD4DFF15-2210-A6AC-CDDA-7E074360076D}"/>
              </a:ext>
            </a:extLst>
          </p:cNvPr>
          <p:cNvPicPr>
            <a:picLocks noChangeAspect="1"/>
          </p:cNvPicPr>
          <p:nvPr/>
        </p:nvPicPr>
        <p:blipFill>
          <a:blip r:embed="rId3"/>
          <a:stretch>
            <a:fillRect/>
          </a:stretch>
        </p:blipFill>
        <p:spPr>
          <a:xfrm>
            <a:off x="6143555" y="2890630"/>
            <a:ext cx="5117412" cy="3705087"/>
          </a:xfrm>
          <a:prstGeom prst="rect">
            <a:avLst/>
          </a:prstGeom>
        </p:spPr>
      </p:pic>
      <p:sp>
        <p:nvSpPr>
          <p:cNvPr id="6" name="TextBox 5">
            <a:extLst>
              <a:ext uri="{FF2B5EF4-FFF2-40B4-BE49-F238E27FC236}">
                <a16:creationId xmlns:a16="http://schemas.microsoft.com/office/drawing/2014/main" id="{50EF64A1-419A-DD81-5EAA-002C4D632435}"/>
              </a:ext>
            </a:extLst>
          </p:cNvPr>
          <p:cNvSpPr txBox="1"/>
          <p:nvPr/>
        </p:nvSpPr>
        <p:spPr>
          <a:xfrm>
            <a:off x="6526695" y="927651"/>
            <a:ext cx="4870173" cy="13696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ea typeface="+mn-lt"/>
                <a:cs typeface="+mn-lt"/>
              </a:rPr>
              <a:t>The distributions of </a:t>
            </a:r>
            <a:r>
              <a:rPr lang="en-US" sz="1300" err="1">
                <a:ea typeface="+mn-lt"/>
                <a:cs typeface="+mn-lt"/>
              </a:rPr>
              <a:t>Train+Val</a:t>
            </a:r>
            <a:r>
              <a:rPr lang="en-US" sz="1300">
                <a:ea typeface="+mn-lt"/>
                <a:cs typeface="+mn-lt"/>
              </a:rPr>
              <a:t> (green) and </a:t>
            </a:r>
            <a:r>
              <a:rPr lang="en-US" sz="1300" err="1">
                <a:ea typeface="+mn-lt"/>
                <a:cs typeface="+mn-lt"/>
              </a:rPr>
              <a:t>Test+OOT</a:t>
            </a:r>
            <a:r>
              <a:rPr lang="en-US" sz="1300">
                <a:ea typeface="+mn-lt"/>
                <a:cs typeface="+mn-lt"/>
              </a:rPr>
              <a:t> (orange) are very similar and right-skewed. Most customers have fewer than 2  counts, with a sharp drop-off afterward. </a:t>
            </a:r>
            <a:r>
              <a:rPr lang="en-US" sz="1300" err="1">
                <a:ea typeface="+mn-lt"/>
                <a:cs typeface="+mn-lt"/>
              </a:rPr>
              <a:t>Test+OOT</a:t>
            </a:r>
            <a:r>
              <a:rPr lang="en-US" sz="1300">
                <a:ea typeface="+mn-lt"/>
                <a:cs typeface="+mn-lt"/>
              </a:rPr>
              <a:t> has a slightly flatter density, but both sets follow the same general trend, showing good consistency.</a:t>
            </a:r>
          </a:p>
          <a:p>
            <a:pPr algn="l"/>
            <a:endParaRPr lang="en-US"/>
          </a:p>
        </p:txBody>
      </p:sp>
      <p:sp>
        <p:nvSpPr>
          <p:cNvPr id="7" name="TextBox 6">
            <a:extLst>
              <a:ext uri="{FF2B5EF4-FFF2-40B4-BE49-F238E27FC236}">
                <a16:creationId xmlns:a16="http://schemas.microsoft.com/office/drawing/2014/main" id="{17B62AAF-41FE-1327-EEF4-156C009E37B8}"/>
              </a:ext>
            </a:extLst>
          </p:cNvPr>
          <p:cNvSpPr txBox="1"/>
          <p:nvPr/>
        </p:nvSpPr>
        <p:spPr>
          <a:xfrm>
            <a:off x="397565" y="4671391"/>
            <a:ext cx="5085521" cy="6924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a:t>Both blue and red lines form the same </a:t>
            </a:r>
            <a:r>
              <a:rPr lang="en-US" sz="1300" err="1"/>
              <a:t>distibution</a:t>
            </a:r>
            <a:r>
              <a:rPr lang="en-US" sz="1300"/>
              <a:t> and after 2 has very less in count but still the flag remains same</a:t>
            </a:r>
          </a:p>
          <a:p>
            <a:endParaRPr lang="en-US" sz="1300"/>
          </a:p>
        </p:txBody>
      </p:sp>
    </p:spTree>
    <p:extLst>
      <p:ext uri="{BB962C8B-B14F-4D97-AF65-F5344CB8AC3E}">
        <p14:creationId xmlns:p14="http://schemas.microsoft.com/office/powerpoint/2010/main" val="21327044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F3E128-AA9E-36F7-0A92-3C1B4A1CE706}"/>
              </a:ext>
            </a:extLst>
          </p:cNvPr>
          <p:cNvSpPr>
            <a:spLocks noGrp="1"/>
          </p:cNvSpPr>
          <p:nvPr>
            <p:ph type="sldNum" sz="quarter" idx="12"/>
          </p:nvPr>
        </p:nvSpPr>
        <p:spPr/>
        <p:txBody>
          <a:bodyPr/>
          <a:lstStyle/>
          <a:p>
            <a:fld id="{C7F0D36C-296C-4C41-928D-13DEBF2E67EF}" type="slidenum">
              <a:rPr lang="en-PH" smtClean="0"/>
              <a:pPr/>
              <a:t>28</a:t>
            </a:fld>
            <a:endParaRPr lang="en-PH"/>
          </a:p>
        </p:txBody>
      </p:sp>
      <p:pic>
        <p:nvPicPr>
          <p:cNvPr id="4" name="Picture 3" descr="A graph with lines and dots&#10;&#10;AI-generated content may be incorrect.">
            <a:extLst>
              <a:ext uri="{FF2B5EF4-FFF2-40B4-BE49-F238E27FC236}">
                <a16:creationId xmlns:a16="http://schemas.microsoft.com/office/drawing/2014/main" id="{B07756F1-0EAC-3EDD-CEF1-63119C28B992}"/>
              </a:ext>
            </a:extLst>
          </p:cNvPr>
          <p:cNvPicPr>
            <a:picLocks noChangeAspect="1"/>
          </p:cNvPicPr>
          <p:nvPr/>
        </p:nvPicPr>
        <p:blipFill>
          <a:blip r:embed="rId2"/>
          <a:stretch>
            <a:fillRect/>
          </a:stretch>
        </p:blipFill>
        <p:spPr>
          <a:xfrm>
            <a:off x="4477904" y="699222"/>
            <a:ext cx="7508010" cy="5055465"/>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B8F8CFCD-D6B1-DBDF-E74D-8C472E079B09}"/>
              </a:ext>
            </a:extLst>
          </p:cNvPr>
          <p:cNvPicPr>
            <a:picLocks noChangeAspect="1"/>
          </p:cNvPicPr>
          <p:nvPr/>
        </p:nvPicPr>
        <p:blipFill>
          <a:blip r:embed="rId3"/>
          <a:stretch>
            <a:fillRect/>
          </a:stretch>
        </p:blipFill>
        <p:spPr>
          <a:xfrm>
            <a:off x="4479204" y="5744586"/>
            <a:ext cx="3533775" cy="1095375"/>
          </a:xfrm>
          <a:prstGeom prst="rect">
            <a:avLst/>
          </a:prstGeom>
        </p:spPr>
      </p:pic>
      <p:sp>
        <p:nvSpPr>
          <p:cNvPr id="3" name="TextBox 2">
            <a:extLst>
              <a:ext uri="{FF2B5EF4-FFF2-40B4-BE49-F238E27FC236}">
                <a16:creationId xmlns:a16="http://schemas.microsoft.com/office/drawing/2014/main" id="{A808BCBA-0916-E556-CBA3-F6E52E4BE4FD}"/>
              </a:ext>
            </a:extLst>
          </p:cNvPr>
          <p:cNvSpPr txBox="1"/>
          <p:nvPr/>
        </p:nvSpPr>
        <p:spPr>
          <a:xfrm>
            <a:off x="314739" y="115956"/>
            <a:ext cx="10817086"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solidFill>
                  <a:srgbClr val="785AFF"/>
                </a:solidFill>
                <a:ea typeface="+mn-lt"/>
                <a:cs typeface="+mn-lt"/>
              </a:rPr>
              <a:t>Rank# 4:</a:t>
            </a:r>
            <a:r>
              <a:rPr lang="en-US" sz="1900" b="1">
                <a:solidFill>
                  <a:srgbClr val="785AFF"/>
                </a:solidFill>
                <a:ea typeface="+mn-lt"/>
                <a:cs typeface="+mn-lt"/>
              </a:rPr>
              <a:t> </a:t>
            </a:r>
            <a:r>
              <a:rPr lang="en-US" sz="1900" b="1" err="1">
                <a:solidFill>
                  <a:srgbClr val="785AFF"/>
                </a:solidFill>
                <a:latin typeface="Consolas"/>
              </a:rPr>
              <a:t>tx_cnt_rejected_loans</a:t>
            </a:r>
            <a:r>
              <a:rPr lang="en-IN" sz="1900" b="1">
                <a:solidFill>
                  <a:srgbClr val="785AFF"/>
                </a:solidFill>
                <a:latin typeface="Consolas"/>
              </a:rPr>
              <a:t> </a:t>
            </a:r>
            <a:r>
              <a:rPr lang="en-IN" sz="1900">
                <a:solidFill>
                  <a:srgbClr val="785AFF"/>
                </a:solidFill>
                <a:ea typeface="+mn-lt"/>
                <a:cs typeface="+mn-lt"/>
              </a:rPr>
              <a:t>Feature Statistics Analysis   &lt;</a:t>
            </a:r>
            <a:r>
              <a:rPr lang="en-IN" sz="1900">
                <a:solidFill>
                  <a:srgbClr val="C00000"/>
                </a:solidFill>
                <a:ea typeface="+mn-lt"/>
                <a:cs typeface="+mn-lt"/>
              </a:rPr>
              <a:t>Disbursed</a:t>
            </a:r>
            <a:r>
              <a:rPr lang="en-IN" sz="1900">
                <a:solidFill>
                  <a:srgbClr val="785AFF"/>
                </a:solidFill>
                <a:ea typeface="+mn-lt"/>
                <a:cs typeface="+mn-lt"/>
              </a:rPr>
              <a:t>&gt;</a:t>
            </a:r>
            <a:endParaRPr lang="en-US" sz="1900">
              <a:ea typeface="+mn-lt"/>
              <a:cs typeface="+mn-lt"/>
            </a:endParaRPr>
          </a:p>
          <a:p>
            <a:pPr algn="l"/>
            <a:endParaRPr lang="en-US"/>
          </a:p>
        </p:txBody>
      </p:sp>
      <p:sp>
        <p:nvSpPr>
          <p:cNvPr id="6" name="TextBox 5">
            <a:extLst>
              <a:ext uri="{FF2B5EF4-FFF2-40B4-BE49-F238E27FC236}">
                <a16:creationId xmlns:a16="http://schemas.microsoft.com/office/drawing/2014/main" id="{28DF8081-82B4-F310-C7DC-131A1F6A487E}"/>
              </a:ext>
            </a:extLst>
          </p:cNvPr>
          <p:cNvSpPr txBox="1"/>
          <p:nvPr/>
        </p:nvSpPr>
        <p:spPr>
          <a:xfrm>
            <a:off x="202798" y="1697683"/>
            <a:ext cx="428637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Sans-Serif"/>
              <a:buChar char="•"/>
            </a:pPr>
            <a:r>
              <a:rPr lang="en-GB" sz="1700">
                <a:latin typeface="Calibri"/>
                <a:ea typeface="Calibri"/>
                <a:cs typeface="Arial"/>
              </a:rPr>
              <a:t>The red line (model prediction) generally aligns with the blue line (actual outcome), suggesting the model understands this feature’s overall trend.</a:t>
            </a:r>
            <a:endParaRPr lang="en-US" sz="1700">
              <a:latin typeface="Calibri"/>
              <a:ea typeface="Calibri"/>
              <a:cs typeface="Arial"/>
            </a:endParaRPr>
          </a:p>
          <a:p>
            <a:pPr marL="285750" indent="-285750" algn="just">
              <a:spcAft>
                <a:spcPts val="1200"/>
              </a:spcAft>
              <a:buFont typeface="Arial,Sans-Serif"/>
              <a:buChar char="•"/>
            </a:pPr>
            <a:r>
              <a:rPr lang="en-GB" sz="1700">
                <a:latin typeface="Calibri"/>
                <a:ea typeface="Calibri"/>
                <a:cs typeface="Arial"/>
              </a:rPr>
              <a:t>A small separation between the red and purple lines shows this feature contributes to refining predictions.</a:t>
            </a:r>
          </a:p>
          <a:p>
            <a:pPr algn="l"/>
            <a:endParaRPr lang="en-US" sz="1700">
              <a:latin typeface="Calibri"/>
              <a:ea typeface="Calibri"/>
              <a:cs typeface="Calibri"/>
            </a:endParaRPr>
          </a:p>
        </p:txBody>
      </p:sp>
    </p:spTree>
    <p:extLst>
      <p:ext uri="{BB962C8B-B14F-4D97-AF65-F5344CB8AC3E}">
        <p14:creationId xmlns:p14="http://schemas.microsoft.com/office/powerpoint/2010/main" val="6076292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6DFFD91-5A09-4AE1-1CE1-656F0EE45765}"/>
              </a:ext>
            </a:extLst>
          </p:cNvPr>
          <p:cNvSpPr>
            <a:spLocks noGrp="1"/>
          </p:cNvSpPr>
          <p:nvPr>
            <p:ph type="sldNum" sz="quarter" idx="12"/>
          </p:nvPr>
        </p:nvSpPr>
        <p:spPr/>
        <p:txBody>
          <a:bodyPr/>
          <a:lstStyle/>
          <a:p>
            <a:fld id="{C7F0D36C-296C-4C41-928D-13DEBF2E67EF}" type="slidenum">
              <a:rPr lang="en-PH" smtClean="0"/>
              <a:pPr/>
              <a:t>29</a:t>
            </a:fld>
            <a:endParaRPr lang="en-PH"/>
          </a:p>
        </p:txBody>
      </p:sp>
      <p:sp>
        <p:nvSpPr>
          <p:cNvPr id="3" name="Title 2">
            <a:extLst>
              <a:ext uri="{FF2B5EF4-FFF2-40B4-BE49-F238E27FC236}">
                <a16:creationId xmlns:a16="http://schemas.microsoft.com/office/drawing/2014/main" id="{0C99A622-DE60-F830-8B9C-15015DF76DBB}"/>
              </a:ext>
            </a:extLst>
          </p:cNvPr>
          <p:cNvSpPr>
            <a:spLocks noGrp="1"/>
          </p:cNvSpPr>
          <p:nvPr>
            <p:ph type="title"/>
          </p:nvPr>
        </p:nvSpPr>
        <p:spPr>
          <a:xfrm>
            <a:off x="149223" y="115166"/>
            <a:ext cx="11131550" cy="610840"/>
          </a:xfrm>
        </p:spPr>
        <p:txBody>
          <a:bodyPr/>
          <a:lstStyle/>
          <a:p>
            <a:r>
              <a:rPr lang="en-US" sz="1900" b="0">
                <a:ea typeface="+mj-lt"/>
                <a:cs typeface="+mj-lt"/>
              </a:rPr>
              <a:t>Rank# 4:</a:t>
            </a:r>
            <a:r>
              <a:rPr lang="en-US" sz="1900">
                <a:ea typeface="+mj-lt"/>
                <a:cs typeface="+mj-lt"/>
              </a:rPr>
              <a:t> </a:t>
            </a:r>
            <a:r>
              <a:rPr lang="en-US" sz="1900" err="1">
                <a:latin typeface="Consolas"/>
              </a:rPr>
              <a:t>tx_cnt_rejected_loans</a:t>
            </a:r>
            <a:r>
              <a:rPr lang="en-IN" sz="1900">
                <a:latin typeface="Consolas"/>
              </a:rPr>
              <a:t> </a:t>
            </a:r>
            <a:r>
              <a:rPr lang="en-IN" sz="1900">
                <a:latin typeface="Consolas"/>
                <a:ea typeface="+mj-lt"/>
                <a:cs typeface="+mj-lt"/>
              </a:rPr>
              <a:t>MOM Distibution</a:t>
            </a:r>
            <a:r>
              <a:rPr lang="en-IN" sz="1900" b="0">
                <a:ea typeface="+mj-lt"/>
                <a:cs typeface="+mj-lt"/>
              </a:rPr>
              <a:t>  &lt;</a:t>
            </a:r>
            <a:r>
              <a:rPr lang="en-IN" sz="1900" b="0">
                <a:solidFill>
                  <a:srgbClr val="C00000"/>
                </a:solidFill>
                <a:ea typeface="+mj-lt"/>
                <a:cs typeface="+mj-lt"/>
              </a:rPr>
              <a:t>Applied</a:t>
            </a:r>
            <a:r>
              <a:rPr lang="en-IN" sz="1900" b="0">
                <a:ea typeface="+mj-lt"/>
                <a:cs typeface="+mj-lt"/>
              </a:rPr>
              <a:t>&gt;</a:t>
            </a:r>
            <a:endParaRPr lang="en-US" sz="19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811C40BF-D560-AE79-8F87-366243860068}"/>
              </a:ext>
            </a:extLst>
          </p:cNvPr>
          <p:cNvSpPr txBox="1"/>
          <p:nvPr/>
        </p:nvSpPr>
        <p:spPr>
          <a:xfrm>
            <a:off x="885987" y="1258956"/>
            <a:ext cx="4252743"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700">
                <a:latin typeface="Arial"/>
                <a:cs typeface="Arial"/>
              </a:rPr>
              <a:t>The sift remains stable starting from this year </a:t>
            </a:r>
            <a:r>
              <a:rPr lang="en-US" sz="1700" err="1">
                <a:latin typeface="Arial"/>
                <a:cs typeface="Arial"/>
              </a:rPr>
              <a:t>jan</a:t>
            </a:r>
            <a:r>
              <a:rPr lang="en-US" sz="1700">
                <a:latin typeface="Arial"/>
                <a:cs typeface="Arial"/>
              </a:rPr>
              <a:t> to </a:t>
            </a:r>
            <a:r>
              <a:rPr lang="en-US" sz="1700" err="1">
                <a:latin typeface="Arial"/>
                <a:cs typeface="Arial"/>
              </a:rPr>
              <a:t>july</a:t>
            </a:r>
            <a:endParaRPr lang="en-US" sz="1700">
              <a:latin typeface="Arial"/>
              <a:cs typeface="Arial"/>
            </a:endParaRPr>
          </a:p>
          <a:p>
            <a:pPr marL="285750" indent="-285750">
              <a:spcAft>
                <a:spcPts val="1200"/>
              </a:spcAft>
              <a:buFont typeface="Arial,Sans-Serif"/>
              <a:buChar char="•"/>
            </a:pPr>
            <a:r>
              <a:rPr lang="en-US" sz="1700">
                <a:latin typeface="Arial"/>
                <a:cs typeface="Arial"/>
              </a:rPr>
              <a:t>The shift is uniform and progressive, with a smooth decline in the 1 category.</a:t>
            </a:r>
          </a:p>
          <a:p>
            <a:pPr marL="285750" indent="-285750">
              <a:spcAft>
                <a:spcPts val="1200"/>
              </a:spcAft>
              <a:buFont typeface="Arial,Sans-Serif"/>
              <a:buChar char="•"/>
            </a:pPr>
            <a:r>
              <a:rPr lang="en-US" sz="1700">
                <a:latin typeface="Arial"/>
                <a:cs typeface="Arial"/>
              </a:rPr>
              <a:t>The feature shows excellent stability with a clear trend, supporting its robustness for modeling.</a:t>
            </a:r>
            <a:endParaRPr lang="en-US" sz="1700"/>
          </a:p>
        </p:txBody>
      </p:sp>
      <p:pic>
        <p:nvPicPr>
          <p:cNvPr id="6" name="Picture 5">
            <a:extLst>
              <a:ext uri="{FF2B5EF4-FFF2-40B4-BE49-F238E27FC236}">
                <a16:creationId xmlns:a16="http://schemas.microsoft.com/office/drawing/2014/main" id="{CE9859CC-2835-20C4-BA07-81DA83B1A281}"/>
              </a:ext>
            </a:extLst>
          </p:cNvPr>
          <p:cNvPicPr>
            <a:picLocks noChangeAspect="1"/>
          </p:cNvPicPr>
          <p:nvPr/>
        </p:nvPicPr>
        <p:blipFill>
          <a:blip r:embed="rId2"/>
          <a:stretch>
            <a:fillRect/>
          </a:stretch>
        </p:blipFill>
        <p:spPr>
          <a:xfrm>
            <a:off x="6097518" y="1834736"/>
            <a:ext cx="4591050" cy="3829050"/>
          </a:xfrm>
          <a:prstGeom prst="rect">
            <a:avLst/>
          </a:prstGeom>
        </p:spPr>
      </p:pic>
    </p:spTree>
    <p:extLst>
      <p:ext uri="{BB962C8B-B14F-4D97-AF65-F5344CB8AC3E}">
        <p14:creationId xmlns:p14="http://schemas.microsoft.com/office/powerpoint/2010/main" val="518703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FFBB8F-15DD-0A30-9E60-4916016D70E4}"/>
              </a:ext>
            </a:extLst>
          </p:cNvPr>
          <p:cNvSpPr txBox="1">
            <a:spLocks/>
          </p:cNvSpPr>
          <p:nvPr/>
        </p:nvSpPr>
        <p:spPr>
          <a:xfrm>
            <a:off x="457810" y="115390"/>
            <a:ext cx="11271458" cy="258506"/>
          </a:xfrm>
          <a:prstGeom prst="rect">
            <a:avLst/>
          </a:prstGeom>
        </p:spPr>
        <p:txBody>
          <a:bodyPr vert="horz" lIns="91440" tIns="45720" rIns="91440" bIns="45720" rtlCol="0" anchor="t">
            <a:no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US" sz="2400" b="1">
                <a:solidFill>
                  <a:srgbClr val="785AFF"/>
                </a:solidFill>
              </a:rPr>
              <a:t>Transaction Score Card</a:t>
            </a:r>
          </a:p>
        </p:txBody>
      </p:sp>
      <p:graphicFrame>
        <p:nvGraphicFramePr>
          <p:cNvPr id="6" name="Table 5">
            <a:extLst>
              <a:ext uri="{FF2B5EF4-FFF2-40B4-BE49-F238E27FC236}">
                <a16:creationId xmlns:a16="http://schemas.microsoft.com/office/drawing/2014/main" id="{3F27E4E2-00AD-F49F-0776-142AEADB1E94}"/>
              </a:ext>
            </a:extLst>
          </p:cNvPr>
          <p:cNvGraphicFramePr>
            <a:graphicFrameLocks noGrp="1"/>
          </p:cNvGraphicFramePr>
          <p:nvPr>
            <p:extLst>
              <p:ext uri="{D42A27DB-BD31-4B8C-83A1-F6EECF244321}">
                <p14:modId xmlns:p14="http://schemas.microsoft.com/office/powerpoint/2010/main" val="1145951653"/>
              </p:ext>
            </p:extLst>
          </p:nvPr>
        </p:nvGraphicFramePr>
        <p:xfrm>
          <a:off x="1239864" y="632847"/>
          <a:ext cx="8685800" cy="2606982"/>
        </p:xfrm>
        <a:graphic>
          <a:graphicData uri="http://schemas.openxmlformats.org/drawingml/2006/table">
            <a:tbl>
              <a:tblPr bandRow="1">
                <a:tableStyleId>{5C22544A-7EE6-4342-B048-85BDC9FD1C3A}</a:tableStyleId>
              </a:tblPr>
              <a:tblGrid>
                <a:gridCol w="2044838">
                  <a:extLst>
                    <a:ext uri="{9D8B030D-6E8A-4147-A177-3AD203B41FA5}">
                      <a16:colId xmlns:a16="http://schemas.microsoft.com/office/drawing/2014/main" val="3508213416"/>
                    </a:ext>
                  </a:extLst>
                </a:gridCol>
                <a:gridCol w="2466791">
                  <a:extLst>
                    <a:ext uri="{9D8B030D-6E8A-4147-A177-3AD203B41FA5}">
                      <a16:colId xmlns:a16="http://schemas.microsoft.com/office/drawing/2014/main" val="4046295062"/>
                    </a:ext>
                  </a:extLst>
                </a:gridCol>
                <a:gridCol w="811434">
                  <a:extLst>
                    <a:ext uri="{9D8B030D-6E8A-4147-A177-3AD203B41FA5}">
                      <a16:colId xmlns:a16="http://schemas.microsoft.com/office/drawing/2014/main" val="1604471681"/>
                    </a:ext>
                  </a:extLst>
                </a:gridCol>
                <a:gridCol w="1673085">
                  <a:extLst>
                    <a:ext uri="{9D8B030D-6E8A-4147-A177-3AD203B41FA5}">
                      <a16:colId xmlns:a16="http://schemas.microsoft.com/office/drawing/2014/main" val="626207235"/>
                    </a:ext>
                  </a:extLst>
                </a:gridCol>
                <a:gridCol w="1689652">
                  <a:extLst>
                    <a:ext uri="{9D8B030D-6E8A-4147-A177-3AD203B41FA5}">
                      <a16:colId xmlns:a16="http://schemas.microsoft.com/office/drawing/2014/main" val="4288860196"/>
                    </a:ext>
                  </a:extLst>
                </a:gridCol>
              </a:tblGrid>
              <a:tr h="546652">
                <a:tc>
                  <a:txBody>
                    <a:bodyPr/>
                    <a:lstStyle/>
                    <a:p>
                      <a:pPr rtl="0" fontAlgn="base">
                        <a:lnSpc>
                          <a:spcPts val="975"/>
                        </a:lnSpc>
                        <a:buNone/>
                      </a:pPr>
                      <a:endParaRPr lang="en-IN">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030A0"/>
                    </a:solidFill>
                  </a:tcPr>
                </a:tc>
                <a:tc>
                  <a:txBody>
                    <a:bodyPr/>
                    <a:lstStyle/>
                    <a:p>
                      <a:pPr algn="ctr" rtl="0" fontAlgn="base">
                        <a:lnSpc>
                          <a:spcPts val="975"/>
                        </a:lnSpc>
                        <a:buNone/>
                      </a:pPr>
                      <a:r>
                        <a:rPr lang="en-IN" sz="1400" b="1" dirty="0">
                          <a:solidFill>
                            <a:srgbClr val="FFFFFF"/>
                          </a:solidFill>
                          <a:effectLst/>
                          <a:latin typeface="Univers LT"/>
                        </a:rPr>
                        <a:t>Loan Disbursement Date</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030A0"/>
                    </a:solidFill>
                  </a:tcPr>
                </a:tc>
                <a:tc>
                  <a:txBody>
                    <a:bodyPr/>
                    <a:lstStyle/>
                    <a:p>
                      <a:pPr algn="ctr" rtl="0" fontAlgn="base">
                        <a:lnSpc>
                          <a:spcPts val="975"/>
                        </a:lnSpc>
                        <a:buNone/>
                      </a:pPr>
                      <a:r>
                        <a:rPr lang="en-IN" sz="1400" b="1" dirty="0">
                          <a:solidFill>
                            <a:srgbClr val="FFFFFF"/>
                          </a:solidFill>
                          <a:effectLst/>
                          <a:latin typeface="Univers LT"/>
                        </a:rPr>
                        <a:t># Count</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030A0"/>
                    </a:solidFill>
                  </a:tcPr>
                </a:tc>
                <a:tc>
                  <a:txBody>
                    <a:bodyPr/>
                    <a:lstStyle/>
                    <a:p>
                      <a:pPr algn="ctr" rtl="0" fontAlgn="base">
                        <a:lnSpc>
                          <a:spcPts val="975"/>
                        </a:lnSpc>
                        <a:buNone/>
                      </a:pPr>
                      <a:r>
                        <a:rPr lang="en-IN" sz="1400" b="1" dirty="0">
                          <a:solidFill>
                            <a:srgbClr val="FFFFFF"/>
                          </a:solidFill>
                          <a:effectLst/>
                          <a:latin typeface="Univers LT"/>
                        </a:rPr>
                        <a:t># Bad (FPD30) Cash Loans</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030A0"/>
                    </a:solidFill>
                  </a:tcPr>
                </a:tc>
                <a:tc>
                  <a:txBody>
                    <a:bodyPr/>
                    <a:lstStyle/>
                    <a:p>
                      <a:pPr algn="ctr" rtl="0" fontAlgn="base">
                        <a:lnSpc>
                          <a:spcPts val="975"/>
                        </a:lnSpc>
                        <a:buNone/>
                      </a:pPr>
                      <a:r>
                        <a:rPr lang="en-IN" sz="1400" b="1" dirty="0">
                          <a:solidFill>
                            <a:srgbClr val="FFFFFF"/>
                          </a:solidFill>
                          <a:effectLst/>
                          <a:latin typeface="Univers LT"/>
                        </a:rPr>
                        <a:t>FPD30 rate</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7030A0"/>
                    </a:solidFill>
                  </a:tcPr>
                </a:tc>
                <a:extLst>
                  <a:ext uri="{0D108BD9-81ED-4DB2-BD59-A6C34878D82A}">
                    <a16:rowId xmlns:a16="http://schemas.microsoft.com/office/drawing/2014/main" val="334298058"/>
                  </a:ext>
                </a:extLst>
              </a:tr>
              <a:tr h="250104">
                <a:tc>
                  <a:txBody>
                    <a:bodyPr/>
                    <a:lstStyle/>
                    <a:p>
                      <a:pPr algn="l" rtl="0" fontAlgn="base">
                        <a:lnSpc>
                          <a:spcPts val="975"/>
                        </a:lnSpc>
                        <a:buNone/>
                      </a:pPr>
                      <a:r>
                        <a:rPr lang="en-IN" sz="1400" dirty="0">
                          <a:effectLst/>
                          <a:latin typeface="Univers LT"/>
                        </a:rPr>
                        <a:t>Training (90%)</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01/09/2024 - 28/02/2025</a:t>
                      </a:r>
                      <a:endParaRPr lang="en-US" dirty="0"/>
                    </a:p>
                  </a:txBody>
                  <a:tcPr marL="3648" marR="3648" marT="364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6560</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973</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14.8</a:t>
                      </a:r>
                      <a:r>
                        <a:rPr lang="en-IN" sz="1400" dirty="0">
                          <a:effectLst/>
                          <a:latin typeface="Univers LT"/>
                        </a:rPr>
                        <a:t>%</a:t>
                      </a:r>
                      <a:endParaRPr lang="en-IN" dirty="0">
                        <a:effectLst/>
                      </a:endParaRPr>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13592648"/>
                  </a:ext>
                </a:extLst>
              </a:tr>
              <a:tr h="250104">
                <a:tc>
                  <a:txBody>
                    <a:bodyPr/>
                    <a:lstStyle/>
                    <a:p>
                      <a:pPr algn="l" rtl="0" fontAlgn="base">
                        <a:lnSpc>
                          <a:spcPts val="975"/>
                        </a:lnSpc>
                        <a:buNone/>
                      </a:pPr>
                      <a:r>
                        <a:rPr lang="en-IN" sz="1400" dirty="0">
                          <a:effectLst/>
                          <a:latin typeface="Univers LT"/>
                        </a:rPr>
                        <a:t>Validation (10%)</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solidFill>
                            <a:srgbClr val="000000"/>
                          </a:solidFill>
                          <a:effectLst/>
                        </a:rPr>
                        <a:t>01/09/2024 - 28/02/2025</a:t>
                      </a:r>
                      <a:endParaRPr lang="en-US" dirty="0"/>
                    </a:p>
                  </a:txBody>
                  <a:tcPr marL="3648" marR="3648" marT="364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6560 </a:t>
                      </a:r>
                      <a:endParaRPr lang="en-US" dirty="0"/>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973</a:t>
                      </a:r>
                      <a:endParaRPr lang="en-US" dirty="0"/>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14.8</a:t>
                      </a:r>
                      <a:r>
                        <a:rPr lang="en-IN" sz="1400" dirty="0">
                          <a:effectLst/>
                          <a:latin typeface="Univers LT"/>
                        </a:rPr>
                        <a:t>%</a:t>
                      </a:r>
                      <a:endParaRPr lang="en-IN" dirty="0">
                        <a:effectLst/>
                      </a:endParaRPr>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367356"/>
                  </a:ext>
                </a:extLst>
              </a:tr>
              <a:tr h="250104">
                <a:tc>
                  <a:txBody>
                    <a:bodyPr/>
                    <a:lstStyle/>
                    <a:p>
                      <a:pPr algn="l" rtl="0" fontAlgn="base">
                        <a:lnSpc>
                          <a:spcPts val="975"/>
                        </a:lnSpc>
                        <a:buNone/>
                      </a:pPr>
                      <a:r>
                        <a:rPr lang="en-IN" sz="1400" dirty="0">
                          <a:effectLst/>
                          <a:latin typeface="Univers LT"/>
                        </a:rPr>
                        <a:t>Mar (OOT)</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01/03/2025 - 31/03/2025</a:t>
                      </a:r>
                      <a:endParaRPr lang="en-US" b="0" i="0" u="none" strike="noStrike" noProof="0" dirty="0"/>
                    </a:p>
                  </a:txBody>
                  <a:tcPr marL="3648" marR="3648" marT="364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1057 </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161 </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15.7</a:t>
                      </a:r>
                      <a:r>
                        <a:rPr lang="en-IN" sz="1400" dirty="0">
                          <a:effectLst/>
                          <a:latin typeface="Univers LT"/>
                        </a:rPr>
                        <a:t>%</a:t>
                      </a:r>
                      <a:endParaRPr lang="en-IN" dirty="0">
                        <a:effectLst/>
                      </a:endParaRPr>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7655507"/>
                  </a:ext>
                </a:extLst>
              </a:tr>
              <a:tr h="250104">
                <a:tc>
                  <a:txBody>
                    <a:bodyPr/>
                    <a:lstStyle/>
                    <a:p>
                      <a:pPr algn="l" rtl="0" fontAlgn="base">
                        <a:lnSpc>
                          <a:spcPts val="975"/>
                        </a:lnSpc>
                        <a:buNone/>
                      </a:pPr>
                      <a:r>
                        <a:rPr lang="en-IN" sz="1400" dirty="0">
                          <a:effectLst/>
                          <a:latin typeface="Univers LT"/>
                        </a:rPr>
                        <a:t>Apr (OOT)</a:t>
                      </a:r>
                      <a:endParaRPr lang="en-IN" dirty="0">
                        <a:effectLst/>
                      </a:endParaRPr>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solidFill>
                            <a:srgbClr val="000000"/>
                          </a:solidFill>
                          <a:effectLst/>
                          <a:latin typeface="Univers LT"/>
                        </a:rPr>
                        <a:t>01/04/2025 - 30/04/2025</a:t>
                      </a:r>
                      <a:endParaRPr lang="en-US" dirty="0"/>
                    </a:p>
                  </a:txBody>
                  <a:tcPr marL="3648" marR="3648" marT="3648"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853 </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115 </a:t>
                      </a:r>
                      <a:endParaRPr lang="en-US" dirty="0"/>
                    </a:p>
                  </a:txBody>
                  <a:tcPr marL="3648" marR="3648" marT="3648"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13.5</a:t>
                      </a:r>
                      <a:r>
                        <a:rPr lang="en-IN" sz="1400" dirty="0">
                          <a:effectLst/>
                          <a:latin typeface="Univers LT"/>
                        </a:rPr>
                        <a:t>%</a:t>
                      </a:r>
                      <a:endParaRPr lang="en-IN" dirty="0">
                        <a:effectLst/>
                      </a:endParaRPr>
                    </a:p>
                  </a:txBody>
                  <a:tcPr marL="3648" marR="3648" marT="3648" marB="26289"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79821230"/>
                  </a:ext>
                </a:extLst>
              </a:tr>
              <a:tr h="250104">
                <a:tc>
                  <a:txBody>
                    <a:bodyPr/>
                    <a:lstStyle/>
                    <a:p>
                      <a:pPr lvl="0" algn="l">
                        <a:lnSpc>
                          <a:spcPts val="975"/>
                        </a:lnSpc>
                        <a:buNone/>
                      </a:pPr>
                      <a:r>
                        <a:rPr lang="en-IN" sz="1400" dirty="0">
                          <a:effectLst/>
                          <a:latin typeface="Univers LT"/>
                        </a:rPr>
                        <a:t>May (OOT)</a:t>
                      </a:r>
                    </a:p>
                  </a:txBody>
                  <a:tcPr marL="3648" marR="3648" marT="3648"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solidFill>
                            <a:srgbClr val="000000"/>
                          </a:solidFill>
                          <a:effectLst/>
                          <a:latin typeface="Univers LT"/>
                        </a:rPr>
                        <a:t>01/05/2025 - 31/05/2025</a:t>
                      </a:r>
                      <a:endParaRPr lang="en-US" dirty="0"/>
                    </a:p>
                  </a:txBody>
                  <a:tcPr marL="3648" marR="3648" marT="3648" anchor="b">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829</a:t>
                      </a:r>
                    </a:p>
                  </a:txBody>
                  <a:tcPr marL="3648" marR="3648" marT="3648"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b="0" i="0" u="none" strike="noStrike" noProof="0" dirty="0">
                          <a:effectLst/>
                        </a:rPr>
                        <a:t>105</a:t>
                      </a:r>
                    </a:p>
                  </a:txBody>
                  <a:tcPr marL="3648" marR="3648" marT="3648"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lnSpc>
                          <a:spcPts val="975"/>
                        </a:lnSpc>
                        <a:buNone/>
                      </a:pPr>
                      <a:r>
                        <a:rPr lang="en-IN" sz="1400" dirty="0">
                          <a:effectLst/>
                          <a:latin typeface="Univers LT"/>
                        </a:rPr>
                        <a:t>12.7%</a:t>
                      </a:r>
                    </a:p>
                  </a:txBody>
                  <a:tcPr marL="3648" marR="3648" marT="3648" marB="26289" anchor="ctr">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5337784"/>
                  </a:ext>
                </a:extLst>
              </a:tr>
              <a:tr h="359526">
                <a:tc>
                  <a:txBody>
                    <a:bodyPr/>
                    <a:lstStyle/>
                    <a:p>
                      <a:pPr lvl="0" algn="l">
                        <a:lnSpc>
                          <a:spcPts val="975"/>
                        </a:lnSpc>
                        <a:buNone/>
                      </a:pPr>
                      <a:r>
                        <a:rPr lang="en-IN" sz="1400" dirty="0">
                          <a:effectLst/>
                          <a:latin typeface="Univers LT"/>
                        </a:rPr>
                        <a:t>June (OOT)</a:t>
                      </a:r>
                    </a:p>
                  </a:txBody>
                  <a:tcPr marL="3648" marR="3648" marT="3648" anchor="ctr">
                    <a:lnL w="9524">
                      <a:solidFill>
                        <a:srgbClr val="000000"/>
                      </a:solidFill>
                    </a:lnL>
                    <a:lnR w="9524">
                      <a:solidFill>
                        <a:srgbClr val="000000"/>
                      </a:solidFill>
                    </a:lnR>
                    <a:lnT w="9524" cap="flat" cmpd="sng" algn="ctr">
                      <a:solidFill>
                        <a:srgbClr val="000000"/>
                      </a:solidFill>
                      <a:prstDash val="solid"/>
                      <a:round/>
                      <a:headEnd type="none" w="med" len="med"/>
                      <a:tailEnd type="none" w="med" len="med"/>
                    </a:lnT>
                    <a:lnB w="9524" cap="flat" cmpd="sng" algn="ctr">
                      <a:solidFill>
                        <a:srgbClr val="000000"/>
                      </a:solidFill>
                      <a:prstDash val="solid"/>
                      <a:round/>
                      <a:headEnd type="none" w="med" len="med"/>
                      <a:tailEnd type="none" w="med" len="med"/>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Univers LT"/>
                        </a:rPr>
                        <a:t>01/06/2025 - 30/06/2025</a:t>
                      </a:r>
                    </a:p>
                    <a:p>
                      <a:pPr lvl="0" algn="ctr">
                        <a:lnSpc>
                          <a:spcPts val="975"/>
                        </a:lnSpc>
                        <a:buNone/>
                      </a:pPr>
                      <a:endParaRPr lang="en-IN" sz="1400" b="0" i="0" u="none" strike="noStrike" noProof="0">
                        <a:effectLst/>
                      </a:endParaRPr>
                    </a:p>
                  </a:txBody>
                  <a:tcPr marL="3648" marR="3648" marT="3648" anchor="b">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b="0" i="0" u="none" strike="noStrike" noProof="0" dirty="0">
                          <a:effectLst/>
                        </a:rPr>
                        <a:t>886</a:t>
                      </a:r>
                    </a:p>
                  </a:txBody>
                  <a:tcPr marL="3648" marR="3648" marT="3648"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b="0" i="0" u="none" strike="noStrike" noProof="0" dirty="0">
                          <a:effectLst/>
                        </a:rPr>
                        <a:t>135</a:t>
                      </a:r>
                    </a:p>
                  </a:txBody>
                  <a:tcPr marL="3648" marR="3648" marT="3648"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dirty="0">
                          <a:effectLst/>
                          <a:latin typeface="Univers LT"/>
                        </a:rPr>
                        <a:t>15.2%</a:t>
                      </a:r>
                    </a:p>
                  </a:txBody>
                  <a:tcPr marL="3648" marR="3648" marT="3648" marB="26289"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1967920163"/>
                  </a:ext>
                </a:extLst>
              </a:tr>
              <a:tr h="359526">
                <a:tc>
                  <a:txBody>
                    <a:bodyPr/>
                    <a:lstStyle/>
                    <a:p>
                      <a:pPr lvl="0" algn="l">
                        <a:lnSpc>
                          <a:spcPts val="975"/>
                        </a:lnSpc>
                        <a:buNone/>
                      </a:pPr>
                      <a:r>
                        <a:rPr lang="en-IN" sz="1400" dirty="0">
                          <a:effectLst/>
                          <a:latin typeface="Univers LT"/>
                        </a:rPr>
                        <a:t>July(OOT)</a:t>
                      </a:r>
                    </a:p>
                  </a:txBody>
                  <a:tcPr marL="3648" marR="3648" marT="3648" anchor="ctr">
                    <a:lnL w="9524">
                      <a:solidFill>
                        <a:srgbClr val="000000"/>
                      </a:solidFill>
                    </a:lnL>
                    <a:lnR w="9524">
                      <a:solidFill>
                        <a:srgbClr val="000000"/>
                      </a:solidFill>
                    </a:lnR>
                    <a:lnT w="9524" cap="flat" cmpd="sng" algn="ctr">
                      <a:solidFill>
                        <a:srgbClr val="000000"/>
                      </a:solidFill>
                      <a:prstDash val="solid"/>
                      <a:round/>
                      <a:headEnd type="none" w="med" len="med"/>
                      <a:tailEnd type="none" w="med" len="med"/>
                    </a:lnT>
                    <a:lnB w="9524">
                      <a:solidFill>
                        <a:srgbClr val="000000"/>
                      </a:solidFill>
                    </a:lnB>
                    <a:noFill/>
                  </a:tcPr>
                </a:tc>
                <a:tc>
                  <a:txBody>
                    <a:bodyPr/>
                    <a:lstStyle/>
                    <a:p>
                      <a:pPr lvl="0" algn="ctr">
                        <a:lnSpc>
                          <a:spcPct val="100000"/>
                        </a:lnSpc>
                        <a:spcBef>
                          <a:spcPts val="0"/>
                        </a:spcBef>
                        <a:spcAft>
                          <a:spcPts val="0"/>
                        </a:spcAft>
                        <a:buNone/>
                      </a:pPr>
                      <a:r>
                        <a:rPr lang="en-IN" sz="1400" b="0" i="0" u="none" strike="noStrike" noProof="0" dirty="0">
                          <a:solidFill>
                            <a:srgbClr val="000000"/>
                          </a:solidFill>
                          <a:effectLst/>
                          <a:latin typeface="Univers LT"/>
                        </a:rPr>
                        <a:t>01/07/2025 - 31/07/2025</a:t>
                      </a:r>
                    </a:p>
                    <a:p>
                      <a:pPr lvl="0" algn="ctr">
                        <a:lnSpc>
                          <a:spcPts val="975"/>
                        </a:lnSpc>
                        <a:buNone/>
                      </a:pPr>
                      <a:endParaRPr lang="en-IN" sz="1400" b="0" i="0" u="none" strike="noStrike" noProof="0">
                        <a:effectLst/>
                      </a:endParaRPr>
                    </a:p>
                  </a:txBody>
                  <a:tcPr marL="3648" marR="3648" marT="3648" anchor="b">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b="0" i="0" u="none" strike="noStrike" noProof="0" dirty="0">
                          <a:effectLst/>
                        </a:rPr>
                        <a:t>37</a:t>
                      </a:r>
                    </a:p>
                  </a:txBody>
                  <a:tcPr marL="3648" marR="3648" marT="3648"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b="0" i="0" u="none" strike="noStrike" noProof="0" dirty="0">
                          <a:effectLst/>
                        </a:rPr>
                        <a:t>2</a:t>
                      </a:r>
                    </a:p>
                  </a:txBody>
                  <a:tcPr marL="3648" marR="3648" marT="3648" anchor="ctr">
                    <a:lnL w="9524">
                      <a:solidFill>
                        <a:srgbClr val="000000"/>
                      </a:solidFill>
                    </a:lnL>
                    <a:lnR w="9524">
                      <a:solidFill>
                        <a:srgbClr val="000000"/>
                      </a:solidFill>
                    </a:lnR>
                    <a:lnT w="9524">
                      <a:solidFill>
                        <a:srgbClr val="000000"/>
                      </a:solidFill>
                    </a:lnT>
                    <a:lnB w="9524">
                      <a:solidFill>
                        <a:srgbClr val="000000"/>
                      </a:solidFill>
                    </a:lnB>
                    <a:noFill/>
                  </a:tcPr>
                </a:tc>
                <a:tc>
                  <a:txBody>
                    <a:bodyPr/>
                    <a:lstStyle/>
                    <a:p>
                      <a:pPr lvl="0" algn="ctr">
                        <a:lnSpc>
                          <a:spcPts val="975"/>
                        </a:lnSpc>
                        <a:buNone/>
                      </a:pPr>
                      <a:r>
                        <a:rPr lang="en-IN" sz="1400" dirty="0">
                          <a:effectLst/>
                          <a:latin typeface="Univers LT"/>
                        </a:rPr>
                        <a:t>5.41%</a:t>
                      </a:r>
                    </a:p>
                  </a:txBody>
                  <a:tcPr marL="3648" marR="3648" marT="3648" marB="26289" anchor="ctr">
                    <a:lnL w="9524">
                      <a:solidFill>
                        <a:srgbClr val="000000"/>
                      </a:solidFill>
                    </a:lnL>
                    <a:lnR w="9524">
                      <a:solidFill>
                        <a:srgbClr val="000000"/>
                      </a:solidFill>
                    </a:lnR>
                    <a:lnT w="9524">
                      <a:solidFill>
                        <a:srgbClr val="000000"/>
                      </a:solidFill>
                    </a:lnT>
                    <a:lnB w="9524">
                      <a:solidFill>
                        <a:srgbClr val="000000"/>
                      </a:solidFill>
                    </a:lnB>
                    <a:noFill/>
                  </a:tcPr>
                </a:tc>
                <a:extLst>
                  <a:ext uri="{0D108BD9-81ED-4DB2-BD59-A6C34878D82A}">
                    <a16:rowId xmlns:a16="http://schemas.microsoft.com/office/drawing/2014/main" val="499897909"/>
                  </a:ext>
                </a:extLst>
              </a:tr>
            </a:tbl>
          </a:graphicData>
        </a:graphic>
      </p:graphicFrame>
      <p:pic>
        <p:nvPicPr>
          <p:cNvPr id="2" name="Picture 1" descr="A graph with numbers and a line&#10;&#10;AI-generated content may be incorrect.">
            <a:extLst>
              <a:ext uri="{FF2B5EF4-FFF2-40B4-BE49-F238E27FC236}">
                <a16:creationId xmlns:a16="http://schemas.microsoft.com/office/drawing/2014/main" id="{B27762C9-E92B-17C5-CB6A-E16A00194912}"/>
              </a:ext>
            </a:extLst>
          </p:cNvPr>
          <p:cNvPicPr>
            <a:picLocks noChangeAspect="1"/>
          </p:cNvPicPr>
          <p:nvPr/>
        </p:nvPicPr>
        <p:blipFill>
          <a:blip r:embed="rId3"/>
          <a:stretch>
            <a:fillRect/>
          </a:stretch>
        </p:blipFill>
        <p:spPr>
          <a:xfrm>
            <a:off x="220806" y="3417887"/>
            <a:ext cx="11277023" cy="3301134"/>
          </a:xfrm>
          <a:prstGeom prst="rect">
            <a:avLst/>
          </a:prstGeom>
        </p:spPr>
      </p:pic>
    </p:spTree>
    <p:extLst>
      <p:ext uri="{BB962C8B-B14F-4D97-AF65-F5344CB8AC3E}">
        <p14:creationId xmlns:p14="http://schemas.microsoft.com/office/powerpoint/2010/main" val="2131580198"/>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AB9062-9AB0-9F0A-45D0-5806AFB3176D}"/>
              </a:ext>
            </a:extLst>
          </p:cNvPr>
          <p:cNvSpPr>
            <a:spLocks noGrp="1"/>
          </p:cNvSpPr>
          <p:nvPr>
            <p:ph type="sldNum" sz="quarter" idx="12"/>
          </p:nvPr>
        </p:nvSpPr>
        <p:spPr/>
        <p:txBody>
          <a:bodyPr/>
          <a:lstStyle/>
          <a:p>
            <a:fld id="{C7F0D36C-296C-4C41-928D-13DEBF2E67EF}" type="slidenum">
              <a:rPr lang="en-PH" smtClean="0"/>
              <a:pPr/>
              <a:t>30</a:t>
            </a:fld>
            <a:endParaRPr lang="en-PH"/>
          </a:p>
        </p:txBody>
      </p:sp>
      <p:sp>
        <p:nvSpPr>
          <p:cNvPr id="3" name="TextBox 2">
            <a:extLst>
              <a:ext uri="{FF2B5EF4-FFF2-40B4-BE49-F238E27FC236}">
                <a16:creationId xmlns:a16="http://schemas.microsoft.com/office/drawing/2014/main" id="{37EE2262-AF1A-1792-8840-1B0801913D7D}"/>
              </a:ext>
            </a:extLst>
          </p:cNvPr>
          <p:cNvSpPr txBox="1"/>
          <p:nvPr/>
        </p:nvSpPr>
        <p:spPr>
          <a:xfrm>
            <a:off x="331304" y="99390"/>
            <a:ext cx="974034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latin typeface="Segoe UI"/>
                <a:cs typeface="Segoe UI"/>
              </a:rPr>
              <a:t>Rank# 4 </a:t>
            </a:r>
            <a:r>
              <a:rPr lang="en-US" sz="1700">
                <a:solidFill>
                  <a:srgbClr val="785AFF"/>
                </a:solidFill>
                <a:ea typeface="+mn-lt"/>
                <a:cs typeface="+mn-lt"/>
              </a:rPr>
              <a:t> </a:t>
            </a:r>
            <a:r>
              <a:rPr lang="en-US" sz="1700" b="1" err="1">
                <a:solidFill>
                  <a:srgbClr val="785AFF"/>
                </a:solidFill>
                <a:latin typeface="Consolas"/>
                <a:ea typeface="+mn-lt"/>
                <a:cs typeface="+mn-lt"/>
              </a:rPr>
              <a:t>tx_cnt_rejected_loans</a:t>
            </a:r>
            <a:r>
              <a:rPr lang="en-IN" sz="1700" b="1">
                <a:solidFill>
                  <a:srgbClr val="785AFF"/>
                </a:solidFill>
                <a:latin typeface="Consolas"/>
              </a:rPr>
              <a:t> </a:t>
            </a:r>
            <a:r>
              <a:rPr lang="en-IN" sz="1700" b="1">
                <a:solidFill>
                  <a:srgbClr val="785AFF"/>
                </a:solidFill>
                <a:ea typeface="+mn-lt"/>
                <a:cs typeface="+mn-lt"/>
              </a:rPr>
              <a:t>Feature CSI Analysis</a:t>
            </a:r>
            <a:r>
              <a:rPr lang="en-IN" sz="1700" b="1">
                <a:solidFill>
                  <a:srgbClr val="785AFF"/>
                </a:solidFill>
                <a:latin typeface="Segoe UI"/>
                <a:cs typeface="Segoe UI"/>
              </a:rPr>
              <a:t> &lt;</a:t>
            </a:r>
            <a:r>
              <a:rPr lang="en-IN" sz="1700" b="1">
                <a:solidFill>
                  <a:srgbClr val="C00000"/>
                </a:solidFill>
                <a:latin typeface="Segoe UI"/>
                <a:cs typeface="Segoe UI"/>
              </a:rPr>
              <a:t>Applied</a:t>
            </a:r>
            <a:r>
              <a:rPr lang="en-IN" sz="1700" b="1">
                <a:solidFill>
                  <a:srgbClr val="785AFF"/>
                </a:solidFill>
                <a:latin typeface="Segoe UI"/>
                <a:cs typeface="Segoe UI"/>
              </a:rPr>
              <a:t>&gt;</a:t>
            </a:r>
            <a:r>
              <a:rPr lang="en-IN" sz="1700">
                <a:solidFill>
                  <a:srgbClr val="785AFF"/>
                </a:solidFill>
                <a:latin typeface="Segoe UI"/>
                <a:cs typeface="Segoe UI"/>
              </a:rPr>
              <a:t> </a:t>
            </a:r>
            <a:endParaRPr lang="en-US" sz="1700">
              <a:latin typeface="Segoe UI"/>
              <a:cs typeface="Segoe UI"/>
            </a:endParaRPr>
          </a:p>
          <a:p>
            <a:pPr algn="l"/>
            <a:endParaRPr lang="en-US"/>
          </a:p>
        </p:txBody>
      </p:sp>
      <p:sp>
        <p:nvSpPr>
          <p:cNvPr id="4" name="TextBox 3">
            <a:extLst>
              <a:ext uri="{FF2B5EF4-FFF2-40B4-BE49-F238E27FC236}">
                <a16:creationId xmlns:a16="http://schemas.microsoft.com/office/drawing/2014/main" id="{480D00D4-FCF4-1422-1DFB-E94A46384A62}"/>
              </a:ext>
            </a:extLst>
          </p:cNvPr>
          <p:cNvSpPr txBox="1"/>
          <p:nvPr/>
        </p:nvSpPr>
        <p:spPr>
          <a:xfrm>
            <a:off x="2700130" y="4837043"/>
            <a:ext cx="710647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Feb ’2025.</a:t>
            </a:r>
          </a:p>
          <a:p>
            <a:pPr marL="285750" indent="-285750">
              <a:spcAft>
                <a:spcPts val="1200"/>
              </a:spcAft>
              <a:buFont typeface="Arial,Sans-Serif"/>
              <a:buChar char="•"/>
            </a:pPr>
            <a:r>
              <a:rPr lang="en-US" sz="1400">
                <a:ea typeface="+mn-lt"/>
                <a:cs typeface="+mn-lt"/>
              </a:rPr>
              <a:t>The feature </a:t>
            </a:r>
            <a:r>
              <a:rPr lang="en-US" sz="1400" b="1" err="1">
                <a:latin typeface="Consolas"/>
              </a:rPr>
              <a:t>tx_cnt_rejected_loans</a:t>
            </a:r>
            <a:r>
              <a:rPr lang="en-US" sz="1400" b="1">
                <a:ea typeface="+mn-lt"/>
                <a:cs typeface="+mn-lt"/>
              </a:rPr>
              <a:t> </a:t>
            </a:r>
            <a:r>
              <a:rPr lang="en-US" sz="1400">
                <a:ea typeface="+mn-lt"/>
                <a:cs typeface="+mn-lt"/>
              </a:rPr>
              <a:t>shows stable CSI values below 0.1 throughout all months. A rise in CSI is observed from March 2025 onward, possibly indicating shifting customer behavior. Despite the change, the feature maintains acceptable stability and continues to add predictive value</a:t>
            </a:r>
            <a:endParaRPr lang="en-US"/>
          </a:p>
        </p:txBody>
      </p:sp>
      <p:pic>
        <p:nvPicPr>
          <p:cNvPr id="6" name="Picture 5" descr="A graph with a line and a blue line&#10;&#10;AI-generated content may be incorrect.">
            <a:extLst>
              <a:ext uri="{FF2B5EF4-FFF2-40B4-BE49-F238E27FC236}">
                <a16:creationId xmlns:a16="http://schemas.microsoft.com/office/drawing/2014/main" id="{C427C057-4643-83F3-4C9C-BBBF2C5D405C}"/>
              </a:ext>
            </a:extLst>
          </p:cNvPr>
          <p:cNvPicPr>
            <a:picLocks noChangeAspect="1"/>
          </p:cNvPicPr>
          <p:nvPr/>
        </p:nvPicPr>
        <p:blipFill>
          <a:blip r:embed="rId2"/>
          <a:stretch>
            <a:fillRect/>
          </a:stretch>
        </p:blipFill>
        <p:spPr>
          <a:xfrm>
            <a:off x="1066800" y="729491"/>
            <a:ext cx="10058400" cy="3609975"/>
          </a:xfrm>
          <a:prstGeom prst="rect">
            <a:avLst/>
          </a:prstGeom>
        </p:spPr>
      </p:pic>
    </p:spTree>
    <p:extLst>
      <p:ext uri="{BB962C8B-B14F-4D97-AF65-F5344CB8AC3E}">
        <p14:creationId xmlns:p14="http://schemas.microsoft.com/office/powerpoint/2010/main" val="2972962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084C2D-D0BE-B140-D2AD-D637418E11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F1B1F0C-FDDC-DB68-B70B-D9711D0DBF99}"/>
              </a:ext>
            </a:extLst>
          </p:cNvPr>
          <p:cNvSpPr>
            <a:spLocks noGrp="1"/>
          </p:cNvSpPr>
          <p:nvPr>
            <p:ph type="title"/>
          </p:nvPr>
        </p:nvSpPr>
        <p:spPr>
          <a:xfrm>
            <a:off x="347417" y="13938"/>
            <a:ext cx="11280578" cy="1106473"/>
          </a:xfrm>
        </p:spPr>
        <p:txBody>
          <a:bodyPr vert="horz" lIns="91440" tIns="45720" rIns="91440" bIns="45720" rtlCol="0" anchor="b">
            <a:normAutofit fontScale="90000"/>
          </a:bodyPr>
          <a:lstStyle/>
          <a:p>
            <a:br>
              <a:rPr lang="en-US" sz="2100" b="0">
                <a:ea typeface="+mj-lt"/>
                <a:cs typeface="+mj-lt"/>
              </a:rPr>
            </a:br>
            <a:br>
              <a:rPr lang="en-US" sz="2100" b="0">
                <a:ea typeface="+mj-lt"/>
                <a:cs typeface="+mj-lt"/>
              </a:rPr>
            </a:br>
            <a:br>
              <a:rPr lang="en-US" sz="2100" b="0">
                <a:ea typeface="+mj-lt"/>
                <a:cs typeface="+mj-lt"/>
              </a:rPr>
            </a:br>
            <a:r>
              <a:rPr lang="en-US" sz="2100" b="0">
                <a:ea typeface="+mj-lt"/>
                <a:cs typeface="+mj-lt"/>
              </a:rPr>
              <a:t>Rank# 5:</a:t>
            </a:r>
            <a:r>
              <a:rPr lang="en-US" sz="2100">
                <a:ea typeface="+mj-lt"/>
                <a:cs typeface="+mj-lt"/>
              </a:rPr>
              <a:t> </a:t>
            </a:r>
            <a:r>
              <a:rPr lang="en-US" sz="1900">
                <a:latin typeface="Consolas"/>
              </a:rPr>
              <a:t>appsflyer_install_to_registration_minutes</a:t>
            </a:r>
            <a:r>
              <a:rPr lang="en-IN" sz="2100">
                <a:latin typeface="Consolas"/>
              </a:rPr>
              <a:t> </a:t>
            </a:r>
            <a:r>
              <a:rPr lang="en-IN" sz="2100" b="0">
                <a:ea typeface="+mj-lt"/>
                <a:cs typeface="+mj-lt"/>
              </a:rPr>
              <a:t>Performance in Train vs Test  &lt;</a:t>
            </a:r>
            <a:r>
              <a:rPr lang="en-IN" sz="2100" b="0">
                <a:solidFill>
                  <a:srgbClr val="C00000"/>
                </a:solidFill>
                <a:ea typeface="+mj-lt"/>
                <a:cs typeface="+mj-lt"/>
              </a:rPr>
              <a:t>Disbursed</a:t>
            </a:r>
            <a:r>
              <a:rPr lang="en-IN" sz="2100" b="0">
                <a:ea typeface="+mj-lt"/>
                <a:cs typeface="+mj-lt"/>
              </a:rPr>
              <a:t>&gt;</a:t>
            </a:r>
            <a:endParaRPr lang="en-US" sz="2100" b="0">
              <a:ea typeface="+mj-lt"/>
              <a:cs typeface="+mj-lt"/>
            </a:endParaRPr>
          </a:p>
          <a:p>
            <a:pPr>
              <a:lnSpc>
                <a:spcPct val="150000"/>
              </a:lnSpc>
            </a:pPr>
            <a:endParaRPr lang="en-US"/>
          </a:p>
        </p:txBody>
      </p:sp>
      <p:sp>
        <p:nvSpPr>
          <p:cNvPr id="2" name="Slide Number Placeholder 1">
            <a:extLst>
              <a:ext uri="{FF2B5EF4-FFF2-40B4-BE49-F238E27FC236}">
                <a16:creationId xmlns:a16="http://schemas.microsoft.com/office/drawing/2014/main" id="{01F783B4-B40D-40D5-3106-230F701B848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31</a:t>
            </a:fld>
            <a:endParaRPr lang="en-US" sz="1200">
              <a:solidFill>
                <a:schemeClr val="tx1">
                  <a:lumMod val="50000"/>
                  <a:lumOff val="50000"/>
                </a:schemeClr>
              </a:solidFill>
            </a:endParaRPr>
          </a:p>
        </p:txBody>
      </p:sp>
      <p:grpSp>
        <p:nvGrpSpPr>
          <p:cNvPr id="21" name="Group 20">
            <a:extLst>
              <a:ext uri="{FF2B5EF4-FFF2-40B4-BE49-F238E27FC236}">
                <a16:creationId xmlns:a16="http://schemas.microsoft.com/office/drawing/2014/main" id="{179B4B7F-9158-4011-D362-B22D615A52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22" name="Rectangle 21">
              <a:extLst>
                <a:ext uri="{FF2B5EF4-FFF2-40B4-BE49-F238E27FC236}">
                  <a16:creationId xmlns:a16="http://schemas.microsoft.com/office/drawing/2014/main" id="{CE9F2C0F-239E-2C23-DE58-F881D38FF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84979FE1-1425-1E5B-B6AE-DBCD2C2761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of blue and orange bars&#10;&#10;AI-generated content may be incorrect.">
            <a:extLst>
              <a:ext uri="{FF2B5EF4-FFF2-40B4-BE49-F238E27FC236}">
                <a16:creationId xmlns:a16="http://schemas.microsoft.com/office/drawing/2014/main" id="{9A501AEA-6B08-2B6D-61BE-1DC3D743469F}"/>
              </a:ext>
            </a:extLst>
          </p:cNvPr>
          <p:cNvPicPr>
            <a:picLocks noChangeAspect="1"/>
          </p:cNvPicPr>
          <p:nvPr/>
        </p:nvPicPr>
        <p:blipFill>
          <a:blip r:embed="rId2"/>
          <a:stretch>
            <a:fillRect/>
          </a:stretch>
        </p:blipFill>
        <p:spPr>
          <a:xfrm>
            <a:off x="3613" y="1330270"/>
            <a:ext cx="7625692" cy="520484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DAAC17D-5817-33C1-9478-A71E185C116A}"/>
              </a:ext>
            </a:extLst>
          </p:cNvPr>
          <p:cNvPicPr>
            <a:picLocks noChangeAspect="1"/>
          </p:cNvPicPr>
          <p:nvPr/>
        </p:nvPicPr>
        <p:blipFill>
          <a:blip r:embed="rId3"/>
          <a:stretch>
            <a:fillRect/>
          </a:stretch>
        </p:blipFill>
        <p:spPr>
          <a:xfrm>
            <a:off x="7624328" y="4265101"/>
            <a:ext cx="4331806" cy="1504950"/>
          </a:xfrm>
          <a:prstGeom prst="rect">
            <a:avLst/>
          </a:prstGeom>
        </p:spPr>
      </p:pic>
    </p:spTree>
    <p:extLst>
      <p:ext uri="{BB962C8B-B14F-4D97-AF65-F5344CB8AC3E}">
        <p14:creationId xmlns:p14="http://schemas.microsoft.com/office/powerpoint/2010/main" val="2512632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EFE97D4-3480-A724-2DD0-A77DAD276960}"/>
              </a:ext>
            </a:extLst>
          </p:cNvPr>
          <p:cNvSpPr>
            <a:spLocks noGrp="1"/>
          </p:cNvSpPr>
          <p:nvPr>
            <p:ph type="sldNum" sz="quarter" idx="12"/>
          </p:nvPr>
        </p:nvSpPr>
        <p:spPr/>
        <p:txBody>
          <a:bodyPr/>
          <a:lstStyle/>
          <a:p>
            <a:fld id="{C7F0D36C-296C-4C41-928D-13DEBF2E67EF}" type="slidenum">
              <a:rPr lang="en-PH" smtClean="0"/>
              <a:pPr/>
              <a:t>32</a:t>
            </a:fld>
            <a:endParaRPr lang="en-PH"/>
          </a:p>
        </p:txBody>
      </p:sp>
      <p:pic>
        <p:nvPicPr>
          <p:cNvPr id="4" name="Picture 3" descr="A graph with red and blue dots&#10;&#10;AI-generated content may be incorrect.">
            <a:extLst>
              <a:ext uri="{FF2B5EF4-FFF2-40B4-BE49-F238E27FC236}">
                <a16:creationId xmlns:a16="http://schemas.microsoft.com/office/drawing/2014/main" id="{A08FA533-9F50-1332-4EF2-39689E948F8F}"/>
              </a:ext>
            </a:extLst>
          </p:cNvPr>
          <p:cNvPicPr>
            <a:picLocks noChangeAspect="1"/>
          </p:cNvPicPr>
          <p:nvPr/>
        </p:nvPicPr>
        <p:blipFill>
          <a:blip r:embed="rId2"/>
          <a:stretch>
            <a:fillRect/>
          </a:stretch>
        </p:blipFill>
        <p:spPr>
          <a:xfrm>
            <a:off x="5190125" y="626523"/>
            <a:ext cx="6439518" cy="4570169"/>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6DE2093B-E597-59A1-6D78-DA46EA33C0A1}"/>
              </a:ext>
            </a:extLst>
          </p:cNvPr>
          <p:cNvPicPr>
            <a:picLocks noChangeAspect="1"/>
          </p:cNvPicPr>
          <p:nvPr/>
        </p:nvPicPr>
        <p:blipFill>
          <a:blip r:embed="rId3"/>
          <a:stretch>
            <a:fillRect/>
          </a:stretch>
        </p:blipFill>
        <p:spPr>
          <a:xfrm>
            <a:off x="5194043" y="5412311"/>
            <a:ext cx="3533775" cy="1095375"/>
          </a:xfrm>
          <a:prstGeom prst="rect">
            <a:avLst/>
          </a:prstGeom>
        </p:spPr>
      </p:pic>
      <p:sp>
        <p:nvSpPr>
          <p:cNvPr id="6" name="TextBox 5">
            <a:extLst>
              <a:ext uri="{FF2B5EF4-FFF2-40B4-BE49-F238E27FC236}">
                <a16:creationId xmlns:a16="http://schemas.microsoft.com/office/drawing/2014/main" id="{37DFD1D9-D1D6-324D-AF90-53D7B69FE0F4}"/>
              </a:ext>
            </a:extLst>
          </p:cNvPr>
          <p:cNvSpPr txBox="1"/>
          <p:nvPr/>
        </p:nvSpPr>
        <p:spPr>
          <a:xfrm>
            <a:off x="265043" y="99391"/>
            <a:ext cx="11032434"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solidFill>
                  <a:srgbClr val="785AFF"/>
                </a:solidFill>
                <a:ea typeface="+mn-lt"/>
                <a:cs typeface="+mn-lt"/>
              </a:rPr>
              <a:t>Rank# 5:</a:t>
            </a:r>
            <a:r>
              <a:rPr lang="en-US" sz="1900" b="1">
                <a:solidFill>
                  <a:srgbClr val="785AFF"/>
                </a:solidFill>
                <a:ea typeface="+mn-lt"/>
                <a:cs typeface="+mn-lt"/>
              </a:rPr>
              <a:t> </a:t>
            </a:r>
            <a:r>
              <a:rPr lang="en-US" sz="1700" b="1" err="1">
                <a:solidFill>
                  <a:srgbClr val="785AFF"/>
                </a:solidFill>
                <a:latin typeface="Consolas"/>
              </a:rPr>
              <a:t>appsflyer_install_to_registration_minutes</a:t>
            </a:r>
            <a:r>
              <a:rPr lang="en-IN" sz="1900" b="1">
                <a:solidFill>
                  <a:srgbClr val="785AFF"/>
                </a:solidFill>
                <a:latin typeface="Consolas"/>
              </a:rPr>
              <a:t> </a:t>
            </a:r>
            <a:r>
              <a:rPr lang="en-IN" sz="1900">
                <a:solidFill>
                  <a:srgbClr val="785AFF"/>
                </a:solidFill>
                <a:ea typeface="+mn-lt"/>
                <a:cs typeface="+mn-lt"/>
              </a:rPr>
              <a:t>Feature Statistics Analysis  &lt;</a:t>
            </a:r>
            <a:r>
              <a:rPr lang="en-IN" sz="1900">
                <a:solidFill>
                  <a:srgbClr val="C00000"/>
                </a:solidFill>
                <a:ea typeface="+mn-lt"/>
                <a:cs typeface="+mn-lt"/>
              </a:rPr>
              <a:t>Disbursed</a:t>
            </a:r>
            <a:r>
              <a:rPr lang="en-IN" sz="1900">
                <a:solidFill>
                  <a:srgbClr val="785AFF"/>
                </a:solidFill>
                <a:ea typeface="+mn-lt"/>
                <a:cs typeface="+mn-lt"/>
              </a:rPr>
              <a:t>&gt;</a:t>
            </a:r>
            <a:endParaRPr lang="en-US" sz="1900">
              <a:ea typeface="+mn-lt"/>
              <a:cs typeface="+mn-lt"/>
            </a:endParaRPr>
          </a:p>
          <a:p>
            <a:pPr algn="l"/>
            <a:endParaRPr lang="en-US"/>
          </a:p>
        </p:txBody>
      </p:sp>
      <p:sp>
        <p:nvSpPr>
          <p:cNvPr id="7" name="TextBox 6">
            <a:extLst>
              <a:ext uri="{FF2B5EF4-FFF2-40B4-BE49-F238E27FC236}">
                <a16:creationId xmlns:a16="http://schemas.microsoft.com/office/drawing/2014/main" id="{42B1E35D-93D9-9032-A01D-0122470AA3FA}"/>
              </a:ext>
            </a:extLst>
          </p:cNvPr>
          <p:cNvSpPr txBox="1"/>
          <p:nvPr/>
        </p:nvSpPr>
        <p:spPr>
          <a:xfrm>
            <a:off x="679173" y="960782"/>
            <a:ext cx="3909391"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Sans-Serif"/>
              <a:buChar char="•"/>
            </a:pPr>
            <a:r>
              <a:rPr lang="en-GB" sz="1700">
                <a:latin typeface="Calibri"/>
                <a:ea typeface="Calibri"/>
                <a:cs typeface="Arial"/>
              </a:rPr>
              <a:t>The red line (model prediction) generally aligns with the blue line (actual outcome), suggesting the model understands this feature’s overall trend.</a:t>
            </a:r>
            <a:endParaRPr lang="en-US" sz="1700">
              <a:latin typeface="Calibri"/>
              <a:ea typeface="Calibri"/>
              <a:cs typeface="Arial"/>
            </a:endParaRPr>
          </a:p>
          <a:p>
            <a:pPr marL="285750" indent="-285750" algn="just">
              <a:spcAft>
                <a:spcPts val="1200"/>
              </a:spcAft>
              <a:buFont typeface="Arial,Sans-Serif"/>
              <a:buChar char="•"/>
            </a:pPr>
            <a:r>
              <a:rPr lang="en-GB" sz="1700">
                <a:latin typeface="Calibri"/>
                <a:ea typeface="Calibri"/>
                <a:cs typeface="Arial"/>
              </a:rPr>
              <a:t>A small separation between the red and purple lines shows this feature contributes to refining predictions.</a:t>
            </a:r>
            <a:endParaRPr lang="en-US" sz="1700">
              <a:latin typeface="Calibri"/>
              <a:ea typeface="Calibri"/>
              <a:cs typeface="Calibri"/>
            </a:endParaRPr>
          </a:p>
        </p:txBody>
      </p:sp>
    </p:spTree>
    <p:extLst>
      <p:ext uri="{BB962C8B-B14F-4D97-AF65-F5344CB8AC3E}">
        <p14:creationId xmlns:p14="http://schemas.microsoft.com/office/powerpoint/2010/main" val="24015342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0F2DF3-6531-3AF1-E4C9-6FCCEDC86573}"/>
              </a:ext>
            </a:extLst>
          </p:cNvPr>
          <p:cNvSpPr>
            <a:spLocks noGrp="1"/>
          </p:cNvSpPr>
          <p:nvPr>
            <p:ph type="sldNum" sz="quarter" idx="12"/>
          </p:nvPr>
        </p:nvSpPr>
        <p:spPr/>
        <p:txBody>
          <a:bodyPr/>
          <a:lstStyle/>
          <a:p>
            <a:fld id="{C7F0D36C-296C-4C41-928D-13DEBF2E67EF}" type="slidenum">
              <a:rPr lang="en-PH" smtClean="0"/>
              <a:pPr/>
              <a:t>33</a:t>
            </a:fld>
            <a:endParaRPr lang="en-PH"/>
          </a:p>
        </p:txBody>
      </p:sp>
      <p:sp>
        <p:nvSpPr>
          <p:cNvPr id="3" name="Title 2">
            <a:extLst>
              <a:ext uri="{FF2B5EF4-FFF2-40B4-BE49-F238E27FC236}">
                <a16:creationId xmlns:a16="http://schemas.microsoft.com/office/drawing/2014/main" id="{DE4E1261-30B3-1956-9153-5C42B2778C51}"/>
              </a:ext>
            </a:extLst>
          </p:cNvPr>
          <p:cNvSpPr>
            <a:spLocks noGrp="1"/>
          </p:cNvSpPr>
          <p:nvPr>
            <p:ph type="title"/>
          </p:nvPr>
        </p:nvSpPr>
        <p:spPr>
          <a:xfrm>
            <a:off x="230042" y="311439"/>
            <a:ext cx="11050731" cy="530022"/>
          </a:xfrm>
        </p:spPr>
        <p:txBody>
          <a:bodyPr>
            <a:normAutofit/>
          </a:bodyPr>
          <a:lstStyle/>
          <a:p>
            <a:r>
              <a:rPr lang="en-US" sz="1700" b="0">
                <a:ea typeface="+mj-lt"/>
                <a:cs typeface="+mj-lt"/>
              </a:rPr>
              <a:t>Rank# 5:</a:t>
            </a:r>
            <a:r>
              <a:rPr lang="en-US" sz="1700">
                <a:ea typeface="+mj-lt"/>
                <a:cs typeface="+mj-lt"/>
              </a:rPr>
              <a:t> </a:t>
            </a:r>
            <a:r>
              <a:rPr lang="en-US" sz="1700" err="1">
                <a:latin typeface="Consolas"/>
              </a:rPr>
              <a:t>appsflyer_install_to_registration_minutes</a:t>
            </a:r>
            <a:r>
              <a:rPr lang="en-IN" sz="1700">
                <a:latin typeface="Consolas"/>
              </a:rPr>
              <a:t> </a:t>
            </a:r>
            <a:r>
              <a:rPr lang="en-IN" sz="1700" b="0">
                <a:solidFill>
                  <a:srgbClr val="785AFF"/>
                </a:solidFill>
                <a:latin typeface="Consolas"/>
                <a:ea typeface="+mj-lt"/>
                <a:cs typeface="+mj-lt"/>
              </a:rPr>
              <a:t>MOM Distibution</a:t>
            </a:r>
            <a:r>
              <a:rPr lang="en-IN" sz="1700" b="0">
                <a:solidFill>
                  <a:srgbClr val="000000"/>
                </a:solidFill>
                <a:ea typeface="+mj-lt"/>
                <a:cs typeface="+mj-lt"/>
              </a:rPr>
              <a:t> </a:t>
            </a:r>
            <a:r>
              <a:rPr lang="en-IN" sz="1700" b="0">
                <a:ea typeface="+mj-lt"/>
                <a:cs typeface="+mj-lt"/>
              </a:rPr>
              <a:t> &lt;</a:t>
            </a:r>
            <a:r>
              <a:rPr lang="en-IN" sz="1700" b="0">
                <a:solidFill>
                  <a:srgbClr val="785AFF"/>
                </a:solidFill>
                <a:ea typeface="+mj-lt"/>
                <a:cs typeface="+mj-lt"/>
              </a:rPr>
              <a:t>Applied</a:t>
            </a:r>
            <a:r>
              <a:rPr lang="en-IN" sz="1700" b="0">
                <a:ea typeface="+mj-lt"/>
                <a:cs typeface="+mj-lt"/>
              </a:rPr>
              <a:t>&gt;</a:t>
            </a:r>
            <a:endParaRPr lang="en-US" sz="17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91D637A9-90BB-E946-8F82-9054EBA26343}"/>
              </a:ext>
            </a:extLst>
          </p:cNvPr>
          <p:cNvSpPr txBox="1"/>
          <p:nvPr/>
        </p:nvSpPr>
        <p:spPr>
          <a:xfrm>
            <a:off x="563217" y="1341782"/>
            <a:ext cx="4356652" cy="24006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700">
                <a:latin typeface="Calibri"/>
                <a:ea typeface="Calibri"/>
                <a:cs typeface="Arial"/>
              </a:rPr>
              <a:t>The average </a:t>
            </a:r>
            <a:r>
              <a:rPr lang="en-US" sz="1700" err="1">
                <a:latin typeface="Calibri"/>
                <a:ea typeface="Calibri"/>
                <a:cs typeface="Arial"/>
              </a:rPr>
              <a:t>appflyer</a:t>
            </a:r>
            <a:r>
              <a:rPr lang="en-US" sz="1700">
                <a:latin typeface="Calibri"/>
                <a:ea typeface="Calibri"/>
                <a:cs typeface="Arial"/>
              </a:rPr>
              <a:t> shows a steady upward trend from march to </a:t>
            </a:r>
            <a:r>
              <a:rPr lang="en-US" sz="1700" err="1">
                <a:latin typeface="Calibri"/>
                <a:ea typeface="Calibri"/>
                <a:cs typeface="Arial"/>
              </a:rPr>
              <a:t>july</a:t>
            </a:r>
            <a:endParaRPr lang="en-US" sz="1700">
              <a:latin typeface="Calibri"/>
              <a:ea typeface="Calibri"/>
              <a:cs typeface="Arial"/>
            </a:endParaRPr>
          </a:p>
          <a:p>
            <a:pPr marL="285750" indent="-285750">
              <a:spcAft>
                <a:spcPts val="1200"/>
              </a:spcAft>
              <a:buFont typeface="Arial,Sans-Serif"/>
              <a:buChar char="•"/>
            </a:pPr>
            <a:r>
              <a:rPr lang="en-US" sz="1700">
                <a:latin typeface="Calibri"/>
                <a:ea typeface="Calibri"/>
                <a:cs typeface="Arial"/>
              </a:rPr>
              <a:t>The increase is gradual and progressive, without abrupt jumps or drops.</a:t>
            </a:r>
          </a:p>
          <a:p>
            <a:pPr marL="285750" indent="-285750">
              <a:spcAft>
                <a:spcPts val="1200"/>
              </a:spcAft>
              <a:buFont typeface="Arial,Sans-Serif"/>
              <a:buChar char="•"/>
            </a:pPr>
            <a:r>
              <a:rPr lang="en-US" sz="1700">
                <a:latin typeface="Calibri"/>
                <a:ea typeface="Calibri"/>
                <a:cs typeface="Arial"/>
              </a:rPr>
              <a:t>This smooth growth reflects a stable and reliable feature distribution over time.</a:t>
            </a:r>
            <a:endParaRPr lang="en-IN" sz="1700">
              <a:latin typeface="Arial"/>
              <a:ea typeface="Calibri"/>
              <a:cs typeface="Arial"/>
            </a:endParaRPr>
          </a:p>
          <a:p>
            <a:pPr algn="l"/>
            <a:endParaRPr lang="en-US"/>
          </a:p>
        </p:txBody>
      </p:sp>
      <p:pic>
        <p:nvPicPr>
          <p:cNvPr id="6" name="Picture 5" descr="A table with numbers and a number on it&#10;&#10;AI-generated content may be incorrect.">
            <a:extLst>
              <a:ext uri="{FF2B5EF4-FFF2-40B4-BE49-F238E27FC236}">
                <a16:creationId xmlns:a16="http://schemas.microsoft.com/office/drawing/2014/main" id="{1C99B122-CB1B-3252-5DA1-998C32333927}"/>
              </a:ext>
            </a:extLst>
          </p:cNvPr>
          <p:cNvPicPr>
            <a:picLocks noChangeAspect="1"/>
          </p:cNvPicPr>
          <p:nvPr/>
        </p:nvPicPr>
        <p:blipFill>
          <a:blip r:embed="rId2"/>
          <a:stretch>
            <a:fillRect/>
          </a:stretch>
        </p:blipFill>
        <p:spPr>
          <a:xfrm>
            <a:off x="5312327" y="1341024"/>
            <a:ext cx="5962650" cy="3800475"/>
          </a:xfrm>
          <a:prstGeom prst="rect">
            <a:avLst/>
          </a:prstGeom>
        </p:spPr>
      </p:pic>
    </p:spTree>
    <p:extLst>
      <p:ext uri="{BB962C8B-B14F-4D97-AF65-F5344CB8AC3E}">
        <p14:creationId xmlns:p14="http://schemas.microsoft.com/office/powerpoint/2010/main" val="28474636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DA755E-BCD0-496E-D1CF-1D54E06E7E95}"/>
              </a:ext>
            </a:extLst>
          </p:cNvPr>
          <p:cNvSpPr>
            <a:spLocks noGrp="1"/>
          </p:cNvSpPr>
          <p:nvPr>
            <p:ph type="sldNum" sz="quarter" idx="12"/>
          </p:nvPr>
        </p:nvSpPr>
        <p:spPr/>
        <p:txBody>
          <a:bodyPr/>
          <a:lstStyle/>
          <a:p>
            <a:fld id="{C7F0D36C-296C-4C41-928D-13DEBF2E67EF}" type="slidenum">
              <a:rPr lang="en-PH" smtClean="0"/>
              <a:pPr/>
              <a:t>34</a:t>
            </a:fld>
            <a:endParaRPr lang="en-PH"/>
          </a:p>
        </p:txBody>
      </p:sp>
      <p:sp>
        <p:nvSpPr>
          <p:cNvPr id="3" name="TextBox 2">
            <a:extLst>
              <a:ext uri="{FF2B5EF4-FFF2-40B4-BE49-F238E27FC236}">
                <a16:creationId xmlns:a16="http://schemas.microsoft.com/office/drawing/2014/main" id="{0BE7F253-8868-339C-0BF8-91970B64AE3B}"/>
              </a:ext>
            </a:extLst>
          </p:cNvPr>
          <p:cNvSpPr txBox="1"/>
          <p:nvPr/>
        </p:nvSpPr>
        <p:spPr>
          <a:xfrm>
            <a:off x="447260" y="165651"/>
            <a:ext cx="1091647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5:</a:t>
            </a:r>
            <a:r>
              <a:rPr lang="en-US" sz="1700" b="1">
                <a:solidFill>
                  <a:srgbClr val="785AFF"/>
                </a:solidFill>
                <a:ea typeface="+mn-lt"/>
                <a:cs typeface="+mn-lt"/>
              </a:rPr>
              <a:t> </a:t>
            </a:r>
            <a:r>
              <a:rPr lang="en-US" sz="1700" b="1" err="1">
                <a:solidFill>
                  <a:srgbClr val="785AFF"/>
                </a:solidFill>
                <a:latin typeface="Consolas"/>
              </a:rPr>
              <a:t>appsflyer_install_to_registration_minutes</a:t>
            </a:r>
            <a:r>
              <a:rPr lang="en-IN" sz="1700" b="1">
                <a:solidFill>
                  <a:srgbClr val="785AFF"/>
                </a:solidFill>
                <a:latin typeface="Consolas"/>
              </a:rPr>
              <a:t> </a:t>
            </a:r>
            <a:r>
              <a:rPr lang="en-IN" sz="1700" b="1">
                <a:solidFill>
                  <a:srgbClr val="785AFF"/>
                </a:solidFill>
                <a:ea typeface="+mn-lt"/>
                <a:cs typeface="+mn-lt"/>
              </a:rPr>
              <a:t>Feature CSI Analysis</a:t>
            </a:r>
            <a:r>
              <a:rPr lang="en-IN" sz="1700" b="1">
                <a:solidFill>
                  <a:srgbClr val="785AFF"/>
                </a:solidFill>
                <a:latin typeface="Segoe UI"/>
                <a:ea typeface="+mn-lt"/>
                <a:cs typeface="Segoe UI"/>
              </a:rPr>
              <a:t> &lt;</a:t>
            </a:r>
            <a:r>
              <a:rPr lang="en-IN" sz="1700" b="1">
                <a:solidFill>
                  <a:srgbClr val="C00000"/>
                </a:solidFill>
                <a:latin typeface="Segoe UI"/>
                <a:ea typeface="+mn-lt"/>
                <a:cs typeface="Segoe UI"/>
              </a:rPr>
              <a:t>Applied</a:t>
            </a:r>
            <a:r>
              <a:rPr lang="en-IN" sz="1700" b="1">
                <a:solidFill>
                  <a:srgbClr val="785AFF"/>
                </a:solidFill>
                <a:latin typeface="Segoe UI"/>
                <a:ea typeface="+mn-lt"/>
                <a:cs typeface="Segoe UI"/>
              </a:rPr>
              <a:t>&gt;</a:t>
            </a:r>
            <a:r>
              <a:rPr lang="en-IN" sz="1700">
                <a:solidFill>
                  <a:srgbClr val="785AFF"/>
                </a:solidFill>
                <a:latin typeface="Segoe UI"/>
                <a:ea typeface="+mn-lt"/>
                <a:cs typeface="Segoe UI"/>
              </a:rPr>
              <a:t> </a:t>
            </a:r>
            <a:endParaRPr lang="en-IN" sz="1700">
              <a:solidFill>
                <a:srgbClr val="000000"/>
              </a:solidFill>
              <a:latin typeface="Segoe UI"/>
              <a:ea typeface="+mn-lt"/>
              <a:cs typeface="Segoe UI"/>
            </a:endParaRPr>
          </a:p>
          <a:p>
            <a:endParaRPr lang="en-IN" sz="1900" b="1">
              <a:solidFill>
                <a:srgbClr val="785AFF"/>
              </a:solidFill>
              <a:latin typeface="Consolas"/>
              <a:ea typeface="+mn-lt"/>
              <a:cs typeface="+mn-lt"/>
            </a:endParaRPr>
          </a:p>
          <a:p>
            <a:pPr algn="l"/>
            <a:endParaRPr lang="en-US"/>
          </a:p>
        </p:txBody>
      </p:sp>
      <p:sp>
        <p:nvSpPr>
          <p:cNvPr id="6" name="TextBox 5">
            <a:extLst>
              <a:ext uri="{FF2B5EF4-FFF2-40B4-BE49-F238E27FC236}">
                <a16:creationId xmlns:a16="http://schemas.microsoft.com/office/drawing/2014/main" id="{7004CDE2-0C57-6BCD-8040-E6F2B9895C91}"/>
              </a:ext>
            </a:extLst>
          </p:cNvPr>
          <p:cNvSpPr txBox="1"/>
          <p:nvPr/>
        </p:nvSpPr>
        <p:spPr>
          <a:xfrm>
            <a:off x="2451651" y="4605130"/>
            <a:ext cx="6791739"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Feb ’2025.</a:t>
            </a:r>
          </a:p>
          <a:p>
            <a:pPr marL="285750" indent="-285750">
              <a:spcAft>
                <a:spcPts val="1200"/>
              </a:spcAft>
              <a:buFont typeface="Arial,Sans-Serif"/>
              <a:buChar char="•"/>
            </a:pPr>
            <a:r>
              <a:rPr lang="en-US" sz="1400">
                <a:ea typeface="+mn-lt"/>
                <a:cs typeface="+mn-lt"/>
              </a:rPr>
              <a:t>The feature </a:t>
            </a:r>
            <a:r>
              <a:rPr lang="en-US" sz="1400" b="1" err="1">
                <a:latin typeface="Consolas"/>
              </a:rPr>
              <a:t>appsflyer_install_to_registration_minutes</a:t>
            </a:r>
            <a:r>
              <a:rPr lang="en-US" sz="1400">
                <a:ea typeface="+mn-lt"/>
                <a:cs typeface="+mn-lt"/>
              </a:rPr>
              <a:t> shows strong month-on-month stability before March 2025 with low and consistent CSI </a:t>
            </a:r>
            <a:r>
              <a:rPr lang="en-US" sz="1400" err="1">
                <a:ea typeface="+mn-lt"/>
                <a:cs typeface="+mn-lt"/>
              </a:rPr>
              <a:t>values.From</a:t>
            </a:r>
            <a:r>
              <a:rPr lang="en-US" sz="1400">
                <a:ea typeface="+mn-lt"/>
                <a:cs typeface="+mn-lt"/>
              </a:rPr>
              <a:t> March onwards, CSI rises gradually but smoothly, indicating a steady shift rather than sudden volatility. Overall, the feature remains reliable with controlled changes, making it suitable for long-term model use</a:t>
            </a:r>
          </a:p>
          <a:p>
            <a:pPr algn="l"/>
            <a:endParaRPr lang="en-US"/>
          </a:p>
        </p:txBody>
      </p:sp>
      <p:pic>
        <p:nvPicPr>
          <p:cNvPr id="4" name="Picture 3" descr="A graph with a line and a blue line&#10;&#10;AI-generated content may be incorrect.">
            <a:extLst>
              <a:ext uri="{FF2B5EF4-FFF2-40B4-BE49-F238E27FC236}">
                <a16:creationId xmlns:a16="http://schemas.microsoft.com/office/drawing/2014/main" id="{710F84D6-7BF1-C689-F3AF-A650509F9DCB}"/>
              </a:ext>
            </a:extLst>
          </p:cNvPr>
          <p:cNvPicPr>
            <a:picLocks noChangeAspect="1"/>
          </p:cNvPicPr>
          <p:nvPr/>
        </p:nvPicPr>
        <p:blipFill>
          <a:blip r:embed="rId2"/>
          <a:stretch>
            <a:fillRect/>
          </a:stretch>
        </p:blipFill>
        <p:spPr>
          <a:xfrm>
            <a:off x="1155286" y="644180"/>
            <a:ext cx="9505950" cy="3648075"/>
          </a:xfrm>
          <a:prstGeom prst="rect">
            <a:avLst/>
          </a:prstGeom>
        </p:spPr>
      </p:pic>
    </p:spTree>
    <p:extLst>
      <p:ext uri="{BB962C8B-B14F-4D97-AF65-F5344CB8AC3E}">
        <p14:creationId xmlns:p14="http://schemas.microsoft.com/office/powerpoint/2010/main" val="28590882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28FDF22-ADD1-004C-7A43-499C5F5D6857}"/>
              </a:ext>
            </a:extLst>
          </p:cNvPr>
          <p:cNvSpPr>
            <a:spLocks noGrp="1"/>
          </p:cNvSpPr>
          <p:nvPr>
            <p:ph type="title"/>
          </p:nvPr>
        </p:nvSpPr>
        <p:spPr>
          <a:xfrm>
            <a:off x="447413" y="-1227"/>
            <a:ext cx="11160490" cy="727833"/>
          </a:xfrm>
        </p:spPr>
        <p:txBody>
          <a:bodyPr vert="horz" lIns="91440" tIns="45720" rIns="91440" bIns="45720" rtlCol="0" anchor="b">
            <a:normAutofit fontScale="90000"/>
          </a:bodyPr>
          <a:lstStyle/>
          <a:p>
            <a:br>
              <a:rPr lang="en-US" sz="1900" b="0">
                <a:solidFill>
                  <a:srgbClr val="000000"/>
                </a:solidFill>
                <a:ea typeface="+mj-lt"/>
                <a:cs typeface="+mj-lt"/>
              </a:rPr>
            </a:br>
            <a:br>
              <a:rPr lang="en-US" sz="1900" b="0">
                <a:solidFill>
                  <a:srgbClr val="000000"/>
                </a:solidFill>
                <a:ea typeface="+mj-lt"/>
                <a:cs typeface="+mj-lt"/>
              </a:rPr>
            </a:br>
            <a:br>
              <a:rPr lang="en-US" sz="1900" b="0">
                <a:solidFill>
                  <a:srgbClr val="000000"/>
                </a:solidFill>
                <a:ea typeface="+mj-lt"/>
                <a:cs typeface="+mj-lt"/>
              </a:rPr>
            </a:br>
            <a:r>
              <a:rPr lang="en-US" sz="1900" b="0">
                <a:solidFill>
                  <a:srgbClr val="785AFF"/>
                </a:solidFill>
                <a:ea typeface="+mj-lt"/>
                <a:cs typeface="+mj-lt"/>
              </a:rPr>
              <a:t>Rank# 6 :</a:t>
            </a:r>
            <a:r>
              <a:rPr lang="en-US" sz="1900">
                <a:solidFill>
                  <a:srgbClr val="785AFF"/>
                </a:solidFill>
                <a:ea typeface="+mj-lt"/>
                <a:cs typeface="+mj-lt"/>
              </a:rPr>
              <a:t> </a:t>
            </a:r>
            <a:r>
              <a:rPr lang="en-US" sz="1900">
                <a:solidFill>
                  <a:srgbClr val="785AFF"/>
                </a:solidFill>
                <a:latin typeface="Consolas"/>
              </a:rPr>
              <a:t>first_applied_loan_amount</a:t>
            </a:r>
            <a:r>
              <a:rPr lang="en-IN" sz="1900">
                <a:solidFill>
                  <a:srgbClr val="785AFF"/>
                </a:solidFill>
                <a:latin typeface="Consolas"/>
              </a:rPr>
              <a:t> </a:t>
            </a:r>
            <a:r>
              <a:rPr lang="en-IN" sz="1900" b="0">
                <a:solidFill>
                  <a:srgbClr val="785AFF"/>
                </a:solidFill>
                <a:ea typeface="+mj-lt"/>
                <a:cs typeface="+mj-lt"/>
              </a:rPr>
              <a:t>Performance in Train vs Test  &lt;</a:t>
            </a:r>
            <a:r>
              <a:rPr lang="en-IN" sz="1900" b="0">
                <a:solidFill>
                  <a:srgbClr val="C00000"/>
                </a:solidFill>
                <a:ea typeface="+mj-lt"/>
                <a:cs typeface="+mj-lt"/>
              </a:rPr>
              <a:t>Disbursed</a:t>
            </a:r>
            <a:r>
              <a:rPr lang="en-IN" sz="1900" b="0">
                <a:solidFill>
                  <a:srgbClr val="785AFF"/>
                </a:solidFill>
                <a:ea typeface="+mj-lt"/>
                <a:cs typeface="+mj-lt"/>
              </a:rPr>
              <a:t>&gt;</a:t>
            </a:r>
            <a:endParaRPr lang="en-US" sz="1900" b="0">
              <a:solidFill>
                <a:srgbClr val="000000"/>
              </a:solidFill>
              <a:ea typeface="+mj-lt"/>
              <a:cs typeface="+mj-lt"/>
            </a:endParaRPr>
          </a:p>
          <a:p>
            <a:pPr>
              <a:lnSpc>
                <a:spcPct val="150000"/>
              </a:lnSpc>
            </a:pPr>
            <a:endParaRPr lang="en-US" sz="1400">
              <a:solidFill>
                <a:schemeClr val="bg2">
                  <a:lumMod val="49000"/>
                </a:schemeClr>
              </a:solidFill>
              <a:latin typeface="Consolas"/>
            </a:endParaRPr>
          </a:p>
        </p:txBody>
      </p:sp>
      <p:sp>
        <p:nvSpPr>
          <p:cNvPr id="2" name="Slide Number Placeholder 1">
            <a:extLst>
              <a:ext uri="{FF2B5EF4-FFF2-40B4-BE49-F238E27FC236}">
                <a16:creationId xmlns:a16="http://schemas.microsoft.com/office/drawing/2014/main" id="{DC1DD1A7-AE22-7505-6B4D-0A2A7F662ACF}"/>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lgn="r">
              <a:spcAft>
                <a:spcPts val="600"/>
              </a:spcAft>
            </a:pPr>
            <a:fld id="{C7F0D36C-296C-4C41-928D-13DEBF2E67EF}" type="slidenum">
              <a:rPr lang="en-US" sz="1200">
                <a:solidFill>
                  <a:schemeClr val="tx1">
                    <a:lumMod val="50000"/>
                    <a:lumOff val="50000"/>
                  </a:schemeClr>
                </a:solidFill>
              </a:rPr>
              <a:pPr algn="r">
                <a:spcAft>
                  <a:spcPts val="600"/>
                </a:spcAft>
              </a:pPr>
              <a:t>35</a:t>
            </a:fld>
            <a:endParaRPr lang="en-US" sz="1200">
              <a:solidFill>
                <a:schemeClr val="tx1">
                  <a:lumMod val="50000"/>
                  <a:lumOff val="50000"/>
                </a:schemeClr>
              </a:solidFill>
            </a:endParaRPr>
          </a:p>
        </p:txBody>
      </p:sp>
      <p:grpSp>
        <p:nvGrpSpPr>
          <p:cNvPr id="29" name="Group 28">
            <a:extLst>
              <a:ext uri="{FF2B5EF4-FFF2-40B4-BE49-F238E27FC236}">
                <a16:creationId xmlns:a16="http://schemas.microsoft.com/office/drawing/2014/main" id="{72F20085-0C43-299C-FC87-A15EA5B17D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0" name="Rectangle 29">
              <a:extLst>
                <a:ext uri="{FF2B5EF4-FFF2-40B4-BE49-F238E27FC236}">
                  <a16:creationId xmlns:a16="http://schemas.microsoft.com/office/drawing/2014/main" id="{3554FA71-1216-ED47-8C82-A149C9BEDE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0435D7EF-0D33-C544-118A-466BD58226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of blue and orange bars&#10;&#10;AI-generated content may be incorrect.">
            <a:extLst>
              <a:ext uri="{FF2B5EF4-FFF2-40B4-BE49-F238E27FC236}">
                <a16:creationId xmlns:a16="http://schemas.microsoft.com/office/drawing/2014/main" id="{117CC104-9E17-EDB5-BBE5-E27E4A450803}"/>
              </a:ext>
            </a:extLst>
          </p:cNvPr>
          <p:cNvPicPr>
            <a:picLocks noChangeAspect="1"/>
          </p:cNvPicPr>
          <p:nvPr/>
        </p:nvPicPr>
        <p:blipFill>
          <a:blip r:embed="rId3"/>
          <a:stretch>
            <a:fillRect/>
          </a:stretch>
        </p:blipFill>
        <p:spPr>
          <a:xfrm>
            <a:off x="148845" y="1039023"/>
            <a:ext cx="7516038" cy="5501711"/>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20AB50D7-6491-6945-19A1-012B1B405722}"/>
              </a:ext>
            </a:extLst>
          </p:cNvPr>
          <p:cNvPicPr>
            <a:picLocks noChangeAspect="1"/>
          </p:cNvPicPr>
          <p:nvPr/>
        </p:nvPicPr>
        <p:blipFill>
          <a:blip r:embed="rId4"/>
          <a:stretch>
            <a:fillRect/>
          </a:stretch>
        </p:blipFill>
        <p:spPr>
          <a:xfrm>
            <a:off x="7655274" y="4176793"/>
            <a:ext cx="4436875" cy="1888210"/>
          </a:xfrm>
          <a:prstGeom prst="rect">
            <a:avLst/>
          </a:prstGeom>
        </p:spPr>
      </p:pic>
    </p:spTree>
    <p:extLst>
      <p:ext uri="{BB962C8B-B14F-4D97-AF65-F5344CB8AC3E}">
        <p14:creationId xmlns:p14="http://schemas.microsoft.com/office/powerpoint/2010/main" val="3638346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3D1DC7-3AB4-1A68-84D6-DC721E67DA59}"/>
              </a:ext>
            </a:extLst>
          </p:cNvPr>
          <p:cNvSpPr>
            <a:spLocks noGrp="1"/>
          </p:cNvSpPr>
          <p:nvPr>
            <p:ph type="sldNum" sz="quarter" idx="12"/>
          </p:nvPr>
        </p:nvSpPr>
        <p:spPr/>
        <p:txBody>
          <a:bodyPr/>
          <a:lstStyle/>
          <a:p>
            <a:fld id="{C7F0D36C-296C-4C41-928D-13DEBF2E67EF}" type="slidenum">
              <a:rPr lang="en-PH" smtClean="0"/>
              <a:pPr/>
              <a:t>36</a:t>
            </a:fld>
            <a:endParaRPr lang="en-PH"/>
          </a:p>
        </p:txBody>
      </p:sp>
      <p:pic>
        <p:nvPicPr>
          <p:cNvPr id="4" name="Picture 3">
            <a:extLst>
              <a:ext uri="{FF2B5EF4-FFF2-40B4-BE49-F238E27FC236}">
                <a16:creationId xmlns:a16="http://schemas.microsoft.com/office/drawing/2014/main" id="{5F424348-3751-308E-7601-E59B38DB0FDA}"/>
              </a:ext>
            </a:extLst>
          </p:cNvPr>
          <p:cNvPicPr>
            <a:picLocks noChangeAspect="1"/>
          </p:cNvPicPr>
          <p:nvPr/>
        </p:nvPicPr>
        <p:blipFill>
          <a:blip r:embed="rId2"/>
          <a:stretch>
            <a:fillRect/>
          </a:stretch>
        </p:blipFill>
        <p:spPr>
          <a:xfrm>
            <a:off x="4563210" y="744081"/>
            <a:ext cx="6766778" cy="4866144"/>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0C0CC85C-FDC5-F994-50F9-394059E5DF58}"/>
              </a:ext>
            </a:extLst>
          </p:cNvPr>
          <p:cNvPicPr>
            <a:picLocks noChangeAspect="1"/>
          </p:cNvPicPr>
          <p:nvPr/>
        </p:nvPicPr>
        <p:blipFill>
          <a:blip r:embed="rId3"/>
          <a:stretch>
            <a:fillRect/>
          </a:stretch>
        </p:blipFill>
        <p:spPr>
          <a:xfrm>
            <a:off x="4560021" y="5735583"/>
            <a:ext cx="3533775" cy="1095375"/>
          </a:xfrm>
          <a:prstGeom prst="rect">
            <a:avLst/>
          </a:prstGeom>
        </p:spPr>
      </p:pic>
      <p:sp>
        <p:nvSpPr>
          <p:cNvPr id="3" name="TextBox 2">
            <a:extLst>
              <a:ext uri="{FF2B5EF4-FFF2-40B4-BE49-F238E27FC236}">
                <a16:creationId xmlns:a16="http://schemas.microsoft.com/office/drawing/2014/main" id="{8F47975A-1262-FC25-CB5C-292E595D0B52}"/>
              </a:ext>
            </a:extLst>
          </p:cNvPr>
          <p:cNvSpPr txBox="1"/>
          <p:nvPr/>
        </p:nvSpPr>
        <p:spPr>
          <a:xfrm>
            <a:off x="198782" y="149087"/>
            <a:ext cx="974034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6 :</a:t>
            </a:r>
            <a:r>
              <a:rPr lang="en-US" sz="1700" b="1">
                <a:solidFill>
                  <a:srgbClr val="785AFF"/>
                </a:solidFill>
                <a:ea typeface="+mn-lt"/>
                <a:cs typeface="+mn-lt"/>
              </a:rPr>
              <a:t> </a:t>
            </a:r>
            <a:r>
              <a:rPr lang="en-US" sz="1700" b="1" err="1">
                <a:solidFill>
                  <a:srgbClr val="785AFF"/>
                </a:solidFill>
                <a:latin typeface="Consolas"/>
              </a:rPr>
              <a:t>first_applied_loan_amount</a:t>
            </a:r>
            <a:r>
              <a:rPr lang="en-IN" sz="1700" b="1">
                <a:solidFill>
                  <a:srgbClr val="785AFF"/>
                </a:solidFill>
                <a:latin typeface="Consolas"/>
              </a:rPr>
              <a:t> </a:t>
            </a:r>
            <a:r>
              <a:rPr lang="en-IN" sz="1700">
                <a:solidFill>
                  <a:srgbClr val="785AFF"/>
                </a:solidFill>
                <a:ea typeface="+mn-lt"/>
                <a:cs typeface="+mn-lt"/>
              </a:rPr>
              <a:t>Feature Statistics Analysis  &lt;</a:t>
            </a:r>
            <a:r>
              <a:rPr lang="en-IN" sz="1700">
                <a:solidFill>
                  <a:srgbClr val="C00000"/>
                </a:solidFill>
                <a:ea typeface="+mn-lt"/>
                <a:cs typeface="+mn-lt"/>
              </a:rPr>
              <a:t>Disbursed</a:t>
            </a:r>
            <a:r>
              <a:rPr lang="en-IN" sz="1700">
                <a:solidFill>
                  <a:srgbClr val="785AFF"/>
                </a:solidFill>
                <a:ea typeface="+mn-lt"/>
                <a:cs typeface="+mn-lt"/>
              </a:rPr>
              <a:t>&gt;</a:t>
            </a:r>
            <a:endParaRPr lang="en-US" sz="1700">
              <a:ea typeface="+mn-lt"/>
              <a:cs typeface="+mn-lt"/>
            </a:endParaRPr>
          </a:p>
          <a:p>
            <a:pPr algn="l"/>
            <a:endParaRPr lang="en-US"/>
          </a:p>
        </p:txBody>
      </p:sp>
      <p:sp>
        <p:nvSpPr>
          <p:cNvPr id="6" name="TextBox 5">
            <a:extLst>
              <a:ext uri="{FF2B5EF4-FFF2-40B4-BE49-F238E27FC236}">
                <a16:creationId xmlns:a16="http://schemas.microsoft.com/office/drawing/2014/main" id="{552BEF3B-6616-DB7C-2EA2-6C15F10C5694}"/>
              </a:ext>
            </a:extLst>
          </p:cNvPr>
          <p:cNvSpPr txBox="1"/>
          <p:nvPr/>
        </p:nvSpPr>
        <p:spPr>
          <a:xfrm>
            <a:off x="347869" y="1043608"/>
            <a:ext cx="3992217" cy="20774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spcAft>
                <a:spcPts val="1200"/>
              </a:spcAft>
              <a:buFont typeface="Arial,Sans-Serif"/>
              <a:buChar char="•"/>
            </a:pPr>
            <a:r>
              <a:rPr lang="en-GB" sz="1700">
                <a:latin typeface="Calibri"/>
                <a:ea typeface="Calibri"/>
                <a:cs typeface="Arial"/>
              </a:rPr>
              <a:t>The red line (model prediction) generally aligns with the blue line (actual outcome), suggesting the model understands this feature’s overall trend.</a:t>
            </a:r>
            <a:endParaRPr lang="en-US" sz="1700">
              <a:latin typeface="Calibri"/>
              <a:ea typeface="Calibri"/>
              <a:cs typeface="Arial"/>
            </a:endParaRPr>
          </a:p>
          <a:p>
            <a:pPr marL="285750" indent="-285750" algn="just">
              <a:spcAft>
                <a:spcPts val="1200"/>
              </a:spcAft>
              <a:buFont typeface="Arial,Sans-Serif"/>
              <a:buChar char="•"/>
            </a:pPr>
            <a:r>
              <a:rPr lang="en-GB" sz="1700">
                <a:latin typeface="Calibri"/>
                <a:ea typeface="Calibri"/>
                <a:cs typeface="Arial"/>
              </a:rPr>
              <a:t>A small separation between the red and purple lines shows this feature contributes to refining predictions.</a:t>
            </a:r>
            <a:endParaRPr lang="en-US" sz="1700">
              <a:latin typeface="Calibri"/>
              <a:ea typeface="Calibri"/>
              <a:cs typeface="Calibri"/>
            </a:endParaRPr>
          </a:p>
        </p:txBody>
      </p:sp>
    </p:spTree>
    <p:extLst>
      <p:ext uri="{BB962C8B-B14F-4D97-AF65-F5344CB8AC3E}">
        <p14:creationId xmlns:p14="http://schemas.microsoft.com/office/powerpoint/2010/main" val="23967652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3FE541-BF39-07A7-E345-21D3C92AE73B}"/>
              </a:ext>
            </a:extLst>
          </p:cNvPr>
          <p:cNvSpPr>
            <a:spLocks noGrp="1"/>
          </p:cNvSpPr>
          <p:nvPr>
            <p:ph type="sldNum" sz="quarter" idx="12"/>
          </p:nvPr>
        </p:nvSpPr>
        <p:spPr/>
        <p:txBody>
          <a:bodyPr/>
          <a:lstStyle/>
          <a:p>
            <a:fld id="{C7F0D36C-296C-4C41-928D-13DEBF2E67EF}" type="slidenum">
              <a:rPr lang="en-PH" smtClean="0"/>
              <a:pPr/>
              <a:t>37</a:t>
            </a:fld>
            <a:endParaRPr lang="en-PH"/>
          </a:p>
        </p:txBody>
      </p:sp>
      <p:sp>
        <p:nvSpPr>
          <p:cNvPr id="3" name="Title 2">
            <a:extLst>
              <a:ext uri="{FF2B5EF4-FFF2-40B4-BE49-F238E27FC236}">
                <a16:creationId xmlns:a16="http://schemas.microsoft.com/office/drawing/2014/main" id="{E926AF4A-1AA4-75CD-BFE1-093E80ECC36D}"/>
              </a:ext>
            </a:extLst>
          </p:cNvPr>
          <p:cNvSpPr>
            <a:spLocks noGrp="1"/>
          </p:cNvSpPr>
          <p:nvPr>
            <p:ph type="title"/>
          </p:nvPr>
        </p:nvSpPr>
        <p:spPr>
          <a:xfrm>
            <a:off x="149223" y="172894"/>
            <a:ext cx="11131550" cy="379930"/>
          </a:xfrm>
        </p:spPr>
        <p:txBody>
          <a:bodyPr/>
          <a:lstStyle/>
          <a:p>
            <a:r>
              <a:rPr lang="en-US" sz="1700" b="0">
                <a:ea typeface="+mj-lt"/>
                <a:cs typeface="+mj-lt"/>
              </a:rPr>
              <a:t>Rank# 6 :</a:t>
            </a:r>
            <a:r>
              <a:rPr lang="en-US" sz="1700">
                <a:ea typeface="+mj-lt"/>
                <a:cs typeface="+mj-lt"/>
              </a:rPr>
              <a:t> </a:t>
            </a:r>
            <a:r>
              <a:rPr lang="en-US" sz="1700" err="1">
                <a:latin typeface="Consolas"/>
              </a:rPr>
              <a:t>first_applied_loan_amount</a:t>
            </a:r>
            <a:r>
              <a:rPr lang="en-IN" sz="1700">
                <a:latin typeface="Consolas"/>
              </a:rPr>
              <a:t> </a:t>
            </a:r>
            <a:r>
              <a:rPr lang="en-IN" sz="1700">
                <a:latin typeface="Consolas"/>
                <a:ea typeface="+mj-lt"/>
                <a:cs typeface="+mj-lt"/>
              </a:rPr>
              <a:t>MOM Distibution</a:t>
            </a:r>
            <a:r>
              <a:rPr lang="en-IN" sz="1700" b="0">
                <a:ea typeface="+mj-lt"/>
                <a:cs typeface="+mj-lt"/>
              </a:rPr>
              <a:t>  &lt;</a:t>
            </a:r>
            <a:r>
              <a:rPr lang="en-IN" sz="1700" b="0">
                <a:solidFill>
                  <a:srgbClr val="785AFF"/>
                </a:solidFill>
                <a:ea typeface="+mj-lt"/>
                <a:cs typeface="+mj-lt"/>
              </a:rPr>
              <a:t>Applied</a:t>
            </a:r>
            <a:r>
              <a:rPr lang="en-IN" sz="1700" b="0">
                <a:ea typeface="+mj-lt"/>
                <a:cs typeface="+mj-lt"/>
              </a:rPr>
              <a:t>&gt;</a:t>
            </a:r>
            <a:endParaRPr lang="en-US" sz="17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4449652F-0712-A7E9-DF56-0A02F41E8C81}"/>
              </a:ext>
            </a:extLst>
          </p:cNvPr>
          <p:cNvSpPr txBox="1"/>
          <p:nvPr/>
        </p:nvSpPr>
        <p:spPr>
          <a:xfrm>
            <a:off x="563217" y="1143000"/>
            <a:ext cx="3826565"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700">
                <a:latin typeface="Calibri"/>
                <a:ea typeface="Calibri"/>
                <a:cs typeface="Arial"/>
              </a:rPr>
              <a:t>The mean declines gradually from 187 to 127  showing a steady improvement in  loan amount behavior.</a:t>
            </a:r>
          </a:p>
          <a:p>
            <a:pPr marL="285750" indent="-285750">
              <a:spcAft>
                <a:spcPts val="1200"/>
              </a:spcAft>
              <a:buFont typeface="Arial,Sans-Serif"/>
              <a:buChar char="•"/>
            </a:pPr>
            <a:r>
              <a:rPr lang="en-US" sz="1700">
                <a:latin typeface="Calibri"/>
                <a:ea typeface="Calibri"/>
                <a:cs typeface="Arial"/>
              </a:rPr>
              <a:t>No erratic jumps are observed</a:t>
            </a:r>
          </a:p>
          <a:p>
            <a:pPr marL="285750" indent="-285750">
              <a:spcAft>
                <a:spcPts val="1200"/>
              </a:spcAft>
              <a:buFont typeface="Arial,Sans-Serif"/>
              <a:buChar char="•"/>
            </a:pPr>
            <a:r>
              <a:rPr lang="en-US" sz="1700">
                <a:latin typeface="Calibri"/>
                <a:ea typeface="Calibri"/>
                <a:cs typeface="Arial"/>
              </a:rPr>
              <a:t>The feature demonstrates strong distributional stability, ideal for modeling default risk.</a:t>
            </a:r>
            <a:endParaRPr lang="en-US" sz="1700">
              <a:latin typeface="Calibri"/>
              <a:ea typeface="Calibri"/>
              <a:cs typeface="Calibri"/>
            </a:endParaRPr>
          </a:p>
        </p:txBody>
      </p:sp>
      <p:pic>
        <p:nvPicPr>
          <p:cNvPr id="6" name="Picture 5">
            <a:extLst>
              <a:ext uri="{FF2B5EF4-FFF2-40B4-BE49-F238E27FC236}">
                <a16:creationId xmlns:a16="http://schemas.microsoft.com/office/drawing/2014/main" id="{7476E540-9CBA-5DA6-400D-8D62E67F666D}"/>
              </a:ext>
            </a:extLst>
          </p:cNvPr>
          <p:cNvPicPr>
            <a:picLocks noChangeAspect="1"/>
          </p:cNvPicPr>
          <p:nvPr/>
        </p:nvPicPr>
        <p:blipFill>
          <a:blip r:embed="rId2"/>
          <a:stretch>
            <a:fillRect/>
          </a:stretch>
        </p:blipFill>
        <p:spPr>
          <a:xfrm>
            <a:off x="5393083" y="1438275"/>
            <a:ext cx="5867400" cy="3981450"/>
          </a:xfrm>
          <a:prstGeom prst="rect">
            <a:avLst/>
          </a:prstGeom>
        </p:spPr>
      </p:pic>
    </p:spTree>
    <p:extLst>
      <p:ext uri="{BB962C8B-B14F-4D97-AF65-F5344CB8AC3E}">
        <p14:creationId xmlns:p14="http://schemas.microsoft.com/office/powerpoint/2010/main" val="21332621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893E38-BDB0-7349-FF38-F1C18C6844D3}"/>
              </a:ext>
            </a:extLst>
          </p:cNvPr>
          <p:cNvSpPr>
            <a:spLocks noGrp="1"/>
          </p:cNvSpPr>
          <p:nvPr>
            <p:ph type="sldNum" sz="quarter" idx="12"/>
          </p:nvPr>
        </p:nvSpPr>
        <p:spPr/>
        <p:txBody>
          <a:bodyPr/>
          <a:lstStyle/>
          <a:p>
            <a:fld id="{C7F0D36C-296C-4C41-928D-13DEBF2E67EF}" type="slidenum">
              <a:rPr lang="en-PH" smtClean="0"/>
              <a:pPr/>
              <a:t>38</a:t>
            </a:fld>
            <a:endParaRPr lang="en-PH"/>
          </a:p>
        </p:txBody>
      </p:sp>
      <p:sp>
        <p:nvSpPr>
          <p:cNvPr id="3" name="TextBox 2">
            <a:extLst>
              <a:ext uri="{FF2B5EF4-FFF2-40B4-BE49-F238E27FC236}">
                <a16:creationId xmlns:a16="http://schemas.microsoft.com/office/drawing/2014/main" id="{EC0F98D4-2502-8FFF-5EF6-A2D2D316AB26}"/>
              </a:ext>
            </a:extLst>
          </p:cNvPr>
          <p:cNvSpPr txBox="1"/>
          <p:nvPr/>
        </p:nvSpPr>
        <p:spPr>
          <a:xfrm>
            <a:off x="331304" y="281608"/>
            <a:ext cx="10999304" cy="513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85209708-38CF-38FE-42F5-2DBBE43458D0}"/>
              </a:ext>
            </a:extLst>
          </p:cNvPr>
          <p:cNvSpPr txBox="1"/>
          <p:nvPr/>
        </p:nvSpPr>
        <p:spPr>
          <a:xfrm>
            <a:off x="430695" y="314739"/>
            <a:ext cx="10800521" cy="5135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7" name="TextBox 6">
            <a:extLst>
              <a:ext uri="{FF2B5EF4-FFF2-40B4-BE49-F238E27FC236}">
                <a16:creationId xmlns:a16="http://schemas.microsoft.com/office/drawing/2014/main" id="{E032DA9F-CDDC-0AD9-8480-86EA1115E5E9}"/>
              </a:ext>
            </a:extLst>
          </p:cNvPr>
          <p:cNvSpPr txBox="1"/>
          <p:nvPr/>
        </p:nvSpPr>
        <p:spPr>
          <a:xfrm>
            <a:off x="662608" y="248478"/>
            <a:ext cx="10121347" cy="8448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0" name="TextBox 9">
            <a:extLst>
              <a:ext uri="{FF2B5EF4-FFF2-40B4-BE49-F238E27FC236}">
                <a16:creationId xmlns:a16="http://schemas.microsoft.com/office/drawing/2014/main" id="{F7B5F1EC-78DF-89C7-E264-89753901A1AD}"/>
              </a:ext>
            </a:extLst>
          </p:cNvPr>
          <p:cNvSpPr txBox="1"/>
          <p:nvPr/>
        </p:nvSpPr>
        <p:spPr>
          <a:xfrm>
            <a:off x="337131" y="360219"/>
            <a:ext cx="9751287"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rPr>
              <a:t>Rank# 6 :</a:t>
            </a:r>
            <a:r>
              <a:rPr lang="en-US" sz="1700" b="1">
                <a:solidFill>
                  <a:srgbClr val="785AFF"/>
                </a:solidFill>
              </a:rPr>
              <a:t> </a:t>
            </a:r>
            <a:r>
              <a:rPr lang="en-US" sz="1700" b="1" err="1">
                <a:solidFill>
                  <a:srgbClr val="785AFF"/>
                </a:solidFill>
                <a:latin typeface="Consolas"/>
              </a:rPr>
              <a:t>first_applied_loan_amount</a:t>
            </a:r>
            <a:r>
              <a:rPr lang="en-IN" sz="1700" b="1">
                <a:solidFill>
                  <a:srgbClr val="785AFF"/>
                </a:solidFill>
                <a:latin typeface="Consolas"/>
              </a:rPr>
              <a:t> </a:t>
            </a:r>
            <a:r>
              <a:rPr lang="en-IN" sz="1700" b="1">
                <a:solidFill>
                  <a:srgbClr val="785AFF"/>
                </a:solidFill>
              </a:rPr>
              <a:t>Feature CSI Analysis</a:t>
            </a:r>
            <a:r>
              <a:rPr lang="en-IN" sz="1700" b="1">
                <a:solidFill>
                  <a:srgbClr val="785AFF"/>
                </a:solidFill>
                <a:latin typeface="Segoe UI"/>
              </a:rPr>
              <a:t> &lt;</a:t>
            </a:r>
            <a:r>
              <a:rPr lang="en-IN" sz="1700" b="1">
                <a:solidFill>
                  <a:srgbClr val="C00000"/>
                </a:solidFill>
                <a:latin typeface="Segoe UI"/>
              </a:rPr>
              <a:t>Applied</a:t>
            </a:r>
            <a:r>
              <a:rPr lang="en-IN" sz="1700" b="1">
                <a:solidFill>
                  <a:srgbClr val="785AFF"/>
                </a:solidFill>
                <a:latin typeface="Segoe UI"/>
              </a:rPr>
              <a:t>&gt;</a:t>
            </a:r>
            <a:r>
              <a:rPr lang="en-IN" sz="1700">
                <a:solidFill>
                  <a:srgbClr val="785AFF"/>
                </a:solidFill>
                <a:latin typeface="Segoe UI"/>
              </a:rPr>
              <a:t> </a:t>
            </a:r>
            <a:r>
              <a:rPr lang="en-US" sz="1700">
                <a:latin typeface="Segoe UI"/>
                <a:cs typeface="Segoe UI"/>
              </a:rPr>
              <a:t>​</a:t>
            </a:r>
            <a:endParaRPr lang="en-US"/>
          </a:p>
        </p:txBody>
      </p:sp>
      <p:sp>
        <p:nvSpPr>
          <p:cNvPr id="8" name="TextBox 7">
            <a:extLst>
              <a:ext uri="{FF2B5EF4-FFF2-40B4-BE49-F238E27FC236}">
                <a16:creationId xmlns:a16="http://schemas.microsoft.com/office/drawing/2014/main" id="{12F95573-24ED-4F7F-D597-C31EF0A3BCEF}"/>
              </a:ext>
            </a:extLst>
          </p:cNvPr>
          <p:cNvSpPr txBox="1"/>
          <p:nvPr/>
        </p:nvSpPr>
        <p:spPr>
          <a:xfrm>
            <a:off x="2551043" y="4257260"/>
            <a:ext cx="69408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500">
                <a:latin typeface="Arial"/>
                <a:cs typeface="Arial"/>
              </a:rPr>
              <a:t>Baseline period: Sep’2024 to Feb ’2025.</a:t>
            </a:r>
          </a:p>
          <a:p>
            <a:pPr marL="285750" indent="-285750">
              <a:spcAft>
                <a:spcPts val="1200"/>
              </a:spcAft>
              <a:buFont typeface="Arial,Sans-Serif"/>
              <a:buChar char="•"/>
            </a:pPr>
            <a:r>
              <a:rPr lang="en-US" sz="1500">
                <a:ea typeface="+mn-lt"/>
                <a:cs typeface="+mn-lt"/>
              </a:rPr>
              <a:t>The feature shows very stable CSI values with minimal fluctuation before March 2025, indicating strong month-on-month consistency. From March onwards, there's a gradual and then sharper increase in CSI, reflecting a rising contribution to model predictions Despite the uptick, the trend is systematic and controlled, suggesting the feature remains reliable and increasingly informative.</a:t>
            </a:r>
          </a:p>
          <a:p>
            <a:endParaRPr lang="en-US" sz="1500">
              <a:latin typeface="Segoe UI"/>
              <a:cs typeface="Segoe UI"/>
            </a:endParaRPr>
          </a:p>
          <a:p>
            <a:pPr algn="l"/>
            <a:endParaRPr lang="en-US" sz="1500"/>
          </a:p>
        </p:txBody>
      </p:sp>
      <p:pic>
        <p:nvPicPr>
          <p:cNvPr id="6" name="Picture 5" descr="A graph with a line and a line graph&#10;&#10;AI-generated content may be incorrect.">
            <a:extLst>
              <a:ext uri="{FF2B5EF4-FFF2-40B4-BE49-F238E27FC236}">
                <a16:creationId xmlns:a16="http://schemas.microsoft.com/office/drawing/2014/main" id="{8433EE4A-9451-7157-ADF2-2A5B7DC7AE52}"/>
              </a:ext>
            </a:extLst>
          </p:cNvPr>
          <p:cNvPicPr>
            <a:picLocks noChangeAspect="1"/>
          </p:cNvPicPr>
          <p:nvPr/>
        </p:nvPicPr>
        <p:blipFill>
          <a:blip r:embed="rId2"/>
          <a:stretch>
            <a:fillRect/>
          </a:stretch>
        </p:blipFill>
        <p:spPr>
          <a:xfrm>
            <a:off x="1317970" y="1094614"/>
            <a:ext cx="9556060" cy="3100597"/>
          </a:xfrm>
          <a:prstGeom prst="rect">
            <a:avLst/>
          </a:prstGeom>
        </p:spPr>
      </p:pic>
    </p:spTree>
    <p:extLst>
      <p:ext uri="{BB962C8B-B14F-4D97-AF65-F5344CB8AC3E}">
        <p14:creationId xmlns:p14="http://schemas.microsoft.com/office/powerpoint/2010/main" val="563941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AD1BF0-29BC-0425-2F5C-0A8D8DA579B0}"/>
              </a:ext>
            </a:extLst>
          </p:cNvPr>
          <p:cNvSpPr>
            <a:spLocks noGrp="1"/>
          </p:cNvSpPr>
          <p:nvPr>
            <p:ph type="sldNum" sz="quarter" idx="12"/>
          </p:nvPr>
        </p:nvSpPr>
        <p:spPr/>
        <p:txBody>
          <a:bodyPr/>
          <a:lstStyle/>
          <a:p>
            <a:fld id="{C7F0D36C-296C-4C41-928D-13DEBF2E67EF}" type="slidenum">
              <a:rPr lang="en-PH" smtClean="0"/>
              <a:pPr/>
              <a:t>39</a:t>
            </a:fld>
            <a:endParaRPr lang="en-PH"/>
          </a:p>
        </p:txBody>
      </p:sp>
      <p:sp>
        <p:nvSpPr>
          <p:cNvPr id="3" name="Title 2">
            <a:extLst>
              <a:ext uri="{FF2B5EF4-FFF2-40B4-BE49-F238E27FC236}">
                <a16:creationId xmlns:a16="http://schemas.microsoft.com/office/drawing/2014/main" id="{42A5C6AB-4EB1-C896-5D1F-4786E6DEE83A}"/>
              </a:ext>
            </a:extLst>
          </p:cNvPr>
          <p:cNvSpPr>
            <a:spLocks noGrp="1"/>
          </p:cNvSpPr>
          <p:nvPr>
            <p:ph type="title"/>
          </p:nvPr>
        </p:nvSpPr>
        <p:spPr>
          <a:xfrm>
            <a:off x="403224" y="315847"/>
            <a:ext cx="11176170" cy="554618"/>
          </a:xfrm>
        </p:spPr>
        <p:txBody>
          <a:bodyPr>
            <a:normAutofit/>
          </a:bodyPr>
          <a:lstStyle/>
          <a:p>
            <a:r>
              <a:rPr lang="en-US" sz="1900" b="0">
                <a:solidFill>
                  <a:srgbClr val="785AFF"/>
                </a:solidFill>
                <a:ea typeface="+mj-lt"/>
                <a:cs typeface="+mj-lt"/>
              </a:rPr>
              <a:t>Rank# 7 :</a:t>
            </a:r>
            <a:r>
              <a:rPr lang="en-US" sz="1900">
                <a:solidFill>
                  <a:srgbClr val="785AFF"/>
                </a:solidFill>
                <a:ea typeface="+mj-lt"/>
                <a:cs typeface="+mj-lt"/>
              </a:rPr>
              <a:t> </a:t>
            </a:r>
            <a:r>
              <a:rPr lang="en-US" sz="1900">
                <a:solidFill>
                  <a:srgbClr val="785AFF"/>
                </a:solidFill>
                <a:latin typeface="Consolas"/>
              </a:rPr>
              <a:t>tx_deposit_accnt_cnt</a:t>
            </a:r>
            <a:r>
              <a:rPr lang="en-IN" sz="1900">
                <a:solidFill>
                  <a:srgbClr val="785AFF"/>
                </a:solidFill>
                <a:latin typeface="Consolas"/>
              </a:rPr>
              <a:t> </a:t>
            </a:r>
            <a:r>
              <a:rPr lang="en-IN" sz="1900" b="0">
                <a:solidFill>
                  <a:srgbClr val="785AFF"/>
                </a:solidFill>
                <a:ea typeface="+mj-lt"/>
                <a:cs typeface="+mj-lt"/>
              </a:rPr>
              <a:t>Performance in Train vs Test  &lt;</a:t>
            </a:r>
            <a:r>
              <a:rPr lang="en-IN" sz="1900" b="0">
                <a:solidFill>
                  <a:srgbClr val="C00000"/>
                </a:solidFill>
                <a:ea typeface="+mj-lt"/>
                <a:cs typeface="+mj-lt"/>
              </a:rPr>
              <a:t>Disbursed</a:t>
            </a:r>
            <a:r>
              <a:rPr lang="en-IN" sz="1900" b="0">
                <a:solidFill>
                  <a:srgbClr val="785AFF"/>
                </a:solidFill>
                <a:ea typeface="+mj-lt"/>
                <a:cs typeface="+mj-lt"/>
              </a:rPr>
              <a:t>&gt;</a:t>
            </a:r>
            <a:endParaRPr lang="en-US" sz="1900" b="0">
              <a:solidFill>
                <a:schemeClr val="tx1"/>
              </a:solidFill>
              <a:ea typeface="+mj-lt"/>
              <a:cs typeface="+mj-lt"/>
            </a:endParaRPr>
          </a:p>
          <a:p>
            <a:endParaRPr lang="en-US" sz="1400">
              <a:solidFill>
                <a:schemeClr val="tx1"/>
              </a:solidFill>
              <a:latin typeface="Consolas"/>
            </a:endParaRPr>
          </a:p>
        </p:txBody>
      </p:sp>
      <p:pic>
        <p:nvPicPr>
          <p:cNvPr id="4" name="Picture 3" descr="A graph of blue and orange bars&#10;&#10;AI-generated content may be incorrect.">
            <a:extLst>
              <a:ext uri="{FF2B5EF4-FFF2-40B4-BE49-F238E27FC236}">
                <a16:creationId xmlns:a16="http://schemas.microsoft.com/office/drawing/2014/main" id="{302B463D-EE02-3927-E5D7-B5303845451E}"/>
              </a:ext>
            </a:extLst>
          </p:cNvPr>
          <p:cNvPicPr>
            <a:picLocks noChangeAspect="1"/>
          </p:cNvPicPr>
          <p:nvPr/>
        </p:nvPicPr>
        <p:blipFill>
          <a:blip r:embed="rId2"/>
          <a:stretch>
            <a:fillRect/>
          </a:stretch>
        </p:blipFill>
        <p:spPr>
          <a:xfrm>
            <a:off x="222336" y="1252779"/>
            <a:ext cx="6839531" cy="5269424"/>
          </a:xfrm>
          <a:prstGeom prst="rect">
            <a:avLst/>
          </a:prstGeom>
        </p:spPr>
      </p:pic>
      <p:pic>
        <p:nvPicPr>
          <p:cNvPr id="7" name="Picture 6">
            <a:extLst>
              <a:ext uri="{FF2B5EF4-FFF2-40B4-BE49-F238E27FC236}">
                <a16:creationId xmlns:a16="http://schemas.microsoft.com/office/drawing/2014/main" id="{04E39B27-4A9F-4454-E88F-2041554089C5}"/>
              </a:ext>
            </a:extLst>
          </p:cNvPr>
          <p:cNvPicPr>
            <a:picLocks noChangeAspect="1"/>
          </p:cNvPicPr>
          <p:nvPr/>
        </p:nvPicPr>
        <p:blipFill>
          <a:blip r:embed="rId3"/>
          <a:stretch>
            <a:fillRect/>
          </a:stretch>
        </p:blipFill>
        <p:spPr>
          <a:xfrm>
            <a:off x="7293163" y="3805803"/>
            <a:ext cx="4683232" cy="1480733"/>
          </a:xfrm>
          <a:prstGeom prst="rect">
            <a:avLst/>
          </a:prstGeom>
        </p:spPr>
      </p:pic>
    </p:spTree>
    <p:extLst>
      <p:ext uri="{BB962C8B-B14F-4D97-AF65-F5344CB8AC3E}">
        <p14:creationId xmlns:p14="http://schemas.microsoft.com/office/powerpoint/2010/main" val="171521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CED094-686A-2277-B516-32149843F900}"/>
              </a:ext>
            </a:extLst>
          </p:cNvPr>
          <p:cNvSpPr>
            <a:spLocks noGrp="1"/>
          </p:cNvSpPr>
          <p:nvPr>
            <p:ph type="sldNum" sz="quarter" idx="12"/>
          </p:nvPr>
        </p:nvSpPr>
        <p:spPr/>
        <p:txBody>
          <a:bodyPr/>
          <a:lstStyle/>
          <a:p>
            <a:fld id="{C7F0D36C-296C-4C41-928D-13DEBF2E67EF}" type="slidenum">
              <a:rPr lang="en-PH" smtClean="0"/>
              <a:pPr/>
              <a:t>4</a:t>
            </a:fld>
            <a:endParaRPr lang="en-PH"/>
          </a:p>
        </p:txBody>
      </p:sp>
      <p:sp>
        <p:nvSpPr>
          <p:cNvPr id="4" name="Title 1">
            <a:extLst>
              <a:ext uri="{FF2B5EF4-FFF2-40B4-BE49-F238E27FC236}">
                <a16:creationId xmlns:a16="http://schemas.microsoft.com/office/drawing/2014/main" id="{D973B273-EAF2-AD47-6D2E-E8A5DB30A30B}"/>
              </a:ext>
            </a:extLst>
          </p:cNvPr>
          <p:cNvSpPr>
            <a:spLocks noGrp="1"/>
          </p:cNvSpPr>
          <p:nvPr/>
        </p:nvSpPr>
        <p:spPr>
          <a:xfrm>
            <a:off x="402242" y="0"/>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400">
                <a:latin typeface="+mn-lt"/>
              </a:rPr>
              <a:t>Feature Selection Methodology Overview</a:t>
            </a:r>
            <a:br>
              <a:rPr lang="en-US" sz="2400">
                <a:latin typeface="+mn-lt"/>
              </a:rPr>
            </a:br>
            <a:endParaRPr lang="en-US" sz="2400" b="0" i="1">
              <a:latin typeface="+mn-lt"/>
            </a:endParaRPr>
          </a:p>
        </p:txBody>
      </p:sp>
      <p:grpSp>
        <p:nvGrpSpPr>
          <p:cNvPr id="5" name="Group 4">
            <a:extLst>
              <a:ext uri="{FF2B5EF4-FFF2-40B4-BE49-F238E27FC236}">
                <a16:creationId xmlns:a16="http://schemas.microsoft.com/office/drawing/2014/main" id="{659A6AF0-99CD-B9FF-0C9C-BCF39703DA14}"/>
              </a:ext>
            </a:extLst>
          </p:cNvPr>
          <p:cNvGrpSpPr/>
          <p:nvPr/>
        </p:nvGrpSpPr>
        <p:grpSpPr>
          <a:xfrm>
            <a:off x="399102" y="2273104"/>
            <a:ext cx="11641326" cy="2365482"/>
            <a:chOff x="367191" y="2273105"/>
            <a:chExt cx="9203791" cy="1806052"/>
          </a:xfrm>
        </p:grpSpPr>
        <p:sp>
          <p:nvSpPr>
            <p:cNvPr id="6" name="Arrow: Chevron 5">
              <a:extLst>
                <a:ext uri="{FF2B5EF4-FFF2-40B4-BE49-F238E27FC236}">
                  <a16:creationId xmlns:a16="http://schemas.microsoft.com/office/drawing/2014/main" id="{C4F274F8-1062-EEB7-1FE4-5F76D9ABD5E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7" name="TextBox 3">
              <a:extLst>
                <a:ext uri="{FF2B5EF4-FFF2-40B4-BE49-F238E27FC236}">
                  <a16:creationId xmlns:a16="http://schemas.microsoft.com/office/drawing/2014/main" id="{3685D584-4F2C-FD07-F734-31CEC2203F49}"/>
                </a:ext>
              </a:extLst>
            </p:cNvPr>
            <p:cNvSpPr txBox="1"/>
            <p:nvPr/>
          </p:nvSpPr>
          <p:spPr>
            <a:xfrm>
              <a:off x="533546" y="3585681"/>
              <a:ext cx="2102798"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IV  &gt; 0.01</a:t>
              </a:r>
            </a:p>
          </p:txBody>
        </p:sp>
        <p:sp>
          <p:nvSpPr>
            <p:cNvPr id="8" name="Arrow: Chevron 7">
              <a:extLst>
                <a:ext uri="{FF2B5EF4-FFF2-40B4-BE49-F238E27FC236}">
                  <a16:creationId xmlns:a16="http://schemas.microsoft.com/office/drawing/2014/main" id="{91B27AB7-7137-006A-E2AC-0B3422507488}"/>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9" name="TextBox 5">
              <a:extLst>
                <a:ext uri="{FF2B5EF4-FFF2-40B4-BE49-F238E27FC236}">
                  <a16:creationId xmlns:a16="http://schemas.microsoft.com/office/drawing/2014/main" id="{8729F659-9C80-7298-5DD2-04B150CE236B}"/>
                </a:ext>
              </a:extLst>
            </p:cNvPr>
            <p:cNvSpPr txBox="1"/>
            <p:nvPr/>
          </p:nvSpPr>
          <p:spPr>
            <a:xfrm>
              <a:off x="2448091" y="3630433"/>
              <a:ext cx="1968444"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Missing Rate &lt; 95%</a:t>
              </a:r>
            </a:p>
          </p:txBody>
        </p:sp>
        <p:sp>
          <p:nvSpPr>
            <p:cNvPr id="10" name="Arrow: Chevron 9">
              <a:extLst>
                <a:ext uri="{FF2B5EF4-FFF2-40B4-BE49-F238E27FC236}">
                  <a16:creationId xmlns:a16="http://schemas.microsoft.com/office/drawing/2014/main" id="{F477809F-43E5-A02B-352A-54316940262E}"/>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1" name="TextBox 7">
              <a:extLst>
                <a:ext uri="{FF2B5EF4-FFF2-40B4-BE49-F238E27FC236}">
                  <a16:creationId xmlns:a16="http://schemas.microsoft.com/office/drawing/2014/main" id="{25FB7E26-33D7-CAF0-DDED-C7FF7FF1031F}"/>
                </a:ext>
              </a:extLst>
            </p:cNvPr>
            <p:cNvSpPr txBox="1"/>
            <p:nvPr/>
          </p:nvSpPr>
          <p:spPr>
            <a:xfrm>
              <a:off x="4678076" y="3585681"/>
              <a:ext cx="2339281" cy="28198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Inter-correlation &lt; 75%</a:t>
              </a:r>
            </a:p>
          </p:txBody>
        </p:sp>
        <p:sp>
          <p:nvSpPr>
            <p:cNvPr id="12" name="Arrow: Chevron 11">
              <a:extLst>
                <a:ext uri="{FF2B5EF4-FFF2-40B4-BE49-F238E27FC236}">
                  <a16:creationId xmlns:a16="http://schemas.microsoft.com/office/drawing/2014/main" id="{D4F5A4A6-B2CF-3EA9-4DAC-EE05C966B404}"/>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13" name="TextBox 9">
              <a:extLst>
                <a:ext uri="{FF2B5EF4-FFF2-40B4-BE49-F238E27FC236}">
                  <a16:creationId xmlns:a16="http://schemas.microsoft.com/office/drawing/2014/main" id="{FBF1F261-23FC-9405-BD4D-235244360E8D}"/>
                </a:ext>
              </a:extLst>
            </p:cNvPr>
            <p:cNvSpPr txBox="1"/>
            <p:nvPr/>
          </p:nvSpPr>
          <p:spPr>
            <a:xfrm>
              <a:off x="6694371" y="3585681"/>
              <a:ext cx="2475549" cy="49347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a:t>Individual Feature Evaluation</a:t>
              </a:r>
            </a:p>
            <a:p>
              <a:pPr algn="ctr"/>
              <a:endParaRPr lang="en-US"/>
            </a:p>
          </p:txBody>
        </p:sp>
        <p:sp>
          <p:nvSpPr>
            <p:cNvPr id="14" name="TextBox 12">
              <a:extLst>
                <a:ext uri="{FF2B5EF4-FFF2-40B4-BE49-F238E27FC236}">
                  <a16:creationId xmlns:a16="http://schemas.microsoft.com/office/drawing/2014/main" id="{A7A80D9A-16CA-8CE2-06F5-D014C9844F49}"/>
                </a:ext>
              </a:extLst>
            </p:cNvPr>
            <p:cNvSpPr txBox="1"/>
            <p:nvPr/>
          </p:nvSpPr>
          <p:spPr>
            <a:xfrm>
              <a:off x="367191"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117 </a:t>
              </a:r>
            </a:p>
            <a:p>
              <a:r>
                <a:rPr lang="en-US" sz="2800"/>
                <a:t>Feats</a:t>
              </a:r>
            </a:p>
          </p:txBody>
        </p:sp>
        <p:sp>
          <p:nvSpPr>
            <p:cNvPr id="15" name="TextBox 13">
              <a:extLst>
                <a:ext uri="{FF2B5EF4-FFF2-40B4-BE49-F238E27FC236}">
                  <a16:creationId xmlns:a16="http://schemas.microsoft.com/office/drawing/2014/main" id="{AB7593A3-2FB3-AD2D-95DC-FA66BE90944F}"/>
                </a:ext>
              </a:extLst>
            </p:cNvPr>
            <p:cNvSpPr txBox="1"/>
            <p:nvPr/>
          </p:nvSpPr>
          <p:spPr>
            <a:xfrm>
              <a:off x="22363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60</a:t>
              </a:r>
            </a:p>
            <a:p>
              <a:r>
                <a:rPr lang="en-US" sz="2800"/>
                <a:t>Feats</a:t>
              </a:r>
              <a:endParaRPr lang="en-US"/>
            </a:p>
          </p:txBody>
        </p:sp>
        <p:sp>
          <p:nvSpPr>
            <p:cNvPr id="17" name="TextBox 15">
              <a:extLst>
                <a:ext uri="{FF2B5EF4-FFF2-40B4-BE49-F238E27FC236}">
                  <a16:creationId xmlns:a16="http://schemas.microsoft.com/office/drawing/2014/main" id="{D853B058-D290-250A-5607-23584E067A19}"/>
                </a:ext>
              </a:extLst>
            </p:cNvPr>
            <p:cNvSpPr txBox="1"/>
            <p:nvPr/>
          </p:nvSpPr>
          <p:spPr>
            <a:xfrm>
              <a:off x="6236868"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27</a:t>
              </a:r>
              <a:br>
                <a:rPr lang="en-US" sz="2800"/>
              </a:br>
              <a:r>
                <a:rPr lang="en-US" sz="2800"/>
                <a:t>Feats</a:t>
              </a:r>
              <a:endParaRPr lang="en-US"/>
            </a:p>
          </p:txBody>
        </p:sp>
        <p:sp>
          <p:nvSpPr>
            <p:cNvPr id="18" name="TextBox 16">
              <a:extLst>
                <a:ext uri="{FF2B5EF4-FFF2-40B4-BE49-F238E27FC236}">
                  <a16:creationId xmlns:a16="http://schemas.microsoft.com/office/drawing/2014/main" id="{A66641C1-CF4A-74AD-6D9B-655039344F55}"/>
                </a:ext>
              </a:extLst>
            </p:cNvPr>
            <p:cNvSpPr txBox="1"/>
            <p:nvPr/>
          </p:nvSpPr>
          <p:spPr>
            <a:xfrm>
              <a:off x="8424090" y="2374316"/>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11</a:t>
              </a:r>
              <a:br>
                <a:rPr lang="en-US" sz="2800"/>
              </a:br>
              <a:r>
                <a:rPr lang="en-US" sz="2800"/>
                <a:t>Feats</a:t>
              </a:r>
              <a:endParaRPr lang="en-US"/>
            </a:p>
          </p:txBody>
        </p:sp>
      </p:grpSp>
      <p:sp>
        <p:nvSpPr>
          <p:cNvPr id="19" name="Title 1">
            <a:extLst>
              <a:ext uri="{FF2B5EF4-FFF2-40B4-BE49-F238E27FC236}">
                <a16:creationId xmlns:a16="http://schemas.microsoft.com/office/drawing/2014/main" id="{2A879EBA-9C96-3E17-89A6-19FFC3E69BB9}"/>
              </a:ext>
            </a:extLst>
          </p:cNvPr>
          <p:cNvSpPr>
            <a:spLocks noGrp="1"/>
          </p:cNvSpPr>
          <p:nvPr/>
        </p:nvSpPr>
        <p:spPr>
          <a:xfrm>
            <a:off x="402242" y="0"/>
            <a:ext cx="11415814" cy="844550"/>
          </a:xfrm>
          <a:prstGeom prst="rect">
            <a:avLst/>
          </a:prstGeom>
        </p:spPr>
        <p:txBody>
          <a:bodyPr vert="horz" lIns="0" tIns="91440" rIns="0" bIns="91440" rtlCol="0" anchor="t" anchorCtr="0">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pPr>
              <a:tabLst>
                <a:tab pos="796925" algn="l"/>
              </a:tabLst>
            </a:pPr>
            <a:r>
              <a:rPr lang="en-US" sz="2400">
                <a:latin typeface="+mn-lt"/>
              </a:rPr>
              <a:t>Feature Selection Methodology Overview</a:t>
            </a:r>
            <a:br>
              <a:rPr lang="en-US" sz="2400">
                <a:latin typeface="+mn-lt"/>
              </a:rPr>
            </a:br>
            <a:endParaRPr lang="en-US" sz="2400" b="0" i="1">
              <a:latin typeface="+mn-lt"/>
            </a:endParaRPr>
          </a:p>
        </p:txBody>
      </p:sp>
      <p:grpSp>
        <p:nvGrpSpPr>
          <p:cNvPr id="20" name="Group 19">
            <a:extLst>
              <a:ext uri="{FF2B5EF4-FFF2-40B4-BE49-F238E27FC236}">
                <a16:creationId xmlns:a16="http://schemas.microsoft.com/office/drawing/2014/main" id="{274542D4-C7C7-28EE-508E-2A0A798650F7}"/>
              </a:ext>
            </a:extLst>
          </p:cNvPr>
          <p:cNvGrpSpPr/>
          <p:nvPr/>
        </p:nvGrpSpPr>
        <p:grpSpPr>
          <a:xfrm>
            <a:off x="399099" y="2273104"/>
            <a:ext cx="10042059" cy="1514254"/>
            <a:chOff x="367189" y="2273105"/>
            <a:chExt cx="7939388" cy="1156137"/>
          </a:xfrm>
        </p:grpSpPr>
        <p:sp>
          <p:nvSpPr>
            <p:cNvPr id="21" name="Arrow: Chevron 20">
              <a:extLst>
                <a:ext uri="{FF2B5EF4-FFF2-40B4-BE49-F238E27FC236}">
                  <a16:creationId xmlns:a16="http://schemas.microsoft.com/office/drawing/2014/main" id="{80A58A56-F059-01B1-634F-27A872B79AA1}"/>
                </a:ext>
              </a:extLst>
            </p:cNvPr>
            <p:cNvSpPr/>
            <p:nvPr/>
          </p:nvSpPr>
          <p:spPr>
            <a:xfrm>
              <a:off x="1387268"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Arrow: Chevron 22">
              <a:extLst>
                <a:ext uri="{FF2B5EF4-FFF2-40B4-BE49-F238E27FC236}">
                  <a16:creationId xmlns:a16="http://schemas.microsoft.com/office/drawing/2014/main" id="{E4541DAE-3E94-D7F4-25B7-DEC3B6BB70BA}"/>
                </a:ext>
              </a:extLst>
            </p:cNvPr>
            <p:cNvSpPr/>
            <p:nvPr/>
          </p:nvSpPr>
          <p:spPr>
            <a:xfrm>
              <a:off x="3292267"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5" name="Arrow: Chevron 24">
              <a:extLst>
                <a:ext uri="{FF2B5EF4-FFF2-40B4-BE49-F238E27FC236}">
                  <a16:creationId xmlns:a16="http://schemas.microsoft.com/office/drawing/2014/main" id="{3A31C145-586E-1A83-D20C-0B1E8F3D8F03}"/>
                </a:ext>
              </a:extLst>
            </p:cNvPr>
            <p:cNvSpPr/>
            <p:nvPr/>
          </p:nvSpPr>
          <p:spPr>
            <a:xfrm>
              <a:off x="5240573"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7" name="Arrow: Chevron 26">
              <a:extLst>
                <a:ext uri="{FF2B5EF4-FFF2-40B4-BE49-F238E27FC236}">
                  <a16:creationId xmlns:a16="http://schemas.microsoft.com/office/drawing/2014/main" id="{42C29763-4357-4B1A-9B39-243197FCD49F}"/>
                </a:ext>
              </a:extLst>
            </p:cNvPr>
            <p:cNvSpPr/>
            <p:nvPr/>
          </p:nvSpPr>
          <p:spPr>
            <a:xfrm>
              <a:off x="7557715" y="2273105"/>
              <a:ext cx="748862" cy="1156137"/>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9" name="TextBox 12">
              <a:extLst>
                <a:ext uri="{FF2B5EF4-FFF2-40B4-BE49-F238E27FC236}">
                  <a16:creationId xmlns:a16="http://schemas.microsoft.com/office/drawing/2014/main" id="{471AEF15-56CD-3AE0-1B93-A8F9C3EDBDD5}"/>
                </a:ext>
              </a:extLst>
            </p:cNvPr>
            <p:cNvSpPr txBox="1"/>
            <p:nvPr/>
          </p:nvSpPr>
          <p:spPr>
            <a:xfrm>
              <a:off x="367189" y="2956105"/>
              <a:ext cx="1035671" cy="399480"/>
            </a:xfrm>
            <a:prstGeom prst="rect">
              <a:avLst/>
            </a:prstGeom>
            <a:noFill/>
          </p:spPr>
          <p:txBody>
            <a:bodyPr rot="0" spcFirstLastPara="0" vert="horz" wrap="square" lIns="91440" tIns="45720" rIns="91440" bIns="4572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800"/>
            </a:p>
          </p:txBody>
        </p:sp>
        <p:sp>
          <p:nvSpPr>
            <p:cNvPr id="31" name="TextBox 14">
              <a:extLst>
                <a:ext uri="{FF2B5EF4-FFF2-40B4-BE49-F238E27FC236}">
                  <a16:creationId xmlns:a16="http://schemas.microsoft.com/office/drawing/2014/main" id="{5A191559-CFD5-2DB4-B03F-F8BA1C32581D}"/>
                </a:ext>
              </a:extLst>
            </p:cNvPr>
            <p:cNvSpPr txBox="1"/>
            <p:nvPr/>
          </p:nvSpPr>
          <p:spPr>
            <a:xfrm>
              <a:off x="4184535" y="2419068"/>
              <a:ext cx="1146892" cy="7284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a:t>53</a:t>
              </a:r>
              <a:br>
                <a:rPr lang="en-US" sz="2800"/>
              </a:br>
              <a:r>
                <a:rPr lang="en-US" sz="2800"/>
                <a:t>Feats</a:t>
              </a:r>
              <a:endParaRPr lang="en-US"/>
            </a:p>
          </p:txBody>
        </p:sp>
      </p:grpSp>
    </p:spTree>
    <p:extLst>
      <p:ext uri="{BB962C8B-B14F-4D97-AF65-F5344CB8AC3E}">
        <p14:creationId xmlns:p14="http://schemas.microsoft.com/office/powerpoint/2010/main" val="40673402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1B3640-0DCE-2EC8-4BC9-145884C5436F}"/>
              </a:ext>
            </a:extLst>
          </p:cNvPr>
          <p:cNvSpPr>
            <a:spLocks noGrp="1"/>
          </p:cNvSpPr>
          <p:nvPr>
            <p:ph type="sldNum" sz="quarter" idx="12"/>
          </p:nvPr>
        </p:nvSpPr>
        <p:spPr/>
        <p:txBody>
          <a:bodyPr/>
          <a:lstStyle/>
          <a:p>
            <a:fld id="{C7F0D36C-296C-4C41-928D-13DEBF2E67EF}" type="slidenum">
              <a:rPr lang="en-PH" smtClean="0"/>
              <a:pPr/>
              <a:t>40</a:t>
            </a:fld>
            <a:endParaRPr lang="en-PH"/>
          </a:p>
        </p:txBody>
      </p:sp>
      <p:pic>
        <p:nvPicPr>
          <p:cNvPr id="4" name="Picture 3" descr="A graph with lines and dots&#10;&#10;AI-generated content may be incorrect.">
            <a:extLst>
              <a:ext uri="{FF2B5EF4-FFF2-40B4-BE49-F238E27FC236}">
                <a16:creationId xmlns:a16="http://schemas.microsoft.com/office/drawing/2014/main" id="{1BE01684-77B3-D58F-5C92-6F61CF1E9FD2}"/>
              </a:ext>
            </a:extLst>
          </p:cNvPr>
          <p:cNvPicPr>
            <a:picLocks noChangeAspect="1"/>
          </p:cNvPicPr>
          <p:nvPr/>
        </p:nvPicPr>
        <p:blipFill>
          <a:blip r:embed="rId2"/>
          <a:stretch>
            <a:fillRect/>
          </a:stretch>
        </p:blipFill>
        <p:spPr>
          <a:xfrm>
            <a:off x="4396152" y="541349"/>
            <a:ext cx="7609678" cy="5256346"/>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479F74E2-5FE3-DC43-23BC-20B3D6B4FF71}"/>
              </a:ext>
            </a:extLst>
          </p:cNvPr>
          <p:cNvPicPr>
            <a:picLocks noChangeAspect="1"/>
          </p:cNvPicPr>
          <p:nvPr/>
        </p:nvPicPr>
        <p:blipFill>
          <a:blip r:embed="rId3"/>
          <a:stretch>
            <a:fillRect/>
          </a:stretch>
        </p:blipFill>
        <p:spPr>
          <a:xfrm>
            <a:off x="4949044" y="5606431"/>
            <a:ext cx="3533775" cy="1095375"/>
          </a:xfrm>
          <a:prstGeom prst="rect">
            <a:avLst/>
          </a:prstGeom>
        </p:spPr>
      </p:pic>
      <p:sp>
        <p:nvSpPr>
          <p:cNvPr id="3" name="TextBox 2">
            <a:extLst>
              <a:ext uri="{FF2B5EF4-FFF2-40B4-BE49-F238E27FC236}">
                <a16:creationId xmlns:a16="http://schemas.microsoft.com/office/drawing/2014/main" id="{5D661882-56CE-186A-55B1-F9EB55E8DDD7}"/>
              </a:ext>
            </a:extLst>
          </p:cNvPr>
          <p:cNvSpPr txBox="1"/>
          <p:nvPr/>
        </p:nvSpPr>
        <p:spPr>
          <a:xfrm>
            <a:off x="298174" y="215348"/>
            <a:ext cx="10071652"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solidFill>
                  <a:srgbClr val="785AFF"/>
                </a:solidFill>
                <a:ea typeface="+mn-lt"/>
                <a:cs typeface="+mn-lt"/>
              </a:rPr>
              <a:t>Rank# 7 :</a:t>
            </a:r>
            <a:r>
              <a:rPr lang="en-US" sz="1900" b="1">
                <a:solidFill>
                  <a:srgbClr val="785AFF"/>
                </a:solidFill>
                <a:ea typeface="+mn-lt"/>
                <a:cs typeface="+mn-lt"/>
              </a:rPr>
              <a:t> </a:t>
            </a:r>
            <a:r>
              <a:rPr lang="en-US" sz="1900" b="1" err="1">
                <a:solidFill>
                  <a:srgbClr val="785AFF"/>
                </a:solidFill>
                <a:latin typeface="Consolas"/>
              </a:rPr>
              <a:t>tx_deposit_accnt_cnt</a:t>
            </a:r>
            <a:r>
              <a:rPr lang="en-IN" sz="1900" b="1">
                <a:solidFill>
                  <a:srgbClr val="785AFF"/>
                </a:solidFill>
                <a:latin typeface="Consolas"/>
              </a:rPr>
              <a:t> </a:t>
            </a:r>
            <a:r>
              <a:rPr lang="en-IN" sz="1900">
                <a:solidFill>
                  <a:srgbClr val="785AFF"/>
                </a:solidFill>
                <a:ea typeface="+mn-lt"/>
                <a:cs typeface="+mn-lt"/>
              </a:rPr>
              <a:t>Feature Statistics Analysis  &lt;</a:t>
            </a:r>
            <a:r>
              <a:rPr lang="en-IN" sz="1900">
                <a:solidFill>
                  <a:srgbClr val="C00000"/>
                </a:solidFill>
                <a:ea typeface="+mn-lt"/>
                <a:cs typeface="+mn-lt"/>
              </a:rPr>
              <a:t>Disbursed</a:t>
            </a:r>
            <a:r>
              <a:rPr lang="en-IN" sz="1900">
                <a:solidFill>
                  <a:srgbClr val="785AFF"/>
                </a:solidFill>
                <a:ea typeface="+mn-lt"/>
                <a:cs typeface="+mn-lt"/>
              </a:rPr>
              <a:t>&gt;</a:t>
            </a:r>
            <a:endParaRPr lang="en-US" sz="1900">
              <a:ea typeface="+mn-lt"/>
              <a:cs typeface="+mn-lt"/>
            </a:endParaRPr>
          </a:p>
          <a:p>
            <a:pPr algn="l"/>
            <a:endParaRPr lang="en-US"/>
          </a:p>
        </p:txBody>
      </p:sp>
      <p:sp>
        <p:nvSpPr>
          <p:cNvPr id="6" name="TextBox 5">
            <a:extLst>
              <a:ext uri="{FF2B5EF4-FFF2-40B4-BE49-F238E27FC236}">
                <a16:creationId xmlns:a16="http://schemas.microsoft.com/office/drawing/2014/main" id="{725DED19-2119-EFC6-84B0-8A4FD8270941}"/>
              </a:ext>
            </a:extLst>
          </p:cNvPr>
          <p:cNvSpPr txBox="1"/>
          <p:nvPr/>
        </p:nvSpPr>
        <p:spPr>
          <a:xfrm>
            <a:off x="480391" y="1292086"/>
            <a:ext cx="4091608" cy="223138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spcAft>
                <a:spcPts val="1200"/>
              </a:spcAft>
              <a:buFont typeface="Arial,Sans-Serif"/>
              <a:buChar char="•"/>
            </a:pPr>
            <a:r>
              <a:rPr lang="en-US" sz="1700">
                <a:latin typeface="Calibri"/>
                <a:ea typeface="Calibri"/>
                <a:cs typeface="Arial"/>
              </a:rPr>
              <a:t>The red line closely tracks the blue line across all bins, showing consistency in predicted probabilities.</a:t>
            </a:r>
          </a:p>
          <a:p>
            <a:pPr marL="171450" indent="-171450">
              <a:spcAft>
                <a:spcPts val="1200"/>
              </a:spcAft>
              <a:buFont typeface="Arial,Sans-Serif"/>
              <a:buChar char="•"/>
            </a:pPr>
            <a:r>
              <a:rPr lang="en-US" sz="1700">
                <a:latin typeface="Calibri"/>
                <a:ea typeface="Calibri"/>
                <a:cs typeface="Arial"/>
              </a:rPr>
              <a:t>There's a distinct gap between the red and purple lines, especially in the middle bins.</a:t>
            </a:r>
          </a:p>
          <a:p>
            <a:pPr marL="171450" indent="-171450">
              <a:spcAft>
                <a:spcPts val="1200"/>
              </a:spcAft>
              <a:buFont typeface="Arial,Sans-Serif"/>
              <a:buChar char="•"/>
            </a:pPr>
            <a:r>
              <a:rPr lang="en-US" sz="1700">
                <a:latin typeface="Calibri"/>
                <a:ea typeface="Calibri"/>
                <a:cs typeface="Arial"/>
              </a:rPr>
              <a:t>This indicates strong predictive power and good feature separation.</a:t>
            </a:r>
            <a:endParaRPr lang="en-US" sz="1700">
              <a:latin typeface="Calibri"/>
              <a:ea typeface="Calibri"/>
              <a:cs typeface="Calibri"/>
            </a:endParaRPr>
          </a:p>
        </p:txBody>
      </p:sp>
    </p:spTree>
    <p:extLst>
      <p:ext uri="{BB962C8B-B14F-4D97-AF65-F5344CB8AC3E}">
        <p14:creationId xmlns:p14="http://schemas.microsoft.com/office/powerpoint/2010/main" val="10132316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62A145-B011-61B3-6A3B-F51626DAABF7}"/>
              </a:ext>
            </a:extLst>
          </p:cNvPr>
          <p:cNvSpPr>
            <a:spLocks noGrp="1"/>
          </p:cNvSpPr>
          <p:nvPr>
            <p:ph type="sldNum" sz="quarter" idx="12"/>
          </p:nvPr>
        </p:nvSpPr>
        <p:spPr/>
        <p:txBody>
          <a:bodyPr/>
          <a:lstStyle/>
          <a:p>
            <a:fld id="{C7F0D36C-296C-4C41-928D-13DEBF2E67EF}" type="slidenum">
              <a:rPr lang="en-PH" smtClean="0"/>
              <a:pPr/>
              <a:t>41</a:t>
            </a:fld>
            <a:endParaRPr lang="en-PH"/>
          </a:p>
        </p:txBody>
      </p:sp>
      <p:sp>
        <p:nvSpPr>
          <p:cNvPr id="3" name="Title 2">
            <a:extLst>
              <a:ext uri="{FF2B5EF4-FFF2-40B4-BE49-F238E27FC236}">
                <a16:creationId xmlns:a16="http://schemas.microsoft.com/office/drawing/2014/main" id="{D0414C95-A43A-E95C-0D97-1983BA63AED5}"/>
              </a:ext>
            </a:extLst>
          </p:cNvPr>
          <p:cNvSpPr>
            <a:spLocks noGrp="1"/>
          </p:cNvSpPr>
          <p:nvPr>
            <p:ph type="title"/>
          </p:nvPr>
        </p:nvSpPr>
        <p:spPr>
          <a:xfrm>
            <a:off x="195405" y="219076"/>
            <a:ext cx="11085368" cy="610839"/>
          </a:xfrm>
        </p:spPr>
        <p:txBody>
          <a:bodyPr/>
          <a:lstStyle/>
          <a:p>
            <a:r>
              <a:rPr lang="en-US" sz="1900" b="0">
                <a:ea typeface="+mj-lt"/>
                <a:cs typeface="+mj-lt"/>
              </a:rPr>
              <a:t>Rank# 7 :</a:t>
            </a:r>
            <a:r>
              <a:rPr lang="en-US" sz="1900">
                <a:ea typeface="+mj-lt"/>
                <a:cs typeface="+mj-lt"/>
              </a:rPr>
              <a:t> </a:t>
            </a:r>
            <a:r>
              <a:rPr lang="en-US" sz="1900" err="1">
                <a:latin typeface="Consolas"/>
              </a:rPr>
              <a:t>tx_deposit_accnt_cnt</a:t>
            </a:r>
            <a:r>
              <a:rPr lang="en-IN" sz="1900">
                <a:latin typeface="Consolas"/>
              </a:rPr>
              <a:t> </a:t>
            </a:r>
            <a:r>
              <a:rPr lang="en-IN" sz="1900" b="0">
                <a:latin typeface="Consolas"/>
                <a:ea typeface="+mj-lt"/>
                <a:cs typeface="+mj-lt"/>
              </a:rPr>
              <a:t>MOM Distibution</a:t>
            </a:r>
            <a:r>
              <a:rPr lang="en-IN" sz="1900" b="0">
                <a:ea typeface="+mj-lt"/>
                <a:cs typeface="+mj-lt"/>
              </a:rPr>
              <a:t> &lt;Applied&gt;</a:t>
            </a:r>
            <a:endParaRPr lang="en-US" sz="19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344BE4A5-94EC-C396-C591-9263531E830E}"/>
              </a:ext>
            </a:extLst>
          </p:cNvPr>
          <p:cNvSpPr txBox="1"/>
          <p:nvPr/>
        </p:nvSpPr>
        <p:spPr>
          <a:xfrm>
            <a:off x="463826" y="1176130"/>
            <a:ext cx="463826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Aft>
                <a:spcPts val="1200"/>
              </a:spcAft>
            </a:pPr>
            <a:endParaRPr lang="en-US" sz="1300">
              <a:latin typeface="Arial"/>
              <a:cs typeface="Arial"/>
            </a:endParaRPr>
          </a:p>
          <a:p>
            <a:pPr marL="285750" indent="-285750">
              <a:spcAft>
                <a:spcPts val="1200"/>
              </a:spcAft>
              <a:buFont typeface="Arial,Sans-Serif"/>
              <a:buChar char="•"/>
            </a:pPr>
            <a:r>
              <a:rPr lang="en-US" sz="1300">
                <a:latin typeface="Arial"/>
                <a:cs typeface="Arial"/>
              </a:rPr>
              <a:t>No erratic jumps are observed, </a:t>
            </a:r>
            <a:endParaRPr lang="en-US">
              <a:latin typeface="Univers LT"/>
              <a:cs typeface="Arial"/>
            </a:endParaRPr>
          </a:p>
          <a:p>
            <a:pPr marL="285750" indent="-285750">
              <a:spcAft>
                <a:spcPts val="1200"/>
              </a:spcAft>
              <a:buFont typeface="Arial,Sans-Serif"/>
              <a:buChar char="•"/>
            </a:pPr>
            <a:r>
              <a:rPr lang="en-US" sz="1300">
                <a:latin typeface="Arial"/>
                <a:cs typeface="Arial"/>
              </a:rPr>
              <a:t>The feature demonstrates strong distributional stability, ideal for modeling default risk.</a:t>
            </a:r>
            <a:endParaRPr lang="en-US"/>
          </a:p>
        </p:txBody>
      </p:sp>
      <p:pic>
        <p:nvPicPr>
          <p:cNvPr id="6" name="Picture 5">
            <a:extLst>
              <a:ext uri="{FF2B5EF4-FFF2-40B4-BE49-F238E27FC236}">
                <a16:creationId xmlns:a16="http://schemas.microsoft.com/office/drawing/2014/main" id="{C2C7D1F7-78CF-2E42-3060-80358501457C}"/>
              </a:ext>
            </a:extLst>
          </p:cNvPr>
          <p:cNvPicPr>
            <a:picLocks noChangeAspect="1"/>
          </p:cNvPicPr>
          <p:nvPr/>
        </p:nvPicPr>
        <p:blipFill>
          <a:blip r:embed="rId2"/>
          <a:stretch>
            <a:fillRect/>
          </a:stretch>
        </p:blipFill>
        <p:spPr>
          <a:xfrm>
            <a:off x="5728666" y="1779518"/>
            <a:ext cx="5505450" cy="3829050"/>
          </a:xfrm>
          <a:prstGeom prst="rect">
            <a:avLst/>
          </a:prstGeom>
        </p:spPr>
      </p:pic>
    </p:spTree>
    <p:extLst>
      <p:ext uri="{BB962C8B-B14F-4D97-AF65-F5344CB8AC3E}">
        <p14:creationId xmlns:p14="http://schemas.microsoft.com/office/powerpoint/2010/main" val="33060987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1B7948-5341-5910-46E0-DA92A39E54ED}"/>
              </a:ext>
            </a:extLst>
          </p:cNvPr>
          <p:cNvSpPr>
            <a:spLocks noGrp="1"/>
          </p:cNvSpPr>
          <p:nvPr>
            <p:ph type="sldNum" sz="quarter" idx="12"/>
          </p:nvPr>
        </p:nvSpPr>
        <p:spPr/>
        <p:txBody>
          <a:bodyPr/>
          <a:lstStyle/>
          <a:p>
            <a:fld id="{C7F0D36C-296C-4C41-928D-13DEBF2E67EF}" type="slidenum">
              <a:rPr lang="en-PH" smtClean="0"/>
              <a:pPr/>
              <a:t>42</a:t>
            </a:fld>
            <a:endParaRPr lang="en-PH"/>
          </a:p>
        </p:txBody>
      </p:sp>
      <p:sp>
        <p:nvSpPr>
          <p:cNvPr id="3" name="TextBox 2">
            <a:extLst>
              <a:ext uri="{FF2B5EF4-FFF2-40B4-BE49-F238E27FC236}">
                <a16:creationId xmlns:a16="http://schemas.microsoft.com/office/drawing/2014/main" id="{E5D4CBF8-7C4C-BC87-A225-84BCEB5A9206}"/>
              </a:ext>
            </a:extLst>
          </p:cNvPr>
          <p:cNvSpPr txBox="1"/>
          <p:nvPr/>
        </p:nvSpPr>
        <p:spPr>
          <a:xfrm>
            <a:off x="298173" y="248478"/>
            <a:ext cx="10550537"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7 :</a:t>
            </a:r>
            <a:r>
              <a:rPr lang="en-US" sz="1700" b="1">
                <a:solidFill>
                  <a:srgbClr val="785AFF"/>
                </a:solidFill>
                <a:ea typeface="+mn-lt"/>
                <a:cs typeface="+mn-lt"/>
              </a:rPr>
              <a:t> </a:t>
            </a:r>
            <a:r>
              <a:rPr lang="en-US" sz="1700" b="1" err="1">
                <a:solidFill>
                  <a:srgbClr val="785AFF"/>
                </a:solidFill>
                <a:latin typeface="Consolas"/>
              </a:rPr>
              <a:t>tx_deposit_accnt_cnt</a:t>
            </a:r>
            <a:r>
              <a:rPr lang="en-IN" sz="1700" b="1">
                <a:solidFill>
                  <a:srgbClr val="785AFF"/>
                </a:solidFill>
                <a:latin typeface="Consolas"/>
              </a:rPr>
              <a:t> </a:t>
            </a:r>
            <a:r>
              <a:rPr lang="en-IN" sz="1700">
                <a:solidFill>
                  <a:srgbClr val="785AFF"/>
                </a:solidFill>
                <a:ea typeface="+mn-lt"/>
                <a:cs typeface="+mn-lt"/>
              </a:rPr>
              <a:t>Feature CSI Analysis &lt;Applied&gt;</a:t>
            </a:r>
            <a:endParaRPr lang="en-US" sz="1700">
              <a:ea typeface="+mn-lt"/>
              <a:cs typeface="+mn-lt"/>
            </a:endParaRPr>
          </a:p>
          <a:p>
            <a:pPr algn="l"/>
            <a:endParaRPr lang="en-US"/>
          </a:p>
        </p:txBody>
      </p:sp>
      <p:sp>
        <p:nvSpPr>
          <p:cNvPr id="5" name="TextBox 4">
            <a:extLst>
              <a:ext uri="{FF2B5EF4-FFF2-40B4-BE49-F238E27FC236}">
                <a16:creationId xmlns:a16="http://schemas.microsoft.com/office/drawing/2014/main" id="{3A9A5607-B349-C3C9-1522-813AC9D60935}"/>
              </a:ext>
            </a:extLst>
          </p:cNvPr>
          <p:cNvSpPr txBox="1"/>
          <p:nvPr/>
        </p:nvSpPr>
        <p:spPr>
          <a:xfrm>
            <a:off x="2915478" y="4224130"/>
            <a:ext cx="5698434"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Feb ’2025.</a:t>
            </a:r>
          </a:p>
          <a:p>
            <a:pPr marL="285750" indent="-285750">
              <a:spcAft>
                <a:spcPts val="1200"/>
              </a:spcAft>
              <a:buFont typeface="Arial,Sans-Serif"/>
              <a:buChar char="•"/>
            </a:pPr>
            <a:r>
              <a:rPr lang="en-US" sz="1400">
                <a:ea typeface="+mn-lt"/>
                <a:cs typeface="+mn-lt"/>
              </a:rPr>
              <a:t>The feature shows low and stable CSI values before March 2025, with a minor spike in February that quickly settles. Post-March, CSI remains well-controlled with slight month-on-month fluctuations, indicating resilience to recent data shifts. Overall, the feature maintains good stability and continues to contribute reliably to the model</a:t>
            </a:r>
            <a:endParaRPr lang="en-US" sz="1300"/>
          </a:p>
          <a:p>
            <a:pPr algn="l"/>
            <a:endParaRPr lang="en-US"/>
          </a:p>
        </p:txBody>
      </p:sp>
      <p:pic>
        <p:nvPicPr>
          <p:cNvPr id="6" name="Picture 5" descr="A graph with blue and orange lines&#10;&#10;AI-generated content may be incorrect.">
            <a:extLst>
              <a:ext uri="{FF2B5EF4-FFF2-40B4-BE49-F238E27FC236}">
                <a16:creationId xmlns:a16="http://schemas.microsoft.com/office/drawing/2014/main" id="{A09C3FD2-AB35-A71B-6C44-93F0ADB908C5}"/>
              </a:ext>
            </a:extLst>
          </p:cNvPr>
          <p:cNvPicPr>
            <a:picLocks noChangeAspect="1"/>
          </p:cNvPicPr>
          <p:nvPr/>
        </p:nvPicPr>
        <p:blipFill>
          <a:blip r:embed="rId2"/>
          <a:stretch>
            <a:fillRect/>
          </a:stretch>
        </p:blipFill>
        <p:spPr>
          <a:xfrm>
            <a:off x="1100137" y="886929"/>
            <a:ext cx="9991725" cy="3140490"/>
          </a:xfrm>
          <a:prstGeom prst="rect">
            <a:avLst/>
          </a:prstGeom>
        </p:spPr>
      </p:pic>
    </p:spTree>
    <p:extLst>
      <p:ext uri="{BB962C8B-B14F-4D97-AF65-F5344CB8AC3E}">
        <p14:creationId xmlns:p14="http://schemas.microsoft.com/office/powerpoint/2010/main" val="3182922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80B5E-6214-5588-E6EE-CFBAE78EE7C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AABF15-9553-DA31-575E-4932F96F3460}"/>
              </a:ext>
            </a:extLst>
          </p:cNvPr>
          <p:cNvSpPr>
            <a:spLocks noGrp="1"/>
          </p:cNvSpPr>
          <p:nvPr>
            <p:ph type="sldNum" sz="quarter" idx="12"/>
          </p:nvPr>
        </p:nvSpPr>
        <p:spPr/>
        <p:txBody>
          <a:bodyPr/>
          <a:lstStyle/>
          <a:p>
            <a:fld id="{C7F0D36C-296C-4C41-928D-13DEBF2E67EF}" type="slidenum">
              <a:rPr lang="en-PH" smtClean="0"/>
              <a:pPr/>
              <a:t>43</a:t>
            </a:fld>
            <a:endParaRPr lang="en-PH"/>
          </a:p>
        </p:txBody>
      </p:sp>
      <p:sp>
        <p:nvSpPr>
          <p:cNvPr id="3" name="Title 2">
            <a:extLst>
              <a:ext uri="{FF2B5EF4-FFF2-40B4-BE49-F238E27FC236}">
                <a16:creationId xmlns:a16="http://schemas.microsoft.com/office/drawing/2014/main" id="{DC28416D-776E-ED2E-4872-AE12E2686CBA}"/>
              </a:ext>
            </a:extLst>
          </p:cNvPr>
          <p:cNvSpPr>
            <a:spLocks noGrp="1"/>
          </p:cNvSpPr>
          <p:nvPr>
            <p:ph type="title"/>
          </p:nvPr>
        </p:nvSpPr>
        <p:spPr>
          <a:xfrm>
            <a:off x="450248" y="266166"/>
            <a:ext cx="10802036" cy="587749"/>
          </a:xfrm>
        </p:spPr>
        <p:txBody>
          <a:bodyPr>
            <a:normAutofit/>
          </a:bodyPr>
          <a:lstStyle/>
          <a:p>
            <a:r>
              <a:rPr lang="en-US" sz="1900" b="0">
                <a:solidFill>
                  <a:srgbClr val="785AFF"/>
                </a:solidFill>
                <a:ea typeface="+mj-lt"/>
                <a:cs typeface="+mj-lt"/>
              </a:rPr>
              <a:t>Rank# 8: </a:t>
            </a:r>
            <a:r>
              <a:rPr lang="en-US" sz="1900">
                <a:solidFill>
                  <a:srgbClr val="785AFF"/>
                </a:solidFill>
                <a:latin typeface="Consolas"/>
              </a:rPr>
              <a:t>tx_cnt_cash_in_total</a:t>
            </a:r>
            <a:r>
              <a:rPr lang="en-IN" sz="1900">
                <a:solidFill>
                  <a:srgbClr val="785AFF"/>
                </a:solidFill>
                <a:latin typeface="Consolas"/>
              </a:rPr>
              <a:t> </a:t>
            </a:r>
            <a:r>
              <a:rPr lang="en-IN" sz="1900" b="0">
                <a:solidFill>
                  <a:srgbClr val="785AFF"/>
                </a:solidFill>
                <a:ea typeface="+mj-lt"/>
                <a:cs typeface="+mj-lt"/>
              </a:rPr>
              <a:t>Performance in Train vs Test  &lt;</a:t>
            </a:r>
            <a:r>
              <a:rPr lang="en-IN" sz="1900" b="0">
                <a:solidFill>
                  <a:srgbClr val="C00000"/>
                </a:solidFill>
                <a:ea typeface="+mj-lt"/>
                <a:cs typeface="+mj-lt"/>
              </a:rPr>
              <a:t>Disbursed</a:t>
            </a:r>
            <a:r>
              <a:rPr lang="en-IN" sz="1900" b="0">
                <a:solidFill>
                  <a:srgbClr val="785AFF"/>
                </a:solidFill>
                <a:ea typeface="+mj-lt"/>
                <a:cs typeface="+mj-lt"/>
              </a:rPr>
              <a:t>&gt;</a:t>
            </a:r>
            <a:endParaRPr lang="en-IN" sz="1900" b="0">
              <a:solidFill>
                <a:schemeClr val="tx1"/>
              </a:solidFill>
              <a:ea typeface="+mj-lt"/>
              <a:cs typeface="+mj-lt"/>
            </a:endParaRPr>
          </a:p>
          <a:p>
            <a:endParaRPr lang="en-IN" sz="1800" b="0">
              <a:solidFill>
                <a:schemeClr val="tx1"/>
              </a:solidFill>
              <a:latin typeface="Consolas"/>
            </a:endParaRPr>
          </a:p>
        </p:txBody>
      </p:sp>
      <p:pic>
        <p:nvPicPr>
          <p:cNvPr id="5" name="Picture 4" descr="A graph of blue and orange bars&#10;&#10;AI-generated content may be incorrect.">
            <a:extLst>
              <a:ext uri="{FF2B5EF4-FFF2-40B4-BE49-F238E27FC236}">
                <a16:creationId xmlns:a16="http://schemas.microsoft.com/office/drawing/2014/main" id="{999D99F6-0D70-CFAA-D061-D53FCFB46702}"/>
              </a:ext>
            </a:extLst>
          </p:cNvPr>
          <p:cNvPicPr>
            <a:picLocks noChangeAspect="1"/>
          </p:cNvPicPr>
          <p:nvPr/>
        </p:nvPicPr>
        <p:blipFill>
          <a:blip r:embed="rId2"/>
          <a:stretch>
            <a:fillRect/>
          </a:stretch>
        </p:blipFill>
        <p:spPr>
          <a:xfrm>
            <a:off x="424026" y="1535043"/>
            <a:ext cx="6043078" cy="4748696"/>
          </a:xfrm>
          <a:prstGeom prst="rect">
            <a:avLst/>
          </a:prstGeom>
        </p:spPr>
      </p:pic>
      <p:pic>
        <p:nvPicPr>
          <p:cNvPr id="7" name="Picture 6">
            <a:extLst>
              <a:ext uri="{FF2B5EF4-FFF2-40B4-BE49-F238E27FC236}">
                <a16:creationId xmlns:a16="http://schemas.microsoft.com/office/drawing/2014/main" id="{7244DDEA-3DCA-4C55-E9D8-4AFB44C29688}"/>
              </a:ext>
            </a:extLst>
          </p:cNvPr>
          <p:cNvPicPr>
            <a:picLocks noChangeAspect="1"/>
          </p:cNvPicPr>
          <p:nvPr/>
        </p:nvPicPr>
        <p:blipFill>
          <a:blip r:embed="rId3"/>
          <a:stretch>
            <a:fillRect/>
          </a:stretch>
        </p:blipFill>
        <p:spPr>
          <a:xfrm>
            <a:off x="6828527" y="3249405"/>
            <a:ext cx="4410075" cy="1319971"/>
          </a:xfrm>
          <a:prstGeom prst="rect">
            <a:avLst/>
          </a:prstGeom>
        </p:spPr>
      </p:pic>
    </p:spTree>
    <p:extLst>
      <p:ext uri="{BB962C8B-B14F-4D97-AF65-F5344CB8AC3E}">
        <p14:creationId xmlns:p14="http://schemas.microsoft.com/office/powerpoint/2010/main" val="1945190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FE7E20-3379-B20A-F7A8-DC7BF90A55B5}"/>
              </a:ext>
            </a:extLst>
          </p:cNvPr>
          <p:cNvSpPr>
            <a:spLocks noGrp="1"/>
          </p:cNvSpPr>
          <p:nvPr>
            <p:ph type="sldNum" sz="quarter" idx="12"/>
          </p:nvPr>
        </p:nvSpPr>
        <p:spPr/>
        <p:txBody>
          <a:bodyPr/>
          <a:lstStyle/>
          <a:p>
            <a:fld id="{C7F0D36C-296C-4C41-928D-13DEBF2E67EF}" type="slidenum">
              <a:rPr lang="en-PH" smtClean="0"/>
              <a:pPr/>
              <a:t>44</a:t>
            </a:fld>
            <a:endParaRPr lang="en-PH"/>
          </a:p>
        </p:txBody>
      </p:sp>
      <p:pic>
        <p:nvPicPr>
          <p:cNvPr id="4" name="Picture 3" descr="A graph of a graph&#10;&#10;AI-generated content may be incorrect.">
            <a:extLst>
              <a:ext uri="{FF2B5EF4-FFF2-40B4-BE49-F238E27FC236}">
                <a16:creationId xmlns:a16="http://schemas.microsoft.com/office/drawing/2014/main" id="{F8BFEB83-ED4F-35DA-0B52-E7628AF58DAE}"/>
              </a:ext>
            </a:extLst>
          </p:cNvPr>
          <p:cNvPicPr>
            <a:picLocks noChangeAspect="1"/>
          </p:cNvPicPr>
          <p:nvPr/>
        </p:nvPicPr>
        <p:blipFill>
          <a:blip r:embed="rId2"/>
          <a:stretch>
            <a:fillRect/>
          </a:stretch>
        </p:blipFill>
        <p:spPr>
          <a:xfrm>
            <a:off x="5220995" y="773384"/>
            <a:ext cx="6255475" cy="4672319"/>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8547212C-686B-0DC7-1857-F9C995C2717B}"/>
              </a:ext>
            </a:extLst>
          </p:cNvPr>
          <p:cNvPicPr>
            <a:picLocks noChangeAspect="1"/>
          </p:cNvPicPr>
          <p:nvPr/>
        </p:nvPicPr>
        <p:blipFill>
          <a:blip r:embed="rId3"/>
          <a:stretch>
            <a:fillRect/>
          </a:stretch>
        </p:blipFill>
        <p:spPr>
          <a:xfrm>
            <a:off x="5218112" y="5412702"/>
            <a:ext cx="3533775" cy="1095375"/>
          </a:xfrm>
          <a:prstGeom prst="rect">
            <a:avLst/>
          </a:prstGeom>
        </p:spPr>
      </p:pic>
      <p:sp>
        <p:nvSpPr>
          <p:cNvPr id="3" name="TextBox 2">
            <a:extLst>
              <a:ext uri="{FF2B5EF4-FFF2-40B4-BE49-F238E27FC236}">
                <a16:creationId xmlns:a16="http://schemas.microsoft.com/office/drawing/2014/main" id="{AA5A19B8-D1ED-998B-54AC-2CD9AF96BADA}"/>
              </a:ext>
            </a:extLst>
          </p:cNvPr>
          <p:cNvSpPr txBox="1"/>
          <p:nvPr/>
        </p:nvSpPr>
        <p:spPr>
          <a:xfrm>
            <a:off x="364434" y="115956"/>
            <a:ext cx="10585173"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solidFill>
                  <a:srgbClr val="785AFF"/>
                </a:solidFill>
                <a:ea typeface="+mn-lt"/>
                <a:cs typeface="+mn-lt"/>
              </a:rPr>
              <a:t>Rank# 8: </a:t>
            </a:r>
            <a:r>
              <a:rPr lang="en-US" sz="1900" b="1" err="1">
                <a:solidFill>
                  <a:srgbClr val="785AFF"/>
                </a:solidFill>
                <a:latin typeface="Consolas"/>
              </a:rPr>
              <a:t>tx_cnt_cash_in_total</a:t>
            </a:r>
            <a:r>
              <a:rPr lang="en-IN" sz="1900" b="1">
                <a:solidFill>
                  <a:srgbClr val="785AFF"/>
                </a:solidFill>
                <a:latin typeface="Consolas"/>
              </a:rPr>
              <a:t> </a:t>
            </a:r>
            <a:r>
              <a:rPr lang="en-IN" sz="1900">
                <a:solidFill>
                  <a:srgbClr val="785AFF"/>
                </a:solidFill>
                <a:ea typeface="+mn-lt"/>
                <a:cs typeface="+mn-lt"/>
              </a:rPr>
              <a:t>Feature Statistics Analysis  &lt;</a:t>
            </a:r>
            <a:r>
              <a:rPr lang="en-IN" sz="1900">
                <a:solidFill>
                  <a:srgbClr val="C00000"/>
                </a:solidFill>
                <a:ea typeface="+mn-lt"/>
                <a:cs typeface="+mn-lt"/>
              </a:rPr>
              <a:t>Disbursed</a:t>
            </a:r>
            <a:r>
              <a:rPr lang="en-IN" sz="1900">
                <a:solidFill>
                  <a:srgbClr val="785AFF"/>
                </a:solidFill>
                <a:ea typeface="+mn-lt"/>
                <a:cs typeface="+mn-lt"/>
              </a:rPr>
              <a:t>&gt;</a:t>
            </a:r>
            <a:endParaRPr lang="en-US" sz="1900">
              <a:ea typeface="+mn-lt"/>
              <a:cs typeface="+mn-lt"/>
            </a:endParaRPr>
          </a:p>
          <a:p>
            <a:pPr algn="l"/>
            <a:endParaRPr lang="en-US"/>
          </a:p>
        </p:txBody>
      </p:sp>
      <p:sp>
        <p:nvSpPr>
          <p:cNvPr id="7" name="TextBox 6">
            <a:extLst>
              <a:ext uri="{FF2B5EF4-FFF2-40B4-BE49-F238E27FC236}">
                <a16:creationId xmlns:a16="http://schemas.microsoft.com/office/drawing/2014/main" id="{222E1410-0F77-03CA-8AE9-4E9657EE2828}"/>
              </a:ext>
            </a:extLst>
          </p:cNvPr>
          <p:cNvSpPr txBox="1"/>
          <p:nvPr/>
        </p:nvSpPr>
        <p:spPr>
          <a:xfrm>
            <a:off x="530087" y="1358347"/>
            <a:ext cx="4340086" cy="155427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spcAft>
                <a:spcPts val="1200"/>
              </a:spcAft>
              <a:buFont typeface="Arial,Sans-Serif"/>
              <a:buChar char="•"/>
            </a:pPr>
            <a:r>
              <a:rPr lang="en-US" sz="1700">
                <a:latin typeface="Calibri"/>
                <a:ea typeface="Calibri"/>
                <a:cs typeface="Arial"/>
              </a:rPr>
              <a:t>The red line closely follows the blue line, indicating good model calibration across bins.</a:t>
            </a:r>
            <a:endParaRPr lang="en-US" sz="1700">
              <a:latin typeface="Calibri"/>
              <a:ea typeface="Calibri"/>
              <a:cs typeface="Calibri"/>
            </a:endParaRPr>
          </a:p>
          <a:p>
            <a:pPr marL="171450" indent="-171450" algn="just">
              <a:spcAft>
                <a:spcPts val="1200"/>
              </a:spcAft>
              <a:buFont typeface="Arial,Sans-Serif"/>
              <a:buChar char="•"/>
            </a:pPr>
            <a:r>
              <a:rPr lang="en-US" sz="1700">
                <a:latin typeface="Calibri"/>
                <a:ea typeface="Calibri"/>
                <a:cs typeface="Arial"/>
              </a:rPr>
              <a:t>A clear red–blue gap in lower bins shows the model assigns higher risk to those segments, </a:t>
            </a:r>
            <a:r>
              <a:rPr lang="en-US" sz="1700" err="1">
                <a:latin typeface="Calibri"/>
                <a:ea typeface="Calibri"/>
                <a:cs typeface="Arial"/>
              </a:rPr>
              <a:t>highligh</a:t>
            </a:r>
            <a:endParaRPr lang="en-US" sz="1700">
              <a:latin typeface="Calibri"/>
              <a:ea typeface="Calibri"/>
              <a:cs typeface="Arial"/>
            </a:endParaRPr>
          </a:p>
        </p:txBody>
      </p:sp>
    </p:spTree>
    <p:extLst>
      <p:ext uri="{BB962C8B-B14F-4D97-AF65-F5344CB8AC3E}">
        <p14:creationId xmlns:p14="http://schemas.microsoft.com/office/powerpoint/2010/main" val="3684123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D57A9E-879B-D5B4-6946-DA780CE7E7E3}"/>
              </a:ext>
            </a:extLst>
          </p:cNvPr>
          <p:cNvSpPr>
            <a:spLocks noGrp="1"/>
          </p:cNvSpPr>
          <p:nvPr>
            <p:ph type="sldNum" sz="quarter" idx="12"/>
          </p:nvPr>
        </p:nvSpPr>
        <p:spPr/>
        <p:txBody>
          <a:bodyPr/>
          <a:lstStyle/>
          <a:p>
            <a:fld id="{C7F0D36C-296C-4C41-928D-13DEBF2E67EF}" type="slidenum">
              <a:rPr lang="en-PH" smtClean="0"/>
              <a:pPr/>
              <a:t>45</a:t>
            </a:fld>
            <a:endParaRPr lang="en-PH"/>
          </a:p>
        </p:txBody>
      </p:sp>
      <p:sp>
        <p:nvSpPr>
          <p:cNvPr id="3" name="Title 2">
            <a:extLst>
              <a:ext uri="{FF2B5EF4-FFF2-40B4-BE49-F238E27FC236}">
                <a16:creationId xmlns:a16="http://schemas.microsoft.com/office/drawing/2014/main" id="{F2D2B8AC-5836-45EA-F9F8-5B0A82B5D774}"/>
              </a:ext>
            </a:extLst>
          </p:cNvPr>
          <p:cNvSpPr>
            <a:spLocks noGrp="1"/>
          </p:cNvSpPr>
          <p:nvPr>
            <p:ph type="title"/>
          </p:nvPr>
        </p:nvSpPr>
        <p:spPr>
          <a:xfrm>
            <a:off x="149223" y="172894"/>
            <a:ext cx="11131550" cy="472294"/>
          </a:xfrm>
        </p:spPr>
        <p:txBody>
          <a:bodyPr/>
          <a:lstStyle/>
          <a:p>
            <a:pPr>
              <a:lnSpc>
                <a:spcPct val="100000"/>
              </a:lnSpc>
              <a:spcBef>
                <a:spcPts val="0"/>
              </a:spcBef>
            </a:pPr>
            <a:r>
              <a:rPr lang="en-US" sz="1900" b="0">
                <a:latin typeface="Segoe UI"/>
                <a:cs typeface="Segoe UI"/>
              </a:rPr>
              <a:t>Rank# 8: </a:t>
            </a:r>
            <a:r>
              <a:rPr lang="en-US" sz="1900" err="1">
                <a:latin typeface="Consolas"/>
              </a:rPr>
              <a:t>tx_cnt_cash_in_total</a:t>
            </a:r>
            <a:r>
              <a:rPr lang="en-IN" sz="1900">
                <a:latin typeface="Consolas"/>
              </a:rPr>
              <a:t> </a:t>
            </a:r>
            <a:r>
              <a:rPr lang="en-IN" sz="1900" b="0">
                <a:latin typeface="Consolas"/>
                <a:cs typeface="Segoe UI"/>
              </a:rPr>
              <a:t>MOM Distibution</a:t>
            </a:r>
            <a:r>
              <a:rPr lang="en-IN" sz="1900" b="0">
                <a:latin typeface="Segoe UI"/>
                <a:cs typeface="Segoe UI"/>
              </a:rPr>
              <a:t> &lt;Applied&gt;</a:t>
            </a:r>
            <a:endParaRPr lang="en-US" sz="1900" b="0">
              <a:solidFill>
                <a:srgbClr val="000000"/>
              </a:solidFill>
              <a:latin typeface="Segoe UI"/>
              <a:cs typeface="Segoe UI"/>
            </a:endParaRPr>
          </a:p>
          <a:p>
            <a:pPr>
              <a:lnSpc>
                <a:spcPct val="100000"/>
              </a:lnSpc>
              <a:spcBef>
                <a:spcPts val="0"/>
              </a:spcBef>
            </a:pPr>
            <a:endParaRPr lang="en-US" sz="1800" b="0">
              <a:solidFill>
                <a:srgbClr val="000000"/>
              </a:solidFill>
              <a:latin typeface="Segoe UI"/>
              <a:cs typeface="Segoe UI"/>
            </a:endParaRPr>
          </a:p>
          <a:p>
            <a:endParaRPr lang="en-US"/>
          </a:p>
        </p:txBody>
      </p:sp>
      <p:sp>
        <p:nvSpPr>
          <p:cNvPr id="6" name="TextBox 5">
            <a:extLst>
              <a:ext uri="{FF2B5EF4-FFF2-40B4-BE49-F238E27FC236}">
                <a16:creationId xmlns:a16="http://schemas.microsoft.com/office/drawing/2014/main" id="{437A47BF-011B-66D3-EAD3-40EA3A9D563E}"/>
              </a:ext>
            </a:extLst>
          </p:cNvPr>
          <p:cNvSpPr txBox="1"/>
          <p:nvPr/>
        </p:nvSpPr>
        <p:spPr>
          <a:xfrm>
            <a:off x="563217" y="1192695"/>
            <a:ext cx="4340086"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700">
                <a:latin typeface="Calibri"/>
                <a:ea typeface="Calibri"/>
                <a:cs typeface="Arial"/>
              </a:rPr>
              <a:t>They is very small deviation in mean but, at max it is reducing to 0.80 </a:t>
            </a:r>
          </a:p>
          <a:p>
            <a:pPr marL="285750" indent="-285750">
              <a:spcAft>
                <a:spcPts val="1200"/>
              </a:spcAft>
              <a:buFont typeface="Arial,Sans-Serif"/>
              <a:buChar char="•"/>
            </a:pPr>
            <a:r>
              <a:rPr lang="en-US" sz="1700">
                <a:latin typeface="Calibri"/>
                <a:ea typeface="Calibri"/>
                <a:cs typeface="Arial"/>
              </a:rPr>
              <a:t>The feature shows excellent stability with a clear trend, supporting its robustness for modeling.</a:t>
            </a:r>
          </a:p>
          <a:p>
            <a:pPr marL="285750" indent="-285750">
              <a:spcAft>
                <a:spcPts val="1200"/>
              </a:spcAft>
              <a:buFont typeface="Arial,Sans-Serif"/>
              <a:buChar char="•"/>
            </a:pPr>
            <a:r>
              <a:rPr lang="en-US" sz="1700">
                <a:latin typeface="Calibri"/>
                <a:ea typeface="+mn-lt"/>
                <a:cs typeface="+mn-lt"/>
              </a:rPr>
              <a:t>Overall, the month-over-month changes are progressive and stable, making the feature reliable and suitable for modeling.</a:t>
            </a:r>
            <a:endParaRPr lang="en-US" sz="1700">
              <a:latin typeface="Calibri"/>
              <a:ea typeface="Calibri"/>
              <a:cs typeface="Arial"/>
            </a:endParaRPr>
          </a:p>
          <a:p>
            <a:endParaRPr lang="en-US" sz="1700">
              <a:latin typeface="Calibri"/>
              <a:ea typeface="Calibri"/>
              <a:cs typeface="Calibri"/>
            </a:endParaRPr>
          </a:p>
        </p:txBody>
      </p:sp>
      <p:pic>
        <p:nvPicPr>
          <p:cNvPr id="5" name="Picture 4">
            <a:extLst>
              <a:ext uri="{FF2B5EF4-FFF2-40B4-BE49-F238E27FC236}">
                <a16:creationId xmlns:a16="http://schemas.microsoft.com/office/drawing/2014/main" id="{5ADDBCC5-B094-06E8-38DD-98D82D6C3D03}"/>
              </a:ext>
            </a:extLst>
          </p:cNvPr>
          <p:cNvPicPr>
            <a:picLocks noChangeAspect="1"/>
          </p:cNvPicPr>
          <p:nvPr/>
        </p:nvPicPr>
        <p:blipFill>
          <a:blip r:embed="rId2"/>
          <a:stretch>
            <a:fillRect/>
          </a:stretch>
        </p:blipFill>
        <p:spPr>
          <a:xfrm>
            <a:off x="4908620" y="1305753"/>
            <a:ext cx="6924675" cy="3981450"/>
          </a:xfrm>
          <a:prstGeom prst="rect">
            <a:avLst/>
          </a:prstGeom>
        </p:spPr>
      </p:pic>
    </p:spTree>
    <p:extLst>
      <p:ext uri="{BB962C8B-B14F-4D97-AF65-F5344CB8AC3E}">
        <p14:creationId xmlns:p14="http://schemas.microsoft.com/office/powerpoint/2010/main" val="16829333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712C21-7D71-8784-BB7D-12528CB06ED2}"/>
              </a:ext>
            </a:extLst>
          </p:cNvPr>
          <p:cNvSpPr>
            <a:spLocks noGrp="1"/>
          </p:cNvSpPr>
          <p:nvPr>
            <p:ph type="sldNum" sz="quarter" idx="12"/>
          </p:nvPr>
        </p:nvSpPr>
        <p:spPr/>
        <p:txBody>
          <a:bodyPr/>
          <a:lstStyle/>
          <a:p>
            <a:fld id="{C7F0D36C-296C-4C41-928D-13DEBF2E67EF}" type="slidenum">
              <a:rPr lang="en-PH" smtClean="0"/>
              <a:pPr/>
              <a:t>46</a:t>
            </a:fld>
            <a:endParaRPr lang="en-PH"/>
          </a:p>
        </p:txBody>
      </p:sp>
      <p:sp>
        <p:nvSpPr>
          <p:cNvPr id="3" name="TextBox 2">
            <a:extLst>
              <a:ext uri="{FF2B5EF4-FFF2-40B4-BE49-F238E27FC236}">
                <a16:creationId xmlns:a16="http://schemas.microsoft.com/office/drawing/2014/main" id="{B875CDA3-218F-37C3-0C24-7E10A51CDC98}"/>
              </a:ext>
            </a:extLst>
          </p:cNvPr>
          <p:cNvSpPr txBox="1"/>
          <p:nvPr/>
        </p:nvSpPr>
        <p:spPr>
          <a:xfrm>
            <a:off x="530087" y="132521"/>
            <a:ext cx="1086678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8 :</a:t>
            </a:r>
            <a:r>
              <a:rPr lang="en-US" sz="1700" b="1">
                <a:solidFill>
                  <a:srgbClr val="785AFF"/>
                </a:solidFill>
                <a:ea typeface="+mn-lt"/>
                <a:cs typeface="+mn-lt"/>
              </a:rPr>
              <a:t> </a:t>
            </a:r>
            <a:r>
              <a:rPr lang="en-US" sz="1700" b="1" err="1">
                <a:solidFill>
                  <a:srgbClr val="785AFF"/>
                </a:solidFill>
                <a:latin typeface="Consolas"/>
              </a:rPr>
              <a:t>tx_cnt_cash_in_total</a:t>
            </a:r>
            <a:r>
              <a:rPr lang="en-IN" sz="1700" b="1">
                <a:solidFill>
                  <a:srgbClr val="785AFF"/>
                </a:solidFill>
                <a:latin typeface="Consolas"/>
              </a:rPr>
              <a:t> </a:t>
            </a:r>
            <a:r>
              <a:rPr lang="en-IN" sz="1700">
                <a:solidFill>
                  <a:srgbClr val="785AFF"/>
                </a:solidFill>
                <a:ea typeface="+mn-lt"/>
                <a:cs typeface="+mn-lt"/>
              </a:rPr>
              <a:t>Feature CSI Analysis &lt;Applied&gt;</a:t>
            </a:r>
            <a:endParaRPr lang="en-US" sz="1700">
              <a:ea typeface="+mn-lt"/>
              <a:cs typeface="+mn-lt"/>
            </a:endParaRPr>
          </a:p>
          <a:p>
            <a:pPr algn="l"/>
            <a:endParaRPr lang="en-US"/>
          </a:p>
        </p:txBody>
      </p:sp>
      <p:sp>
        <p:nvSpPr>
          <p:cNvPr id="5" name="TextBox 4">
            <a:extLst>
              <a:ext uri="{FF2B5EF4-FFF2-40B4-BE49-F238E27FC236}">
                <a16:creationId xmlns:a16="http://schemas.microsoft.com/office/drawing/2014/main" id="{DA4BB1BC-BA76-3E43-E3E6-E244C80365C6}"/>
              </a:ext>
            </a:extLst>
          </p:cNvPr>
          <p:cNvSpPr txBox="1"/>
          <p:nvPr/>
        </p:nvSpPr>
        <p:spPr>
          <a:xfrm>
            <a:off x="2898912" y="4687956"/>
            <a:ext cx="6145695" cy="19697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Jan’2025.</a:t>
            </a:r>
          </a:p>
          <a:p>
            <a:pPr marL="285750" indent="-285750">
              <a:spcAft>
                <a:spcPts val="1200"/>
              </a:spcAft>
              <a:buFont typeface="Arial,Sans-Serif"/>
              <a:buChar char="•"/>
            </a:pPr>
            <a:r>
              <a:rPr lang="en-US" sz="1400">
                <a:ea typeface="+mn-lt"/>
                <a:cs typeface="+mn-lt"/>
              </a:rPr>
              <a:t>The feature shows consistent month-on-month CSI stability before March 2025, with a temporary peak in February that quickly normalizes. From March onwards, CSI values remain low and steady, reflecting a stable contribution during the Test/OOT period. Overall, the feature demonstrates strong temporal stability, making it dependable for model performance over time.</a:t>
            </a:r>
            <a:endParaRPr lang="en-US">
              <a:ea typeface="+mn-lt"/>
              <a:cs typeface="+mn-lt"/>
            </a:endParaRPr>
          </a:p>
          <a:p>
            <a:pPr algn="l"/>
            <a:endParaRPr lang="en-US"/>
          </a:p>
        </p:txBody>
      </p:sp>
      <p:pic>
        <p:nvPicPr>
          <p:cNvPr id="6" name="Picture 5" descr="A graph with blue and orange lines&#10;&#10;AI-generated content may be incorrect.">
            <a:extLst>
              <a:ext uri="{FF2B5EF4-FFF2-40B4-BE49-F238E27FC236}">
                <a16:creationId xmlns:a16="http://schemas.microsoft.com/office/drawing/2014/main" id="{08DE7FDD-4E62-0E0D-8ED0-7B527A1279D2}"/>
              </a:ext>
            </a:extLst>
          </p:cNvPr>
          <p:cNvPicPr>
            <a:picLocks noChangeAspect="1"/>
          </p:cNvPicPr>
          <p:nvPr/>
        </p:nvPicPr>
        <p:blipFill>
          <a:blip r:embed="rId2"/>
          <a:stretch>
            <a:fillRect/>
          </a:stretch>
        </p:blipFill>
        <p:spPr>
          <a:xfrm>
            <a:off x="1197803" y="763726"/>
            <a:ext cx="10039350" cy="3762375"/>
          </a:xfrm>
          <a:prstGeom prst="rect">
            <a:avLst/>
          </a:prstGeom>
        </p:spPr>
      </p:pic>
    </p:spTree>
    <p:extLst>
      <p:ext uri="{BB962C8B-B14F-4D97-AF65-F5344CB8AC3E}">
        <p14:creationId xmlns:p14="http://schemas.microsoft.com/office/powerpoint/2010/main" val="6386772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679C6-9C52-29E2-ABEE-C68E6861BF5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3BED19-666E-CC0B-F058-67CE5CCF6056}"/>
              </a:ext>
            </a:extLst>
          </p:cNvPr>
          <p:cNvSpPr>
            <a:spLocks noGrp="1"/>
          </p:cNvSpPr>
          <p:nvPr>
            <p:ph type="sldNum" sz="quarter" idx="12"/>
          </p:nvPr>
        </p:nvSpPr>
        <p:spPr>
          <a:xfrm>
            <a:off x="911223" y="6282781"/>
            <a:ext cx="2670175" cy="231140"/>
          </a:xfrm>
        </p:spPr>
        <p:txBody>
          <a:bodyPr anchor="t">
            <a:normAutofit/>
          </a:bodyPr>
          <a:lstStyle/>
          <a:p>
            <a:pPr>
              <a:spcAft>
                <a:spcPts val="600"/>
              </a:spcAft>
            </a:pPr>
            <a:fld id="{C7F0D36C-296C-4C41-928D-13DEBF2E67EF}" type="slidenum">
              <a:rPr lang="en-PH" smtClean="0"/>
              <a:pPr>
                <a:spcAft>
                  <a:spcPts val="600"/>
                </a:spcAft>
              </a:pPr>
              <a:t>47</a:t>
            </a:fld>
            <a:endParaRPr lang="en-PH"/>
          </a:p>
        </p:txBody>
      </p:sp>
      <p:sp>
        <p:nvSpPr>
          <p:cNvPr id="3" name="Title 2">
            <a:extLst>
              <a:ext uri="{FF2B5EF4-FFF2-40B4-BE49-F238E27FC236}">
                <a16:creationId xmlns:a16="http://schemas.microsoft.com/office/drawing/2014/main" id="{75328622-8EAF-DEBF-53F9-4DD270244187}"/>
              </a:ext>
            </a:extLst>
          </p:cNvPr>
          <p:cNvSpPr>
            <a:spLocks noGrp="1"/>
          </p:cNvSpPr>
          <p:nvPr>
            <p:ph type="title"/>
          </p:nvPr>
        </p:nvSpPr>
        <p:spPr>
          <a:xfrm>
            <a:off x="160769" y="309482"/>
            <a:ext cx="11120004" cy="355275"/>
          </a:xfrm>
        </p:spPr>
        <p:txBody>
          <a:bodyPr anchor="t">
            <a:normAutofit fontScale="90000"/>
          </a:bodyPr>
          <a:lstStyle/>
          <a:p>
            <a:pPr>
              <a:lnSpc>
                <a:spcPct val="100000"/>
              </a:lnSpc>
            </a:pPr>
            <a:r>
              <a:rPr lang="en-US" sz="2400" b="0"/>
              <a:t>Rank# 9:</a:t>
            </a:r>
            <a:r>
              <a:rPr lang="en-US" sz="2400"/>
              <a:t> </a:t>
            </a:r>
            <a:r>
              <a:rPr lang="en-US" sz="2400" err="1"/>
              <a:t>tx_cnt_incomplete_loan_apps</a:t>
            </a:r>
            <a:r>
              <a:rPr lang="en-US" sz="2400"/>
              <a:t> </a:t>
            </a:r>
            <a:r>
              <a:rPr lang="en-IN" sz="2400"/>
              <a:t> </a:t>
            </a:r>
            <a:r>
              <a:rPr lang="en-IN" sz="2400" b="0"/>
              <a:t>Performance in Train vs Test  &lt;Disbursed&gt;</a:t>
            </a:r>
          </a:p>
          <a:p>
            <a:pPr>
              <a:lnSpc>
                <a:spcPct val="100000"/>
              </a:lnSpc>
            </a:pPr>
            <a:endParaRPr lang="en-IN" sz="2400"/>
          </a:p>
        </p:txBody>
      </p:sp>
      <p:pic>
        <p:nvPicPr>
          <p:cNvPr id="4" name="Picture 3" descr="A graph of blue and orange bars&#10;&#10;AI-generated content may be incorrect.">
            <a:extLst>
              <a:ext uri="{FF2B5EF4-FFF2-40B4-BE49-F238E27FC236}">
                <a16:creationId xmlns:a16="http://schemas.microsoft.com/office/drawing/2014/main" id="{DF706116-545A-DDDD-E3EB-6D0C5F207F17}"/>
              </a:ext>
            </a:extLst>
          </p:cNvPr>
          <p:cNvPicPr>
            <a:picLocks noChangeAspect="1"/>
          </p:cNvPicPr>
          <p:nvPr/>
        </p:nvPicPr>
        <p:blipFill>
          <a:blip r:embed="rId2"/>
          <a:stretch>
            <a:fillRect/>
          </a:stretch>
        </p:blipFill>
        <p:spPr>
          <a:xfrm>
            <a:off x="329867" y="1935265"/>
            <a:ext cx="6115964" cy="4451938"/>
          </a:xfrm>
          <a:prstGeom prst="rect">
            <a:avLst/>
          </a:prstGeom>
          <a:noFill/>
        </p:spPr>
      </p:pic>
      <p:pic>
        <p:nvPicPr>
          <p:cNvPr id="7" name="Picture 6" descr="A screenshot of a computer&#10;&#10;AI-generated content may be incorrect.">
            <a:extLst>
              <a:ext uri="{FF2B5EF4-FFF2-40B4-BE49-F238E27FC236}">
                <a16:creationId xmlns:a16="http://schemas.microsoft.com/office/drawing/2014/main" id="{0C7B2CF4-9785-FB73-5A57-0A63397D26D8}"/>
              </a:ext>
            </a:extLst>
          </p:cNvPr>
          <p:cNvPicPr>
            <a:picLocks noChangeAspect="1"/>
          </p:cNvPicPr>
          <p:nvPr/>
        </p:nvPicPr>
        <p:blipFill>
          <a:blip r:embed="rId3"/>
          <a:stretch>
            <a:fillRect/>
          </a:stretch>
        </p:blipFill>
        <p:spPr>
          <a:xfrm>
            <a:off x="6633113" y="3646058"/>
            <a:ext cx="4647231" cy="1541919"/>
          </a:xfrm>
          <a:prstGeom prst="rect">
            <a:avLst/>
          </a:prstGeom>
        </p:spPr>
      </p:pic>
    </p:spTree>
    <p:extLst>
      <p:ext uri="{BB962C8B-B14F-4D97-AF65-F5344CB8AC3E}">
        <p14:creationId xmlns:p14="http://schemas.microsoft.com/office/powerpoint/2010/main" val="41475579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B4757A-41EB-2C1A-7B3E-C845E65AC964}"/>
              </a:ext>
            </a:extLst>
          </p:cNvPr>
          <p:cNvSpPr>
            <a:spLocks noGrp="1"/>
          </p:cNvSpPr>
          <p:nvPr>
            <p:ph type="sldNum" sz="quarter" idx="12"/>
          </p:nvPr>
        </p:nvSpPr>
        <p:spPr/>
        <p:txBody>
          <a:bodyPr/>
          <a:lstStyle/>
          <a:p>
            <a:fld id="{C7F0D36C-296C-4C41-928D-13DEBF2E67EF}" type="slidenum">
              <a:rPr lang="en-PH" smtClean="0"/>
              <a:pPr/>
              <a:t>48</a:t>
            </a:fld>
            <a:endParaRPr lang="en-PH"/>
          </a:p>
        </p:txBody>
      </p:sp>
      <p:pic>
        <p:nvPicPr>
          <p:cNvPr id="6" name="Picture 5">
            <a:extLst>
              <a:ext uri="{FF2B5EF4-FFF2-40B4-BE49-F238E27FC236}">
                <a16:creationId xmlns:a16="http://schemas.microsoft.com/office/drawing/2014/main" id="{858371C5-EB18-0AF2-D95C-0069F1A83E07}"/>
              </a:ext>
            </a:extLst>
          </p:cNvPr>
          <p:cNvPicPr>
            <a:picLocks noChangeAspect="1"/>
          </p:cNvPicPr>
          <p:nvPr/>
        </p:nvPicPr>
        <p:blipFill>
          <a:blip r:embed="rId2"/>
          <a:stretch>
            <a:fillRect/>
          </a:stretch>
        </p:blipFill>
        <p:spPr>
          <a:xfrm>
            <a:off x="4777172" y="593133"/>
            <a:ext cx="7277361" cy="5146318"/>
          </a:xfrm>
          <a:prstGeom prst="rect">
            <a:avLst/>
          </a:prstGeom>
        </p:spPr>
      </p:pic>
      <p:pic>
        <p:nvPicPr>
          <p:cNvPr id="7" name="Picture 6" descr="A black text on a white background&#10;&#10;AI-generated content may be incorrect.">
            <a:extLst>
              <a:ext uri="{FF2B5EF4-FFF2-40B4-BE49-F238E27FC236}">
                <a16:creationId xmlns:a16="http://schemas.microsoft.com/office/drawing/2014/main" id="{96E7DB56-8DAB-56CE-B5C0-0F743CB76517}"/>
              </a:ext>
            </a:extLst>
          </p:cNvPr>
          <p:cNvPicPr>
            <a:picLocks noChangeAspect="1"/>
          </p:cNvPicPr>
          <p:nvPr/>
        </p:nvPicPr>
        <p:blipFill>
          <a:blip r:embed="rId3"/>
          <a:stretch>
            <a:fillRect/>
          </a:stretch>
        </p:blipFill>
        <p:spPr>
          <a:xfrm>
            <a:off x="5711044" y="5735583"/>
            <a:ext cx="3533775" cy="1095375"/>
          </a:xfrm>
          <a:prstGeom prst="rect">
            <a:avLst/>
          </a:prstGeom>
        </p:spPr>
      </p:pic>
      <p:sp>
        <p:nvSpPr>
          <p:cNvPr id="3" name="TextBox 2">
            <a:extLst>
              <a:ext uri="{FF2B5EF4-FFF2-40B4-BE49-F238E27FC236}">
                <a16:creationId xmlns:a16="http://schemas.microsoft.com/office/drawing/2014/main" id="{410418D7-00D3-FBC4-130D-607E71F7C487}"/>
              </a:ext>
            </a:extLst>
          </p:cNvPr>
          <p:cNvSpPr txBox="1"/>
          <p:nvPr/>
        </p:nvSpPr>
        <p:spPr>
          <a:xfrm>
            <a:off x="132521" y="115956"/>
            <a:ext cx="1109869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200">
                <a:solidFill>
                  <a:srgbClr val="785AFF"/>
                </a:solidFill>
                <a:ea typeface="+mn-lt"/>
                <a:cs typeface="+mn-lt"/>
              </a:rPr>
              <a:t>Rank# 9:</a:t>
            </a:r>
            <a:r>
              <a:rPr lang="en-US" sz="2200" b="1">
                <a:solidFill>
                  <a:srgbClr val="785AFF"/>
                </a:solidFill>
                <a:ea typeface="+mn-lt"/>
                <a:cs typeface="+mn-lt"/>
              </a:rPr>
              <a:t> </a:t>
            </a:r>
            <a:r>
              <a:rPr lang="en-US" sz="2200" b="1" err="1">
                <a:solidFill>
                  <a:srgbClr val="785AFF"/>
                </a:solidFill>
                <a:ea typeface="+mn-lt"/>
                <a:cs typeface="+mn-lt"/>
              </a:rPr>
              <a:t>tx_cnt_incomplete_loan_apps</a:t>
            </a:r>
            <a:r>
              <a:rPr lang="en-US" sz="2200" b="1">
                <a:solidFill>
                  <a:srgbClr val="785AFF"/>
                </a:solidFill>
                <a:ea typeface="+mn-lt"/>
                <a:cs typeface="+mn-lt"/>
              </a:rPr>
              <a:t> </a:t>
            </a:r>
            <a:r>
              <a:rPr lang="en-IN" sz="2200" b="1">
                <a:solidFill>
                  <a:srgbClr val="785AFF"/>
                </a:solidFill>
                <a:ea typeface="+mn-lt"/>
                <a:cs typeface="+mn-lt"/>
              </a:rPr>
              <a:t> </a:t>
            </a:r>
            <a:r>
              <a:rPr lang="en-IN" sz="2200">
                <a:solidFill>
                  <a:srgbClr val="785AFF"/>
                </a:solidFill>
                <a:ea typeface="+mn-lt"/>
                <a:cs typeface="+mn-lt"/>
              </a:rPr>
              <a:t>Feature Statistics Analysis &lt;Disbursed&gt;</a:t>
            </a:r>
            <a:endParaRPr lang="en-US" sz="2200">
              <a:ea typeface="+mn-lt"/>
              <a:cs typeface="+mn-lt"/>
            </a:endParaRPr>
          </a:p>
          <a:p>
            <a:pPr algn="l"/>
            <a:endParaRPr lang="en-US"/>
          </a:p>
        </p:txBody>
      </p:sp>
      <p:sp>
        <p:nvSpPr>
          <p:cNvPr id="4" name="TextBox 3">
            <a:extLst>
              <a:ext uri="{FF2B5EF4-FFF2-40B4-BE49-F238E27FC236}">
                <a16:creationId xmlns:a16="http://schemas.microsoft.com/office/drawing/2014/main" id="{D1E84351-167E-C66C-080E-6103EDD88182}"/>
              </a:ext>
            </a:extLst>
          </p:cNvPr>
          <p:cNvSpPr txBox="1"/>
          <p:nvPr/>
        </p:nvSpPr>
        <p:spPr>
          <a:xfrm>
            <a:off x="463826" y="1176130"/>
            <a:ext cx="4174434" cy="29084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spcAft>
                <a:spcPts val="1200"/>
              </a:spcAft>
              <a:buFont typeface="Arial,Sans-Serif"/>
              <a:buChar char="•"/>
            </a:pPr>
            <a:r>
              <a:rPr lang="en-US" sz="1700">
                <a:latin typeface="Calibri"/>
                <a:ea typeface="Calibri"/>
                <a:cs typeface="Arial"/>
              </a:rPr>
              <a:t>The lower the bins mean target increases.</a:t>
            </a:r>
          </a:p>
          <a:p>
            <a:pPr marL="171450" indent="-171450" algn="just">
              <a:spcAft>
                <a:spcPts val="1200"/>
              </a:spcAft>
              <a:buFont typeface="Arial,Sans-Serif"/>
              <a:buChar char="•"/>
            </a:pPr>
            <a:r>
              <a:rPr lang="en-US" sz="1700" b="1">
                <a:latin typeface="Calibri"/>
                <a:ea typeface="Calibri"/>
                <a:cs typeface="Arial"/>
              </a:rPr>
              <a:t>Red line closely follows the shape of the blue line</a:t>
            </a:r>
            <a:r>
              <a:rPr lang="en-US" sz="1700">
                <a:latin typeface="Calibri"/>
                <a:ea typeface="Calibri"/>
                <a:cs typeface="Arial"/>
              </a:rPr>
              <a:t>, capturing the overall increasing trend.</a:t>
            </a:r>
          </a:p>
          <a:p>
            <a:pPr marL="171450" indent="-171450" algn="just">
              <a:spcAft>
                <a:spcPts val="1200"/>
              </a:spcAft>
              <a:buFont typeface="Arial,Sans-Serif"/>
              <a:buChar char="•"/>
            </a:pPr>
            <a:r>
              <a:rPr lang="en-US" sz="1700">
                <a:latin typeface="Calibri"/>
                <a:ea typeface="Calibri"/>
                <a:cs typeface="Arial"/>
              </a:rPr>
              <a:t>The </a:t>
            </a:r>
            <a:r>
              <a:rPr lang="en-US" sz="1700" b="1">
                <a:latin typeface="Calibri"/>
                <a:ea typeface="Calibri"/>
                <a:cs typeface="Arial"/>
              </a:rPr>
              <a:t>gap between red and purple</a:t>
            </a:r>
            <a:r>
              <a:rPr lang="en-US" sz="1700">
                <a:latin typeface="Calibri"/>
                <a:ea typeface="Calibri"/>
                <a:cs typeface="Arial"/>
              </a:rPr>
              <a:t> increases in higher bins, proving this feature has </a:t>
            </a:r>
            <a:r>
              <a:rPr lang="en-US" sz="1700" b="1">
                <a:latin typeface="Calibri"/>
                <a:ea typeface="Calibri"/>
                <a:cs typeface="Arial"/>
              </a:rPr>
              <a:t>strong additive predictive power</a:t>
            </a:r>
            <a:r>
              <a:rPr lang="en-US" sz="1700">
                <a:latin typeface="Calibri"/>
                <a:ea typeface="Calibri"/>
                <a:cs typeface="Arial"/>
              </a:rPr>
              <a:t> for identifying high-risk borrowers</a:t>
            </a:r>
            <a:endParaRPr lang="en-GB" sz="1700">
              <a:latin typeface="Calibri"/>
              <a:ea typeface="Calibri"/>
              <a:cs typeface="Arial"/>
            </a:endParaRPr>
          </a:p>
          <a:p>
            <a:endParaRPr lang="en-US" sz="1700">
              <a:latin typeface="Calibri"/>
              <a:ea typeface="Calibri"/>
              <a:cs typeface="Calibri"/>
            </a:endParaRPr>
          </a:p>
        </p:txBody>
      </p:sp>
    </p:spTree>
    <p:extLst>
      <p:ext uri="{BB962C8B-B14F-4D97-AF65-F5344CB8AC3E}">
        <p14:creationId xmlns:p14="http://schemas.microsoft.com/office/powerpoint/2010/main" val="37284731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21115B-A415-880B-97E1-9C561B776A8C}"/>
              </a:ext>
            </a:extLst>
          </p:cNvPr>
          <p:cNvSpPr>
            <a:spLocks noGrp="1"/>
          </p:cNvSpPr>
          <p:nvPr>
            <p:ph type="sldNum" sz="quarter" idx="12"/>
          </p:nvPr>
        </p:nvSpPr>
        <p:spPr/>
        <p:txBody>
          <a:bodyPr/>
          <a:lstStyle/>
          <a:p>
            <a:fld id="{C7F0D36C-296C-4C41-928D-13DEBF2E67EF}" type="slidenum">
              <a:rPr lang="en-PH" smtClean="0"/>
              <a:pPr/>
              <a:t>49</a:t>
            </a:fld>
            <a:endParaRPr lang="en-PH"/>
          </a:p>
        </p:txBody>
      </p:sp>
      <p:sp>
        <p:nvSpPr>
          <p:cNvPr id="3" name="Title 2">
            <a:extLst>
              <a:ext uri="{FF2B5EF4-FFF2-40B4-BE49-F238E27FC236}">
                <a16:creationId xmlns:a16="http://schemas.microsoft.com/office/drawing/2014/main" id="{07D51A71-F92A-B52C-472C-6375629765D0}"/>
              </a:ext>
            </a:extLst>
          </p:cNvPr>
          <p:cNvSpPr>
            <a:spLocks noGrp="1"/>
          </p:cNvSpPr>
          <p:nvPr>
            <p:ph type="title"/>
          </p:nvPr>
        </p:nvSpPr>
        <p:spPr>
          <a:xfrm>
            <a:off x="587951" y="322985"/>
            <a:ext cx="10692822" cy="541566"/>
          </a:xfrm>
        </p:spPr>
        <p:txBody>
          <a:bodyPr>
            <a:normAutofit/>
          </a:bodyPr>
          <a:lstStyle/>
          <a:p>
            <a:r>
              <a:rPr lang="en-US" sz="2200" b="0">
                <a:ea typeface="+mj-lt"/>
                <a:cs typeface="+mj-lt"/>
              </a:rPr>
              <a:t>Rank# 9:</a:t>
            </a:r>
            <a:r>
              <a:rPr lang="en-US" sz="2200">
                <a:ea typeface="+mj-lt"/>
                <a:cs typeface="+mj-lt"/>
              </a:rPr>
              <a:t> </a:t>
            </a:r>
            <a:r>
              <a:rPr lang="en-US" sz="2200" err="1">
                <a:ea typeface="+mj-lt"/>
                <a:cs typeface="+mj-lt"/>
              </a:rPr>
              <a:t>tx_cnt_incomplete_loan_apps</a:t>
            </a:r>
            <a:r>
              <a:rPr lang="en-US" sz="2200">
                <a:ea typeface="+mj-lt"/>
                <a:cs typeface="+mj-lt"/>
              </a:rPr>
              <a:t> </a:t>
            </a:r>
            <a:r>
              <a:rPr lang="en-IN" sz="2200">
                <a:ea typeface="+mj-lt"/>
                <a:cs typeface="+mj-lt"/>
              </a:rPr>
              <a:t> </a:t>
            </a:r>
            <a:r>
              <a:rPr lang="en-IN" sz="2200" b="0">
                <a:ea typeface="+mj-lt"/>
                <a:cs typeface="+mj-lt"/>
              </a:rPr>
              <a:t>MOM Distibution &lt;Applied&gt;</a:t>
            </a:r>
            <a:endParaRPr lang="en-US" sz="22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C3D037A5-3C85-162A-684F-1D45EBE79B05}"/>
              </a:ext>
            </a:extLst>
          </p:cNvPr>
          <p:cNvSpPr txBox="1"/>
          <p:nvPr/>
        </p:nvSpPr>
        <p:spPr>
          <a:xfrm>
            <a:off x="662608" y="1623391"/>
            <a:ext cx="3810000" cy="16619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a:latin typeface="Univers LT"/>
                <a:ea typeface="Calibri"/>
                <a:cs typeface="Calibri"/>
              </a:rPr>
              <a:t>Over the time the means decreases slightly but avg score remains as same over mom </a:t>
            </a:r>
          </a:p>
          <a:p>
            <a:pPr marL="285750" indent="-285750">
              <a:buFont typeface="Arial"/>
              <a:buChar char="•"/>
            </a:pPr>
            <a:r>
              <a:rPr lang="en-US" sz="1700">
                <a:latin typeface="Univers LT"/>
                <a:ea typeface="+mn-lt"/>
                <a:cs typeface="+mn-lt"/>
              </a:rPr>
              <a:t>The feature shows strong month-over-month stability, suitable for use in modeling.</a:t>
            </a:r>
            <a:endParaRPr lang="en-US" sz="1700">
              <a:latin typeface="Univers LT"/>
              <a:ea typeface="Calibri"/>
              <a:cs typeface="Calibri"/>
            </a:endParaRPr>
          </a:p>
        </p:txBody>
      </p:sp>
      <p:pic>
        <p:nvPicPr>
          <p:cNvPr id="4" name="Picture 3">
            <a:extLst>
              <a:ext uri="{FF2B5EF4-FFF2-40B4-BE49-F238E27FC236}">
                <a16:creationId xmlns:a16="http://schemas.microsoft.com/office/drawing/2014/main" id="{C2764E1F-5C8A-F710-57CD-69081773A908}"/>
              </a:ext>
            </a:extLst>
          </p:cNvPr>
          <p:cNvPicPr>
            <a:picLocks noChangeAspect="1"/>
          </p:cNvPicPr>
          <p:nvPr/>
        </p:nvPicPr>
        <p:blipFill>
          <a:blip r:embed="rId2"/>
          <a:stretch>
            <a:fillRect/>
          </a:stretch>
        </p:blipFill>
        <p:spPr>
          <a:xfrm>
            <a:off x="4959418" y="1718711"/>
            <a:ext cx="6315075" cy="4105275"/>
          </a:xfrm>
          <a:prstGeom prst="rect">
            <a:avLst/>
          </a:prstGeom>
        </p:spPr>
      </p:pic>
    </p:spTree>
    <p:extLst>
      <p:ext uri="{BB962C8B-B14F-4D97-AF65-F5344CB8AC3E}">
        <p14:creationId xmlns:p14="http://schemas.microsoft.com/office/powerpoint/2010/main" val="87405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F5135-1F87-803C-A7F4-1273F79BB4B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4669DD-BCE7-D2B5-75CB-4DFC465458F3}"/>
              </a:ext>
            </a:extLst>
          </p:cNvPr>
          <p:cNvSpPr>
            <a:spLocks noGrp="1"/>
          </p:cNvSpPr>
          <p:nvPr>
            <p:ph type="sldNum" sz="quarter" idx="12"/>
          </p:nvPr>
        </p:nvSpPr>
        <p:spPr/>
        <p:txBody>
          <a:bodyPr/>
          <a:lstStyle/>
          <a:p>
            <a:fld id="{C7F0D36C-296C-4C41-928D-13DEBF2E67EF}" type="slidenum">
              <a:rPr lang="en-PH" smtClean="0"/>
              <a:pPr/>
              <a:t>5</a:t>
            </a:fld>
            <a:endParaRPr lang="en-PH"/>
          </a:p>
        </p:txBody>
      </p:sp>
      <p:sp>
        <p:nvSpPr>
          <p:cNvPr id="3" name="Title 2">
            <a:extLst>
              <a:ext uri="{FF2B5EF4-FFF2-40B4-BE49-F238E27FC236}">
                <a16:creationId xmlns:a16="http://schemas.microsoft.com/office/drawing/2014/main" id="{316ABE7A-2D02-03DE-C950-58A378604A01}"/>
              </a:ext>
            </a:extLst>
          </p:cNvPr>
          <p:cNvSpPr>
            <a:spLocks noGrp="1"/>
          </p:cNvSpPr>
          <p:nvPr>
            <p:ph type="title"/>
          </p:nvPr>
        </p:nvSpPr>
        <p:spPr>
          <a:xfrm>
            <a:off x="422878" y="236035"/>
            <a:ext cx="2368551" cy="587749"/>
          </a:xfrm>
        </p:spPr>
        <p:txBody>
          <a:bodyPr>
            <a:noAutofit/>
          </a:bodyPr>
          <a:lstStyle/>
          <a:p>
            <a:br>
              <a:rPr lang="en-IN" sz="2800"/>
            </a:br>
            <a:endParaRPr lang="en-IN" sz="2800"/>
          </a:p>
        </p:txBody>
      </p:sp>
      <p:sp>
        <p:nvSpPr>
          <p:cNvPr id="8" name="Title 2">
            <a:extLst>
              <a:ext uri="{FF2B5EF4-FFF2-40B4-BE49-F238E27FC236}">
                <a16:creationId xmlns:a16="http://schemas.microsoft.com/office/drawing/2014/main" id="{BDBFD9D1-1C5C-933C-A0EB-6BD25DFE6533}"/>
              </a:ext>
            </a:extLst>
          </p:cNvPr>
          <p:cNvSpPr txBox="1">
            <a:spLocks/>
          </p:cNvSpPr>
          <p:nvPr/>
        </p:nvSpPr>
        <p:spPr>
          <a:xfrm>
            <a:off x="3435539" y="233975"/>
            <a:ext cx="6260782" cy="598792"/>
          </a:xfrm>
          <a:prstGeom prst="rect">
            <a:avLst/>
          </a:prstGeom>
        </p:spPr>
        <p:txBody>
          <a:bodyPr vert="horz" lIns="0" tIns="0" rIns="0" bIns="0" rtlCol="0" anchor="t">
            <a:noAutofit/>
          </a:bodyPr>
          <a:lstStyle>
            <a:lvl1pPr algn="l" defTabSz="914400" rtl="0" eaLnBrk="1" latinLnBrk="0" hangingPunct="1">
              <a:lnSpc>
                <a:spcPct val="110000"/>
              </a:lnSpc>
              <a:spcBef>
                <a:spcPct val="0"/>
              </a:spcBef>
              <a:buNone/>
              <a:defRPr lang="hr-HR" sz="3150" b="1" kern="1200" spc="-90" baseline="0" noProof="0" dirty="0">
                <a:solidFill>
                  <a:schemeClr val="accent1"/>
                </a:solidFill>
                <a:latin typeface="+mj-lt"/>
                <a:ea typeface="+mj-ea"/>
                <a:cs typeface="+mj-cs"/>
              </a:defRPr>
            </a:lvl1pPr>
          </a:lstStyle>
          <a:p>
            <a:r>
              <a:rPr lang="en-IN" sz="2800"/>
              <a:t>Inter-Correlation (11 feat)</a:t>
            </a:r>
            <a:endParaRPr lang="en-US" sz="2800"/>
          </a:p>
        </p:txBody>
      </p:sp>
      <p:pic>
        <p:nvPicPr>
          <p:cNvPr id="4" name="Picture 3" descr="A graph with different colored squares&#10;&#10;AI-generated content may be incorrect.">
            <a:extLst>
              <a:ext uri="{FF2B5EF4-FFF2-40B4-BE49-F238E27FC236}">
                <a16:creationId xmlns:a16="http://schemas.microsoft.com/office/drawing/2014/main" id="{C8D0BCEE-2F66-F765-D13F-1C8B39CE9EF5}"/>
              </a:ext>
            </a:extLst>
          </p:cNvPr>
          <p:cNvPicPr>
            <a:picLocks noChangeAspect="1"/>
          </p:cNvPicPr>
          <p:nvPr/>
        </p:nvPicPr>
        <p:blipFill>
          <a:blip r:embed="rId2"/>
          <a:stretch>
            <a:fillRect/>
          </a:stretch>
        </p:blipFill>
        <p:spPr>
          <a:xfrm>
            <a:off x="1098248" y="831273"/>
            <a:ext cx="9994498" cy="6026727"/>
          </a:xfrm>
          <a:prstGeom prst="rect">
            <a:avLst/>
          </a:prstGeom>
        </p:spPr>
      </p:pic>
    </p:spTree>
    <p:extLst>
      <p:ext uri="{BB962C8B-B14F-4D97-AF65-F5344CB8AC3E}">
        <p14:creationId xmlns:p14="http://schemas.microsoft.com/office/powerpoint/2010/main" val="29951961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6800C7-B4ED-8A46-A67D-0BEC9E59DFBE}"/>
              </a:ext>
            </a:extLst>
          </p:cNvPr>
          <p:cNvSpPr>
            <a:spLocks noGrp="1"/>
          </p:cNvSpPr>
          <p:nvPr>
            <p:ph type="sldNum" sz="quarter" idx="12"/>
          </p:nvPr>
        </p:nvSpPr>
        <p:spPr/>
        <p:txBody>
          <a:bodyPr/>
          <a:lstStyle/>
          <a:p>
            <a:fld id="{C7F0D36C-296C-4C41-928D-13DEBF2E67EF}" type="slidenum">
              <a:rPr lang="en-PH" smtClean="0"/>
              <a:pPr/>
              <a:t>50</a:t>
            </a:fld>
            <a:endParaRPr lang="en-PH"/>
          </a:p>
        </p:txBody>
      </p:sp>
      <p:sp>
        <p:nvSpPr>
          <p:cNvPr id="5" name="TextBox 4">
            <a:extLst>
              <a:ext uri="{FF2B5EF4-FFF2-40B4-BE49-F238E27FC236}">
                <a16:creationId xmlns:a16="http://schemas.microsoft.com/office/drawing/2014/main" id="{85624E16-726A-BDAA-5D60-5D376341B605}"/>
              </a:ext>
            </a:extLst>
          </p:cNvPr>
          <p:cNvSpPr txBox="1"/>
          <p:nvPr/>
        </p:nvSpPr>
        <p:spPr>
          <a:xfrm>
            <a:off x="563217" y="82826"/>
            <a:ext cx="967408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9 :</a:t>
            </a:r>
            <a:r>
              <a:rPr lang="en-US" sz="1700" b="1" err="1">
                <a:solidFill>
                  <a:srgbClr val="785AFF"/>
                </a:solidFill>
                <a:ea typeface="+mn-lt"/>
                <a:cs typeface="+mn-lt"/>
              </a:rPr>
              <a:t>tx_cnt_incomplete_loan_apps</a:t>
            </a:r>
            <a:r>
              <a:rPr lang="en-IN" sz="1700" b="1">
                <a:solidFill>
                  <a:srgbClr val="785AFF"/>
                </a:solidFill>
                <a:latin typeface="Consolas"/>
              </a:rPr>
              <a:t> </a:t>
            </a:r>
            <a:r>
              <a:rPr lang="en-IN" sz="1700">
                <a:solidFill>
                  <a:srgbClr val="785AFF"/>
                </a:solidFill>
                <a:ea typeface="+mn-lt"/>
                <a:cs typeface="+mn-lt"/>
              </a:rPr>
              <a:t>Feature CSI Analysis &lt;Applied&gt;</a:t>
            </a:r>
            <a:endParaRPr lang="en-US" sz="1700">
              <a:ea typeface="+mn-lt"/>
              <a:cs typeface="+mn-lt"/>
            </a:endParaRPr>
          </a:p>
          <a:p>
            <a:pPr algn="l"/>
            <a:endParaRPr lang="en-US"/>
          </a:p>
        </p:txBody>
      </p:sp>
      <p:sp>
        <p:nvSpPr>
          <p:cNvPr id="8" name="TextBox 7">
            <a:extLst>
              <a:ext uri="{FF2B5EF4-FFF2-40B4-BE49-F238E27FC236}">
                <a16:creationId xmlns:a16="http://schemas.microsoft.com/office/drawing/2014/main" id="{650A20E1-A255-39CE-EFEC-5B27EB82A049}"/>
              </a:ext>
            </a:extLst>
          </p:cNvPr>
          <p:cNvSpPr txBox="1"/>
          <p:nvPr/>
        </p:nvSpPr>
        <p:spPr>
          <a:xfrm>
            <a:off x="2948608" y="4456043"/>
            <a:ext cx="5267739" cy="21852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cs typeface="Arial"/>
              </a:rPr>
              <a:t>Baseline period: Sep’2024 to Jan’2025.</a:t>
            </a:r>
          </a:p>
          <a:p>
            <a:pPr marL="285750" indent="-285750">
              <a:spcAft>
                <a:spcPts val="1200"/>
              </a:spcAft>
              <a:buFont typeface="Arial,Sans-Serif"/>
              <a:buChar char="•"/>
            </a:pPr>
            <a:r>
              <a:rPr lang="en-US" sz="1400">
                <a:ea typeface="+mn-lt"/>
                <a:cs typeface="+mn-lt"/>
              </a:rPr>
              <a:t>The feature remains highly stable before March 2025 with consistently low CSI values, showing excellent MoM consistency.</a:t>
            </a:r>
            <a:br>
              <a:rPr lang="en-US" sz="1400">
                <a:ea typeface="+mn-lt"/>
                <a:cs typeface="+mn-lt"/>
              </a:rPr>
            </a:br>
            <a:r>
              <a:rPr lang="en-US" sz="1400">
                <a:ea typeface="+mn-lt"/>
                <a:cs typeface="+mn-lt"/>
              </a:rPr>
              <a:t>After March, CSI fluctuates within an acceptable range, indicating some variation but no alarming instability. Overall, the feature continues to be reliable, with meaningful shifts that could reflect evolving user behavior patterns.</a:t>
            </a:r>
            <a:endParaRPr lang="en-US">
              <a:ea typeface="+mn-lt"/>
              <a:cs typeface="+mn-lt"/>
            </a:endParaRPr>
          </a:p>
          <a:p>
            <a:pPr algn="l"/>
            <a:endParaRPr lang="en-US"/>
          </a:p>
        </p:txBody>
      </p:sp>
      <p:pic>
        <p:nvPicPr>
          <p:cNvPr id="3" name="Picture 2" descr="A graph with a line and a line graph&#10;&#10;AI-generated content may be incorrect.">
            <a:extLst>
              <a:ext uri="{FF2B5EF4-FFF2-40B4-BE49-F238E27FC236}">
                <a16:creationId xmlns:a16="http://schemas.microsoft.com/office/drawing/2014/main" id="{AACE136C-1796-8842-3BB2-6EC5CF247114}"/>
              </a:ext>
            </a:extLst>
          </p:cNvPr>
          <p:cNvPicPr>
            <a:picLocks noChangeAspect="1"/>
          </p:cNvPicPr>
          <p:nvPr/>
        </p:nvPicPr>
        <p:blipFill>
          <a:blip r:embed="rId2"/>
          <a:stretch>
            <a:fillRect/>
          </a:stretch>
        </p:blipFill>
        <p:spPr>
          <a:xfrm>
            <a:off x="539750" y="403639"/>
            <a:ext cx="10096500" cy="3886200"/>
          </a:xfrm>
          <a:prstGeom prst="rect">
            <a:avLst/>
          </a:prstGeom>
        </p:spPr>
      </p:pic>
    </p:spTree>
    <p:extLst>
      <p:ext uri="{BB962C8B-B14F-4D97-AF65-F5344CB8AC3E}">
        <p14:creationId xmlns:p14="http://schemas.microsoft.com/office/powerpoint/2010/main" val="4094338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4A14AD-20F5-7017-D1DE-785EFEE73935}"/>
              </a:ext>
            </a:extLst>
          </p:cNvPr>
          <p:cNvSpPr>
            <a:spLocks noGrp="1"/>
          </p:cNvSpPr>
          <p:nvPr>
            <p:ph type="sldNum" sz="quarter" idx="12"/>
          </p:nvPr>
        </p:nvSpPr>
        <p:spPr/>
        <p:txBody>
          <a:bodyPr/>
          <a:lstStyle/>
          <a:p>
            <a:fld id="{C7F0D36C-296C-4C41-928D-13DEBF2E67EF}" type="slidenum">
              <a:rPr lang="en-PH" smtClean="0"/>
              <a:pPr/>
              <a:t>51</a:t>
            </a:fld>
            <a:endParaRPr lang="en-PH"/>
          </a:p>
        </p:txBody>
      </p:sp>
      <p:sp>
        <p:nvSpPr>
          <p:cNvPr id="3" name="Title 2">
            <a:extLst>
              <a:ext uri="{FF2B5EF4-FFF2-40B4-BE49-F238E27FC236}">
                <a16:creationId xmlns:a16="http://schemas.microsoft.com/office/drawing/2014/main" id="{A909016F-CAF7-8DB1-2389-4F887E7FEAF8}"/>
              </a:ext>
            </a:extLst>
          </p:cNvPr>
          <p:cNvSpPr>
            <a:spLocks noGrp="1"/>
          </p:cNvSpPr>
          <p:nvPr>
            <p:ph type="title"/>
          </p:nvPr>
        </p:nvSpPr>
        <p:spPr>
          <a:xfrm>
            <a:off x="595126" y="271142"/>
            <a:ext cx="11642052" cy="425088"/>
          </a:xfrm>
        </p:spPr>
        <p:txBody>
          <a:bodyPr>
            <a:normAutofit/>
          </a:bodyPr>
          <a:lstStyle/>
          <a:p>
            <a:r>
              <a:rPr lang="en-US" sz="1900" b="0">
                <a:ea typeface="+mj-lt"/>
                <a:cs typeface="+mj-lt"/>
              </a:rPr>
              <a:t>Rank# 10:</a:t>
            </a:r>
            <a:r>
              <a:rPr lang="en-US" sz="1900" b="0">
                <a:latin typeface="Univers LT"/>
                <a:ea typeface="+mj-lt"/>
                <a:cs typeface="+mj-lt"/>
              </a:rPr>
              <a:t> </a:t>
            </a:r>
            <a:r>
              <a:rPr lang="en-US" sz="1900">
                <a:latin typeface="Consolas"/>
                <a:ea typeface="+mj-lt"/>
                <a:cs typeface="+mj-lt"/>
              </a:rPr>
              <a:t>tx_amt_cash_in_total</a:t>
            </a:r>
            <a:r>
              <a:rPr lang="en-IN" sz="1900">
                <a:solidFill>
                  <a:srgbClr val="785AFF"/>
                </a:solidFill>
                <a:ea typeface="+mj-lt"/>
                <a:cs typeface="+mj-lt"/>
              </a:rPr>
              <a:t> </a:t>
            </a:r>
            <a:r>
              <a:rPr lang="en-IN" sz="1900" b="0">
                <a:solidFill>
                  <a:srgbClr val="785AFF"/>
                </a:solidFill>
                <a:ea typeface="+mj-lt"/>
                <a:cs typeface="+mj-lt"/>
              </a:rPr>
              <a:t>Performance in Train vs Test  &lt;Disbursed&gt;</a:t>
            </a:r>
            <a:endParaRPr lang="en-IN" sz="1900" b="0">
              <a:solidFill>
                <a:srgbClr val="000000"/>
              </a:solidFill>
              <a:ea typeface="+mj-lt"/>
              <a:cs typeface="+mj-lt"/>
            </a:endParaRPr>
          </a:p>
          <a:p>
            <a:pPr>
              <a:lnSpc>
                <a:spcPct val="150000"/>
              </a:lnSpc>
            </a:pPr>
            <a:endParaRPr lang="en-IN" sz="1900" b="0">
              <a:solidFill>
                <a:schemeClr val="bg2">
                  <a:lumMod val="49000"/>
                </a:schemeClr>
              </a:solidFill>
              <a:latin typeface="Consolas"/>
              <a:ea typeface="Calibri"/>
              <a:cs typeface="Calibri"/>
            </a:endParaRPr>
          </a:p>
        </p:txBody>
      </p:sp>
      <p:pic>
        <p:nvPicPr>
          <p:cNvPr id="8" name="Picture 7" descr="A graph of blue and orange bars&#10;&#10;AI-generated content may be incorrect.">
            <a:extLst>
              <a:ext uri="{FF2B5EF4-FFF2-40B4-BE49-F238E27FC236}">
                <a16:creationId xmlns:a16="http://schemas.microsoft.com/office/drawing/2014/main" id="{E14C31EE-72B5-B943-EE94-F13F89D238E1}"/>
              </a:ext>
            </a:extLst>
          </p:cNvPr>
          <p:cNvPicPr>
            <a:picLocks noChangeAspect="1"/>
          </p:cNvPicPr>
          <p:nvPr/>
        </p:nvPicPr>
        <p:blipFill>
          <a:blip r:embed="rId2"/>
          <a:stretch>
            <a:fillRect/>
          </a:stretch>
        </p:blipFill>
        <p:spPr>
          <a:xfrm>
            <a:off x="686823" y="2117912"/>
            <a:ext cx="5719678" cy="4280648"/>
          </a:xfrm>
          <a:prstGeom prst="rect">
            <a:avLst/>
          </a:prstGeom>
        </p:spPr>
      </p:pic>
      <p:pic>
        <p:nvPicPr>
          <p:cNvPr id="9" name="Picture 8" descr="A table with numbers and letters&#10;&#10;AI-generated content may be incorrect.">
            <a:extLst>
              <a:ext uri="{FF2B5EF4-FFF2-40B4-BE49-F238E27FC236}">
                <a16:creationId xmlns:a16="http://schemas.microsoft.com/office/drawing/2014/main" id="{A941B5CD-2692-07EC-81E5-9DC6332DA1D4}"/>
              </a:ext>
            </a:extLst>
          </p:cNvPr>
          <p:cNvPicPr>
            <a:picLocks noChangeAspect="1"/>
          </p:cNvPicPr>
          <p:nvPr/>
        </p:nvPicPr>
        <p:blipFill>
          <a:blip r:embed="rId3"/>
          <a:stretch>
            <a:fillRect/>
          </a:stretch>
        </p:blipFill>
        <p:spPr>
          <a:xfrm>
            <a:off x="6911788" y="3878636"/>
            <a:ext cx="4699748" cy="1767728"/>
          </a:xfrm>
          <a:prstGeom prst="rect">
            <a:avLst/>
          </a:prstGeom>
        </p:spPr>
      </p:pic>
    </p:spTree>
    <p:extLst>
      <p:ext uri="{BB962C8B-B14F-4D97-AF65-F5344CB8AC3E}">
        <p14:creationId xmlns:p14="http://schemas.microsoft.com/office/powerpoint/2010/main" val="15970319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EA81E9-A774-ECF3-8594-E761E597AC75}"/>
              </a:ext>
            </a:extLst>
          </p:cNvPr>
          <p:cNvSpPr>
            <a:spLocks noGrp="1"/>
          </p:cNvSpPr>
          <p:nvPr>
            <p:ph type="sldNum" sz="quarter" idx="12"/>
          </p:nvPr>
        </p:nvSpPr>
        <p:spPr/>
        <p:txBody>
          <a:bodyPr/>
          <a:lstStyle/>
          <a:p>
            <a:fld id="{C7F0D36C-296C-4C41-928D-13DEBF2E67EF}" type="slidenum">
              <a:rPr lang="en-PH" smtClean="0"/>
              <a:pPr/>
              <a:t>52</a:t>
            </a:fld>
            <a:endParaRPr lang="en-PH"/>
          </a:p>
        </p:txBody>
      </p:sp>
      <p:pic>
        <p:nvPicPr>
          <p:cNvPr id="4" name="Picture 3">
            <a:extLst>
              <a:ext uri="{FF2B5EF4-FFF2-40B4-BE49-F238E27FC236}">
                <a16:creationId xmlns:a16="http://schemas.microsoft.com/office/drawing/2014/main" id="{D182240F-C196-2B85-DB8F-647693B07B3C}"/>
              </a:ext>
            </a:extLst>
          </p:cNvPr>
          <p:cNvPicPr>
            <a:picLocks noChangeAspect="1"/>
          </p:cNvPicPr>
          <p:nvPr/>
        </p:nvPicPr>
        <p:blipFill>
          <a:blip r:embed="rId2"/>
          <a:stretch>
            <a:fillRect/>
          </a:stretch>
        </p:blipFill>
        <p:spPr>
          <a:xfrm>
            <a:off x="5666363" y="483179"/>
            <a:ext cx="6528089" cy="4702463"/>
          </a:xfrm>
          <a:prstGeom prst="rect">
            <a:avLst/>
          </a:prstGeom>
        </p:spPr>
      </p:pic>
      <p:sp>
        <p:nvSpPr>
          <p:cNvPr id="3" name="TextBox 2">
            <a:extLst>
              <a:ext uri="{FF2B5EF4-FFF2-40B4-BE49-F238E27FC236}">
                <a16:creationId xmlns:a16="http://schemas.microsoft.com/office/drawing/2014/main" id="{E4712661-7495-97B0-69A8-0CD407B38264}"/>
              </a:ext>
            </a:extLst>
          </p:cNvPr>
          <p:cNvSpPr txBox="1"/>
          <p:nvPr/>
        </p:nvSpPr>
        <p:spPr>
          <a:xfrm>
            <a:off x="298174" y="149087"/>
            <a:ext cx="10734260" cy="6617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900">
                <a:solidFill>
                  <a:srgbClr val="785AFF"/>
                </a:solidFill>
                <a:ea typeface="+mn-lt"/>
                <a:cs typeface="+mn-lt"/>
              </a:rPr>
              <a:t>Rank# 10: </a:t>
            </a:r>
            <a:r>
              <a:rPr lang="en-US" sz="1900" b="1" err="1">
                <a:solidFill>
                  <a:srgbClr val="785AFF"/>
                </a:solidFill>
                <a:latin typeface="Consolas"/>
              </a:rPr>
              <a:t>tx_amt_cash_in_total</a:t>
            </a:r>
            <a:r>
              <a:rPr lang="en-IN" sz="1900" b="1">
                <a:solidFill>
                  <a:srgbClr val="785AFF"/>
                </a:solidFill>
                <a:ea typeface="+mn-lt"/>
                <a:cs typeface="+mn-lt"/>
              </a:rPr>
              <a:t> </a:t>
            </a:r>
            <a:r>
              <a:rPr lang="en-IN" sz="1900">
                <a:solidFill>
                  <a:srgbClr val="785AFF"/>
                </a:solidFill>
                <a:ea typeface="+mn-lt"/>
                <a:cs typeface="+mn-lt"/>
              </a:rPr>
              <a:t>Feature Statistics Analysis &lt;Disbursed&gt;</a:t>
            </a:r>
            <a:endParaRPr lang="en-US" sz="1900">
              <a:ea typeface="+mn-lt"/>
              <a:cs typeface="+mn-lt"/>
            </a:endParaRPr>
          </a:p>
          <a:p>
            <a:pPr algn="l"/>
            <a:endParaRPr lang="en-US"/>
          </a:p>
        </p:txBody>
      </p:sp>
      <p:pic>
        <p:nvPicPr>
          <p:cNvPr id="6" name="Picture 5" descr="A black text on a white background&#10;&#10;AI-generated content may be incorrect.">
            <a:extLst>
              <a:ext uri="{FF2B5EF4-FFF2-40B4-BE49-F238E27FC236}">
                <a16:creationId xmlns:a16="http://schemas.microsoft.com/office/drawing/2014/main" id="{520FA550-A3FE-43BB-1AAF-01715DC71AE3}"/>
              </a:ext>
            </a:extLst>
          </p:cNvPr>
          <p:cNvPicPr>
            <a:picLocks noChangeAspect="1"/>
          </p:cNvPicPr>
          <p:nvPr/>
        </p:nvPicPr>
        <p:blipFill>
          <a:blip r:embed="rId3"/>
          <a:stretch>
            <a:fillRect/>
          </a:stretch>
        </p:blipFill>
        <p:spPr>
          <a:xfrm>
            <a:off x="6330976" y="5313685"/>
            <a:ext cx="3533775" cy="1349375"/>
          </a:xfrm>
          <a:prstGeom prst="rect">
            <a:avLst/>
          </a:prstGeom>
        </p:spPr>
      </p:pic>
      <p:sp>
        <p:nvSpPr>
          <p:cNvPr id="7" name="TextBox 6">
            <a:extLst>
              <a:ext uri="{FF2B5EF4-FFF2-40B4-BE49-F238E27FC236}">
                <a16:creationId xmlns:a16="http://schemas.microsoft.com/office/drawing/2014/main" id="{26901961-BFBB-B3CD-25BE-63CBF5A71636}"/>
              </a:ext>
            </a:extLst>
          </p:cNvPr>
          <p:cNvSpPr txBox="1"/>
          <p:nvPr/>
        </p:nvSpPr>
        <p:spPr>
          <a:xfrm>
            <a:off x="480391" y="911086"/>
            <a:ext cx="4389782" cy="23391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lgn="just">
              <a:spcAft>
                <a:spcPts val="1200"/>
              </a:spcAft>
              <a:buFont typeface="Arial,Sans-Serif"/>
              <a:buChar char="•"/>
            </a:pPr>
            <a:r>
              <a:rPr lang="en-US" sz="1400">
                <a:latin typeface="Arial"/>
                <a:cs typeface="Arial"/>
              </a:rPr>
              <a:t>The red line is </a:t>
            </a:r>
            <a:r>
              <a:rPr lang="en-US" sz="1400" b="1">
                <a:latin typeface="Arial"/>
                <a:cs typeface="Arial"/>
              </a:rPr>
              <a:t>smoother</a:t>
            </a:r>
            <a:r>
              <a:rPr lang="en-US" sz="1400">
                <a:latin typeface="Arial"/>
                <a:cs typeface="Arial"/>
              </a:rPr>
              <a:t> than the blue one, meaning the model has learned to </a:t>
            </a:r>
            <a:r>
              <a:rPr lang="en-US" sz="1400" b="1">
                <a:latin typeface="Arial"/>
                <a:cs typeface="Arial"/>
              </a:rPr>
              <a:t>generalize</a:t>
            </a:r>
            <a:r>
              <a:rPr lang="en-US" sz="1400">
                <a:latin typeface="Arial"/>
                <a:cs typeface="Arial"/>
              </a:rPr>
              <a:t> rather than overfit the noise in actual default rates</a:t>
            </a:r>
          </a:p>
          <a:p>
            <a:pPr marL="171450" indent="-171450" algn="just">
              <a:spcAft>
                <a:spcPts val="1200"/>
              </a:spcAft>
              <a:buFont typeface="Arial,Sans-Serif"/>
              <a:buChar char="•"/>
            </a:pPr>
            <a:r>
              <a:rPr lang="en-US" sz="1400">
                <a:latin typeface="Arial"/>
                <a:cs typeface="Arial"/>
              </a:rPr>
              <a:t>The </a:t>
            </a:r>
            <a:r>
              <a:rPr lang="en-US" sz="1400" b="1">
                <a:latin typeface="Arial"/>
                <a:cs typeface="Arial"/>
              </a:rPr>
              <a:t>gap between red and purple line</a:t>
            </a:r>
            <a:r>
              <a:rPr lang="en-US" sz="1400">
                <a:latin typeface="Arial"/>
                <a:cs typeface="Arial"/>
              </a:rPr>
              <a:t>s represents the contribution of this feature.</a:t>
            </a:r>
          </a:p>
          <a:p>
            <a:pPr marL="171450" indent="-171450" algn="just">
              <a:spcAft>
                <a:spcPts val="1200"/>
              </a:spcAft>
              <a:buFont typeface="Arial,Sans-Serif"/>
              <a:buChar char="•"/>
            </a:pPr>
            <a:r>
              <a:rPr lang="en-US" sz="1400">
                <a:latin typeface="Arial"/>
                <a:cs typeface="Arial"/>
              </a:rPr>
              <a:t>Since the </a:t>
            </a:r>
            <a:r>
              <a:rPr lang="en-US" sz="1400" b="1">
                <a:latin typeface="Arial"/>
                <a:cs typeface="Arial"/>
              </a:rPr>
              <a:t>red line often deviates from the purple</a:t>
            </a:r>
            <a:r>
              <a:rPr lang="en-US" sz="1400">
                <a:latin typeface="Arial"/>
                <a:cs typeface="Arial"/>
              </a:rPr>
              <a:t> one, this feature </a:t>
            </a:r>
            <a:r>
              <a:rPr lang="en-US" sz="1400" b="1">
                <a:latin typeface="Arial"/>
                <a:cs typeface="Arial"/>
              </a:rPr>
              <a:t>adds predictive value</a:t>
            </a:r>
            <a:endParaRPr lang="en-US" sz="1400">
              <a:latin typeface="Arial"/>
              <a:cs typeface="Arial"/>
            </a:endParaRPr>
          </a:p>
          <a:p>
            <a:pPr algn="l"/>
            <a:endParaRPr lang="en-US"/>
          </a:p>
        </p:txBody>
      </p:sp>
    </p:spTree>
    <p:extLst>
      <p:ext uri="{BB962C8B-B14F-4D97-AF65-F5344CB8AC3E}">
        <p14:creationId xmlns:p14="http://schemas.microsoft.com/office/powerpoint/2010/main" val="33630999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96066A-80E0-F1DA-E3CC-FD7FAF72D7B8}"/>
              </a:ext>
            </a:extLst>
          </p:cNvPr>
          <p:cNvSpPr>
            <a:spLocks noGrp="1"/>
          </p:cNvSpPr>
          <p:nvPr>
            <p:ph type="sldNum" sz="quarter" idx="12"/>
          </p:nvPr>
        </p:nvSpPr>
        <p:spPr/>
        <p:txBody>
          <a:bodyPr/>
          <a:lstStyle/>
          <a:p>
            <a:fld id="{C7F0D36C-296C-4C41-928D-13DEBF2E67EF}" type="slidenum">
              <a:rPr lang="en-PH" smtClean="0"/>
              <a:pPr/>
              <a:t>53</a:t>
            </a:fld>
            <a:endParaRPr lang="en-PH"/>
          </a:p>
        </p:txBody>
      </p:sp>
      <p:sp>
        <p:nvSpPr>
          <p:cNvPr id="3" name="Title 2">
            <a:extLst>
              <a:ext uri="{FF2B5EF4-FFF2-40B4-BE49-F238E27FC236}">
                <a16:creationId xmlns:a16="http://schemas.microsoft.com/office/drawing/2014/main" id="{9E1620E6-9EDE-2E3B-48F1-8E8AEBA8963A}"/>
              </a:ext>
            </a:extLst>
          </p:cNvPr>
          <p:cNvSpPr>
            <a:spLocks noGrp="1"/>
          </p:cNvSpPr>
          <p:nvPr>
            <p:ph type="title"/>
          </p:nvPr>
        </p:nvSpPr>
        <p:spPr>
          <a:xfrm>
            <a:off x="495587" y="311439"/>
            <a:ext cx="10785186" cy="749385"/>
          </a:xfrm>
        </p:spPr>
        <p:txBody>
          <a:bodyPr/>
          <a:lstStyle/>
          <a:p>
            <a:r>
              <a:rPr lang="en-US" sz="1900" b="0">
                <a:ea typeface="+mj-lt"/>
                <a:cs typeface="+mj-lt"/>
              </a:rPr>
              <a:t>Rank# 10: </a:t>
            </a:r>
            <a:r>
              <a:rPr lang="en-US" sz="1900" err="1">
                <a:latin typeface="Consolas"/>
              </a:rPr>
              <a:t>tx_amt_cash_in_total</a:t>
            </a:r>
            <a:r>
              <a:rPr lang="en-IN" sz="1900">
                <a:ea typeface="+mj-lt"/>
                <a:cs typeface="+mj-lt"/>
              </a:rPr>
              <a:t> </a:t>
            </a:r>
            <a:r>
              <a:rPr lang="en-IN" sz="1900" b="0">
                <a:ea typeface="+mj-lt"/>
                <a:cs typeface="+mj-lt"/>
              </a:rPr>
              <a:t>MOM Distibution</a:t>
            </a:r>
            <a:r>
              <a:rPr lang="en-IN" sz="1900">
                <a:ea typeface="+mj-lt"/>
                <a:cs typeface="+mj-lt"/>
              </a:rPr>
              <a:t>  </a:t>
            </a:r>
            <a:r>
              <a:rPr lang="en-IN" sz="1900" b="0">
                <a:ea typeface="+mj-lt"/>
                <a:cs typeface="+mj-lt"/>
              </a:rPr>
              <a:t>&lt;Applied&gt;</a:t>
            </a:r>
            <a:endParaRPr lang="en-US" sz="1900" b="0">
              <a:solidFill>
                <a:srgbClr val="000000"/>
              </a:solidFill>
              <a:ea typeface="+mj-lt"/>
              <a:cs typeface="+mj-lt"/>
            </a:endParaRPr>
          </a:p>
          <a:p>
            <a:endParaRPr lang="en-US"/>
          </a:p>
        </p:txBody>
      </p:sp>
      <p:sp>
        <p:nvSpPr>
          <p:cNvPr id="5" name="TextBox 4">
            <a:extLst>
              <a:ext uri="{FF2B5EF4-FFF2-40B4-BE49-F238E27FC236}">
                <a16:creationId xmlns:a16="http://schemas.microsoft.com/office/drawing/2014/main" id="{D83AB0D5-F3B2-831C-A381-F5F850BCBEF5}"/>
              </a:ext>
            </a:extLst>
          </p:cNvPr>
          <p:cNvSpPr txBox="1"/>
          <p:nvPr/>
        </p:nvSpPr>
        <p:spPr>
          <a:xfrm>
            <a:off x="745434" y="1060174"/>
            <a:ext cx="43566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t>Mom For march increased drastically but remains stables after March</a:t>
            </a:r>
          </a:p>
          <a:p>
            <a:endParaRPr lang="en-US" sz="1400">
              <a:latin typeface="Univers LT"/>
              <a:cs typeface="Arial"/>
            </a:endParaRPr>
          </a:p>
          <a:p>
            <a:pPr marL="285750" indent="-285750">
              <a:spcAft>
                <a:spcPts val="1200"/>
              </a:spcAft>
              <a:buFont typeface="Arial,Sans-Serif"/>
              <a:buChar char="•"/>
            </a:pPr>
            <a:r>
              <a:rPr lang="en-US" sz="1400">
                <a:latin typeface="Arial"/>
                <a:cs typeface="Arial"/>
              </a:rPr>
              <a:t>Though there are moderate fluctuations, the trend is smooth and interpretable.</a:t>
            </a:r>
          </a:p>
          <a:p>
            <a:pPr marL="285750" indent="-285750">
              <a:spcAft>
                <a:spcPts val="1200"/>
              </a:spcAft>
              <a:buFont typeface="Arial,Sans-Serif"/>
              <a:buChar char="•"/>
            </a:pPr>
            <a:r>
              <a:rPr lang="en-US" sz="1400">
                <a:latin typeface="Arial"/>
                <a:cs typeface="Arial"/>
              </a:rPr>
              <a:t>The overall behavior reflects controlled variation, indicating reasonable stability.</a:t>
            </a:r>
            <a:endParaRPr lang="en-US" sz="1400"/>
          </a:p>
        </p:txBody>
      </p:sp>
      <p:pic>
        <p:nvPicPr>
          <p:cNvPr id="6" name="Picture 5" descr="A table with numbers and a number on it&#10;&#10;AI-generated content may be incorrect.">
            <a:extLst>
              <a:ext uri="{FF2B5EF4-FFF2-40B4-BE49-F238E27FC236}">
                <a16:creationId xmlns:a16="http://schemas.microsoft.com/office/drawing/2014/main" id="{A09B95CB-E73F-90DE-0FAF-EB92AF645DFB}"/>
              </a:ext>
            </a:extLst>
          </p:cNvPr>
          <p:cNvPicPr>
            <a:picLocks noChangeAspect="1"/>
          </p:cNvPicPr>
          <p:nvPr/>
        </p:nvPicPr>
        <p:blipFill>
          <a:blip r:embed="rId2"/>
          <a:stretch>
            <a:fillRect/>
          </a:stretch>
        </p:blipFill>
        <p:spPr>
          <a:xfrm>
            <a:off x="5456372" y="1400175"/>
            <a:ext cx="6057900" cy="4057650"/>
          </a:xfrm>
          <a:prstGeom prst="rect">
            <a:avLst/>
          </a:prstGeom>
        </p:spPr>
      </p:pic>
    </p:spTree>
    <p:extLst>
      <p:ext uri="{BB962C8B-B14F-4D97-AF65-F5344CB8AC3E}">
        <p14:creationId xmlns:p14="http://schemas.microsoft.com/office/powerpoint/2010/main" val="410388562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44DC892-4BD9-7B0B-3C7E-A37FFC043B89}"/>
              </a:ext>
            </a:extLst>
          </p:cNvPr>
          <p:cNvSpPr>
            <a:spLocks noGrp="1"/>
          </p:cNvSpPr>
          <p:nvPr>
            <p:ph type="sldNum" sz="quarter" idx="12"/>
          </p:nvPr>
        </p:nvSpPr>
        <p:spPr/>
        <p:txBody>
          <a:bodyPr/>
          <a:lstStyle/>
          <a:p>
            <a:fld id="{C7F0D36C-296C-4C41-928D-13DEBF2E67EF}" type="slidenum">
              <a:rPr lang="en-PH" smtClean="0"/>
              <a:pPr/>
              <a:t>54</a:t>
            </a:fld>
            <a:endParaRPr lang="en-PH"/>
          </a:p>
        </p:txBody>
      </p:sp>
      <p:sp>
        <p:nvSpPr>
          <p:cNvPr id="3" name="TextBox 2">
            <a:extLst>
              <a:ext uri="{FF2B5EF4-FFF2-40B4-BE49-F238E27FC236}">
                <a16:creationId xmlns:a16="http://schemas.microsoft.com/office/drawing/2014/main" id="{A12221C3-0107-317A-AB4E-BC483336C6EB}"/>
              </a:ext>
            </a:extLst>
          </p:cNvPr>
          <p:cNvSpPr txBox="1"/>
          <p:nvPr/>
        </p:nvSpPr>
        <p:spPr>
          <a:xfrm>
            <a:off x="397565" y="165652"/>
            <a:ext cx="10651434"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10: </a:t>
            </a:r>
            <a:r>
              <a:rPr lang="en-US" sz="1700" b="1" err="1">
                <a:solidFill>
                  <a:srgbClr val="785AFF"/>
                </a:solidFill>
                <a:latin typeface="Consolas"/>
              </a:rPr>
              <a:t>tx_amt_cash_in_total</a:t>
            </a:r>
            <a:r>
              <a:rPr lang="en-IN" sz="1700" b="1">
                <a:solidFill>
                  <a:srgbClr val="785AFF"/>
                </a:solidFill>
                <a:ea typeface="+mn-lt"/>
                <a:cs typeface="+mn-lt"/>
              </a:rPr>
              <a:t> </a:t>
            </a:r>
            <a:r>
              <a:rPr lang="en-IN" sz="1700">
                <a:solidFill>
                  <a:srgbClr val="785AFF"/>
                </a:solidFill>
                <a:ea typeface="+mn-lt"/>
                <a:cs typeface="+mn-lt"/>
              </a:rPr>
              <a:t>Feature CSI Analysis &lt;Applied&gt;</a:t>
            </a:r>
            <a:endParaRPr lang="en-US" sz="1700">
              <a:ea typeface="+mn-lt"/>
              <a:cs typeface="+mn-lt"/>
            </a:endParaRPr>
          </a:p>
          <a:p>
            <a:pPr algn="l"/>
            <a:endParaRPr lang="en-US"/>
          </a:p>
        </p:txBody>
      </p:sp>
      <p:sp>
        <p:nvSpPr>
          <p:cNvPr id="5" name="TextBox 4">
            <a:extLst>
              <a:ext uri="{FF2B5EF4-FFF2-40B4-BE49-F238E27FC236}">
                <a16:creationId xmlns:a16="http://schemas.microsoft.com/office/drawing/2014/main" id="{A3C7C723-D076-9AE1-CD49-E139911C5F9D}"/>
              </a:ext>
            </a:extLst>
          </p:cNvPr>
          <p:cNvSpPr txBox="1"/>
          <p:nvPr/>
        </p:nvSpPr>
        <p:spPr>
          <a:xfrm>
            <a:off x="2418521" y="4373217"/>
            <a:ext cx="6344478"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Sans-Serif"/>
              <a:buChar char="•"/>
            </a:pPr>
            <a:r>
              <a:rPr lang="en-US" sz="1400">
                <a:latin typeface="Arial"/>
                <a:ea typeface="+mn-lt"/>
                <a:cs typeface="Arial"/>
              </a:rPr>
              <a:t>Baseline period: Sep’2024 to Feb’2025.</a:t>
            </a:r>
          </a:p>
          <a:p>
            <a:pPr marL="285750" indent="-285750">
              <a:buFont typeface="Arial"/>
              <a:buChar char="•"/>
            </a:pPr>
            <a:r>
              <a:rPr lang="en-US" sz="1400">
                <a:ea typeface="+mn-lt"/>
                <a:cs typeface="+mn-lt"/>
              </a:rPr>
              <a:t>The feature </a:t>
            </a:r>
            <a:r>
              <a:rPr lang="en-US" sz="1400" b="1" err="1">
                <a:latin typeface="Consolas"/>
              </a:rPr>
              <a:t>tx_amt_cash_in_total</a:t>
            </a:r>
            <a:r>
              <a:rPr lang="en-US" sz="1400">
                <a:ea typeface="+mn-lt"/>
                <a:cs typeface="+mn-lt"/>
              </a:rPr>
              <a:t> maintains stable CSI values before March 2025, showing reliable behavior during the training phase.</a:t>
            </a:r>
            <a:br>
              <a:rPr lang="en-US" sz="1400">
                <a:ea typeface="+mn-lt"/>
                <a:cs typeface="+mn-lt"/>
              </a:rPr>
            </a:br>
            <a:r>
              <a:rPr lang="en-US" sz="1400">
                <a:ea typeface="+mn-lt"/>
                <a:cs typeface="+mn-lt"/>
              </a:rPr>
              <a:t> Post-March, CSI remains within a controlled range with gentle shifts, indicating adaptability to recent data.</a:t>
            </a:r>
            <a:br>
              <a:rPr lang="en-US" sz="1400">
                <a:ea typeface="+mn-lt"/>
                <a:cs typeface="+mn-lt"/>
              </a:rPr>
            </a:br>
            <a:r>
              <a:rPr lang="en-US" sz="1400">
                <a:ea typeface="+mn-lt"/>
                <a:cs typeface="+mn-lt"/>
              </a:rPr>
              <a:t> This smooth month-on-month pattern highlights the feature’s robustness and consistent contribution to the model</a:t>
            </a:r>
            <a:endParaRPr lang="en-US" sz="1400"/>
          </a:p>
        </p:txBody>
      </p:sp>
      <p:pic>
        <p:nvPicPr>
          <p:cNvPr id="6" name="Picture 5" descr="A graph with blue and orange lines&#10;&#10;AI-generated content may be incorrect.">
            <a:extLst>
              <a:ext uri="{FF2B5EF4-FFF2-40B4-BE49-F238E27FC236}">
                <a16:creationId xmlns:a16="http://schemas.microsoft.com/office/drawing/2014/main" id="{2E080ABD-DD64-8407-1E63-99E0DF71DCE3}"/>
              </a:ext>
            </a:extLst>
          </p:cNvPr>
          <p:cNvPicPr>
            <a:picLocks noChangeAspect="1"/>
          </p:cNvPicPr>
          <p:nvPr/>
        </p:nvPicPr>
        <p:blipFill>
          <a:blip r:embed="rId2"/>
          <a:stretch>
            <a:fillRect/>
          </a:stretch>
        </p:blipFill>
        <p:spPr>
          <a:xfrm>
            <a:off x="892415" y="753076"/>
            <a:ext cx="10149614" cy="3114515"/>
          </a:xfrm>
          <a:prstGeom prst="rect">
            <a:avLst/>
          </a:prstGeom>
        </p:spPr>
      </p:pic>
    </p:spTree>
    <p:extLst>
      <p:ext uri="{BB962C8B-B14F-4D97-AF65-F5344CB8AC3E}">
        <p14:creationId xmlns:p14="http://schemas.microsoft.com/office/powerpoint/2010/main" val="13866126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8EF08-BB56-77F4-79A2-B61F201710A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7D92A5-0425-79A1-2325-23055707A518}"/>
              </a:ext>
            </a:extLst>
          </p:cNvPr>
          <p:cNvSpPr>
            <a:spLocks noGrp="1"/>
          </p:cNvSpPr>
          <p:nvPr>
            <p:ph type="sldNum" sz="quarter" idx="12"/>
          </p:nvPr>
        </p:nvSpPr>
        <p:spPr/>
        <p:txBody>
          <a:bodyPr/>
          <a:lstStyle/>
          <a:p>
            <a:fld id="{C7F0D36C-296C-4C41-928D-13DEBF2E67EF}" type="slidenum">
              <a:rPr lang="en-PH" smtClean="0"/>
              <a:pPr/>
              <a:t>55</a:t>
            </a:fld>
            <a:endParaRPr lang="en-PH"/>
          </a:p>
        </p:txBody>
      </p:sp>
      <p:sp>
        <p:nvSpPr>
          <p:cNvPr id="3" name="Title 2">
            <a:extLst>
              <a:ext uri="{FF2B5EF4-FFF2-40B4-BE49-F238E27FC236}">
                <a16:creationId xmlns:a16="http://schemas.microsoft.com/office/drawing/2014/main" id="{F1B73A7B-752C-E10D-03AF-AD21334A7D96}"/>
              </a:ext>
            </a:extLst>
          </p:cNvPr>
          <p:cNvSpPr>
            <a:spLocks noGrp="1"/>
          </p:cNvSpPr>
          <p:nvPr>
            <p:ph type="title"/>
          </p:nvPr>
        </p:nvSpPr>
        <p:spPr>
          <a:xfrm>
            <a:off x="450248" y="266166"/>
            <a:ext cx="10802036" cy="587749"/>
          </a:xfrm>
        </p:spPr>
        <p:txBody>
          <a:bodyPr>
            <a:normAutofit/>
          </a:bodyPr>
          <a:lstStyle/>
          <a:p>
            <a:r>
              <a:rPr lang="en-US" sz="1900" b="0">
                <a:ea typeface="+mj-lt"/>
                <a:cs typeface="+mj-lt"/>
              </a:rPr>
              <a:t>Rank# 11:</a:t>
            </a:r>
            <a:r>
              <a:rPr lang="en-US" sz="1900">
                <a:ea typeface="+mj-lt"/>
                <a:cs typeface="+mj-lt"/>
              </a:rPr>
              <a:t> last_applied_loan_tenor_bin</a:t>
            </a:r>
            <a:r>
              <a:rPr lang="en-US" sz="1900" b="0">
                <a:solidFill>
                  <a:srgbClr val="785AFF"/>
                </a:solidFill>
                <a:ea typeface="+mj-lt"/>
                <a:cs typeface="+mj-lt"/>
              </a:rPr>
              <a:t> </a:t>
            </a:r>
            <a:r>
              <a:rPr lang="en-IN" sz="1900">
                <a:solidFill>
                  <a:srgbClr val="785AFF"/>
                </a:solidFill>
                <a:ea typeface="+mj-lt"/>
                <a:cs typeface="+mj-lt"/>
              </a:rPr>
              <a:t> </a:t>
            </a:r>
            <a:r>
              <a:rPr lang="en-IN" sz="1900" b="0">
                <a:solidFill>
                  <a:srgbClr val="785AFF"/>
                </a:solidFill>
                <a:ea typeface="+mj-lt"/>
                <a:cs typeface="+mj-lt"/>
              </a:rPr>
              <a:t>Performance in Train vs Test  &lt;Disbursed&gt;</a:t>
            </a:r>
            <a:endParaRPr lang="en-IN" sz="1900" b="0">
              <a:solidFill>
                <a:schemeClr val="tx1"/>
              </a:solidFill>
              <a:ea typeface="+mj-lt"/>
              <a:cs typeface="+mj-lt"/>
            </a:endParaRPr>
          </a:p>
          <a:p>
            <a:endParaRPr lang="en-IN" sz="2000" b="0">
              <a:solidFill>
                <a:schemeClr val="tx1"/>
              </a:solidFill>
              <a:latin typeface="Consolas"/>
            </a:endParaRPr>
          </a:p>
        </p:txBody>
      </p:sp>
      <p:pic>
        <p:nvPicPr>
          <p:cNvPr id="6" name="Picture 5" descr="A graph of blue and orange bars&#10;&#10;AI-generated content may be incorrect.">
            <a:extLst>
              <a:ext uri="{FF2B5EF4-FFF2-40B4-BE49-F238E27FC236}">
                <a16:creationId xmlns:a16="http://schemas.microsoft.com/office/drawing/2014/main" id="{7D07C2E3-6148-CB50-5226-0B49E0712B31}"/>
              </a:ext>
            </a:extLst>
          </p:cNvPr>
          <p:cNvPicPr>
            <a:picLocks noChangeAspect="1"/>
          </p:cNvPicPr>
          <p:nvPr/>
        </p:nvPicPr>
        <p:blipFill>
          <a:blip r:embed="rId2"/>
          <a:stretch>
            <a:fillRect/>
          </a:stretch>
        </p:blipFill>
        <p:spPr>
          <a:xfrm>
            <a:off x="226277" y="852407"/>
            <a:ext cx="6289211" cy="5540645"/>
          </a:xfrm>
          <a:prstGeom prst="rect">
            <a:avLst/>
          </a:prstGeom>
        </p:spPr>
      </p:pic>
      <p:pic>
        <p:nvPicPr>
          <p:cNvPr id="7" name="Picture 6" descr="A screenshot of a computer screen&#10;&#10;AI-generated content may be incorrect.">
            <a:extLst>
              <a:ext uri="{FF2B5EF4-FFF2-40B4-BE49-F238E27FC236}">
                <a16:creationId xmlns:a16="http://schemas.microsoft.com/office/drawing/2014/main" id="{DC4DE724-9530-349D-4569-9BC21D495353}"/>
              </a:ext>
            </a:extLst>
          </p:cNvPr>
          <p:cNvPicPr>
            <a:picLocks noChangeAspect="1"/>
          </p:cNvPicPr>
          <p:nvPr/>
        </p:nvPicPr>
        <p:blipFill>
          <a:blip r:embed="rId3"/>
          <a:stretch>
            <a:fillRect/>
          </a:stretch>
        </p:blipFill>
        <p:spPr>
          <a:xfrm>
            <a:off x="6646269" y="3829374"/>
            <a:ext cx="4349697" cy="1872711"/>
          </a:xfrm>
          <a:prstGeom prst="rect">
            <a:avLst/>
          </a:prstGeom>
        </p:spPr>
      </p:pic>
    </p:spTree>
    <p:extLst>
      <p:ext uri="{BB962C8B-B14F-4D97-AF65-F5344CB8AC3E}">
        <p14:creationId xmlns:p14="http://schemas.microsoft.com/office/powerpoint/2010/main" val="39264361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CBB06D-581C-89A6-0F67-14597D314BF4}"/>
              </a:ext>
            </a:extLst>
          </p:cNvPr>
          <p:cNvSpPr>
            <a:spLocks noGrp="1"/>
          </p:cNvSpPr>
          <p:nvPr>
            <p:ph type="sldNum" sz="quarter" idx="12"/>
          </p:nvPr>
        </p:nvSpPr>
        <p:spPr/>
        <p:txBody>
          <a:bodyPr/>
          <a:lstStyle/>
          <a:p>
            <a:fld id="{C7F0D36C-296C-4C41-928D-13DEBF2E67EF}" type="slidenum">
              <a:rPr lang="en-PH" smtClean="0"/>
              <a:pPr/>
              <a:t>56</a:t>
            </a:fld>
            <a:endParaRPr lang="en-PH"/>
          </a:p>
        </p:txBody>
      </p:sp>
      <p:pic>
        <p:nvPicPr>
          <p:cNvPr id="4" name="Picture 3">
            <a:extLst>
              <a:ext uri="{FF2B5EF4-FFF2-40B4-BE49-F238E27FC236}">
                <a16:creationId xmlns:a16="http://schemas.microsoft.com/office/drawing/2014/main" id="{5A53A699-FB6B-1DB4-29EF-E9C439CF24A1}"/>
              </a:ext>
            </a:extLst>
          </p:cNvPr>
          <p:cNvPicPr>
            <a:picLocks noChangeAspect="1"/>
          </p:cNvPicPr>
          <p:nvPr/>
        </p:nvPicPr>
        <p:blipFill>
          <a:blip r:embed="rId2"/>
          <a:stretch>
            <a:fillRect/>
          </a:stretch>
        </p:blipFill>
        <p:spPr>
          <a:xfrm>
            <a:off x="4827641" y="670705"/>
            <a:ext cx="7367023" cy="4896657"/>
          </a:xfrm>
          <a:prstGeom prst="rect">
            <a:avLst/>
          </a:prstGeom>
        </p:spPr>
      </p:pic>
      <p:pic>
        <p:nvPicPr>
          <p:cNvPr id="5" name="Picture 4" descr="A black text on a white background&#10;&#10;AI-generated content may be incorrect.">
            <a:extLst>
              <a:ext uri="{FF2B5EF4-FFF2-40B4-BE49-F238E27FC236}">
                <a16:creationId xmlns:a16="http://schemas.microsoft.com/office/drawing/2014/main" id="{B941D57E-17D6-36F1-C3E4-588A5BBAC41A}"/>
              </a:ext>
            </a:extLst>
          </p:cNvPr>
          <p:cNvPicPr>
            <a:picLocks noChangeAspect="1"/>
          </p:cNvPicPr>
          <p:nvPr/>
        </p:nvPicPr>
        <p:blipFill>
          <a:blip r:embed="rId3"/>
          <a:stretch>
            <a:fillRect/>
          </a:stretch>
        </p:blipFill>
        <p:spPr>
          <a:xfrm>
            <a:off x="6330976" y="5567685"/>
            <a:ext cx="3533775" cy="1095375"/>
          </a:xfrm>
          <a:prstGeom prst="rect">
            <a:avLst/>
          </a:prstGeom>
        </p:spPr>
      </p:pic>
      <p:sp>
        <p:nvSpPr>
          <p:cNvPr id="6" name="TextBox 5">
            <a:extLst>
              <a:ext uri="{FF2B5EF4-FFF2-40B4-BE49-F238E27FC236}">
                <a16:creationId xmlns:a16="http://schemas.microsoft.com/office/drawing/2014/main" id="{9CEB4B87-0651-FEC5-F015-C85E66F2425C}"/>
              </a:ext>
            </a:extLst>
          </p:cNvPr>
          <p:cNvSpPr txBox="1"/>
          <p:nvPr/>
        </p:nvSpPr>
        <p:spPr>
          <a:xfrm>
            <a:off x="182217" y="198782"/>
            <a:ext cx="8497956"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11: </a:t>
            </a:r>
            <a:r>
              <a:rPr lang="en-US" sz="1700" b="1" err="1">
                <a:solidFill>
                  <a:srgbClr val="785AFF"/>
                </a:solidFill>
                <a:ea typeface="+mn-lt"/>
                <a:cs typeface="+mn-lt"/>
              </a:rPr>
              <a:t>last_applied_loan_tenor_bin</a:t>
            </a:r>
            <a:r>
              <a:rPr lang="en-US" sz="1700">
                <a:solidFill>
                  <a:srgbClr val="785AFF"/>
                </a:solidFill>
                <a:ea typeface="+mn-lt"/>
                <a:cs typeface="+mn-lt"/>
              </a:rPr>
              <a:t>  Feature Statistics Analysis &lt;Disbursed&gt;</a:t>
            </a:r>
            <a:endParaRPr lang="en-US" sz="1700">
              <a:ea typeface="+mn-lt"/>
              <a:cs typeface="+mn-lt"/>
            </a:endParaRPr>
          </a:p>
          <a:p>
            <a:pPr algn="l"/>
            <a:endParaRPr lang="en-US"/>
          </a:p>
        </p:txBody>
      </p:sp>
      <p:sp>
        <p:nvSpPr>
          <p:cNvPr id="7" name="TextBox 6">
            <a:extLst>
              <a:ext uri="{FF2B5EF4-FFF2-40B4-BE49-F238E27FC236}">
                <a16:creationId xmlns:a16="http://schemas.microsoft.com/office/drawing/2014/main" id="{2DF48546-2D8E-6AA7-F8B2-74F6468BB866}"/>
              </a:ext>
            </a:extLst>
          </p:cNvPr>
          <p:cNvSpPr txBox="1"/>
          <p:nvPr/>
        </p:nvSpPr>
        <p:spPr>
          <a:xfrm>
            <a:off x="579782" y="1242391"/>
            <a:ext cx="4191000"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171450" indent="-171450">
              <a:spcAft>
                <a:spcPts val="1200"/>
              </a:spcAft>
              <a:buFont typeface="Arial,Sans-Serif"/>
              <a:buChar char="•"/>
            </a:pPr>
            <a:r>
              <a:rPr lang="en-US" sz="1400">
                <a:latin typeface="Arial"/>
                <a:cs typeface="Arial"/>
              </a:rPr>
              <a:t>The red line (model prediction) matches the blue line (actual outcome), showing the model understands this feature well.</a:t>
            </a:r>
          </a:p>
          <a:p>
            <a:pPr marL="171450" indent="-171450">
              <a:spcAft>
                <a:spcPts val="1200"/>
              </a:spcAft>
              <a:buFont typeface="Arial,Sans-Serif"/>
              <a:buChar char="•"/>
            </a:pPr>
            <a:r>
              <a:rPr lang="en-US" sz="1400">
                <a:latin typeface="Arial"/>
                <a:cs typeface="Arial"/>
              </a:rPr>
              <a:t>There is a visible gap between the red and purple lines, meaning this feature contributes to better predictions.</a:t>
            </a:r>
          </a:p>
          <a:p>
            <a:pPr marL="171450" indent="-171450">
              <a:spcAft>
                <a:spcPts val="1200"/>
              </a:spcAft>
              <a:buFont typeface="Arial,Sans-Serif"/>
              <a:buChar char="•"/>
            </a:pPr>
            <a:r>
              <a:rPr lang="en-US" sz="1400">
                <a:latin typeface="Arial"/>
                <a:cs typeface="Arial"/>
              </a:rPr>
              <a:t>The mean target reduces over the decrease in bins</a:t>
            </a:r>
          </a:p>
          <a:p>
            <a:pPr marL="171450" indent="-171450">
              <a:spcAft>
                <a:spcPts val="1200"/>
              </a:spcAft>
              <a:buFont typeface="Arial,Sans-Serif"/>
              <a:buChar char="•"/>
            </a:pPr>
            <a:endParaRPr lang="en-US" sz="1400">
              <a:latin typeface="Arial"/>
              <a:cs typeface="Arial"/>
            </a:endParaRPr>
          </a:p>
        </p:txBody>
      </p:sp>
    </p:spTree>
    <p:extLst>
      <p:ext uri="{BB962C8B-B14F-4D97-AF65-F5344CB8AC3E}">
        <p14:creationId xmlns:p14="http://schemas.microsoft.com/office/powerpoint/2010/main" val="13085263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7CE2F2-232A-26F2-4700-CE761F8DC78D}"/>
              </a:ext>
            </a:extLst>
          </p:cNvPr>
          <p:cNvSpPr>
            <a:spLocks noGrp="1"/>
          </p:cNvSpPr>
          <p:nvPr>
            <p:ph type="sldNum" sz="quarter" idx="12"/>
          </p:nvPr>
        </p:nvSpPr>
        <p:spPr/>
        <p:txBody>
          <a:bodyPr/>
          <a:lstStyle/>
          <a:p>
            <a:fld id="{C7F0D36C-296C-4C41-928D-13DEBF2E67EF}" type="slidenum">
              <a:rPr lang="en-PH" smtClean="0"/>
              <a:pPr/>
              <a:t>57</a:t>
            </a:fld>
            <a:endParaRPr lang="en-PH"/>
          </a:p>
        </p:txBody>
      </p:sp>
      <p:sp>
        <p:nvSpPr>
          <p:cNvPr id="3" name="Title 2">
            <a:extLst>
              <a:ext uri="{FF2B5EF4-FFF2-40B4-BE49-F238E27FC236}">
                <a16:creationId xmlns:a16="http://schemas.microsoft.com/office/drawing/2014/main" id="{3ED137E6-509F-64C5-7B9E-25460F938A7E}"/>
              </a:ext>
            </a:extLst>
          </p:cNvPr>
          <p:cNvSpPr>
            <a:spLocks noGrp="1"/>
          </p:cNvSpPr>
          <p:nvPr>
            <p:ph type="title"/>
          </p:nvPr>
        </p:nvSpPr>
        <p:spPr>
          <a:xfrm>
            <a:off x="230042" y="184439"/>
            <a:ext cx="11050731" cy="403022"/>
          </a:xfrm>
        </p:spPr>
        <p:txBody>
          <a:bodyPr/>
          <a:lstStyle/>
          <a:p>
            <a:r>
              <a:rPr lang="en-US" sz="1700" b="0">
                <a:ea typeface="+mj-lt"/>
                <a:cs typeface="+mj-lt"/>
              </a:rPr>
              <a:t>Rank# 11: </a:t>
            </a:r>
            <a:r>
              <a:rPr lang="en-US" sz="1700" err="1">
                <a:ea typeface="+mj-lt"/>
                <a:cs typeface="+mj-lt"/>
              </a:rPr>
              <a:t>last_applied_loan_tenor_bin</a:t>
            </a:r>
            <a:r>
              <a:rPr lang="en-US" sz="1700" b="0">
                <a:ea typeface="+mj-lt"/>
                <a:cs typeface="+mj-lt"/>
              </a:rPr>
              <a:t>  MOM Distibution</a:t>
            </a:r>
            <a:r>
              <a:rPr lang="en-IN" sz="1700" b="0">
                <a:ea typeface="+mj-lt"/>
                <a:cs typeface="+mj-lt"/>
              </a:rPr>
              <a:t> &lt;Applied&gt;</a:t>
            </a:r>
            <a:endParaRPr lang="en-US" sz="1700" b="0">
              <a:solidFill>
                <a:srgbClr val="000000"/>
              </a:solidFill>
              <a:ea typeface="+mj-lt"/>
              <a:cs typeface="+mj-lt"/>
            </a:endParaRPr>
          </a:p>
          <a:p>
            <a:endParaRPr lang="en-US"/>
          </a:p>
        </p:txBody>
      </p:sp>
      <p:pic>
        <p:nvPicPr>
          <p:cNvPr id="4" name="Picture 3" descr="A screenshot of a graph&#10;&#10;AI-generated content may be incorrect.">
            <a:extLst>
              <a:ext uri="{FF2B5EF4-FFF2-40B4-BE49-F238E27FC236}">
                <a16:creationId xmlns:a16="http://schemas.microsoft.com/office/drawing/2014/main" id="{3CEEF41B-1D4E-53B5-1175-8D11E2B33CAF}"/>
              </a:ext>
            </a:extLst>
          </p:cNvPr>
          <p:cNvPicPr>
            <a:picLocks noChangeAspect="1"/>
          </p:cNvPicPr>
          <p:nvPr/>
        </p:nvPicPr>
        <p:blipFill>
          <a:blip r:embed="rId2"/>
          <a:stretch>
            <a:fillRect/>
          </a:stretch>
        </p:blipFill>
        <p:spPr>
          <a:xfrm>
            <a:off x="4387455" y="1496429"/>
            <a:ext cx="7688407" cy="3867150"/>
          </a:xfrm>
          <a:prstGeom prst="rect">
            <a:avLst/>
          </a:prstGeom>
        </p:spPr>
      </p:pic>
      <p:sp>
        <p:nvSpPr>
          <p:cNvPr id="6" name="TextBox 5">
            <a:extLst>
              <a:ext uri="{FF2B5EF4-FFF2-40B4-BE49-F238E27FC236}">
                <a16:creationId xmlns:a16="http://schemas.microsoft.com/office/drawing/2014/main" id="{0AE9DA22-5319-09E6-B270-E18A98132638}"/>
              </a:ext>
            </a:extLst>
          </p:cNvPr>
          <p:cNvSpPr txBox="1"/>
          <p:nvPr/>
        </p:nvSpPr>
        <p:spPr>
          <a:xfrm>
            <a:off x="198783" y="1192695"/>
            <a:ext cx="4340086" cy="19236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700"/>
              <a:t>Missing reduced and 10 – 12 months increased a bit </a:t>
            </a:r>
          </a:p>
          <a:p>
            <a:pPr marL="285750" indent="-285750">
              <a:buFont typeface="Arial"/>
              <a:buChar char="•"/>
            </a:pPr>
            <a:r>
              <a:rPr lang="en-US" sz="1700"/>
              <a:t>But Avg transaction remains the stable across the mom</a:t>
            </a:r>
          </a:p>
          <a:p>
            <a:pPr marL="285750" indent="-285750">
              <a:buFont typeface="Arial"/>
              <a:buChar char="•"/>
            </a:pPr>
            <a:r>
              <a:rPr lang="en-US" sz="1700" err="1">
                <a:ea typeface="+mn-lt"/>
                <a:cs typeface="+mn-lt"/>
              </a:rPr>
              <a:t>Despitevery</a:t>
            </a:r>
            <a:r>
              <a:rPr lang="en-US" sz="1700">
                <a:ea typeface="+mn-lt"/>
                <a:cs typeface="+mn-lt"/>
              </a:rPr>
              <a:t>  minor fluctuations, the feature maintains a clear and stable distribution trend over time.</a:t>
            </a:r>
            <a:endParaRPr lang="en-US" sz="1700"/>
          </a:p>
        </p:txBody>
      </p:sp>
    </p:spTree>
    <p:extLst>
      <p:ext uri="{BB962C8B-B14F-4D97-AF65-F5344CB8AC3E}">
        <p14:creationId xmlns:p14="http://schemas.microsoft.com/office/powerpoint/2010/main" val="227073459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DC9B74-ADB3-B78E-B022-C7F7DFD6F5FD}"/>
              </a:ext>
            </a:extLst>
          </p:cNvPr>
          <p:cNvSpPr>
            <a:spLocks noGrp="1"/>
          </p:cNvSpPr>
          <p:nvPr>
            <p:ph type="sldNum" sz="quarter" idx="12"/>
          </p:nvPr>
        </p:nvSpPr>
        <p:spPr/>
        <p:txBody>
          <a:bodyPr/>
          <a:lstStyle/>
          <a:p>
            <a:fld id="{C7F0D36C-296C-4C41-928D-13DEBF2E67EF}" type="slidenum">
              <a:rPr lang="en-PH" smtClean="0"/>
              <a:pPr/>
              <a:t>58</a:t>
            </a:fld>
            <a:endParaRPr lang="en-PH"/>
          </a:p>
        </p:txBody>
      </p:sp>
      <p:sp>
        <p:nvSpPr>
          <p:cNvPr id="3" name="TextBox 2">
            <a:extLst>
              <a:ext uri="{FF2B5EF4-FFF2-40B4-BE49-F238E27FC236}">
                <a16:creationId xmlns:a16="http://schemas.microsoft.com/office/drawing/2014/main" id="{3939848D-51DB-2926-B272-BDD05B9B772D}"/>
              </a:ext>
            </a:extLst>
          </p:cNvPr>
          <p:cNvSpPr txBox="1"/>
          <p:nvPr/>
        </p:nvSpPr>
        <p:spPr>
          <a:xfrm>
            <a:off x="612913" y="215347"/>
            <a:ext cx="9823173"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a:solidFill>
                  <a:srgbClr val="785AFF"/>
                </a:solidFill>
                <a:ea typeface="+mn-lt"/>
                <a:cs typeface="+mn-lt"/>
              </a:rPr>
              <a:t>Rank# 11: </a:t>
            </a:r>
            <a:r>
              <a:rPr lang="en-US" sz="1700" b="1" err="1">
                <a:solidFill>
                  <a:srgbClr val="785AFF"/>
                </a:solidFill>
                <a:ea typeface="+mn-lt"/>
                <a:cs typeface="+mn-lt"/>
              </a:rPr>
              <a:t>last_applied_loan_tenor_bin</a:t>
            </a:r>
            <a:r>
              <a:rPr lang="en-US" sz="1700">
                <a:solidFill>
                  <a:srgbClr val="785AFF"/>
                </a:solidFill>
                <a:ea typeface="+mn-lt"/>
                <a:cs typeface="+mn-lt"/>
              </a:rPr>
              <a:t>  </a:t>
            </a:r>
            <a:r>
              <a:rPr lang="en-IN" sz="1700">
                <a:solidFill>
                  <a:srgbClr val="785AFF"/>
                </a:solidFill>
                <a:ea typeface="+mn-lt"/>
                <a:cs typeface="+mn-lt"/>
              </a:rPr>
              <a:t>Feature CSI Analysis &lt;Applied&gt;</a:t>
            </a:r>
            <a:endParaRPr lang="en-US" sz="1700">
              <a:ea typeface="+mn-lt"/>
              <a:cs typeface="+mn-lt"/>
            </a:endParaRPr>
          </a:p>
          <a:p>
            <a:pPr algn="l"/>
            <a:endParaRPr lang="en-US"/>
          </a:p>
        </p:txBody>
      </p:sp>
      <p:sp>
        <p:nvSpPr>
          <p:cNvPr id="6" name="TextBox 5">
            <a:extLst>
              <a:ext uri="{FF2B5EF4-FFF2-40B4-BE49-F238E27FC236}">
                <a16:creationId xmlns:a16="http://schemas.microsoft.com/office/drawing/2014/main" id="{D982BAD0-F273-1A51-A41B-214ACC171F48}"/>
              </a:ext>
            </a:extLst>
          </p:cNvPr>
          <p:cNvSpPr txBox="1"/>
          <p:nvPr/>
        </p:nvSpPr>
        <p:spPr>
          <a:xfrm>
            <a:off x="2302565" y="4787347"/>
            <a:ext cx="6675782" cy="15388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spcAft>
                <a:spcPts val="1200"/>
              </a:spcAft>
              <a:buFont typeface="Arial"/>
              <a:buChar char="•"/>
            </a:pPr>
            <a:r>
              <a:rPr lang="en-US" sz="1400">
                <a:latin typeface="Arial"/>
                <a:ea typeface="+mn-lt"/>
                <a:cs typeface="Arial"/>
              </a:rPr>
              <a:t>Baseline period: Sep’2024 to Jan’2025.</a:t>
            </a:r>
            <a:endParaRPr lang="en-US" sz="1400"/>
          </a:p>
          <a:p>
            <a:pPr marL="285750" indent="-285750">
              <a:buFont typeface="Arial"/>
              <a:buChar char="•"/>
            </a:pPr>
            <a:r>
              <a:rPr lang="en-US" sz="1400">
                <a:ea typeface="+mn-lt"/>
                <a:cs typeface="+mn-lt"/>
              </a:rPr>
              <a:t>The feature </a:t>
            </a:r>
            <a:r>
              <a:rPr lang="en-US" sz="1400" err="1">
                <a:latin typeface="Consolas"/>
              </a:rPr>
              <a:t>last_applied_loan_tenor_bin_WOE</a:t>
            </a:r>
            <a:r>
              <a:rPr lang="en-US" sz="1400">
                <a:ea typeface="+mn-lt"/>
                <a:cs typeface="+mn-lt"/>
              </a:rPr>
              <a:t> shows low and consistent CSI values before March 2025, indicating strong historical stability. In the OOT period (March to July 2025), CSI remains well below concern thresholds, with small and controlled fluctuations month-on-month. This consistent behavior across all months demonstrates that the feature is stable, reliable, and resilient to data shifts over time</a:t>
            </a:r>
            <a:endParaRPr lang="en-US" sz="1400"/>
          </a:p>
        </p:txBody>
      </p:sp>
      <p:pic>
        <p:nvPicPr>
          <p:cNvPr id="5" name="Picture 4" descr="A graph with a line and a line&#10;&#10;AI-generated content may be incorrect.">
            <a:extLst>
              <a:ext uri="{FF2B5EF4-FFF2-40B4-BE49-F238E27FC236}">
                <a16:creationId xmlns:a16="http://schemas.microsoft.com/office/drawing/2014/main" id="{452BD066-60A3-2841-65AA-457D129E8AB3}"/>
              </a:ext>
            </a:extLst>
          </p:cNvPr>
          <p:cNvPicPr>
            <a:picLocks noChangeAspect="1"/>
          </p:cNvPicPr>
          <p:nvPr/>
        </p:nvPicPr>
        <p:blipFill>
          <a:blip r:embed="rId2"/>
          <a:stretch>
            <a:fillRect/>
          </a:stretch>
        </p:blipFill>
        <p:spPr>
          <a:xfrm>
            <a:off x="911915" y="1038295"/>
            <a:ext cx="9639300" cy="3566630"/>
          </a:xfrm>
          <a:prstGeom prst="rect">
            <a:avLst/>
          </a:prstGeom>
        </p:spPr>
      </p:pic>
    </p:spTree>
    <p:extLst>
      <p:ext uri="{BB962C8B-B14F-4D97-AF65-F5344CB8AC3E}">
        <p14:creationId xmlns:p14="http://schemas.microsoft.com/office/powerpoint/2010/main" val="31673555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C85E29A-358E-F865-7068-9BB99CDF333F}"/>
              </a:ext>
            </a:extLst>
          </p:cNvPr>
          <p:cNvSpPr/>
          <p:nvPr/>
        </p:nvSpPr>
        <p:spPr>
          <a:xfrm>
            <a:off x="0" y="0"/>
            <a:ext cx="1219200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a:extLst>
              <a:ext uri="{FF2B5EF4-FFF2-40B4-BE49-F238E27FC236}">
                <a16:creationId xmlns:a16="http://schemas.microsoft.com/office/drawing/2014/main" id="{126E68C1-1703-73CF-D4D8-D10C96073FA1}"/>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sr-Latn-R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8F63A3B-78C7-47BE-AE5E-E10140E04643}" type="slidenum">
              <a:rPr lang="en-US" smtClean="0"/>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4D1EF7E-A717-2F60-65EA-522DDC724E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Calibri"/>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Picture 6" descr="A purple text on a black background&#10;&#10;Description automatically generated">
            <a:extLst>
              <a:ext uri="{FF2B5EF4-FFF2-40B4-BE49-F238E27FC236}">
                <a16:creationId xmlns:a16="http://schemas.microsoft.com/office/drawing/2014/main" id="{01F4EF96-D230-0505-B825-D55DEAD4B206}"/>
              </a:ext>
            </a:extLst>
          </p:cNvPr>
          <p:cNvPicPr>
            <a:picLocks noChangeAspect="1"/>
          </p:cNvPicPr>
          <p:nvPr/>
        </p:nvPicPr>
        <p:blipFill rotWithShape="1">
          <a:blip r:embed="rId3"/>
          <a:srcRect l="15521" t="26850" r="16351" b="31078"/>
          <a:stretch/>
        </p:blipFill>
        <p:spPr>
          <a:xfrm>
            <a:off x="4102817" y="4736147"/>
            <a:ext cx="3973283" cy="1374564"/>
          </a:xfrm>
          <a:prstGeom prst="rect">
            <a:avLst/>
          </a:prstGeom>
        </p:spPr>
      </p:pic>
      <p:sp>
        <p:nvSpPr>
          <p:cNvPr id="2" name="TextBox 1">
            <a:extLst>
              <a:ext uri="{FF2B5EF4-FFF2-40B4-BE49-F238E27FC236}">
                <a16:creationId xmlns:a16="http://schemas.microsoft.com/office/drawing/2014/main" id="{3C262F3C-E8F8-3342-CA6A-355CE7891986}"/>
              </a:ext>
            </a:extLst>
          </p:cNvPr>
          <p:cNvSpPr txBox="1"/>
          <p:nvPr/>
        </p:nvSpPr>
        <p:spPr>
          <a:xfrm>
            <a:off x="3287179" y="1161824"/>
            <a:ext cx="5613696"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6600" b="1" i="0" u="none" strike="noStrike" kern="1200" cap="none" spc="0" normalizeH="0" baseline="0" noProof="0">
                <a:ln>
                  <a:noFill/>
                </a:ln>
                <a:solidFill>
                  <a:prstClr val="white"/>
                </a:solidFill>
                <a:effectLst/>
                <a:uLnTx/>
                <a:uFillTx/>
                <a:latin typeface="Univers"/>
                <a:ea typeface="+mn-ea"/>
                <a:cs typeface="Calibri"/>
              </a:rPr>
              <a:t>THANK YOU!</a:t>
            </a:r>
            <a:endParaRPr kumimoji="0" lang="en-US" sz="3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9CC40F-4CB6-3B03-9F7A-7EC060E48F78}"/>
              </a:ext>
            </a:extLst>
          </p:cNvPr>
          <p:cNvSpPr txBox="1"/>
          <p:nvPr/>
        </p:nvSpPr>
        <p:spPr>
          <a:xfrm>
            <a:off x="4360075" y="3277609"/>
            <a:ext cx="3464886" cy="584775"/>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defRPr/>
            </a:pPr>
            <a:r>
              <a:rPr lang="en-US" sz="3200" b="1">
                <a:solidFill>
                  <a:srgbClr val="785AFF"/>
                </a:solidFill>
                <a:latin typeface="Calibri" panose="020F0502020204030204"/>
                <a:ea typeface="Calibri"/>
                <a:cs typeface="Calibri"/>
              </a:rPr>
              <a:t>Questions?</a:t>
            </a:r>
            <a:endParaRPr lang="en-US" b="1">
              <a:ea typeface="Calibri"/>
              <a:cs typeface="Calibri"/>
            </a:endParaRPr>
          </a:p>
        </p:txBody>
      </p:sp>
      <p:sp>
        <p:nvSpPr>
          <p:cNvPr id="6" name="Rectangle 5">
            <a:extLst>
              <a:ext uri="{FF2B5EF4-FFF2-40B4-BE49-F238E27FC236}">
                <a16:creationId xmlns:a16="http://schemas.microsoft.com/office/drawing/2014/main" id="{2A9F7BE9-5DE8-7366-47E1-FDCDFCD861DC}"/>
              </a:ext>
            </a:extLst>
          </p:cNvPr>
          <p:cNvSpPr/>
          <p:nvPr/>
        </p:nvSpPr>
        <p:spPr>
          <a:xfrm>
            <a:off x="0" y="4870173"/>
            <a:ext cx="12192000" cy="19878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A purple text on a black background&#10;&#10;Description automatically generated">
            <a:extLst>
              <a:ext uri="{FF2B5EF4-FFF2-40B4-BE49-F238E27FC236}">
                <a16:creationId xmlns:a16="http://schemas.microsoft.com/office/drawing/2014/main" id="{E85B0D6F-9198-085C-1638-D57BAF113636}"/>
              </a:ext>
            </a:extLst>
          </p:cNvPr>
          <p:cNvPicPr>
            <a:picLocks noChangeAspect="1"/>
          </p:cNvPicPr>
          <p:nvPr/>
        </p:nvPicPr>
        <p:blipFill rotWithShape="1">
          <a:blip r:embed="rId3"/>
          <a:srcRect l="15521" t="26850" r="16351" b="31078"/>
          <a:stretch/>
        </p:blipFill>
        <p:spPr>
          <a:xfrm>
            <a:off x="4102817" y="4761547"/>
            <a:ext cx="3973283" cy="1374564"/>
          </a:xfrm>
          <a:prstGeom prst="rect">
            <a:avLst/>
          </a:prstGeom>
        </p:spPr>
      </p:pic>
      <p:sp>
        <p:nvSpPr>
          <p:cNvPr id="10" name="TextBox 9">
            <a:extLst>
              <a:ext uri="{FF2B5EF4-FFF2-40B4-BE49-F238E27FC236}">
                <a16:creationId xmlns:a16="http://schemas.microsoft.com/office/drawing/2014/main" id="{8663649A-E7C1-731C-965D-931D10C7C5F5}"/>
              </a:ext>
            </a:extLst>
          </p:cNvPr>
          <p:cNvSpPr txBox="1"/>
          <p:nvPr/>
        </p:nvSpPr>
        <p:spPr>
          <a:xfrm>
            <a:off x="4329594" y="5948673"/>
            <a:ext cx="396475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err="1">
                <a:ln>
                  <a:noFill/>
                </a:ln>
                <a:solidFill>
                  <a:srgbClr val="785AFF"/>
                </a:solidFill>
                <a:effectLst/>
                <a:uLnTx/>
                <a:uFillTx/>
                <a:latin typeface="Univers"/>
                <a:ea typeface="+mn-ea"/>
                <a:cs typeface="Calibri"/>
              </a:rPr>
              <a:t>tonikbank.com</a:t>
            </a:r>
            <a:endParaRPr kumimoji="0" lang="en-US" sz="4000" b="0" i="0" u="none" strike="noStrike" kern="1200" cap="none" spc="0" normalizeH="0" baseline="0" noProof="0">
              <a:ln>
                <a:noFill/>
              </a:ln>
              <a:solidFill>
                <a:srgbClr val="785AFF"/>
              </a:solidFill>
              <a:effectLst/>
              <a:uLnTx/>
              <a:uFillTx/>
              <a:latin typeface="Univers"/>
              <a:ea typeface="+mn-ea"/>
              <a:cs typeface="+mn-cs"/>
            </a:endParaRPr>
          </a:p>
        </p:txBody>
      </p:sp>
    </p:spTree>
    <p:extLst>
      <p:ext uri="{BB962C8B-B14F-4D97-AF65-F5344CB8AC3E}">
        <p14:creationId xmlns:p14="http://schemas.microsoft.com/office/powerpoint/2010/main" val="1963089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1C2FE8-3240-C120-8AC0-22B3CB2C37ED}"/>
              </a:ext>
            </a:extLst>
          </p:cNvPr>
          <p:cNvSpPr>
            <a:spLocks noGrp="1"/>
          </p:cNvSpPr>
          <p:nvPr>
            <p:ph type="sldNum" sz="quarter" idx="12"/>
          </p:nvPr>
        </p:nvSpPr>
        <p:spPr/>
        <p:txBody>
          <a:bodyPr/>
          <a:lstStyle/>
          <a:p>
            <a:fld id="{C7F0D36C-296C-4C41-928D-13DEBF2E67EF}" type="slidenum">
              <a:rPr lang="en-PH" smtClean="0"/>
              <a:pPr/>
              <a:t>6</a:t>
            </a:fld>
            <a:endParaRPr lang="en-PH"/>
          </a:p>
        </p:txBody>
      </p:sp>
      <p:sp>
        <p:nvSpPr>
          <p:cNvPr id="3" name="Title 2">
            <a:extLst>
              <a:ext uri="{FF2B5EF4-FFF2-40B4-BE49-F238E27FC236}">
                <a16:creationId xmlns:a16="http://schemas.microsoft.com/office/drawing/2014/main" id="{C2323EA5-97BB-B885-B15E-30256D9E0FD9}"/>
              </a:ext>
            </a:extLst>
          </p:cNvPr>
          <p:cNvSpPr>
            <a:spLocks noGrp="1"/>
          </p:cNvSpPr>
          <p:nvPr>
            <p:ph type="title"/>
          </p:nvPr>
        </p:nvSpPr>
        <p:spPr>
          <a:xfrm>
            <a:off x="2481404" y="7540"/>
            <a:ext cx="5070188" cy="583640"/>
          </a:xfrm>
        </p:spPr>
        <p:txBody>
          <a:bodyPr>
            <a:normAutofit fontScale="90000"/>
          </a:bodyPr>
          <a:lstStyle/>
          <a:p>
            <a:r>
              <a:rPr lang="en-US"/>
              <a:t> Log Reg Feature Importance Rank </a:t>
            </a:r>
            <a:br>
              <a:rPr lang="en-US"/>
            </a:br>
            <a:endParaRPr lang="en-US"/>
          </a:p>
        </p:txBody>
      </p:sp>
      <p:pic>
        <p:nvPicPr>
          <p:cNvPr id="4" name="Picture 3" descr="A screenshot of a bank&#10;&#10;AI-generated content may be incorrect.">
            <a:extLst>
              <a:ext uri="{FF2B5EF4-FFF2-40B4-BE49-F238E27FC236}">
                <a16:creationId xmlns:a16="http://schemas.microsoft.com/office/drawing/2014/main" id="{F9E09FF9-4B51-2386-6176-4A872C7BE407}"/>
              </a:ext>
            </a:extLst>
          </p:cNvPr>
          <p:cNvPicPr>
            <a:picLocks noChangeAspect="1"/>
          </p:cNvPicPr>
          <p:nvPr/>
        </p:nvPicPr>
        <p:blipFill>
          <a:blip r:embed="rId2"/>
          <a:stretch>
            <a:fillRect/>
          </a:stretch>
        </p:blipFill>
        <p:spPr>
          <a:xfrm>
            <a:off x="2486750" y="991811"/>
            <a:ext cx="6038125" cy="5416819"/>
          </a:xfrm>
          <a:prstGeom prst="rect">
            <a:avLst/>
          </a:prstGeom>
        </p:spPr>
      </p:pic>
    </p:spTree>
    <p:extLst>
      <p:ext uri="{BB962C8B-B14F-4D97-AF65-F5344CB8AC3E}">
        <p14:creationId xmlns:p14="http://schemas.microsoft.com/office/powerpoint/2010/main" val="174742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6E65561-DC9F-4BE9-1A04-E4506DD8B84D}"/>
              </a:ext>
            </a:extLst>
          </p:cNvPr>
          <p:cNvSpPr>
            <a:spLocks noGrp="1"/>
          </p:cNvSpPr>
          <p:nvPr>
            <p:ph type="sldNum" sz="quarter" idx="12"/>
          </p:nvPr>
        </p:nvSpPr>
        <p:spPr/>
        <p:txBody>
          <a:bodyPr/>
          <a:lstStyle/>
          <a:p>
            <a:fld id="{C7F0D36C-296C-4C41-928D-13DEBF2E67EF}" type="slidenum">
              <a:rPr lang="en-PH" smtClean="0"/>
              <a:pPr/>
              <a:t>7</a:t>
            </a:fld>
            <a:endParaRPr lang="en-PH"/>
          </a:p>
        </p:txBody>
      </p:sp>
      <p:sp>
        <p:nvSpPr>
          <p:cNvPr id="3" name="Title 2">
            <a:extLst>
              <a:ext uri="{FF2B5EF4-FFF2-40B4-BE49-F238E27FC236}">
                <a16:creationId xmlns:a16="http://schemas.microsoft.com/office/drawing/2014/main" id="{D83548AD-C382-A865-E8CE-2496549C303D}"/>
              </a:ext>
            </a:extLst>
          </p:cNvPr>
          <p:cNvSpPr>
            <a:spLocks noGrp="1"/>
          </p:cNvSpPr>
          <p:nvPr>
            <p:ph type="title"/>
          </p:nvPr>
        </p:nvSpPr>
        <p:spPr>
          <a:xfrm>
            <a:off x="451782" y="-1338"/>
            <a:ext cx="10369550" cy="587749"/>
          </a:xfrm>
        </p:spPr>
        <p:txBody>
          <a:bodyPr/>
          <a:lstStyle/>
          <a:p>
            <a:r>
              <a:rPr lang="en-GB"/>
              <a:t>Feature Description</a:t>
            </a:r>
          </a:p>
        </p:txBody>
      </p:sp>
      <p:graphicFrame>
        <p:nvGraphicFramePr>
          <p:cNvPr id="4" name="Table 3">
            <a:extLst>
              <a:ext uri="{FF2B5EF4-FFF2-40B4-BE49-F238E27FC236}">
                <a16:creationId xmlns:a16="http://schemas.microsoft.com/office/drawing/2014/main" id="{3820A25E-1844-398E-F19E-609556C5AF17}"/>
              </a:ext>
            </a:extLst>
          </p:cNvPr>
          <p:cNvGraphicFramePr>
            <a:graphicFrameLocks noGrp="1"/>
          </p:cNvGraphicFramePr>
          <p:nvPr>
            <p:extLst>
              <p:ext uri="{D42A27DB-BD31-4B8C-83A1-F6EECF244321}">
                <p14:modId xmlns:p14="http://schemas.microsoft.com/office/powerpoint/2010/main" val="2267640263"/>
              </p:ext>
            </p:extLst>
          </p:nvPr>
        </p:nvGraphicFramePr>
        <p:xfrm>
          <a:off x="453421" y="585668"/>
          <a:ext cx="11223129" cy="5130896"/>
        </p:xfrm>
        <a:graphic>
          <a:graphicData uri="http://schemas.openxmlformats.org/drawingml/2006/table">
            <a:tbl>
              <a:tblPr firstRow="1" bandRow="1">
                <a:tableStyleId>{5C22544A-7EE6-4342-B048-85BDC9FD1C3A}</a:tableStyleId>
              </a:tblPr>
              <a:tblGrid>
                <a:gridCol w="4025347">
                  <a:extLst>
                    <a:ext uri="{9D8B030D-6E8A-4147-A177-3AD203B41FA5}">
                      <a16:colId xmlns:a16="http://schemas.microsoft.com/office/drawing/2014/main" val="1007289109"/>
                    </a:ext>
                  </a:extLst>
                </a:gridCol>
                <a:gridCol w="7197782">
                  <a:extLst>
                    <a:ext uri="{9D8B030D-6E8A-4147-A177-3AD203B41FA5}">
                      <a16:colId xmlns:a16="http://schemas.microsoft.com/office/drawing/2014/main" val="1057928009"/>
                    </a:ext>
                  </a:extLst>
                </a:gridCol>
              </a:tblGrid>
              <a:tr h="354386">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979808342"/>
                  </a:ext>
                </a:extLst>
              </a:tr>
              <a:tr h="367042">
                <a:tc>
                  <a:txBody>
                    <a:bodyPr/>
                    <a:lstStyle/>
                    <a:p>
                      <a:r>
                        <a:rPr lang="en-GB" sz="1700" b="0" err="1">
                          <a:solidFill>
                            <a:schemeClr val="tx1"/>
                          </a:solidFill>
                          <a:latin typeface="Calibri"/>
                        </a:rPr>
                        <a:t>meng_ql_calculator_tot_visit_cnt</a:t>
                      </a:r>
                      <a:endParaRPr lang="en-GB" sz="1700" b="0">
                        <a:solidFill>
                          <a:schemeClr val="tx1"/>
                        </a:solidFill>
                        <a:latin typeface="Calibri"/>
                      </a:endParaRPr>
                    </a:p>
                  </a:txBody>
                  <a:tcPr/>
                </a:tc>
                <a:tc>
                  <a:txBody>
                    <a:bodyPr/>
                    <a:lstStyle/>
                    <a:p>
                      <a:r>
                        <a:rPr lang="en-GB" sz="1700" b="0">
                          <a:solidFill>
                            <a:schemeClr val="tx1"/>
                          </a:solidFill>
                          <a:latin typeface="Calibri"/>
                        </a:rPr>
                        <a:t>Total number of Loan Calculator Visit till date. Data collected from </a:t>
                      </a:r>
                      <a:r>
                        <a:rPr lang="en-GB" sz="1700" b="0" err="1">
                          <a:solidFill>
                            <a:schemeClr val="tx1"/>
                          </a:solidFill>
                          <a:latin typeface="Calibri"/>
                        </a:rPr>
                        <a:t>MoEngage</a:t>
                      </a:r>
                      <a:endParaRPr lang="en-GB" sz="1700" b="0">
                        <a:solidFill>
                          <a:schemeClr val="tx1"/>
                        </a:solidFill>
                        <a:latin typeface="Calibri"/>
                      </a:endParaRPr>
                    </a:p>
                  </a:txBody>
                  <a:tcPr/>
                </a:tc>
                <a:extLst>
                  <a:ext uri="{0D108BD9-81ED-4DB2-BD59-A6C34878D82A}">
                    <a16:rowId xmlns:a16="http://schemas.microsoft.com/office/drawing/2014/main" val="3724330728"/>
                  </a:ext>
                </a:extLst>
              </a:tr>
              <a:tr h="367042">
                <a:tc>
                  <a:txBody>
                    <a:bodyPr/>
                    <a:lstStyle/>
                    <a:p>
                      <a:r>
                        <a:rPr lang="en-GB" sz="1700" b="0" err="1">
                          <a:solidFill>
                            <a:schemeClr val="tx1"/>
                          </a:solidFill>
                          <a:latin typeface="Calibri"/>
                        </a:rPr>
                        <a:t>tx_first_product_user_segment_woe</a:t>
                      </a:r>
                      <a:endParaRPr lang="en-GB" sz="1700" b="0">
                        <a:solidFill>
                          <a:schemeClr val="tx1"/>
                        </a:solidFill>
                        <a:latin typeface="Calibri"/>
                      </a:endParaRPr>
                    </a:p>
                  </a:txBody>
                  <a:tcPr/>
                </a:tc>
                <a:tc>
                  <a:txBody>
                    <a:bodyPr/>
                    <a:lstStyle/>
                    <a:p>
                      <a:pPr lvl="0">
                        <a:buNone/>
                      </a:pPr>
                      <a:r>
                        <a:rPr lang="en-IN" sz="1700" b="0" i="0" u="none" strike="noStrike" noProof="0">
                          <a:solidFill>
                            <a:schemeClr val="tx1"/>
                          </a:solidFill>
                          <a:latin typeface="Calibri"/>
                        </a:rPr>
                        <a:t>The feature </a:t>
                      </a:r>
                      <a:r>
                        <a:rPr lang="en-IN" sz="1700" b="0" i="0" u="none" strike="noStrike" noProof="0" err="1">
                          <a:solidFill>
                            <a:schemeClr val="tx1"/>
                          </a:solidFill>
                          <a:latin typeface="Calibri"/>
                        </a:rPr>
                        <a:t>tx_first_product_user_segment</a:t>
                      </a:r>
                      <a:r>
                        <a:rPr lang="en-IN" sz="1700" b="0" i="0" u="none" strike="noStrike" noProof="0">
                          <a:solidFill>
                            <a:schemeClr val="tx1"/>
                          </a:solidFill>
                          <a:latin typeface="Calibri"/>
                        </a:rPr>
                        <a:t> likely indicates the segment or category of the first product </a:t>
                      </a:r>
                      <a:endParaRPr lang="en-US" sz="1700" b="0">
                        <a:solidFill>
                          <a:schemeClr val="tx1"/>
                        </a:solidFill>
                        <a:latin typeface="Calibri"/>
                      </a:endParaRPr>
                    </a:p>
                  </a:txBody>
                  <a:tcPr/>
                </a:tc>
                <a:extLst>
                  <a:ext uri="{0D108BD9-81ED-4DB2-BD59-A6C34878D82A}">
                    <a16:rowId xmlns:a16="http://schemas.microsoft.com/office/drawing/2014/main" val="2044106483"/>
                  </a:ext>
                </a:extLst>
              </a:tr>
              <a:tr h="367042">
                <a:tc>
                  <a:txBody>
                    <a:bodyPr/>
                    <a:lstStyle/>
                    <a:p>
                      <a:pPr lvl="0">
                        <a:buNone/>
                      </a:pPr>
                      <a:r>
                        <a:rPr lang="en-US" sz="1700" b="0" i="0" u="none" strike="noStrike" noProof="0">
                          <a:solidFill>
                            <a:schemeClr val="tx1"/>
                          </a:solidFill>
                          <a:latin typeface="Calibri"/>
                        </a:rPr>
                        <a:t> </a:t>
                      </a:r>
                      <a:r>
                        <a:rPr lang="en-US" sz="1700" b="0" i="0" u="none" strike="noStrike" noProof="0" err="1">
                          <a:solidFill>
                            <a:schemeClr val="tx1"/>
                          </a:solidFill>
                          <a:latin typeface="Calibri"/>
                        </a:rPr>
                        <a:t>first_applied_loan_type_bin</a:t>
                      </a:r>
                      <a:endParaRPr lang="en-US" sz="1700" b="0">
                        <a:solidFill>
                          <a:schemeClr val="tx1"/>
                        </a:solidFill>
                        <a:latin typeface="Calibri"/>
                      </a:endParaRPr>
                    </a:p>
                  </a:txBody>
                  <a:tcPr/>
                </a:tc>
                <a:tc>
                  <a:txBody>
                    <a:bodyPr/>
                    <a:lstStyle/>
                    <a:p>
                      <a:r>
                        <a:rPr lang="en-GB" sz="1700" b="0">
                          <a:solidFill>
                            <a:schemeClr val="tx1"/>
                          </a:solidFill>
                          <a:latin typeface="Calibri"/>
                        </a:rPr>
                        <a:t>Users First applied loan type with bin segment</a:t>
                      </a:r>
                    </a:p>
                  </a:txBody>
                  <a:tcPr/>
                </a:tc>
                <a:extLst>
                  <a:ext uri="{0D108BD9-81ED-4DB2-BD59-A6C34878D82A}">
                    <a16:rowId xmlns:a16="http://schemas.microsoft.com/office/drawing/2014/main" val="2271481634"/>
                  </a:ext>
                </a:extLst>
              </a:tr>
              <a:tr h="367042">
                <a:tc>
                  <a:txBody>
                    <a:bodyPr/>
                    <a:lstStyle/>
                    <a:p>
                      <a:pPr lvl="0">
                        <a:buNone/>
                      </a:pPr>
                      <a:r>
                        <a:rPr lang="en-US" sz="1700" b="0" i="0" u="none" strike="noStrike" noProof="0">
                          <a:solidFill>
                            <a:schemeClr val="tx1"/>
                          </a:solidFill>
                          <a:latin typeface="Calibri"/>
                        </a:rPr>
                        <a:t> </a:t>
                      </a:r>
                      <a:r>
                        <a:rPr lang="en-US" sz="1700" b="0" i="0" u="none" strike="noStrike" noProof="0" err="1">
                          <a:solidFill>
                            <a:schemeClr val="tx1"/>
                          </a:solidFill>
                          <a:latin typeface="Calibri"/>
                        </a:rPr>
                        <a:t>tx_cnt_rejected_loans</a:t>
                      </a:r>
                      <a:endParaRPr lang="en-US" sz="1700" b="0">
                        <a:solidFill>
                          <a:schemeClr val="tx1"/>
                        </a:solidFill>
                        <a:latin typeface="Calibri"/>
                      </a:endParaRPr>
                    </a:p>
                  </a:txBody>
                  <a:tcPr/>
                </a:tc>
                <a:tc>
                  <a:txBody>
                    <a:bodyPr/>
                    <a:lstStyle/>
                    <a:p>
                      <a:r>
                        <a:rPr lang="en-GB" sz="1700" b="0">
                          <a:solidFill>
                            <a:schemeClr val="tx1"/>
                          </a:solidFill>
                          <a:latin typeface="Calibri"/>
                        </a:rPr>
                        <a:t>Number of loan rejected for the customer with the observation date</a:t>
                      </a:r>
                    </a:p>
                  </a:txBody>
                  <a:tcPr/>
                </a:tc>
                <a:extLst>
                  <a:ext uri="{0D108BD9-81ED-4DB2-BD59-A6C34878D82A}">
                    <a16:rowId xmlns:a16="http://schemas.microsoft.com/office/drawing/2014/main" val="177710735"/>
                  </a:ext>
                </a:extLst>
              </a:tr>
              <a:tr h="367042">
                <a:tc>
                  <a:txBody>
                    <a:bodyPr/>
                    <a:lstStyle/>
                    <a:p>
                      <a:pPr lvl="0">
                        <a:buNone/>
                      </a:pPr>
                      <a:r>
                        <a:rPr lang="en-US" sz="1700" b="0" i="0" u="none" strike="noStrike" noProof="0" err="1">
                          <a:solidFill>
                            <a:schemeClr val="tx1"/>
                          </a:solidFill>
                          <a:latin typeface="Calibri"/>
                        </a:rPr>
                        <a:t>appsflyer_install_to_registration_minutes</a:t>
                      </a:r>
                      <a:endParaRPr lang="en-US" sz="1700" b="0">
                        <a:solidFill>
                          <a:schemeClr val="tx1"/>
                        </a:solidFill>
                        <a:latin typeface="Calibri"/>
                      </a:endParaRPr>
                    </a:p>
                  </a:txBody>
                  <a:tcPr/>
                </a:tc>
                <a:tc>
                  <a:txBody>
                    <a:bodyPr/>
                    <a:lstStyle/>
                    <a:p>
                      <a:pPr lvl="0">
                        <a:buNone/>
                      </a:pPr>
                      <a:r>
                        <a:rPr lang="en-GB" sz="1700" b="0" i="0" u="none" strike="noStrike" noProof="0">
                          <a:solidFill>
                            <a:schemeClr val="tx1"/>
                          </a:solidFill>
                          <a:latin typeface="Calibri"/>
                        </a:rPr>
                        <a:t>captures the gap between installed time and onboarded (registration completion) time</a:t>
                      </a:r>
                      <a:endParaRPr lang="en-US" sz="1700" b="0">
                        <a:solidFill>
                          <a:schemeClr val="tx1"/>
                        </a:solidFill>
                        <a:latin typeface="Calibri"/>
                      </a:endParaRPr>
                    </a:p>
                  </a:txBody>
                  <a:tcPr/>
                </a:tc>
                <a:extLst>
                  <a:ext uri="{0D108BD9-81ED-4DB2-BD59-A6C34878D82A}">
                    <a16:rowId xmlns:a16="http://schemas.microsoft.com/office/drawing/2014/main" val="1964195052"/>
                  </a:ext>
                </a:extLst>
              </a:tr>
              <a:tr h="367042">
                <a:tc>
                  <a:txBody>
                    <a:bodyPr/>
                    <a:lstStyle/>
                    <a:p>
                      <a:pPr lvl="0">
                        <a:buNone/>
                      </a:pPr>
                      <a:r>
                        <a:rPr lang="en-US" sz="1700" b="0" i="0" u="none" strike="noStrike" noProof="0" err="1">
                          <a:solidFill>
                            <a:schemeClr val="tx1"/>
                          </a:solidFill>
                          <a:latin typeface="Calibri"/>
                        </a:rPr>
                        <a:t>first_applied_loan_amount</a:t>
                      </a:r>
                      <a:endParaRPr lang="en-US" sz="1700" b="0">
                        <a:solidFill>
                          <a:schemeClr val="tx1"/>
                        </a:solidFill>
                        <a:latin typeface="Calibri"/>
                      </a:endParaRPr>
                    </a:p>
                  </a:txBody>
                  <a:tcPr/>
                </a:tc>
                <a:tc>
                  <a:txBody>
                    <a:bodyPr/>
                    <a:lstStyle/>
                    <a:p>
                      <a:r>
                        <a:rPr lang="en-GB" sz="1700" b="0">
                          <a:solidFill>
                            <a:schemeClr val="tx1"/>
                          </a:solidFill>
                          <a:latin typeface="Calibri"/>
                        </a:rPr>
                        <a:t>User's First Applied Loan amount</a:t>
                      </a:r>
                    </a:p>
                  </a:txBody>
                  <a:tcPr/>
                </a:tc>
                <a:extLst>
                  <a:ext uri="{0D108BD9-81ED-4DB2-BD59-A6C34878D82A}">
                    <a16:rowId xmlns:a16="http://schemas.microsoft.com/office/drawing/2014/main" val="2701320069"/>
                  </a:ext>
                </a:extLst>
              </a:tr>
              <a:tr h="367042">
                <a:tc>
                  <a:txBody>
                    <a:bodyPr/>
                    <a:lstStyle/>
                    <a:p>
                      <a:pPr lvl="0">
                        <a:buNone/>
                      </a:pPr>
                      <a:r>
                        <a:rPr lang="en-GB" sz="1700" b="0" i="0" u="none" strike="noStrike" noProof="0" err="1">
                          <a:solidFill>
                            <a:schemeClr val="tx1"/>
                          </a:solidFill>
                          <a:latin typeface="Calibri"/>
                        </a:rPr>
                        <a:t>tx_deposit_accnt_cnt</a:t>
                      </a:r>
                      <a:endParaRPr lang="en-US" sz="1700" b="0">
                        <a:solidFill>
                          <a:schemeClr val="tx1"/>
                        </a:solidFill>
                        <a:latin typeface="Calibri"/>
                      </a:endParaRPr>
                    </a:p>
                  </a:txBody>
                  <a:tcPr/>
                </a:tc>
                <a:tc>
                  <a:txBody>
                    <a:bodyPr/>
                    <a:lstStyle/>
                    <a:p>
                      <a:pPr lvl="0">
                        <a:buNone/>
                      </a:pPr>
                      <a:r>
                        <a:rPr lang="en-GB" sz="1700" b="0" i="0" u="none" strike="noStrike" noProof="0" err="1">
                          <a:solidFill>
                            <a:schemeClr val="tx1"/>
                          </a:solidFill>
                          <a:latin typeface="Calibri"/>
                        </a:rPr>
                        <a:t>tx_deposit_accnt_cnt</a:t>
                      </a:r>
                      <a:r>
                        <a:rPr lang="en-GB" sz="1700" b="0" i="0" u="none" strike="noStrike" noProof="0">
                          <a:solidFill>
                            <a:schemeClr val="tx1"/>
                          </a:solidFill>
                          <a:latin typeface="Calibri"/>
                        </a:rPr>
                        <a:t> likely represents the number of unique deposit accounts </a:t>
                      </a:r>
                      <a:endParaRPr lang="en-US" sz="1700" b="0">
                        <a:solidFill>
                          <a:schemeClr val="tx1"/>
                        </a:solidFill>
                        <a:latin typeface="Calibri"/>
                      </a:endParaRPr>
                    </a:p>
                  </a:txBody>
                  <a:tcPr/>
                </a:tc>
                <a:extLst>
                  <a:ext uri="{0D108BD9-81ED-4DB2-BD59-A6C34878D82A}">
                    <a16:rowId xmlns:a16="http://schemas.microsoft.com/office/drawing/2014/main" val="565050201"/>
                  </a:ext>
                </a:extLst>
              </a:tr>
              <a:tr h="367042">
                <a:tc>
                  <a:txBody>
                    <a:bodyPr/>
                    <a:lstStyle/>
                    <a:p>
                      <a:pPr lvl="0">
                        <a:buNone/>
                      </a:pPr>
                      <a:r>
                        <a:rPr lang="en-US" sz="1700" b="0" i="0" u="none" strike="noStrike" noProof="0" err="1">
                          <a:solidFill>
                            <a:schemeClr val="tx1"/>
                          </a:solidFill>
                          <a:latin typeface="Calibri"/>
                        </a:rPr>
                        <a:t>tx_cnt_cash_in_total</a:t>
                      </a:r>
                      <a:endParaRPr lang="en-US" sz="1700" b="0">
                        <a:solidFill>
                          <a:schemeClr val="tx1"/>
                        </a:solidFill>
                        <a:latin typeface="Calibri"/>
                      </a:endParaRPr>
                    </a:p>
                  </a:txBody>
                  <a:tcPr/>
                </a:tc>
                <a:tc>
                  <a:txBody>
                    <a:bodyPr/>
                    <a:lstStyle/>
                    <a:p>
                      <a:pPr lvl="0">
                        <a:buNone/>
                      </a:pPr>
                      <a:r>
                        <a:rPr lang="en-GB" sz="1700" b="0" i="0" u="none" strike="noStrike" noProof="0">
                          <a:solidFill>
                            <a:schemeClr val="tx1"/>
                          </a:solidFill>
                          <a:latin typeface="Calibri"/>
                        </a:rPr>
                        <a:t>Total count of cash in Transaction </a:t>
                      </a:r>
                    </a:p>
                  </a:txBody>
                  <a:tcPr/>
                </a:tc>
                <a:extLst>
                  <a:ext uri="{0D108BD9-81ED-4DB2-BD59-A6C34878D82A}">
                    <a16:rowId xmlns:a16="http://schemas.microsoft.com/office/drawing/2014/main" val="3256179397"/>
                  </a:ext>
                </a:extLst>
              </a:tr>
              <a:tr h="367042">
                <a:tc>
                  <a:txBody>
                    <a:bodyPr/>
                    <a:lstStyle/>
                    <a:p>
                      <a:pPr lvl="0">
                        <a:buNone/>
                      </a:pPr>
                      <a:r>
                        <a:rPr lang="en-US" sz="1700" b="0" i="0" u="none" strike="noStrike" noProof="0" err="1">
                          <a:solidFill>
                            <a:schemeClr val="tx1"/>
                          </a:solidFill>
                          <a:latin typeface="Calibri"/>
                        </a:rPr>
                        <a:t>tx_cnt_incomplete_loan_apps</a:t>
                      </a:r>
                      <a:endParaRPr lang="en-US" sz="1700" b="0">
                        <a:solidFill>
                          <a:schemeClr val="tx1"/>
                        </a:solidFill>
                        <a:latin typeface="Calibri"/>
                      </a:endParaRPr>
                    </a:p>
                  </a:txBody>
                  <a:tcPr/>
                </a:tc>
                <a:tc>
                  <a:txBody>
                    <a:bodyPr/>
                    <a:lstStyle/>
                    <a:p>
                      <a:pPr lvl="0">
                        <a:buNone/>
                      </a:pPr>
                      <a:r>
                        <a:rPr lang="en-GB" sz="1700" b="0" i="0" u="none" strike="noStrike" noProof="0" err="1">
                          <a:solidFill>
                            <a:schemeClr val="tx1"/>
                          </a:solidFill>
                          <a:latin typeface="Calibri"/>
                        </a:rPr>
                        <a:t>tx_cnt_incomplete_loan_apps</a:t>
                      </a:r>
                      <a:r>
                        <a:rPr lang="en-GB" sz="1700" b="0" i="0" u="none" strike="noStrike" noProof="0">
                          <a:solidFill>
                            <a:schemeClr val="tx1"/>
                          </a:solidFill>
                          <a:latin typeface="Calibri"/>
                        </a:rPr>
                        <a:t> represents the count of loan applications a customer started but didn’t complete</a:t>
                      </a:r>
                      <a:endParaRPr lang="en-US" sz="1700" b="0">
                        <a:solidFill>
                          <a:schemeClr val="tx1"/>
                        </a:solidFill>
                        <a:latin typeface="Calibri"/>
                      </a:endParaRPr>
                    </a:p>
                  </a:txBody>
                  <a:tcPr/>
                </a:tc>
                <a:extLst>
                  <a:ext uri="{0D108BD9-81ED-4DB2-BD59-A6C34878D82A}">
                    <a16:rowId xmlns:a16="http://schemas.microsoft.com/office/drawing/2014/main" val="2190979240"/>
                  </a:ext>
                </a:extLst>
              </a:tr>
              <a:tr h="367042">
                <a:tc>
                  <a:txBody>
                    <a:bodyPr/>
                    <a:lstStyle/>
                    <a:p>
                      <a:pPr lvl="0">
                        <a:buNone/>
                      </a:pPr>
                      <a:r>
                        <a:rPr lang="en-US" sz="1700" b="0" i="0" u="none" strike="noStrike" noProof="0" err="1">
                          <a:solidFill>
                            <a:schemeClr val="tx1"/>
                          </a:solidFill>
                          <a:latin typeface="Calibri"/>
                        </a:rPr>
                        <a:t>tx_amt_cash_in_total</a:t>
                      </a:r>
                      <a:endParaRPr lang="en-US" sz="1700" b="0">
                        <a:solidFill>
                          <a:schemeClr val="tx1"/>
                        </a:solidFill>
                        <a:latin typeface="Calibri"/>
                      </a:endParaRPr>
                    </a:p>
                  </a:txBody>
                  <a:tcPr/>
                </a:tc>
                <a:tc>
                  <a:txBody>
                    <a:bodyPr/>
                    <a:lstStyle/>
                    <a:p>
                      <a:pPr lvl="0">
                        <a:buNone/>
                      </a:pPr>
                      <a:r>
                        <a:rPr lang="en-GB" sz="1700" b="0" i="0" u="none" strike="noStrike" noProof="0">
                          <a:solidFill>
                            <a:schemeClr val="tx1"/>
                          </a:solidFill>
                          <a:latin typeface="Calibri"/>
                        </a:rPr>
                        <a:t>Total amount of cash in Transactions</a:t>
                      </a:r>
                    </a:p>
                  </a:txBody>
                  <a:tcPr/>
                </a:tc>
                <a:extLst>
                  <a:ext uri="{0D108BD9-81ED-4DB2-BD59-A6C34878D82A}">
                    <a16:rowId xmlns:a16="http://schemas.microsoft.com/office/drawing/2014/main" val="2002694920"/>
                  </a:ext>
                </a:extLst>
              </a:tr>
              <a:tr h="367042">
                <a:tc>
                  <a:txBody>
                    <a:bodyPr/>
                    <a:lstStyle/>
                    <a:p>
                      <a:pPr lvl="0">
                        <a:buNone/>
                      </a:pPr>
                      <a:r>
                        <a:rPr lang="en-US" sz="1700" b="0" i="0" u="none" strike="noStrike" noProof="0" err="1">
                          <a:solidFill>
                            <a:schemeClr val="tx1"/>
                          </a:solidFill>
                          <a:latin typeface="Calibri"/>
                        </a:rPr>
                        <a:t>last_applied_loan_tenor_bin</a:t>
                      </a:r>
                      <a:endParaRPr lang="en-US" sz="1700" b="0">
                        <a:solidFill>
                          <a:schemeClr val="tx1"/>
                        </a:solidFill>
                        <a:latin typeface="Calibri"/>
                      </a:endParaRPr>
                    </a:p>
                  </a:txBody>
                  <a:tcPr/>
                </a:tc>
                <a:tc>
                  <a:txBody>
                    <a:bodyPr/>
                    <a:lstStyle/>
                    <a:p>
                      <a:pPr lvl="0">
                        <a:buNone/>
                      </a:pPr>
                      <a:r>
                        <a:rPr lang="en-GB" sz="1700" b="0" i="0" u="none" strike="noStrike" noProof="0">
                          <a:solidFill>
                            <a:schemeClr val="tx1"/>
                          </a:solidFill>
                          <a:latin typeface="Calibri"/>
                        </a:rPr>
                        <a:t>Last Applied loan tenor bin segment</a:t>
                      </a:r>
                    </a:p>
                  </a:txBody>
                  <a:tcPr/>
                </a:tc>
                <a:extLst>
                  <a:ext uri="{0D108BD9-81ED-4DB2-BD59-A6C34878D82A}">
                    <a16:rowId xmlns:a16="http://schemas.microsoft.com/office/drawing/2014/main" val="4117869151"/>
                  </a:ext>
                </a:extLst>
              </a:tr>
            </a:tbl>
          </a:graphicData>
        </a:graphic>
      </p:graphicFrame>
    </p:spTree>
    <p:extLst>
      <p:ext uri="{BB962C8B-B14F-4D97-AF65-F5344CB8AC3E}">
        <p14:creationId xmlns:p14="http://schemas.microsoft.com/office/powerpoint/2010/main" val="209438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logo&#10;&#10;AI-generated content may be incorrect.">
            <a:extLst>
              <a:ext uri="{FF2B5EF4-FFF2-40B4-BE49-F238E27FC236}">
                <a16:creationId xmlns:a16="http://schemas.microsoft.com/office/drawing/2014/main" id="{1BB219A9-BFA6-F376-CEAC-DCF8E6A03496}"/>
              </a:ext>
            </a:extLst>
          </p:cNvPr>
          <p:cNvPicPr>
            <a:picLocks noChangeAspect="1"/>
          </p:cNvPicPr>
          <p:nvPr/>
        </p:nvPicPr>
        <p:blipFill>
          <a:blip r:embed="rId2"/>
          <a:stretch>
            <a:fillRect/>
          </a:stretch>
        </p:blipFill>
        <p:spPr>
          <a:xfrm>
            <a:off x="1112107" y="-104161"/>
            <a:ext cx="9854514" cy="743780"/>
          </a:xfrm>
          <a:prstGeom prst="rect">
            <a:avLst/>
          </a:prstGeom>
        </p:spPr>
      </p:pic>
      <p:pic>
        <p:nvPicPr>
          <p:cNvPr id="14" name="Picture 13" descr="A table with numbers and text&#10;&#10;AI-generated content may be incorrect.">
            <a:extLst>
              <a:ext uri="{FF2B5EF4-FFF2-40B4-BE49-F238E27FC236}">
                <a16:creationId xmlns:a16="http://schemas.microsoft.com/office/drawing/2014/main" id="{467505DA-F528-13FA-3BF9-65D6D5064CA9}"/>
              </a:ext>
            </a:extLst>
          </p:cNvPr>
          <p:cNvPicPr>
            <a:picLocks noChangeAspect="1"/>
          </p:cNvPicPr>
          <p:nvPr/>
        </p:nvPicPr>
        <p:blipFill>
          <a:blip r:embed="rId3"/>
          <a:stretch>
            <a:fillRect/>
          </a:stretch>
        </p:blipFill>
        <p:spPr>
          <a:xfrm>
            <a:off x="332685" y="635000"/>
            <a:ext cx="11548717" cy="5797826"/>
          </a:xfrm>
          <a:prstGeom prst="rect">
            <a:avLst/>
          </a:prstGeom>
        </p:spPr>
      </p:pic>
    </p:spTree>
    <p:extLst>
      <p:ext uri="{BB962C8B-B14F-4D97-AF65-F5344CB8AC3E}">
        <p14:creationId xmlns:p14="http://schemas.microsoft.com/office/powerpoint/2010/main" val="3428591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E42D-E63C-6043-1971-3597DDC7FB4C}"/>
            </a:ext>
          </a:extLst>
        </p:cNvPr>
        <p:cNvGrpSpPr/>
        <p:nvPr/>
      </p:nvGrpSpPr>
      <p:grpSpPr>
        <a:xfrm>
          <a:off x="0" y="0"/>
          <a:ext cx="0" cy="0"/>
          <a:chOff x="0" y="0"/>
          <a:chExt cx="0" cy="0"/>
        </a:xfrm>
      </p:grpSpPr>
      <p:sp>
        <p:nvSpPr>
          <p:cNvPr id="2" name="Title 2">
            <a:extLst>
              <a:ext uri="{FF2B5EF4-FFF2-40B4-BE49-F238E27FC236}">
                <a16:creationId xmlns:a16="http://schemas.microsoft.com/office/drawing/2014/main" id="{1926E40A-5487-6F19-3E42-8F0CA86DE43D}"/>
              </a:ext>
            </a:extLst>
          </p:cNvPr>
          <p:cNvSpPr txBox="1">
            <a:spLocks/>
          </p:cNvSpPr>
          <p:nvPr/>
        </p:nvSpPr>
        <p:spPr>
          <a:xfrm>
            <a:off x="574012" y="280577"/>
            <a:ext cx="11496821" cy="653691"/>
          </a:xfrm>
          <a:prstGeom prst="rect">
            <a:avLst/>
          </a:prstGeom>
        </p:spPr>
        <p:txBody>
          <a:bodyPr vert="horz" lIns="91440" tIns="45720" rIns="91440" bIns="45720" rtlCol="0" anchor="b">
            <a:normAutofit fontScale="97500"/>
          </a:bodyPr>
          <a:lstStyle>
            <a:defPPr>
              <a:defRPr lang="en-US"/>
            </a:defPPr>
            <a:lvl1pPr marL="0" algn="l" defTabSz="914400" rtl="0" eaLnBrk="1" latinLnBrk="0" hangingPunct="1">
              <a:lnSpc>
                <a:spcPct val="90000"/>
              </a:lnSpc>
              <a:spcBef>
                <a:spcPct val="0"/>
              </a:spcBef>
              <a:buNone/>
              <a:defRPr sz="3500" b="1" kern="1200">
                <a:solidFill>
                  <a:schemeClr val="accent1"/>
                </a:solidFill>
                <a:latin typeface="+mj-lt"/>
                <a:ea typeface="+mj-ea"/>
                <a:cs typeface="+mj-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a:t>M-O-M Model PSI values (Baseline Training period) - </a:t>
            </a:r>
            <a:r>
              <a:rPr lang="en-US" sz="2800">
                <a:solidFill>
                  <a:srgbClr val="C00000"/>
                </a:solidFill>
              </a:rPr>
              <a:t>overall Applied</a:t>
            </a:r>
            <a:endParaRPr lang="en-US" sz="1800">
              <a:solidFill>
                <a:srgbClr val="C00000"/>
              </a:solidFill>
            </a:endParaRPr>
          </a:p>
        </p:txBody>
      </p:sp>
      <p:sp>
        <p:nvSpPr>
          <p:cNvPr id="5" name="Slide Number Placeholder 1">
            <a:extLst>
              <a:ext uri="{FF2B5EF4-FFF2-40B4-BE49-F238E27FC236}">
                <a16:creationId xmlns:a16="http://schemas.microsoft.com/office/drawing/2014/main" id="{6587AAC0-B82E-418D-1640-ACE3318D2805}"/>
              </a:ext>
            </a:extLst>
          </p:cNvPr>
          <p:cNvSpPr txBox="1">
            <a:spLocks/>
          </p:cNvSpPr>
          <p:nvPr/>
        </p:nvSpPr>
        <p:spPr>
          <a:xfrm>
            <a:off x="150647" y="6578579"/>
            <a:ext cx="2670175" cy="23114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7F0D36C-296C-4C41-928D-13DEBF2E67EF}" type="slidenum">
              <a:rPr lang="en-PH" sz="800" smtClean="0"/>
              <a:pPr/>
              <a:t>9</a:t>
            </a:fld>
            <a:endParaRPr lang="en-PH" sz="800"/>
          </a:p>
        </p:txBody>
      </p:sp>
      <p:pic>
        <p:nvPicPr>
          <p:cNvPr id="3" name="Picture 2" descr="A graph with a line and a line&#10;&#10;AI-generated content may be incorrect.">
            <a:extLst>
              <a:ext uri="{FF2B5EF4-FFF2-40B4-BE49-F238E27FC236}">
                <a16:creationId xmlns:a16="http://schemas.microsoft.com/office/drawing/2014/main" id="{6C40F7EE-1A0F-E174-5787-D8CE9658B791}"/>
              </a:ext>
            </a:extLst>
          </p:cNvPr>
          <p:cNvPicPr>
            <a:picLocks noChangeAspect="1"/>
          </p:cNvPicPr>
          <p:nvPr/>
        </p:nvPicPr>
        <p:blipFill>
          <a:blip r:embed="rId3"/>
          <a:stretch>
            <a:fillRect/>
          </a:stretch>
        </p:blipFill>
        <p:spPr>
          <a:xfrm>
            <a:off x="806161" y="1504950"/>
            <a:ext cx="9886950" cy="3848100"/>
          </a:xfrm>
          <a:prstGeom prst="rect">
            <a:avLst/>
          </a:prstGeom>
        </p:spPr>
      </p:pic>
    </p:spTree>
    <p:extLst>
      <p:ext uri="{BB962C8B-B14F-4D97-AF65-F5344CB8AC3E}">
        <p14:creationId xmlns:p14="http://schemas.microsoft.com/office/powerpoint/2010/main" val="685097185"/>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1_Office Theme">
  <a:themeElements>
    <a:clrScheme name="Tonik">
      <a:dk1>
        <a:sysClr val="windowText" lastClr="000000"/>
      </a:dk1>
      <a:lt1>
        <a:sysClr val="window" lastClr="FFFFFF"/>
      </a:lt1>
      <a:dk2>
        <a:srgbClr val="44546A"/>
      </a:dk2>
      <a:lt2>
        <a:srgbClr val="E7E6E6"/>
      </a:lt2>
      <a:accent1>
        <a:srgbClr val="785AFF"/>
      </a:accent1>
      <a:accent2>
        <a:srgbClr val="F7F2A4"/>
      </a:accent2>
      <a:accent3>
        <a:srgbClr val="FFCCD6"/>
      </a:accent3>
      <a:accent4>
        <a:srgbClr val="C9ECFF"/>
      </a:accent4>
      <a:accent5>
        <a:srgbClr val="C7F3C6"/>
      </a:accent5>
      <a:accent6>
        <a:srgbClr val="D3C9FF"/>
      </a:accent6>
      <a:hlink>
        <a:srgbClr val="785AFF"/>
      </a:hlink>
      <a:folHlink>
        <a:srgbClr val="785AFF"/>
      </a:folHlink>
    </a:clrScheme>
    <a:fontScheme name="Tonik">
      <a:majorFont>
        <a:latin typeface="Univers LT"/>
        <a:ea typeface=""/>
        <a:cs typeface=""/>
      </a:majorFont>
      <a:minorFont>
        <a:latin typeface="Univers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DB PRESENTATION Tenod Portfolio" id="{19DCB347-E421-4AE0-8790-A5E8FE2205FF}" vid="{8CDB839D-8AEE-47C5-B92E-E375D2778C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AD7889757FC44E93109D08D7AA6A62" ma:contentTypeVersion="12" ma:contentTypeDescription="Create a new document." ma:contentTypeScope="" ma:versionID="5fdb052f61e92ae6bb09133884bee5d7">
  <xsd:schema xmlns:xsd="http://www.w3.org/2001/XMLSchema" xmlns:xs="http://www.w3.org/2001/XMLSchema" xmlns:p="http://schemas.microsoft.com/office/2006/metadata/properties" xmlns:ns1="http://schemas.microsoft.com/sharepoint/v3" xmlns:ns3="5f4996b1-2601-4576-adaf-c7aabee466f2" targetNamespace="http://schemas.microsoft.com/office/2006/metadata/properties" ma:root="true" ma:fieldsID="ea3721dcfbbfc31b55a5c77f35333c7d" ns1:_="" ns3:_="">
    <xsd:import namespace="http://schemas.microsoft.com/sharepoint/v3"/>
    <xsd:import namespace="5f4996b1-2601-4576-adaf-c7aabee466f2"/>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1:_ip_UnifiedCompliancePolicyProperties" minOccurs="0"/>
                <xsd:element ref="ns1:_ip_UnifiedCompliancePolicyUIAction"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4996b1-2601-4576-adaf-c7aabee466f2"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6" nillable="true" ma:displayName="MediaServiceSystemTags" ma:hidden="true" ma:internalName="MediaServiceSystemTags" ma:readOnly="true">
      <xsd:simpleType>
        <xsd:restriction base="dms:Note"/>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activity xmlns="5f4996b1-2601-4576-adaf-c7aabee466f2"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C98176-A3A4-4B8D-A451-6BE7FABF8159}">
  <ds:schemaRefs>
    <ds:schemaRef ds:uri="5f4996b1-2601-4576-adaf-c7aabee46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10A9FB-F30F-41F7-B318-D44A7A8AB8DB}">
  <ds:schemaRefs>
    <ds:schemaRef ds:uri="5f4996b1-2601-4576-adaf-c7aabee466f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204285D-EC20-4417-94C9-1222F562DD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59</Slides>
  <Notes>3</Notes>
  <HiddenSlides>0</HiddenSlide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1_Office Theme</vt:lpstr>
      <vt:lpstr>Trench 2 Transaction Score </vt:lpstr>
      <vt:lpstr> Architecture Overview of TDB’s Risk Scorecards</vt:lpstr>
      <vt:lpstr>PowerPoint Presentation</vt:lpstr>
      <vt:lpstr>PowerPoint Presentation</vt:lpstr>
      <vt:lpstr> </vt:lpstr>
      <vt:lpstr> Log Reg Feature Importance Rank  </vt:lpstr>
      <vt:lpstr>Feature Description</vt:lpstr>
      <vt:lpstr>PowerPoint Presentation</vt:lpstr>
      <vt:lpstr>PowerPoint Presentation</vt:lpstr>
      <vt:lpstr>PowerPoint Presentation</vt:lpstr>
      <vt:lpstr>PowerPoint Presentation</vt:lpstr>
      <vt:lpstr>Feature Evaluation Plots (11 features)</vt:lpstr>
      <vt:lpstr>Rank# 1: meng_ql_calculator_tot_visit_cnt    Performance in Train vs Test  &lt;Disbursed&gt;                                                                                                                             The feature meng_ql_calculator_tot_visit_cnt likely represents the total number of visits a user made to the  Loan calculator</vt:lpstr>
      <vt:lpstr>Rank# 1: meng_ql_calculator_tot_visit_cnt Histogram &lt;Disbursed&gt; </vt:lpstr>
      <vt:lpstr>PowerPoint Presentation</vt:lpstr>
      <vt:lpstr>Rank# 1: meng_ql_calculator_tot_visit_cnt - MoM Feature Distribution &lt;Applied&gt;  </vt:lpstr>
      <vt:lpstr>PowerPoint Presentation</vt:lpstr>
      <vt:lpstr>Rank# 2: tx_first_product_user_segment Performance in Train vs Test  &lt;Disbursed&gt; The feature tx_first_product_user_segment likely indicates the segment or category of the first product  </vt:lpstr>
      <vt:lpstr>PowerPoint Presentation</vt:lpstr>
      <vt:lpstr>Rank# 2  :tx_first_product_user_segment MoM Feature Distribution &lt;Applied&gt;   </vt:lpstr>
      <vt:lpstr>PowerPoint Presentation</vt:lpstr>
      <vt:lpstr>Rank# 3: first_applied_loan_type_bin Performance in Train vs Test  &lt;Disbursed&gt; The feature first_applied_loan_type_bin likely represents a binned or grouped category of the first loan type the customer applied   </vt:lpstr>
      <vt:lpstr>PowerPoint Presentation</vt:lpstr>
      <vt:lpstr>Rank# 3: first_applied_loan_type_bin - MOM  Distibution &lt;Applied&gt;  </vt:lpstr>
      <vt:lpstr>PowerPoint Presentation</vt:lpstr>
      <vt:lpstr>Rank# 4: tx_cnt_rejected_loans Performance in Train vs Test  &lt;Disbursed&gt; The feature tx_cnt_rejected_loans represents the number of loan applications made by the customer that were rejected within a given observation window </vt:lpstr>
      <vt:lpstr>Rank# 4: tx_cnt_rejected_loans Histogram  &lt;Disbursed&gt; </vt:lpstr>
      <vt:lpstr>PowerPoint Presentation</vt:lpstr>
      <vt:lpstr>Rank# 4: tx_cnt_rejected_loans MOM Distibution  &lt;Applied&gt; </vt:lpstr>
      <vt:lpstr>PowerPoint Presentation</vt:lpstr>
      <vt:lpstr>   Rank# 5: appsflyer_install_to_registration_minutes Performance in Train vs Test  &lt;Disbursed&gt; </vt:lpstr>
      <vt:lpstr>PowerPoint Presentation</vt:lpstr>
      <vt:lpstr>Rank# 5: appsflyer_install_to_registration_minutes MOM Distibution  &lt;Applied&gt; </vt:lpstr>
      <vt:lpstr>PowerPoint Presentation</vt:lpstr>
      <vt:lpstr>   Rank# 6 : first_applied_loan_amount Performance in Train vs Test  &lt;Disbursed&gt; </vt:lpstr>
      <vt:lpstr>PowerPoint Presentation</vt:lpstr>
      <vt:lpstr>Rank# 6 : first_applied_loan_amount MOM Distibution  &lt;Applied&gt; </vt:lpstr>
      <vt:lpstr>PowerPoint Presentation</vt:lpstr>
      <vt:lpstr>Rank# 7 : tx_deposit_accnt_cnt Performance in Train vs Test  &lt;Disbursed&gt; </vt:lpstr>
      <vt:lpstr>PowerPoint Presentation</vt:lpstr>
      <vt:lpstr>Rank# 7 : tx_deposit_accnt_cnt MOM Distibution &lt;Applied&gt; </vt:lpstr>
      <vt:lpstr>PowerPoint Presentation</vt:lpstr>
      <vt:lpstr>Rank# 8: tx_cnt_cash_in_total Performance in Train vs Test  &lt;Disbursed&gt; </vt:lpstr>
      <vt:lpstr>PowerPoint Presentation</vt:lpstr>
      <vt:lpstr>Rank# 8: tx_cnt_cash_in_total MOM Distibution &lt;Applied&gt;  </vt:lpstr>
      <vt:lpstr>PowerPoint Presentation</vt:lpstr>
      <vt:lpstr>Rank# 9: tx_cnt_incomplete_loan_apps  Performance in Train vs Test  &lt;Disbursed&gt; </vt:lpstr>
      <vt:lpstr>PowerPoint Presentation</vt:lpstr>
      <vt:lpstr>Rank# 9: tx_cnt_incomplete_loan_apps  MOM Distibution &lt;Applied&gt; </vt:lpstr>
      <vt:lpstr>PowerPoint Presentation</vt:lpstr>
      <vt:lpstr>Rank# 10: tx_amt_cash_in_total Performance in Train vs Test  &lt;Disbursed&gt; </vt:lpstr>
      <vt:lpstr>PowerPoint Presentation</vt:lpstr>
      <vt:lpstr>Rank# 10: tx_amt_cash_in_total MOM Distibution  &lt;Applied&gt; </vt:lpstr>
      <vt:lpstr>PowerPoint Presentation</vt:lpstr>
      <vt:lpstr>Rank# 11: last_applied_loan_tenor_bin  Performance in Train vs Test  &lt;Disbursed&gt; </vt:lpstr>
      <vt:lpstr>PowerPoint Presentation</vt:lpstr>
      <vt:lpstr>Rank# 11: last_applied_loan_tenor_bin  MOM Distibution &lt;Applied&gt;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Engine</dc:title>
  <dc:creator>Marek Matas</dc:creator>
  <cp:revision>18</cp:revision>
  <dcterms:created xsi:type="dcterms:W3CDTF">2023-11-14T06:47:28Z</dcterms:created>
  <dcterms:modified xsi:type="dcterms:W3CDTF">2025-09-08T05:40:52Z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0x0101005BAD7889757FC44E93109D08D7AA6A62</vt:lpwstr>
  </property>
</Properties>
</file>