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501" r:id="rId4"/>
    <p:sldId id="502" r:id="rId5"/>
    <p:sldId id="268"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BFF"/>
    <a:srgbClr val="DCCDFB"/>
    <a:srgbClr val="A6A6A6"/>
    <a:srgbClr val="B6A5FF"/>
    <a:srgbClr val="785AFF"/>
    <a:srgbClr val="156082"/>
    <a:srgbClr val="8C2E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B40E5-45E4-CE9C-A732-275067563ACD}" v="403" dt="2025-01-30T14:58:17.511"/>
    <p1510:client id="{B88D8F48-D11A-080A-24DF-D590E93FB738}" v="491" dt="2025-01-31T01:44:55.314"/>
    <p1510:client id="{D3189EB6-9760-7C09-514C-EEDFDBB3FBE5}" v="73" dt="2025-01-31T01:39:17.458"/>
    <p1510:client id="{F22E9ECB-4E1D-C361-85F2-2ED4DFC751B2}" v="988" dt="2025-01-31T01:37:05.562"/>
    <p1510:client id="{F58B86C3-38EF-310E-4F83-53C501AD402A}" v="141" dt="2025-01-31T05:47:03.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ea92fd329747c65e3b0bedb8ea1af01a5827b5206fb3e27d8a848dd49911a2e::" providerId="AD" clId="Web-{F58B86C3-38EF-310E-4F83-53C501AD402A}"/>
    <pc:docChg chg="modSld">
      <pc:chgData name="Guest User" userId="S::urn:spo:anon#8ea92fd329747c65e3b0bedb8ea1af01a5827b5206fb3e27d8a848dd49911a2e::" providerId="AD" clId="Web-{F58B86C3-38EF-310E-4F83-53C501AD402A}" dt="2025-01-31T05:47:01.186" v="116"/>
      <pc:docMkLst>
        <pc:docMk/>
      </pc:docMkLst>
      <pc:sldChg chg="modSp">
        <pc:chgData name="Guest User" userId="S::urn:spo:anon#8ea92fd329747c65e3b0bedb8ea1af01a5827b5206fb3e27d8a848dd49911a2e::" providerId="AD" clId="Web-{F58B86C3-38EF-310E-4F83-53C501AD402A}" dt="2025-01-31T05:47:01.186" v="116"/>
        <pc:sldMkLst>
          <pc:docMk/>
          <pc:sldMk cId="4027489916" sldId="501"/>
        </pc:sldMkLst>
        <pc:graphicFrameChg chg="mod modGraphic">
          <ac:chgData name="Guest User" userId="S::urn:spo:anon#8ea92fd329747c65e3b0bedb8ea1af01a5827b5206fb3e27d8a848dd49911a2e::" providerId="AD" clId="Web-{F58B86C3-38EF-310E-4F83-53C501AD402A}" dt="2025-01-31T05:47:01.186" v="116"/>
          <ac:graphicFrameMkLst>
            <pc:docMk/>
            <pc:sldMk cId="4027489916" sldId="501"/>
            <ac:graphicFrameMk id="2" creationId="{BE165683-042C-03BE-32CE-110287969242}"/>
          </ac:graphicFrameMkLst>
        </pc:graphicFrameChg>
      </pc:sldChg>
    </pc:docChg>
  </pc:docChgLst>
  <pc:docChgLst>
    <pc:chgData name="Biswa" userId="S::bbanik@tonikbank.com::26f52a98-3216-49f8-95c0-92c9bbdc30ba" providerId="AD" clId="Web-{F22E9ECB-4E1D-C361-85F2-2ED4DFC751B2}"/>
    <pc:docChg chg="addSld modSld">
      <pc:chgData name="Biswa" userId="S::bbanik@tonikbank.com::26f52a98-3216-49f8-95c0-92c9bbdc30ba" providerId="AD" clId="Web-{F22E9ECB-4E1D-C361-85F2-2ED4DFC751B2}" dt="2025-01-31T01:37:04.390" v="789"/>
      <pc:docMkLst>
        <pc:docMk/>
      </pc:docMkLst>
      <pc:sldChg chg="modSp add">
        <pc:chgData name="Biswa" userId="S::bbanik@tonikbank.com::26f52a98-3216-49f8-95c0-92c9bbdc30ba" providerId="AD" clId="Web-{F22E9ECB-4E1D-C361-85F2-2ED4DFC751B2}" dt="2025-01-31T01:36:37.592" v="778"/>
        <pc:sldMkLst>
          <pc:docMk/>
          <pc:sldMk cId="4027489916" sldId="501"/>
        </pc:sldMkLst>
        <pc:graphicFrameChg chg="mod modGraphic">
          <ac:chgData name="Biswa" userId="S::bbanik@tonikbank.com::26f52a98-3216-49f8-95c0-92c9bbdc30ba" providerId="AD" clId="Web-{F22E9ECB-4E1D-C361-85F2-2ED4DFC751B2}" dt="2025-01-31T01:36:37.592" v="778"/>
          <ac:graphicFrameMkLst>
            <pc:docMk/>
            <pc:sldMk cId="4027489916" sldId="501"/>
            <ac:graphicFrameMk id="2" creationId="{BE165683-042C-03BE-32CE-110287969242}"/>
          </ac:graphicFrameMkLst>
        </pc:graphicFrameChg>
      </pc:sldChg>
      <pc:sldChg chg="modSp add replId">
        <pc:chgData name="Biswa" userId="S::bbanik@tonikbank.com::26f52a98-3216-49f8-95c0-92c9bbdc30ba" providerId="AD" clId="Web-{F22E9ECB-4E1D-C361-85F2-2ED4DFC751B2}" dt="2025-01-31T01:37:04.390" v="789"/>
        <pc:sldMkLst>
          <pc:docMk/>
          <pc:sldMk cId="2792393193" sldId="502"/>
        </pc:sldMkLst>
        <pc:spChg chg="mod">
          <ac:chgData name="Biswa" userId="S::bbanik@tonikbank.com::26f52a98-3216-49f8-95c0-92c9bbdc30ba" providerId="AD" clId="Web-{F22E9ECB-4E1D-C361-85F2-2ED4DFC751B2}" dt="2025-01-31T01:30:05.314" v="313" actId="20577"/>
          <ac:spMkLst>
            <pc:docMk/>
            <pc:sldMk cId="2792393193" sldId="502"/>
            <ac:spMk id="7" creationId="{2FD43F87-E584-4BD9-A1A7-3F0156D5CB82}"/>
          </ac:spMkLst>
        </pc:spChg>
        <pc:graphicFrameChg chg="mod modGraphic">
          <ac:chgData name="Biswa" userId="S::bbanik@tonikbank.com::26f52a98-3216-49f8-95c0-92c9bbdc30ba" providerId="AD" clId="Web-{F22E9ECB-4E1D-C361-85F2-2ED4DFC751B2}" dt="2025-01-31T01:37:04.390" v="789"/>
          <ac:graphicFrameMkLst>
            <pc:docMk/>
            <pc:sldMk cId="2792393193" sldId="502"/>
            <ac:graphicFrameMk id="2" creationId="{2CF1C0A0-7024-C33B-A841-8646A8929041}"/>
          </ac:graphicFrameMkLst>
        </pc:graphicFrameChg>
      </pc:sldChg>
    </pc:docChg>
  </pc:docChgLst>
  <pc:docChgLst>
    <pc:chgData name="Biswa" userId="S::bbanik@tonikbank.com::26f52a98-3216-49f8-95c0-92c9bbdc30ba" providerId="AD" clId="Web-{B1EB40E5-45E4-CE9C-A732-275067563ACD}"/>
    <pc:docChg chg="modSld">
      <pc:chgData name="Biswa" userId="S::bbanik@tonikbank.com::26f52a98-3216-49f8-95c0-92c9bbdc30ba" providerId="AD" clId="Web-{B1EB40E5-45E4-CE9C-A732-275067563ACD}" dt="2025-01-30T14:58:17.308" v="402" actId="20577"/>
      <pc:docMkLst>
        <pc:docMk/>
      </pc:docMkLst>
      <pc:sldChg chg="modSp">
        <pc:chgData name="Biswa" userId="S::bbanik@tonikbank.com::26f52a98-3216-49f8-95c0-92c9bbdc30ba" providerId="AD" clId="Web-{B1EB40E5-45E4-CE9C-A732-275067563ACD}" dt="2025-01-30T14:58:17.308" v="402" actId="20577"/>
        <pc:sldMkLst>
          <pc:docMk/>
          <pc:sldMk cId="4161237781" sldId="256"/>
        </pc:sldMkLst>
        <pc:spChg chg="mod">
          <ac:chgData name="Biswa" userId="S::bbanik@tonikbank.com::26f52a98-3216-49f8-95c0-92c9bbdc30ba" providerId="AD" clId="Web-{B1EB40E5-45E4-CE9C-A732-275067563ACD}" dt="2025-01-30T14:58:17.308" v="402" actId="20577"/>
          <ac:spMkLst>
            <pc:docMk/>
            <pc:sldMk cId="4161237781" sldId="256"/>
            <ac:spMk id="6" creationId="{583CC25C-0B3D-61FC-A598-2369B216EDA0}"/>
          </ac:spMkLst>
        </pc:spChg>
      </pc:sldChg>
      <pc:sldChg chg="modSp">
        <pc:chgData name="Biswa" userId="S::bbanik@tonikbank.com::26f52a98-3216-49f8-95c0-92c9bbdc30ba" providerId="AD" clId="Web-{B1EB40E5-45E4-CE9C-A732-275067563ACD}" dt="2025-01-30T14:45:44.039" v="140"/>
        <pc:sldMkLst>
          <pc:docMk/>
          <pc:sldMk cId="3244099655" sldId="263"/>
        </pc:sldMkLst>
        <pc:spChg chg="mod">
          <ac:chgData name="Biswa" userId="S::bbanik@tonikbank.com::26f52a98-3216-49f8-95c0-92c9bbdc30ba" providerId="AD" clId="Web-{B1EB40E5-45E4-CE9C-A732-275067563ACD}" dt="2025-01-30T14:44:10.879" v="106" actId="20577"/>
          <ac:spMkLst>
            <pc:docMk/>
            <pc:sldMk cId="3244099655" sldId="263"/>
            <ac:spMk id="16" creationId="{274EF178-01AD-F3E5-7ADF-4D145EA7C595}"/>
          </ac:spMkLst>
        </pc:spChg>
        <pc:graphicFrameChg chg="mod modGraphic">
          <ac:chgData name="Biswa" userId="S::bbanik@tonikbank.com::26f52a98-3216-49f8-95c0-92c9bbdc30ba" providerId="AD" clId="Web-{B1EB40E5-45E4-CE9C-A732-275067563ACD}" dt="2025-01-30T14:45:44.039" v="140"/>
          <ac:graphicFrameMkLst>
            <pc:docMk/>
            <pc:sldMk cId="3244099655" sldId="263"/>
            <ac:graphicFrameMk id="8" creationId="{EC2046E2-B357-9796-2A50-31F039A34EED}"/>
          </ac:graphicFrameMkLst>
        </pc:graphicFrameChg>
        <pc:picChg chg="mod">
          <ac:chgData name="Biswa" userId="S::bbanik@tonikbank.com::26f52a98-3216-49f8-95c0-92c9bbdc30ba" providerId="AD" clId="Web-{B1EB40E5-45E4-CE9C-A732-275067563ACD}" dt="2025-01-30T14:44:41.412" v="110" actId="14100"/>
          <ac:picMkLst>
            <pc:docMk/>
            <pc:sldMk cId="3244099655" sldId="263"/>
            <ac:picMk id="11" creationId="{E2DA3E35-6001-4180-1E9D-DC98E40FC435}"/>
          </ac:picMkLst>
        </pc:picChg>
        <pc:picChg chg="mod">
          <ac:chgData name="Biswa" userId="S::bbanik@tonikbank.com::26f52a98-3216-49f8-95c0-92c9bbdc30ba" providerId="AD" clId="Web-{B1EB40E5-45E4-CE9C-A732-275067563ACD}" dt="2025-01-30T14:44:45.537" v="111" actId="1076"/>
          <ac:picMkLst>
            <pc:docMk/>
            <pc:sldMk cId="3244099655" sldId="263"/>
            <ac:picMk id="13" creationId="{AF3AAD2D-9F8A-A55C-954A-EF4B23AE3DEE}"/>
          </ac:picMkLst>
        </pc:picChg>
      </pc:sldChg>
      <pc:sldChg chg="addSp modSp">
        <pc:chgData name="Biswa" userId="S::bbanik@tonikbank.com::26f52a98-3216-49f8-95c0-92c9bbdc30ba" providerId="AD" clId="Web-{B1EB40E5-45E4-CE9C-A732-275067563ACD}" dt="2025-01-30T14:50:50.508" v="269" actId="20577"/>
        <pc:sldMkLst>
          <pc:docMk/>
          <pc:sldMk cId="2698328966" sldId="264"/>
        </pc:sldMkLst>
        <pc:spChg chg="add mod">
          <ac:chgData name="Biswa" userId="S::bbanik@tonikbank.com::26f52a98-3216-49f8-95c0-92c9bbdc30ba" providerId="AD" clId="Web-{B1EB40E5-45E4-CE9C-A732-275067563ACD}" dt="2025-01-30T14:50:50.508" v="269" actId="20577"/>
          <ac:spMkLst>
            <pc:docMk/>
            <pc:sldMk cId="2698328966" sldId="264"/>
            <ac:spMk id="4" creationId="{A3AB6B40-E575-EDA7-9B4A-83F6EBBC9929}"/>
          </ac:spMkLst>
        </pc:spChg>
        <pc:picChg chg="mod">
          <ac:chgData name="Biswa" userId="S::bbanik@tonikbank.com::26f52a98-3216-49f8-95c0-92c9bbdc30ba" providerId="AD" clId="Web-{B1EB40E5-45E4-CE9C-A732-275067563ACD}" dt="2025-01-30T14:50:05.210" v="253" actId="1076"/>
          <ac:picMkLst>
            <pc:docMk/>
            <pc:sldMk cId="2698328966" sldId="264"/>
            <ac:picMk id="3" creationId="{A4514255-F2A3-7EE4-070D-57FE8FB2089A}"/>
          </ac:picMkLst>
        </pc:picChg>
      </pc:sldChg>
      <pc:sldChg chg="modSp">
        <pc:chgData name="Biswa" userId="S::bbanik@tonikbank.com::26f52a98-3216-49f8-95c0-92c9bbdc30ba" providerId="AD" clId="Web-{B1EB40E5-45E4-CE9C-A732-275067563ACD}" dt="2025-01-30T14:43:06.267" v="98" actId="14100"/>
        <pc:sldMkLst>
          <pc:docMk/>
          <pc:sldMk cId="2146287924" sldId="265"/>
        </pc:sldMkLst>
        <pc:spChg chg="mod">
          <ac:chgData name="Biswa" userId="S::bbanik@tonikbank.com::26f52a98-3216-49f8-95c0-92c9bbdc30ba" providerId="AD" clId="Web-{B1EB40E5-45E4-CE9C-A732-275067563ACD}" dt="2025-01-30T14:43:06.267" v="98" actId="14100"/>
          <ac:spMkLst>
            <pc:docMk/>
            <pc:sldMk cId="2146287924" sldId="265"/>
            <ac:spMk id="4" creationId="{BF48E0D8-3880-D128-EDCA-74A82B072781}"/>
          </ac:spMkLst>
        </pc:spChg>
      </pc:sldChg>
      <pc:sldChg chg="addSp modSp">
        <pc:chgData name="Biswa" userId="S::bbanik@tonikbank.com::26f52a98-3216-49f8-95c0-92c9bbdc30ba" providerId="AD" clId="Web-{B1EB40E5-45E4-CE9C-A732-275067563ACD}" dt="2025-01-30T14:57:39.400" v="389" actId="20577"/>
        <pc:sldMkLst>
          <pc:docMk/>
          <pc:sldMk cId="115303363" sldId="266"/>
        </pc:sldMkLst>
        <pc:spChg chg="add mod">
          <ac:chgData name="Biswa" userId="S::bbanik@tonikbank.com::26f52a98-3216-49f8-95c0-92c9bbdc30ba" providerId="AD" clId="Web-{B1EB40E5-45E4-CE9C-A732-275067563ACD}" dt="2025-01-30T14:57:39.400" v="389" actId="20577"/>
          <ac:spMkLst>
            <pc:docMk/>
            <pc:sldMk cId="115303363" sldId="266"/>
            <ac:spMk id="4" creationId="{4660E554-D9C0-2C8F-9C78-7F0452AF6265}"/>
          </ac:spMkLst>
        </pc:spChg>
        <pc:spChg chg="mod">
          <ac:chgData name="Biswa" userId="S::bbanik@tonikbank.com::26f52a98-3216-49f8-95c0-92c9bbdc30ba" providerId="AD" clId="Web-{B1EB40E5-45E4-CE9C-A732-275067563ACD}" dt="2025-01-30T14:57:07.149" v="380" actId="1076"/>
          <ac:spMkLst>
            <pc:docMk/>
            <pc:sldMk cId="115303363" sldId="266"/>
            <ac:spMk id="8" creationId="{85B96E96-B7D7-9C10-EAD8-21705CDAFB7E}"/>
          </ac:spMkLst>
        </pc:spChg>
        <pc:picChg chg="mod">
          <ac:chgData name="Biswa" userId="S::bbanik@tonikbank.com::26f52a98-3216-49f8-95c0-92c9bbdc30ba" providerId="AD" clId="Web-{B1EB40E5-45E4-CE9C-A732-275067563ACD}" dt="2025-01-30T14:54:05.032" v="320" actId="14100"/>
          <ac:picMkLst>
            <pc:docMk/>
            <pc:sldMk cId="115303363" sldId="266"/>
            <ac:picMk id="3" creationId="{4CE4B398-7F0A-DD0D-F3D4-D3C50160A534}"/>
          </ac:picMkLst>
        </pc:picChg>
      </pc:sldChg>
      <pc:sldChg chg="addSp modSp">
        <pc:chgData name="Biswa" userId="S::bbanik@tonikbank.com::26f52a98-3216-49f8-95c0-92c9bbdc30ba" providerId="AD" clId="Web-{B1EB40E5-45E4-CE9C-A732-275067563ACD}" dt="2025-01-30T14:57:34.915" v="385" actId="20577"/>
        <pc:sldMkLst>
          <pc:docMk/>
          <pc:sldMk cId="1322407054" sldId="267"/>
        </pc:sldMkLst>
        <pc:spChg chg="add mod">
          <ac:chgData name="Biswa" userId="S::bbanik@tonikbank.com::26f52a98-3216-49f8-95c0-92c9bbdc30ba" providerId="AD" clId="Web-{B1EB40E5-45E4-CE9C-A732-275067563ACD}" dt="2025-01-30T14:57:34.915" v="385" actId="20577"/>
          <ac:spMkLst>
            <pc:docMk/>
            <pc:sldMk cId="1322407054" sldId="267"/>
            <ac:spMk id="3" creationId="{67ABCAFD-95B4-4404-0772-EB1F8BAC0198}"/>
          </ac:spMkLst>
        </pc:spChg>
        <pc:spChg chg="mod">
          <ac:chgData name="Biswa" userId="S::bbanik@tonikbank.com::26f52a98-3216-49f8-95c0-92c9bbdc30ba" providerId="AD" clId="Web-{B1EB40E5-45E4-CE9C-A732-275067563ACD}" dt="2025-01-30T14:51:35.652" v="274" actId="1076"/>
          <ac:spMkLst>
            <pc:docMk/>
            <pc:sldMk cId="1322407054" sldId="267"/>
            <ac:spMk id="6" creationId="{C45A3028-7D47-3987-BF10-DC3D9A90B862}"/>
          </ac:spMkLst>
        </pc:spChg>
        <pc:picChg chg="mod">
          <ac:chgData name="Biswa" userId="S::bbanik@tonikbank.com::26f52a98-3216-49f8-95c0-92c9bbdc30ba" providerId="AD" clId="Web-{B1EB40E5-45E4-CE9C-A732-275067563ACD}" dt="2025-01-30T14:51:22.744" v="272" actId="14100"/>
          <ac:picMkLst>
            <pc:docMk/>
            <pc:sldMk cId="1322407054" sldId="267"/>
            <ac:picMk id="4" creationId="{8B7C0DB2-D256-7FFC-A3DD-3AED81366DAB}"/>
          </ac:picMkLst>
        </pc:picChg>
      </pc:sldChg>
      <pc:sldChg chg="addSp modSp">
        <pc:chgData name="Biswa" userId="S::bbanik@tonikbank.com::26f52a98-3216-49f8-95c0-92c9bbdc30ba" providerId="AD" clId="Web-{B1EB40E5-45E4-CE9C-A732-275067563ACD}" dt="2025-01-30T14:49:05.786" v="252" actId="20577"/>
        <pc:sldMkLst>
          <pc:docMk/>
          <pc:sldMk cId="4115197954" sldId="268"/>
        </pc:sldMkLst>
        <pc:spChg chg="add mod">
          <ac:chgData name="Biswa" userId="S::bbanik@tonikbank.com::26f52a98-3216-49f8-95c0-92c9bbdc30ba" providerId="AD" clId="Web-{B1EB40E5-45E4-CE9C-A732-275067563ACD}" dt="2025-01-30T14:49:05.786" v="252" actId="20577"/>
          <ac:spMkLst>
            <pc:docMk/>
            <pc:sldMk cId="4115197954" sldId="268"/>
            <ac:spMk id="4" creationId="{D02A858E-CCC7-90EA-B48F-65977672EBB7}"/>
          </ac:spMkLst>
        </pc:spChg>
      </pc:sldChg>
    </pc:docChg>
  </pc:docChgLst>
  <pc:docChgLst>
    <pc:chgData name="Biswa" userId="S::bbanik@tonikbank.com::26f52a98-3216-49f8-95c0-92c9bbdc30ba" providerId="AD" clId="Web-{B88D8F48-D11A-080A-24DF-D590E93FB738}"/>
    <pc:docChg chg="modSld">
      <pc:chgData name="Biswa" userId="S::bbanik@tonikbank.com::26f52a98-3216-49f8-95c0-92c9bbdc30ba" providerId="AD" clId="Web-{B88D8F48-D11A-080A-24DF-D590E93FB738}" dt="2025-01-31T01:44:54.689" v="473"/>
      <pc:docMkLst>
        <pc:docMk/>
      </pc:docMkLst>
      <pc:sldChg chg="modSp">
        <pc:chgData name="Biswa" userId="S::bbanik@tonikbank.com::26f52a98-3216-49f8-95c0-92c9bbdc30ba" providerId="AD" clId="Web-{B88D8F48-D11A-080A-24DF-D590E93FB738}" dt="2025-01-31T01:44:54.689" v="473"/>
        <pc:sldMkLst>
          <pc:docMk/>
          <pc:sldMk cId="2792393193" sldId="502"/>
        </pc:sldMkLst>
        <pc:graphicFrameChg chg="mod modGraphic">
          <ac:chgData name="Biswa" userId="S::bbanik@tonikbank.com::26f52a98-3216-49f8-95c0-92c9bbdc30ba" providerId="AD" clId="Web-{B88D8F48-D11A-080A-24DF-D590E93FB738}" dt="2025-01-31T01:44:54.689" v="473"/>
          <ac:graphicFrameMkLst>
            <pc:docMk/>
            <pc:sldMk cId="2792393193" sldId="502"/>
            <ac:graphicFrameMk id="2" creationId="{2CF1C0A0-7024-C33B-A841-8646A8929041}"/>
          </ac:graphicFrameMkLst>
        </pc:graphicFrameChg>
      </pc:sldChg>
    </pc:docChg>
  </pc:docChgLst>
  <pc:docChgLst>
    <pc:chgData name="Biswa" userId="S::bbanik@tonikbank.com::26f52a98-3216-49f8-95c0-92c9bbdc30ba" providerId="AD" clId="Web-{D3189EB6-9760-7C09-514C-EEDFDBB3FBE5}"/>
    <pc:docChg chg="modSld">
      <pc:chgData name="Biswa" userId="S::bbanik@tonikbank.com::26f52a98-3216-49f8-95c0-92c9bbdc30ba" providerId="AD" clId="Web-{D3189EB6-9760-7C09-514C-EEDFDBB3FBE5}" dt="2025-01-31T01:39:15.911" v="28"/>
      <pc:docMkLst>
        <pc:docMk/>
      </pc:docMkLst>
      <pc:sldChg chg="modSp">
        <pc:chgData name="Biswa" userId="S::bbanik@tonikbank.com::26f52a98-3216-49f8-95c0-92c9bbdc30ba" providerId="AD" clId="Web-{D3189EB6-9760-7C09-514C-EEDFDBB3FBE5}" dt="2025-01-31T01:38:20.535" v="8"/>
        <pc:sldMkLst>
          <pc:docMk/>
          <pc:sldMk cId="4027489916" sldId="501"/>
        </pc:sldMkLst>
        <pc:graphicFrameChg chg="modGraphic">
          <ac:chgData name="Biswa" userId="S::bbanik@tonikbank.com::26f52a98-3216-49f8-95c0-92c9bbdc30ba" providerId="AD" clId="Web-{D3189EB6-9760-7C09-514C-EEDFDBB3FBE5}" dt="2025-01-31T01:38:20.535" v="8"/>
          <ac:graphicFrameMkLst>
            <pc:docMk/>
            <pc:sldMk cId="4027489916" sldId="501"/>
            <ac:graphicFrameMk id="2" creationId="{BE165683-042C-03BE-32CE-110287969242}"/>
          </ac:graphicFrameMkLst>
        </pc:graphicFrameChg>
      </pc:sldChg>
      <pc:sldChg chg="modSp">
        <pc:chgData name="Biswa" userId="S::bbanik@tonikbank.com::26f52a98-3216-49f8-95c0-92c9bbdc30ba" providerId="AD" clId="Web-{D3189EB6-9760-7C09-514C-EEDFDBB3FBE5}" dt="2025-01-31T01:39:15.911" v="28"/>
        <pc:sldMkLst>
          <pc:docMk/>
          <pc:sldMk cId="2792393193" sldId="502"/>
        </pc:sldMkLst>
        <pc:graphicFrameChg chg="mod modGraphic">
          <ac:chgData name="Biswa" userId="S::bbanik@tonikbank.com::26f52a98-3216-49f8-95c0-92c9bbdc30ba" providerId="AD" clId="Web-{D3189EB6-9760-7C09-514C-EEDFDBB3FBE5}" dt="2025-01-31T01:39:15.911" v="28"/>
          <ac:graphicFrameMkLst>
            <pc:docMk/>
            <pc:sldMk cId="2792393193" sldId="502"/>
            <ac:graphicFrameMk id="2" creationId="{2CF1C0A0-7024-C33B-A841-8646A892904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C249-2448-50F3-E8F0-F3C99F6F8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D7CE28-7869-8C9D-4C7F-CAB5FFF2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CFB4A1-140F-781D-0E1D-F7530A1B4A27}"/>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5" name="Footer Placeholder 4">
            <a:extLst>
              <a:ext uri="{FF2B5EF4-FFF2-40B4-BE49-F238E27FC236}">
                <a16:creationId xmlns:a16="http://schemas.microsoft.com/office/drawing/2014/main" id="{1EE9DDB7-379A-FFC3-53D0-D0BEA4BFA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877AD-6C75-FDFE-9F4F-2B8ED39703BB}"/>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245496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AD26-7CC4-9C02-9508-94FA4CD0D5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4ED9E-915D-2744-976F-508F18F99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9B6A5-92EF-23AA-B871-2BFEBC7BD7B6}"/>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5" name="Footer Placeholder 4">
            <a:extLst>
              <a:ext uri="{FF2B5EF4-FFF2-40B4-BE49-F238E27FC236}">
                <a16:creationId xmlns:a16="http://schemas.microsoft.com/office/drawing/2014/main" id="{3D3A251C-5776-F61D-94CA-872AD4770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F54E3-E7AA-1000-7207-A6EF8240BF0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46002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FA736-30A1-6B52-AF8F-B4D34C5C6A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EC4029-6D1C-C774-ACE6-8D09D7689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365DB-AB9B-AD5F-C2AC-E53C9D0EFC4C}"/>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5" name="Footer Placeholder 4">
            <a:extLst>
              <a:ext uri="{FF2B5EF4-FFF2-40B4-BE49-F238E27FC236}">
                <a16:creationId xmlns:a16="http://schemas.microsoft.com/office/drawing/2014/main" id="{E0655ADD-D920-F520-9E7D-7FE36B629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4379A-CF9D-C042-E616-C6BB0EAA496E}"/>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86419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9C41-D015-5CF0-8A25-68C4B89F5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B0E86C-780F-E1F8-5070-077F483A1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2EFF4-08D8-2C3D-9E74-E851DD81ACCA}"/>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5" name="Footer Placeholder 4">
            <a:extLst>
              <a:ext uri="{FF2B5EF4-FFF2-40B4-BE49-F238E27FC236}">
                <a16:creationId xmlns:a16="http://schemas.microsoft.com/office/drawing/2014/main" id="{2C926225-A1A5-A9B1-33DE-0E93C13D4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A61FD-8AA4-2357-061B-FCD71ECFA6FD}"/>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73430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BD73-6DE7-43AB-BFAB-6572E009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6002BD-F153-8662-293D-3E75A06C34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F12D0-9ECD-A91F-A9A2-C40D8FC947E4}"/>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5" name="Footer Placeholder 4">
            <a:extLst>
              <a:ext uri="{FF2B5EF4-FFF2-40B4-BE49-F238E27FC236}">
                <a16:creationId xmlns:a16="http://schemas.microsoft.com/office/drawing/2014/main" id="{194676A8-19F5-8C01-9DD0-F849DFE34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51466-9DF3-CE96-AF9E-A145FD2C93B8}"/>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34198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1DBE-7AE4-DEC4-4E1E-E520A1350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E5BC5-9E34-74AD-7272-2B7A9C443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E65C86-1977-4689-C2B7-172101B32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17A36-3557-FC9E-1362-8912B0731624}"/>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6" name="Footer Placeholder 5">
            <a:extLst>
              <a:ext uri="{FF2B5EF4-FFF2-40B4-BE49-F238E27FC236}">
                <a16:creationId xmlns:a16="http://schemas.microsoft.com/office/drawing/2014/main" id="{478F261D-44C9-72E3-7CFC-E7973B148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9B2F8-AFB7-AB45-2957-8B7E56FA6837}"/>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63387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2A59-BBFA-1152-77BA-7E7D70115F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A9B6A-36BD-6EB4-CBC0-266C90202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6FCA8-DCE7-3DA3-B4C5-04836737B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376826-839F-247C-22E1-02F03191C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29324-602C-B4BB-24B5-F90F2F883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6D065C-BE8C-E5E4-EA70-9CADCB00F307}"/>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8" name="Footer Placeholder 7">
            <a:extLst>
              <a:ext uri="{FF2B5EF4-FFF2-40B4-BE49-F238E27FC236}">
                <a16:creationId xmlns:a16="http://schemas.microsoft.com/office/drawing/2014/main" id="{1C0319F4-0FCF-7E70-D4E9-FCC70C9393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5B49F6-CFD0-22C9-952E-014A8CE38E6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9966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3D83-DB7E-84F7-1B81-3B1BCBD130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4E6B8-3CA6-E8E2-5AD8-8B4E159A4E5C}"/>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4" name="Footer Placeholder 3">
            <a:extLst>
              <a:ext uri="{FF2B5EF4-FFF2-40B4-BE49-F238E27FC236}">
                <a16:creationId xmlns:a16="http://schemas.microsoft.com/office/drawing/2014/main" id="{AD5208D1-ADE0-2840-46BE-385AA6EA62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0E3FF2-C662-C871-5B84-19650C8A157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59720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EC452-EBD9-87BD-D13D-059F2B18F304}"/>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3" name="Footer Placeholder 2">
            <a:extLst>
              <a:ext uri="{FF2B5EF4-FFF2-40B4-BE49-F238E27FC236}">
                <a16:creationId xmlns:a16="http://schemas.microsoft.com/office/drawing/2014/main" id="{A78B4E45-6EA9-597F-98B3-1772DC74EB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8E4583-AB46-0891-499E-9A82BFD6DEF4}"/>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32520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D6AD-79D4-5E3D-51B8-0871CEB13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EBAC1D-9D0F-3D6C-6FD6-9333DE0F3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19FBD0-7C68-201C-1D28-EDBEDF19F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AA51-80A1-7D90-83BC-74CCBD66DAF5}"/>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6" name="Footer Placeholder 5">
            <a:extLst>
              <a:ext uri="{FF2B5EF4-FFF2-40B4-BE49-F238E27FC236}">
                <a16:creationId xmlns:a16="http://schemas.microsoft.com/office/drawing/2014/main" id="{61263E75-09F3-4D34-3783-B7F2F80EA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E87F1-2820-CC35-847F-8D4959C38FE0}"/>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98108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E4F3-03D1-3440-B412-57D89D442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A71C1E-279C-E99A-1A64-09192670C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BD52FC-7E85-D457-0F9D-CC952C4D9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E1B9E-59B8-0819-67BA-519E920D6436}"/>
              </a:ext>
            </a:extLst>
          </p:cNvPr>
          <p:cNvSpPr>
            <a:spLocks noGrp="1"/>
          </p:cNvSpPr>
          <p:nvPr>
            <p:ph type="dt" sz="half" idx="10"/>
          </p:nvPr>
        </p:nvSpPr>
        <p:spPr/>
        <p:txBody>
          <a:bodyPr/>
          <a:lstStyle/>
          <a:p>
            <a:fld id="{73D52598-CA01-40E8-B21C-9E827629978B}" type="datetimeFigureOut">
              <a:rPr lang="en-IN" smtClean="0"/>
              <a:t>30-01-2025</a:t>
            </a:fld>
            <a:endParaRPr lang="en-IN"/>
          </a:p>
        </p:txBody>
      </p:sp>
      <p:sp>
        <p:nvSpPr>
          <p:cNvPr id="6" name="Footer Placeholder 5">
            <a:extLst>
              <a:ext uri="{FF2B5EF4-FFF2-40B4-BE49-F238E27FC236}">
                <a16:creationId xmlns:a16="http://schemas.microsoft.com/office/drawing/2014/main" id="{2D701D67-5CBB-1BCD-E0AB-D04FBFE83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802F2-BF72-16DF-2C3A-B2DDAA9ED741}"/>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44934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F37CB-2EAD-8F02-9EF0-F5B8075C4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8AC4CA-77DF-22E8-CD42-65E7DBA5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518B4-CC49-F11E-AB96-7F6CE8B9A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D52598-CA01-40E8-B21C-9E827629978B}" type="datetimeFigureOut">
              <a:rPr lang="en-IN" smtClean="0"/>
              <a:t>30-01-2025</a:t>
            </a:fld>
            <a:endParaRPr lang="en-IN"/>
          </a:p>
        </p:txBody>
      </p:sp>
      <p:sp>
        <p:nvSpPr>
          <p:cNvPr id="5" name="Footer Placeholder 4">
            <a:extLst>
              <a:ext uri="{FF2B5EF4-FFF2-40B4-BE49-F238E27FC236}">
                <a16:creationId xmlns:a16="http://schemas.microsoft.com/office/drawing/2014/main" id="{B324E620-03A3-6E77-3EBA-E5492CA5A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B3B1452-8F00-B19A-57CA-111F9913A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8A4C67-43B5-4C9D-BBE6-225B7FF9367E}" type="slidenum">
              <a:rPr lang="en-IN" smtClean="0"/>
              <a:t>‹#›</a:t>
            </a:fld>
            <a:endParaRPr lang="en-IN"/>
          </a:p>
        </p:txBody>
      </p:sp>
    </p:spTree>
    <p:extLst>
      <p:ext uri="{BB962C8B-B14F-4D97-AF65-F5344CB8AC3E}">
        <p14:creationId xmlns:p14="http://schemas.microsoft.com/office/powerpoint/2010/main" val="7111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F8A581E2-CA38-9BD4-20CB-F0FF6B168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6" name="Title 2">
            <a:extLst>
              <a:ext uri="{FF2B5EF4-FFF2-40B4-BE49-F238E27FC236}">
                <a16:creationId xmlns:a16="http://schemas.microsoft.com/office/drawing/2014/main" id="{583CC25C-0B3D-61FC-A598-2369B216EDA0}"/>
              </a:ext>
            </a:extLst>
          </p:cNvPr>
          <p:cNvSpPr txBox="1">
            <a:spLocks/>
          </p:cNvSpPr>
          <p:nvPr/>
        </p:nvSpPr>
        <p:spPr>
          <a:xfrm>
            <a:off x="0" y="4298275"/>
            <a:ext cx="8548577" cy="1230655"/>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b="1">
                <a:solidFill>
                  <a:srgbClr val="785AFF"/>
                </a:solidFill>
              </a:rPr>
              <a:t>Beta 2 Income Estimation Model For SIL &amp; Cash Loans</a:t>
            </a:r>
            <a:br>
              <a:rPr lang="en-PH" b="1">
                <a:solidFill>
                  <a:srgbClr val="785AFF"/>
                </a:solidFill>
              </a:rPr>
            </a:br>
            <a:br>
              <a:rPr lang="en-PH" b="1"/>
            </a:br>
            <a:r>
              <a:rPr lang="en-PH" b="1">
                <a:solidFill>
                  <a:srgbClr val="785AFF"/>
                </a:solidFill>
              </a:rPr>
              <a:t>Data Science</a:t>
            </a:r>
          </a:p>
          <a:p>
            <a:pPr algn="l"/>
            <a:r>
              <a:rPr lang="en-PH" b="1">
                <a:solidFill>
                  <a:srgbClr val="785AFF"/>
                </a:solidFill>
              </a:rPr>
              <a:t>January 2025</a:t>
            </a:r>
            <a:endParaRPr lang="en-PH"/>
          </a:p>
          <a:p>
            <a:pPr algn="l"/>
            <a:endParaRPr lang="en-PH" b="1">
              <a:solidFill>
                <a:srgbClr val="785AFF"/>
              </a:solidFill>
            </a:endParaRPr>
          </a:p>
        </p:txBody>
      </p:sp>
      <p:pic>
        <p:nvPicPr>
          <p:cNvPr id="7" name="Logo">
            <a:extLst>
              <a:ext uri="{FF2B5EF4-FFF2-40B4-BE49-F238E27FC236}">
                <a16:creationId xmlns:a16="http://schemas.microsoft.com/office/drawing/2014/main" id="{BE259556-14B7-0386-8D79-E1E5475DBF07}"/>
              </a:ext>
            </a:extLst>
          </p:cNvPr>
          <p:cNvPicPr>
            <a:picLocks noChangeAspect="1"/>
          </p:cNvPicPr>
          <p:nvPr/>
        </p:nvPicPr>
        <p:blipFill>
          <a:blip r:embed="rId3"/>
          <a:stretch>
            <a:fillRect/>
          </a:stretch>
        </p:blipFill>
        <p:spPr>
          <a:xfrm>
            <a:off x="616688" y="935823"/>
            <a:ext cx="3011762" cy="959607"/>
          </a:xfrm>
          <a:prstGeom prst="rect">
            <a:avLst/>
          </a:prstGeom>
        </p:spPr>
      </p:pic>
    </p:spTree>
    <p:extLst>
      <p:ext uri="{BB962C8B-B14F-4D97-AF65-F5344CB8AC3E}">
        <p14:creationId xmlns:p14="http://schemas.microsoft.com/office/powerpoint/2010/main" val="416123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CB71F-98A0-FDFD-293E-AC03DF6455D8}"/>
            </a:ext>
          </a:extLst>
        </p:cNvPr>
        <p:cNvGrpSpPr/>
        <p:nvPr/>
      </p:nvGrpSpPr>
      <p:grpSpPr>
        <a:xfrm>
          <a:off x="0" y="0"/>
          <a:ext cx="0" cy="0"/>
          <a:chOff x="0" y="0"/>
          <a:chExt cx="0" cy="0"/>
        </a:xfrm>
      </p:grpSpPr>
      <p:sp>
        <p:nvSpPr>
          <p:cNvPr id="16" name="Title 2">
            <a:extLst>
              <a:ext uri="{FF2B5EF4-FFF2-40B4-BE49-F238E27FC236}">
                <a16:creationId xmlns:a16="http://schemas.microsoft.com/office/drawing/2014/main" id="{274EF178-01AD-F3E5-7ADF-4D145EA7C595}"/>
              </a:ext>
            </a:extLst>
          </p:cNvPr>
          <p:cNvSpPr txBox="1">
            <a:spLocks/>
          </p:cNvSpPr>
          <p:nvPr/>
        </p:nvSpPr>
        <p:spPr>
          <a:xfrm>
            <a:off x="507" y="0"/>
            <a:ext cx="12086048" cy="58785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800" b="1">
                <a:solidFill>
                  <a:srgbClr val="785AFF"/>
                </a:solidFill>
              </a:rPr>
              <a:t>Machine Learning Model to estimate income by predicting how much income the customer would declare if s/he were a good customer </a:t>
            </a:r>
          </a:p>
        </p:txBody>
      </p:sp>
      <p:graphicFrame>
        <p:nvGraphicFramePr>
          <p:cNvPr id="8" name="Table 7">
            <a:extLst>
              <a:ext uri="{FF2B5EF4-FFF2-40B4-BE49-F238E27FC236}">
                <a16:creationId xmlns:a16="http://schemas.microsoft.com/office/drawing/2014/main" id="{EC2046E2-B357-9796-2A50-31F039A34EED}"/>
              </a:ext>
            </a:extLst>
          </p:cNvPr>
          <p:cNvGraphicFramePr>
            <a:graphicFrameLocks noGrp="1"/>
          </p:cNvGraphicFramePr>
          <p:nvPr>
            <p:extLst>
              <p:ext uri="{D42A27DB-BD31-4B8C-83A1-F6EECF244321}">
                <p14:modId xmlns:p14="http://schemas.microsoft.com/office/powerpoint/2010/main" val="145853746"/>
              </p:ext>
            </p:extLst>
          </p:nvPr>
        </p:nvGraphicFramePr>
        <p:xfrm>
          <a:off x="122655" y="847568"/>
          <a:ext cx="11952186" cy="1319944"/>
        </p:xfrm>
        <a:graphic>
          <a:graphicData uri="http://schemas.openxmlformats.org/drawingml/2006/table">
            <a:tbl>
              <a:tblPr/>
              <a:tblGrid>
                <a:gridCol w="2081625">
                  <a:extLst>
                    <a:ext uri="{9D8B030D-6E8A-4147-A177-3AD203B41FA5}">
                      <a16:colId xmlns:a16="http://schemas.microsoft.com/office/drawing/2014/main" val="455649785"/>
                    </a:ext>
                  </a:extLst>
                </a:gridCol>
                <a:gridCol w="1589813">
                  <a:extLst>
                    <a:ext uri="{9D8B030D-6E8A-4147-A177-3AD203B41FA5}">
                      <a16:colId xmlns:a16="http://schemas.microsoft.com/office/drawing/2014/main" val="2915077630"/>
                    </a:ext>
                  </a:extLst>
                </a:gridCol>
                <a:gridCol w="1589813">
                  <a:extLst>
                    <a:ext uri="{9D8B030D-6E8A-4147-A177-3AD203B41FA5}">
                      <a16:colId xmlns:a16="http://schemas.microsoft.com/office/drawing/2014/main" val="1644843343"/>
                    </a:ext>
                  </a:extLst>
                </a:gridCol>
                <a:gridCol w="1555499">
                  <a:extLst>
                    <a:ext uri="{9D8B030D-6E8A-4147-A177-3AD203B41FA5}">
                      <a16:colId xmlns:a16="http://schemas.microsoft.com/office/drawing/2014/main" val="1850932019"/>
                    </a:ext>
                  </a:extLst>
                </a:gridCol>
                <a:gridCol w="1887187">
                  <a:extLst>
                    <a:ext uri="{9D8B030D-6E8A-4147-A177-3AD203B41FA5}">
                      <a16:colId xmlns:a16="http://schemas.microsoft.com/office/drawing/2014/main" val="288686263"/>
                    </a:ext>
                  </a:extLst>
                </a:gridCol>
                <a:gridCol w="983625">
                  <a:extLst>
                    <a:ext uri="{9D8B030D-6E8A-4147-A177-3AD203B41FA5}">
                      <a16:colId xmlns:a16="http://schemas.microsoft.com/office/drawing/2014/main" val="2018873902"/>
                    </a:ext>
                  </a:extLst>
                </a:gridCol>
                <a:gridCol w="2264624">
                  <a:extLst>
                    <a:ext uri="{9D8B030D-6E8A-4147-A177-3AD203B41FA5}">
                      <a16:colId xmlns:a16="http://schemas.microsoft.com/office/drawing/2014/main" val="286818373"/>
                    </a:ext>
                  </a:extLst>
                </a:gridCol>
              </a:tblGrid>
              <a:tr h="286665">
                <a:tc>
                  <a:txBody>
                    <a:bodyPr/>
                    <a:lstStyle/>
                    <a:p>
                      <a:pPr algn="ctr" fontAlgn="b"/>
                      <a:r>
                        <a:rPr lang="en-IN" sz="1200" b="1" i="0" u="none" strike="noStrike">
                          <a:solidFill>
                            <a:srgbClr val="FFFFFF"/>
                          </a:solidFill>
                          <a:effectLst/>
                          <a:latin typeface="Aptos Narrow"/>
                        </a:rPr>
                        <a:t>Model Name</a:t>
                      </a:r>
                    </a:p>
                  </a:txBody>
                  <a:tcPr marL="7547" marR="7547" marT="7547"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b"/>
                      <a:r>
                        <a:rPr lang="en-IN" sz="1200" b="1" i="0" u="none" strike="noStrike">
                          <a:solidFill>
                            <a:srgbClr val="FFFFFF"/>
                          </a:solidFill>
                          <a:effectLst/>
                          <a:latin typeface="Aptos Narrow"/>
                        </a:rPr>
                        <a:t>Data Type</a:t>
                      </a:r>
                    </a:p>
                  </a:txBody>
                  <a:tcPr marL="7547" marR="7547" marT="7547" marB="0">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b"/>
                      <a:r>
                        <a:rPr lang="en-IN" sz="1200" b="1" i="0" u="none" strike="noStrike">
                          <a:solidFill>
                            <a:srgbClr val="FFFFFF"/>
                          </a:solidFill>
                          <a:effectLst/>
                          <a:latin typeface="Aptos Narrow"/>
                        </a:rPr>
                        <a:t>Mean Absolute Error (MAE)</a:t>
                      </a:r>
                    </a:p>
                  </a:txBody>
                  <a:tcPr marL="7547" marR="7547" marT="7547" marB="0">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b"/>
                      <a:r>
                        <a:rPr lang="en-IN" sz="1200" b="1" i="0" u="none" strike="noStrike">
                          <a:solidFill>
                            <a:srgbClr val="FFFFFF"/>
                          </a:solidFill>
                          <a:effectLst/>
                          <a:latin typeface="Aptos Narrow"/>
                        </a:rPr>
                        <a:t>Mean Squared Error (MSE)</a:t>
                      </a:r>
                    </a:p>
                  </a:txBody>
                  <a:tcPr marL="7547" marR="7547" marT="7547" marB="0">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b"/>
                      <a:r>
                        <a:rPr lang="en-US" sz="1200" b="1" i="0" u="none" strike="noStrike">
                          <a:solidFill>
                            <a:srgbClr val="FFFFFF"/>
                          </a:solidFill>
                          <a:effectLst/>
                          <a:latin typeface="Aptos Narrow"/>
                        </a:rPr>
                        <a:t>Root Mean Squared Error (RMSE)</a:t>
                      </a:r>
                    </a:p>
                  </a:txBody>
                  <a:tcPr marL="7547" marR="7547" marT="7547" marB="0">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b"/>
                      <a:r>
                        <a:rPr lang="en-IN" sz="1200" b="1" i="0" u="none" strike="noStrike">
                          <a:solidFill>
                            <a:srgbClr val="FFFFFF"/>
                          </a:solidFill>
                          <a:effectLst/>
                          <a:latin typeface="Aptos Narrow"/>
                        </a:rPr>
                        <a:t>R-squared (R2)</a:t>
                      </a:r>
                    </a:p>
                  </a:txBody>
                  <a:tcPr marL="7547" marR="7547" marT="7547" marB="0">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b"/>
                      <a:r>
                        <a:rPr lang="en-IN" sz="1200" b="1" i="0" u="none" strike="noStrike">
                          <a:solidFill>
                            <a:srgbClr val="FFFFFF"/>
                          </a:solidFill>
                          <a:effectLst/>
                          <a:latin typeface="Aptos Narrow"/>
                        </a:rPr>
                        <a:t>Mean Absolute Percentage Error (MAPE)</a:t>
                      </a:r>
                    </a:p>
                  </a:txBody>
                  <a:tcPr marL="7547" marR="7547" marT="7547"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1994899676"/>
                  </a:ext>
                </a:extLst>
              </a:tr>
              <a:tr h="286665">
                <a:tc>
                  <a:txBody>
                    <a:bodyPr/>
                    <a:lstStyle/>
                    <a:p>
                      <a:pPr algn="l" fontAlgn="ctr"/>
                      <a:r>
                        <a:rPr lang="en-IN" sz="1200" b="0" i="0" u="none" strike="noStrike">
                          <a:solidFill>
                            <a:srgbClr val="000000"/>
                          </a:solidFill>
                          <a:effectLst/>
                          <a:latin typeface="Aptos Narrow"/>
                        </a:rPr>
                        <a:t>Income Estimation Model Beta2 Step2</a:t>
                      </a:r>
                    </a:p>
                  </a:txBody>
                  <a:tcPr marL="7547" marR="7547" marT="7547" marB="0">
                    <a:lnL w="12700" cap="flat" cmpd="sng" algn="ctr">
                      <a:solidFill>
                        <a:srgbClr val="000000"/>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IN" sz="1200" b="0" i="0" u="none" strike="noStrike">
                          <a:solidFill>
                            <a:srgbClr val="000000"/>
                          </a:solidFill>
                          <a:effectLst/>
                          <a:latin typeface="Aptos Narrow"/>
                        </a:rPr>
                        <a:t>Test (Aug 24)</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4195.85</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155709526.9</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12478.36</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0.7134</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chemeClr val="accent6">
                        <a:lumMod val="20000"/>
                        <a:lumOff val="80000"/>
                      </a:schemeClr>
                    </a:solidFill>
                  </a:tcPr>
                </a:tc>
                <a:tc>
                  <a:txBody>
                    <a:bodyPr/>
                    <a:lstStyle/>
                    <a:p>
                      <a:pPr algn="r" fontAlgn="ctr"/>
                      <a:r>
                        <a:rPr lang="en-IN" sz="1200" b="0" i="0" u="none" strike="noStrike">
                          <a:solidFill>
                            <a:srgbClr val="000000"/>
                          </a:solidFill>
                          <a:effectLst/>
                          <a:latin typeface="Aptos Narrow"/>
                        </a:rPr>
                        <a:t>0.1138</a:t>
                      </a:r>
                    </a:p>
                  </a:txBody>
                  <a:tcPr marL="7547" marR="7547" marT="7547" marB="0">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421875402"/>
                  </a:ext>
                </a:extLst>
              </a:tr>
              <a:tr h="286665">
                <a:tc>
                  <a:txBody>
                    <a:bodyPr/>
                    <a:lstStyle/>
                    <a:p>
                      <a:pPr algn="l" fontAlgn="ctr"/>
                      <a:r>
                        <a:rPr lang="en-IN" sz="1200" b="0" i="0" u="none" strike="noStrike">
                          <a:solidFill>
                            <a:srgbClr val="000000"/>
                          </a:solidFill>
                          <a:effectLst/>
                          <a:latin typeface="Aptos Narrow"/>
                        </a:rPr>
                        <a:t>With TOP 15 Features</a:t>
                      </a:r>
                    </a:p>
                  </a:txBody>
                  <a:tcPr marL="7547" marR="7547" marT="7547" marB="0">
                    <a:lnL w="12700" cap="flat" cmpd="sng" algn="ctr">
                      <a:solidFill>
                        <a:srgbClr val="000000"/>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IN" sz="1200" b="0" i="0" u="none" strike="noStrike">
                          <a:solidFill>
                            <a:srgbClr val="000000"/>
                          </a:solidFill>
                          <a:effectLst/>
                          <a:latin typeface="Aptos Narrow"/>
                        </a:rPr>
                        <a:t>OOT Sep24</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4077.51</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139881752.3</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11827.16</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0.7015</a:t>
                      </a:r>
                    </a:p>
                  </a:txBody>
                  <a:tcPr marL="7547" marR="7547" marT="7547" marB="0">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chemeClr val="accent6">
                        <a:lumMod val="20000"/>
                        <a:lumOff val="80000"/>
                      </a:schemeClr>
                    </a:solidFill>
                  </a:tcPr>
                </a:tc>
                <a:tc>
                  <a:txBody>
                    <a:bodyPr/>
                    <a:lstStyle/>
                    <a:p>
                      <a:pPr algn="r" fontAlgn="ctr"/>
                      <a:r>
                        <a:rPr lang="en-IN" sz="1200" b="0" i="0" u="none" strike="noStrike">
                          <a:solidFill>
                            <a:srgbClr val="000000"/>
                          </a:solidFill>
                          <a:effectLst/>
                          <a:latin typeface="Aptos Narrow"/>
                        </a:rPr>
                        <a:t>0.128</a:t>
                      </a:r>
                    </a:p>
                  </a:txBody>
                  <a:tcPr marL="7547" marR="7547" marT="7547" marB="0">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65627494"/>
                  </a:ext>
                </a:extLst>
              </a:tr>
              <a:tr h="286665">
                <a:tc>
                  <a:txBody>
                    <a:bodyPr/>
                    <a:lstStyle/>
                    <a:p>
                      <a:pPr algn="l" fontAlgn="ctr"/>
                      <a:endParaRPr lang="en-IN" sz="1200" b="0" i="0" u="none" strike="noStrike">
                        <a:solidFill>
                          <a:srgbClr val="000000"/>
                        </a:solidFill>
                        <a:effectLst/>
                        <a:latin typeface="Aptos Narrow"/>
                      </a:endParaRPr>
                    </a:p>
                  </a:txBody>
                  <a:tcPr marL="7547" marR="7547" marT="7547" marB="0">
                    <a:lnL w="12700" cap="flat" cmpd="sng" algn="ctr">
                      <a:solidFill>
                        <a:srgbClr val="000000"/>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200" b="0" i="0" u="none" strike="noStrike">
                          <a:solidFill>
                            <a:srgbClr val="000000"/>
                          </a:solidFill>
                          <a:effectLst/>
                          <a:latin typeface="Aptos Narrow"/>
                        </a:rPr>
                        <a:t>OOT OCT24</a:t>
                      </a:r>
                    </a:p>
                  </a:txBody>
                  <a:tcPr marL="7547" marR="7547" marT="7547" marB="0">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4560.97</a:t>
                      </a:r>
                    </a:p>
                  </a:txBody>
                  <a:tcPr marL="7547" marR="7547" marT="7547" marB="0">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194865632.8</a:t>
                      </a:r>
                    </a:p>
                  </a:txBody>
                  <a:tcPr marL="7547" marR="7547" marT="7547" marB="0">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13959.43</a:t>
                      </a:r>
                    </a:p>
                  </a:txBody>
                  <a:tcPr marL="7547" marR="7547" marT="7547" marB="0">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ctr"/>
                      <a:r>
                        <a:rPr lang="en-IN" sz="1200" b="0" i="0" u="none" strike="noStrike">
                          <a:solidFill>
                            <a:srgbClr val="000000"/>
                          </a:solidFill>
                          <a:effectLst/>
                          <a:latin typeface="Aptos Narrow"/>
                        </a:rPr>
                        <a:t>0.6834</a:t>
                      </a:r>
                    </a:p>
                  </a:txBody>
                  <a:tcPr marL="7547" marR="7547" marT="7547" marB="0">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ctr"/>
                      <a:r>
                        <a:rPr lang="en-IN" sz="1200" b="0" i="0" u="none" strike="noStrike">
                          <a:solidFill>
                            <a:srgbClr val="000000"/>
                          </a:solidFill>
                          <a:effectLst/>
                          <a:latin typeface="Aptos Narrow"/>
                        </a:rPr>
                        <a:t>0.1326</a:t>
                      </a:r>
                    </a:p>
                  </a:txBody>
                  <a:tcPr marL="7547" marR="7547" marT="7547" marB="0">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29336391"/>
                  </a:ext>
                </a:extLst>
              </a:tr>
            </a:tbl>
          </a:graphicData>
        </a:graphic>
      </p:graphicFrame>
      <p:pic>
        <p:nvPicPr>
          <p:cNvPr id="11" name="Picture 10">
            <a:extLst>
              <a:ext uri="{FF2B5EF4-FFF2-40B4-BE49-F238E27FC236}">
                <a16:creationId xmlns:a16="http://schemas.microsoft.com/office/drawing/2014/main" id="{E2DA3E35-6001-4180-1E9D-DC98E40FC435}"/>
              </a:ext>
            </a:extLst>
          </p:cNvPr>
          <p:cNvPicPr>
            <a:picLocks noChangeAspect="1"/>
          </p:cNvPicPr>
          <p:nvPr/>
        </p:nvPicPr>
        <p:blipFill>
          <a:blip r:embed="rId2"/>
          <a:stretch>
            <a:fillRect/>
          </a:stretch>
        </p:blipFill>
        <p:spPr>
          <a:xfrm>
            <a:off x="-19606" y="2359096"/>
            <a:ext cx="6881665" cy="3741575"/>
          </a:xfrm>
          <a:prstGeom prst="rect">
            <a:avLst/>
          </a:prstGeom>
        </p:spPr>
      </p:pic>
      <p:pic>
        <p:nvPicPr>
          <p:cNvPr id="13" name="Picture 12">
            <a:extLst>
              <a:ext uri="{FF2B5EF4-FFF2-40B4-BE49-F238E27FC236}">
                <a16:creationId xmlns:a16="http://schemas.microsoft.com/office/drawing/2014/main" id="{AF3AAD2D-9F8A-A55C-954A-EF4B23AE3DEE}"/>
              </a:ext>
            </a:extLst>
          </p:cNvPr>
          <p:cNvPicPr>
            <a:picLocks noChangeAspect="1"/>
          </p:cNvPicPr>
          <p:nvPr/>
        </p:nvPicPr>
        <p:blipFill>
          <a:blip r:embed="rId3"/>
          <a:stretch>
            <a:fillRect/>
          </a:stretch>
        </p:blipFill>
        <p:spPr>
          <a:xfrm>
            <a:off x="6694944" y="2273648"/>
            <a:ext cx="5394847" cy="4219822"/>
          </a:xfrm>
          <a:prstGeom prst="rect">
            <a:avLst/>
          </a:prstGeom>
        </p:spPr>
      </p:pic>
    </p:spTree>
    <p:extLst>
      <p:ext uri="{BB962C8B-B14F-4D97-AF65-F5344CB8AC3E}">
        <p14:creationId xmlns:p14="http://schemas.microsoft.com/office/powerpoint/2010/main" val="324409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DA22B-40F4-F496-B705-C11B70B7053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4FCED53-FFE7-0329-88A7-E7B7736BB960}"/>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15 Feature Description (1 of 2)</a:t>
            </a:r>
            <a:endParaRPr lang="en-IN" b="1">
              <a:solidFill>
                <a:srgbClr val="785AFF"/>
              </a:solidFill>
            </a:endParaRPr>
          </a:p>
        </p:txBody>
      </p:sp>
      <p:graphicFrame>
        <p:nvGraphicFramePr>
          <p:cNvPr id="2" name="Table 1">
            <a:extLst>
              <a:ext uri="{FF2B5EF4-FFF2-40B4-BE49-F238E27FC236}">
                <a16:creationId xmlns:a16="http://schemas.microsoft.com/office/drawing/2014/main" id="{BE165683-042C-03BE-32CE-110287969242}"/>
              </a:ext>
            </a:extLst>
          </p:cNvPr>
          <p:cNvGraphicFramePr>
            <a:graphicFrameLocks noGrp="1"/>
          </p:cNvGraphicFramePr>
          <p:nvPr>
            <p:extLst>
              <p:ext uri="{D42A27DB-BD31-4B8C-83A1-F6EECF244321}">
                <p14:modId xmlns:p14="http://schemas.microsoft.com/office/powerpoint/2010/main" val="2413204396"/>
              </p:ext>
            </p:extLst>
          </p:nvPr>
        </p:nvGraphicFramePr>
        <p:xfrm>
          <a:off x="354263" y="680118"/>
          <a:ext cx="11474805" cy="6089564"/>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46547">
                <a:tc>
                  <a:txBody>
                    <a:bodyPr/>
                    <a:lstStyle/>
                    <a:p>
                      <a:r>
                        <a:rPr lang="en-GB" dirty="0"/>
                        <a:t>Feature Name</a:t>
                      </a:r>
                    </a:p>
                  </a:txBody>
                  <a:tcPr/>
                </a:tc>
                <a:tc>
                  <a:txBody>
                    <a:bodyPr/>
                    <a:lstStyle/>
                    <a:p>
                      <a:r>
                        <a:rPr lang="en-GB" dirty="0"/>
                        <a:t>Feature Description</a:t>
                      </a:r>
                    </a:p>
                  </a:txBody>
                  <a:tcPr/>
                </a:tc>
                <a:extLst>
                  <a:ext uri="{0D108BD9-81ED-4DB2-BD59-A6C34878D82A}">
                    <a16:rowId xmlns:a16="http://schemas.microsoft.com/office/drawing/2014/main" val="2399236163"/>
                  </a:ext>
                </a:extLst>
              </a:tr>
              <a:tr h="1712934">
                <a:tc>
                  <a:txBody>
                    <a:bodyPr/>
                    <a:lstStyle/>
                    <a:p>
                      <a:r>
                        <a:rPr lang="en-GB" sz="1400" err="1"/>
                        <a:t>encoded_company_name_group</a:t>
                      </a:r>
                      <a:endParaRPr lang="en-GB" sz="1400" dirty="0" err="1"/>
                    </a:p>
                  </a:txBody>
                  <a:tcPr/>
                </a:tc>
                <a:tc>
                  <a:txBody>
                    <a:bodyPr/>
                    <a:lstStyle/>
                    <a:p>
                      <a:r>
                        <a:rPr lang="en-GB" sz="1400" dirty="0"/>
                        <a:t>This is combination of Frequency Encoding and Target Encoding of Companies calculated as </a:t>
                      </a:r>
                      <a:r>
                        <a:rPr lang="en-US" sz="1100" b="0" i="0" u="none" strike="noStrike" noProof="0" dirty="0" err="1">
                          <a:latin typeface="Calibri"/>
                        </a:rPr>
                        <a:t>df</a:t>
                      </a:r>
                      <a:r>
                        <a:rPr lang="en-US" sz="1100" b="0" i="0" u="none" strike="noStrike" noProof="0" dirty="0">
                          <a:latin typeface="Calibri"/>
                        </a:rPr>
                        <a:t>['</a:t>
                      </a:r>
                      <a:r>
                        <a:rPr lang="en-US" sz="1100" b="0" i="0" u="none" strike="noStrike" noProof="0" dirty="0" err="1">
                          <a:latin typeface="Calibri"/>
                        </a:rPr>
                        <a:t>encoded_company_name_group</a:t>
                      </a:r>
                      <a:r>
                        <a:rPr lang="en-US" sz="1100" b="0" i="0" u="none" strike="noStrike" noProof="0" dirty="0">
                          <a:latin typeface="Calibri"/>
                        </a:rPr>
                        <a:t>'] = </a:t>
                      </a:r>
                      <a:r>
                        <a:rPr lang="en-US" sz="1100" b="0" i="0" u="none" strike="noStrike" noProof="0" dirty="0" err="1">
                          <a:latin typeface="Calibri"/>
                        </a:rPr>
                        <a:t>freq_encoded</a:t>
                      </a:r>
                      <a:r>
                        <a:rPr lang="en-US" sz="1100" b="0" i="0" u="none" strike="noStrike" noProof="0" dirty="0">
                          <a:latin typeface="Calibri"/>
                        </a:rPr>
                        <a:t> * </a:t>
                      </a:r>
                      <a:r>
                        <a:rPr lang="en-US" sz="1100" b="0" i="0" u="none" strike="noStrike" noProof="0" dirty="0" err="1">
                          <a:latin typeface="Calibri"/>
                        </a:rPr>
                        <a:t>target_encoded</a:t>
                      </a:r>
                      <a:endParaRPr lang="en-US" dirty="0" err="1"/>
                    </a:p>
                    <a:p>
                      <a:pPr marL="285750" lvl="0" indent="-285750" algn="l">
                        <a:lnSpc>
                          <a:spcPct val="100000"/>
                        </a:lnSpc>
                        <a:spcBef>
                          <a:spcPts val="0"/>
                        </a:spcBef>
                        <a:spcAft>
                          <a:spcPts val="0"/>
                        </a:spcAft>
                        <a:buFont typeface="Arial"/>
                        <a:buChar char="•"/>
                      </a:pPr>
                      <a:r>
                        <a:rPr lang="en-US" sz="1200" b="1" i="0" u="none" strike="noStrike" noProof="0" dirty="0">
                          <a:solidFill>
                            <a:srgbClr val="404040"/>
                          </a:solidFill>
                        </a:rPr>
                        <a:t>What it does</a:t>
                      </a:r>
                      <a:r>
                        <a:rPr lang="en-US" sz="1200" b="0" i="0" u="none" strike="noStrike" noProof="0" dirty="0">
                          <a:solidFill>
                            <a:srgbClr val="404040"/>
                          </a:solidFill>
                        </a:rPr>
                        <a:t>: Creates a combined score that considers both:</a:t>
                      </a:r>
                      <a:endParaRPr lang="en-US" dirty="0"/>
                    </a:p>
                    <a:p>
                      <a:pPr marL="742950" lvl="1" indent="-285750" algn="l">
                        <a:lnSpc>
                          <a:spcPct val="100000"/>
                        </a:lnSpc>
                        <a:spcBef>
                          <a:spcPts val="0"/>
                        </a:spcBef>
                        <a:spcAft>
                          <a:spcPts val="0"/>
                        </a:spcAft>
                        <a:buFont typeface="Arial"/>
                        <a:buChar char="•"/>
                      </a:pPr>
                      <a:r>
                        <a:rPr lang="en-US" sz="1200" b="0" i="0" u="none" strike="noStrike" noProof="0" dirty="0">
                          <a:solidFill>
                            <a:srgbClr val="404040"/>
                          </a:solidFill>
                          <a:latin typeface="Calibri"/>
                        </a:rPr>
                        <a:t>How common a company is (frequency)</a:t>
                      </a:r>
                      <a:endParaRPr lang="en-US" dirty="0"/>
                    </a:p>
                    <a:p>
                      <a:pPr marL="742950" lvl="1" indent="-285750" algn="l">
                        <a:lnSpc>
                          <a:spcPct val="100000"/>
                        </a:lnSpc>
                        <a:spcBef>
                          <a:spcPts val="0"/>
                        </a:spcBef>
                        <a:spcAft>
                          <a:spcPts val="0"/>
                        </a:spcAft>
                        <a:buFont typeface="Arial"/>
                        <a:buChar char="•"/>
                      </a:pPr>
                      <a:r>
                        <a:rPr lang="en-US" sz="1200" b="0" i="0" u="none" strike="noStrike" noProof="0" dirty="0">
                          <a:solidFill>
                            <a:srgbClr val="404040"/>
                          </a:solidFill>
                          <a:latin typeface="Calibri"/>
                        </a:rPr>
                        <a:t>What income level it's associated with (target encoding)</a:t>
                      </a:r>
                      <a:endParaRPr lang="en-US" dirty="0"/>
                    </a:p>
                    <a:p>
                      <a:pPr marL="0" lvl="0" indent="0" algn="l">
                        <a:lnSpc>
                          <a:spcPct val="100000"/>
                        </a:lnSpc>
                        <a:spcBef>
                          <a:spcPts val="0"/>
                        </a:spcBef>
                        <a:spcAft>
                          <a:spcPts val="0"/>
                        </a:spcAft>
                        <a:buFont typeface="Arial"/>
                        <a:buChar char="•"/>
                      </a:pPr>
                      <a:r>
                        <a:rPr lang="en-US" sz="1200" b="1" i="0" u="none" strike="noStrike" noProof="0" dirty="0">
                          <a:solidFill>
                            <a:srgbClr val="404040"/>
                          </a:solidFill>
                          <a:latin typeface="Calibri"/>
                        </a:rPr>
                        <a:t>Handles Rare Companies</a:t>
                      </a:r>
                      <a:r>
                        <a:rPr lang="en-US" sz="1200" b="0" i="0" u="none" strike="noStrike" noProof="0" dirty="0">
                          <a:solidFill>
                            <a:srgbClr val="404040"/>
                          </a:solidFill>
                          <a:latin typeface="Calibri"/>
                        </a:rPr>
                        <a:t>: Prevents weird results for companies with few customers</a:t>
                      </a:r>
                    </a:p>
                    <a:p>
                      <a:pPr marL="0" lvl="0" indent="0" algn="l">
                        <a:lnSpc>
                          <a:spcPct val="100000"/>
                        </a:lnSpc>
                        <a:spcBef>
                          <a:spcPts val="0"/>
                        </a:spcBef>
                        <a:spcAft>
                          <a:spcPts val="0"/>
                        </a:spcAft>
                        <a:buFont typeface="Arial"/>
                        <a:buChar char="•"/>
                      </a:pPr>
                      <a:r>
                        <a:rPr lang="en-US" sz="1200" b="1" i="0" u="none" strike="noStrike" noProof="0" dirty="0">
                          <a:solidFill>
                            <a:srgbClr val="404040"/>
                          </a:solidFill>
                          <a:latin typeface="Calibri"/>
                        </a:rPr>
                        <a:t>Captures Patterns</a:t>
                      </a:r>
                      <a:r>
                        <a:rPr lang="en-US" sz="1200" b="0" i="0" u="none" strike="noStrike" noProof="0" dirty="0">
                          <a:solidFill>
                            <a:srgbClr val="404040"/>
                          </a:solidFill>
                          <a:latin typeface="Calibri"/>
                        </a:rPr>
                        <a:t>: Common companies influence the model more than rare ones</a:t>
                      </a:r>
                      <a:endParaRPr lang="en-US" dirty="0"/>
                    </a:p>
                    <a:p>
                      <a:pPr marL="0" lvl="0" indent="0" algn="l">
                        <a:lnSpc>
                          <a:spcPct val="100000"/>
                        </a:lnSpc>
                        <a:spcBef>
                          <a:spcPts val="0"/>
                        </a:spcBef>
                        <a:spcAft>
                          <a:spcPts val="0"/>
                        </a:spcAft>
                        <a:buFont typeface="Arial"/>
                        <a:buChar char="•"/>
                      </a:pPr>
                      <a:r>
                        <a:rPr lang="en-US" sz="1200" b="1" i="0" u="none" strike="noStrike" noProof="0" dirty="0">
                          <a:solidFill>
                            <a:srgbClr val="404040"/>
                          </a:solidFill>
                          <a:latin typeface="Calibri"/>
                        </a:rPr>
                        <a:t>Numerical Conversion</a:t>
                      </a:r>
                      <a:r>
                        <a:rPr lang="en-US" sz="1200" b="0" i="0" u="none" strike="noStrike" noProof="0" dirty="0">
                          <a:solidFill>
                            <a:srgbClr val="404040"/>
                          </a:solidFill>
                          <a:latin typeface="Calibri"/>
                        </a:rPr>
                        <a:t>: Turns company names into numbers computers can understand</a:t>
                      </a:r>
                      <a:endParaRPr lang="en-US" dirty="0"/>
                    </a:p>
                    <a:p>
                      <a:pPr lvl="0">
                        <a:buNone/>
                      </a:pPr>
                      <a:endParaRPr lang="en-GB" sz="1400" dirty="0"/>
                    </a:p>
                  </a:txBody>
                  <a:tcPr/>
                </a:tc>
                <a:extLst>
                  <a:ext uri="{0D108BD9-81ED-4DB2-BD59-A6C34878D82A}">
                    <a16:rowId xmlns:a16="http://schemas.microsoft.com/office/drawing/2014/main" val="2427515604"/>
                  </a:ext>
                </a:extLst>
              </a:tr>
              <a:tr h="356448">
                <a:tc>
                  <a:txBody>
                    <a:bodyPr/>
                    <a:lstStyle/>
                    <a:p>
                      <a:r>
                        <a:rPr lang="en-GB" sz="1400" err="1"/>
                        <a:t>loan_product_type</a:t>
                      </a:r>
                      <a:endParaRPr lang="en-GB" sz="1400" dirty="0" err="1"/>
                    </a:p>
                  </a:txBody>
                  <a:tcPr/>
                </a:tc>
                <a:tc>
                  <a:txBody>
                    <a:bodyPr/>
                    <a:lstStyle/>
                    <a:p>
                      <a:pPr lvl="0">
                        <a:buNone/>
                      </a:pPr>
                      <a:r>
                        <a:rPr lang="en-US" sz="1400" b="0" i="0" u="none" strike="noStrike" noProof="0" dirty="0">
                          <a:solidFill>
                            <a:schemeClr val="tx1"/>
                          </a:solidFill>
                          <a:latin typeface="Aptos"/>
                        </a:rPr>
                        <a:t>Quick/ SIL Instore/ SIL Zero/ SIL Competitor</a:t>
                      </a:r>
                    </a:p>
                  </a:txBody>
                  <a:tcPr/>
                </a:tc>
                <a:extLst>
                  <a:ext uri="{0D108BD9-81ED-4DB2-BD59-A6C34878D82A}">
                    <a16:rowId xmlns:a16="http://schemas.microsoft.com/office/drawing/2014/main" val="459142855"/>
                  </a:ext>
                </a:extLst>
              </a:tr>
              <a:tr h="356448">
                <a:tc>
                  <a:txBody>
                    <a:bodyPr/>
                    <a:lstStyle/>
                    <a:p>
                      <a:r>
                        <a:rPr lang="en-GB" sz="1400" err="1"/>
                        <a:t>loan_education_level</a:t>
                      </a:r>
                      <a:endParaRPr lang="en-GB" sz="1400" dirty="0" err="1"/>
                    </a:p>
                  </a:txBody>
                  <a:tcPr/>
                </a:tc>
                <a:tc>
                  <a:txBody>
                    <a:bodyPr/>
                    <a:lstStyle/>
                    <a:p>
                      <a:pPr lvl="0">
                        <a:buNone/>
                      </a:pPr>
                      <a:r>
                        <a:rPr lang="en-GB" sz="1400" b="0" i="0" u="none" strike="noStrike" baseline="0" noProof="0" dirty="0">
                          <a:solidFill>
                            <a:srgbClr val="000000"/>
                          </a:solidFill>
                          <a:latin typeface="Aptos"/>
                        </a:rPr>
                        <a:t>Education level given during loan application</a:t>
                      </a:r>
                      <a:endParaRPr lang="en-US" dirty="0"/>
                    </a:p>
                  </a:txBody>
                  <a:tcPr/>
                </a:tc>
                <a:extLst>
                  <a:ext uri="{0D108BD9-81ED-4DB2-BD59-A6C34878D82A}">
                    <a16:rowId xmlns:a16="http://schemas.microsoft.com/office/drawing/2014/main" val="884816747"/>
                  </a:ext>
                </a:extLst>
              </a:tr>
              <a:tr h="1079242">
                <a:tc>
                  <a:txBody>
                    <a:bodyPr/>
                    <a:lstStyle/>
                    <a:p>
                      <a:r>
                        <a:rPr lang="en-GB" sz="1400" err="1"/>
                        <a:t>employment_type</a:t>
                      </a:r>
                      <a:endParaRPr lang="en-GB" sz="1400" dirty="0" err="1"/>
                    </a:p>
                  </a:txBody>
                  <a:tcPr/>
                </a:tc>
                <a:tc>
                  <a:txBody>
                    <a:bodyPr/>
                    <a:lstStyle/>
                    <a:p>
                      <a:pPr lvl="0">
                        <a:buNone/>
                      </a:pPr>
                      <a:r>
                        <a:rPr lang="en-GB" sz="1200" b="0" i="0" u="none" strike="noStrike" noProof="0" dirty="0">
                          <a:solidFill>
                            <a:srgbClr val="000000"/>
                          </a:solidFill>
                          <a:latin typeface="Aptos"/>
                        </a:rPr>
                        <a:t>We used the new Employment Type for this provided by Dj and Mel. Basically, in our </a:t>
                      </a:r>
                      <a:r>
                        <a:rPr lang="en-GB" sz="1200" b="0" i="0" u="none" strike="noStrike" noProof="0" err="1">
                          <a:solidFill>
                            <a:srgbClr val="000000"/>
                          </a:solidFill>
                          <a:latin typeface="Aptos"/>
                        </a:rPr>
                        <a:t>modeling</a:t>
                      </a:r>
                      <a:r>
                        <a:rPr lang="en-GB" sz="1200" b="0" i="0" u="none" strike="noStrike" noProof="0" dirty="0">
                          <a:solidFill>
                            <a:srgbClr val="000000"/>
                          </a:solidFill>
                          <a:latin typeface="Aptos"/>
                        </a:rPr>
                        <a:t> dataset we replaced the old Employment Type name with the new Employment Type name. However, there are some completely new Employment Types that DJ and Mel introduced which were never there before in our dataset. During inferencing those completely new ones will get mapped into a category called 'new'. After 4-5 months we will need to retrain this model to allocate them into proper Employment Type bins.</a:t>
                      </a:r>
                      <a:endParaRPr lang="en-US" sz="1200"/>
                    </a:p>
                  </a:txBody>
                  <a:tcPr/>
                </a:tc>
                <a:extLst>
                  <a:ext uri="{0D108BD9-81ED-4DB2-BD59-A6C34878D82A}">
                    <a16:rowId xmlns:a16="http://schemas.microsoft.com/office/drawing/2014/main" val="1775647687"/>
                  </a:ext>
                </a:extLst>
              </a:tr>
              <a:tr h="356448">
                <a:tc>
                  <a:txBody>
                    <a:bodyPr/>
                    <a:lstStyle/>
                    <a:p>
                      <a:r>
                        <a:rPr lang="en-GB" sz="1400" dirty="0"/>
                        <a:t>age</a:t>
                      </a:r>
                      <a:endParaRPr lang="en-GB" sz="1400" dirty="0" err="1"/>
                    </a:p>
                  </a:txBody>
                  <a:tcPr/>
                </a:tc>
                <a:tc>
                  <a:txBody>
                    <a:bodyPr/>
                    <a:lstStyle/>
                    <a:p>
                      <a:pPr marL="0" lvl="0" algn="l" defTabSz="914400" rtl="0" eaLnBrk="1" latinLnBrk="0" hangingPunct="1">
                        <a:buNone/>
                      </a:pPr>
                      <a:r>
                        <a:rPr lang="en-GB" sz="1200" b="0" i="0" u="none" strike="noStrike" kern="1200" noProof="0" dirty="0">
                          <a:solidFill>
                            <a:srgbClr val="000000"/>
                          </a:solidFill>
                          <a:latin typeface="Aptos"/>
                          <a:ea typeface="+mn-ea"/>
                          <a:cs typeface="+mn-cs"/>
                        </a:rPr>
                        <a:t>Age of the applicant, used as-is without any transformation</a:t>
                      </a:r>
                      <a:endParaRPr lang="en-US" sz="1200" b="0" i="0" u="none" strike="noStrike" kern="1200" dirty="0">
                        <a:solidFill>
                          <a:srgbClr val="000000"/>
                        </a:solidFill>
                        <a:latin typeface="Aptos"/>
                        <a:ea typeface="+mn-ea"/>
                        <a:cs typeface="+mn-cs"/>
                      </a:endParaRPr>
                    </a:p>
                  </a:txBody>
                  <a:tcPr/>
                </a:tc>
                <a:extLst>
                  <a:ext uri="{0D108BD9-81ED-4DB2-BD59-A6C34878D82A}">
                    <a16:rowId xmlns:a16="http://schemas.microsoft.com/office/drawing/2014/main" val="3146678120"/>
                  </a:ext>
                </a:extLst>
              </a:tr>
              <a:tr h="1079242">
                <a:tc>
                  <a:txBody>
                    <a:bodyPr/>
                    <a:lstStyle/>
                    <a:p>
                      <a:r>
                        <a:rPr lang="en-GB" sz="1400" err="1"/>
                        <a:t>industry_description</a:t>
                      </a:r>
                      <a:endParaRPr lang="en-GB" sz="1400" dirty="0" err="1"/>
                    </a:p>
                  </a:txBody>
                  <a:tcPr/>
                </a:tc>
                <a:tc>
                  <a:txBody>
                    <a:bodyPr/>
                    <a:lstStyle/>
                    <a:p>
                      <a:pPr marL="0" lvl="0" algn="l" defTabSz="914400" rtl="0" eaLnBrk="1" latinLnBrk="0" hangingPunct="1">
                        <a:buNone/>
                      </a:pPr>
                      <a:r>
                        <a:rPr lang="en-GB" sz="1200" b="0" i="0" u="none" strike="noStrike" kern="1200" noProof="0" dirty="0">
                          <a:solidFill>
                            <a:srgbClr val="000000"/>
                          </a:solidFill>
                          <a:latin typeface="Aptos"/>
                          <a:ea typeface="+mn-ea"/>
                          <a:cs typeface="+mn-cs"/>
                        </a:rPr>
                        <a:t>We used the new Industry Descriptions for this provided by Dj and Mel. Basically, in our </a:t>
                      </a:r>
                      <a:r>
                        <a:rPr lang="en-GB" sz="1200" b="0" i="0" u="none" strike="noStrike" kern="1200" noProof="0" err="1">
                          <a:solidFill>
                            <a:srgbClr val="000000"/>
                          </a:solidFill>
                          <a:latin typeface="Aptos"/>
                          <a:ea typeface="+mn-ea"/>
                          <a:cs typeface="+mn-cs"/>
                        </a:rPr>
                        <a:t>modeling</a:t>
                      </a:r>
                      <a:r>
                        <a:rPr lang="en-GB" sz="1200" b="0" i="0" u="none" strike="noStrike" kern="1200" noProof="0" dirty="0">
                          <a:solidFill>
                            <a:srgbClr val="000000"/>
                          </a:solidFill>
                          <a:latin typeface="Aptos"/>
                          <a:ea typeface="+mn-ea"/>
                          <a:cs typeface="+mn-cs"/>
                        </a:rPr>
                        <a:t> dataset we replaced the old Industry Description name with the new Industry Description name. However, there are some completely new Industry Descriptions that DJ and Mel introduced which were never there before in our dataset. During inferencing those completely new ones will get mapped into a category called 'new'. After 4-5 months we will need to retrain this model to allocate them into proper industry description bins.</a:t>
                      </a:r>
                      <a:endParaRPr lang="en-US" sz="1200" b="0" i="0" u="none" strike="noStrike" kern="1200" dirty="0">
                        <a:solidFill>
                          <a:srgbClr val="000000"/>
                        </a:solidFill>
                        <a:latin typeface="Aptos"/>
                        <a:ea typeface="+mn-ea"/>
                        <a:cs typeface="+mn-cs"/>
                      </a:endParaRPr>
                    </a:p>
                  </a:txBody>
                  <a:tcPr/>
                </a:tc>
                <a:extLst>
                  <a:ext uri="{0D108BD9-81ED-4DB2-BD59-A6C34878D82A}">
                    <a16:rowId xmlns:a16="http://schemas.microsoft.com/office/drawing/2014/main" val="378580575"/>
                  </a:ext>
                </a:extLst>
              </a:tr>
              <a:tr h="356448">
                <a:tc>
                  <a:txBody>
                    <a:bodyPr/>
                    <a:lstStyle/>
                    <a:p>
                      <a:r>
                        <a:rPr lang="en-GB" sz="1400" err="1"/>
                        <a:t>loan_city</a:t>
                      </a:r>
                      <a:endParaRPr lang="en-GB" sz="1400" dirty="0" err="1"/>
                    </a:p>
                  </a:txBody>
                  <a:tcPr/>
                </a:tc>
                <a:tc>
                  <a:txBody>
                    <a:bodyPr/>
                    <a:lstStyle/>
                    <a:p>
                      <a:pPr marL="0" lvl="0" algn="l" defTabSz="914400" rtl="0" eaLnBrk="1" latinLnBrk="0" hangingPunct="1">
                        <a:buNone/>
                      </a:pPr>
                      <a:r>
                        <a:rPr lang="en-GB" sz="1200" b="0" i="0" u="none" strike="noStrike" kern="1200" noProof="0" dirty="0">
                          <a:solidFill>
                            <a:srgbClr val="000000"/>
                          </a:solidFill>
                          <a:latin typeface="Aptos"/>
                          <a:ea typeface="+mn-ea"/>
                          <a:cs typeface="+mn-cs"/>
                        </a:rPr>
                        <a:t>City from the Address given during loan application</a:t>
                      </a:r>
                      <a:endParaRPr lang="en-US" sz="1200" b="0" i="0" u="none" strike="noStrike" kern="1200" dirty="0">
                        <a:solidFill>
                          <a:srgbClr val="000000"/>
                        </a:solidFill>
                        <a:latin typeface="Aptos"/>
                        <a:ea typeface="+mn-ea"/>
                        <a:cs typeface="+mn-cs"/>
                      </a:endParaRPr>
                    </a:p>
                  </a:txBody>
                  <a:tcPr/>
                </a:tc>
                <a:extLst>
                  <a:ext uri="{0D108BD9-81ED-4DB2-BD59-A6C34878D82A}">
                    <a16:rowId xmlns:a16="http://schemas.microsoft.com/office/drawing/2014/main" val="4121670401"/>
                  </a:ext>
                </a:extLst>
              </a:tr>
              <a:tr h="356448">
                <a:tc>
                  <a:txBody>
                    <a:bodyPr/>
                    <a:lstStyle/>
                    <a:p>
                      <a:pPr lvl="0">
                        <a:buNone/>
                      </a:pPr>
                      <a:r>
                        <a:rPr lang="en-GB" sz="1400" err="1"/>
                        <a:t>loan_brand</a:t>
                      </a:r>
                      <a:endParaRPr lang="en-US" err="1"/>
                    </a:p>
                  </a:txBody>
                  <a:tcPr/>
                </a:tc>
                <a:tc>
                  <a:txBody>
                    <a:bodyPr/>
                    <a:lstStyle/>
                    <a:p>
                      <a:pPr marL="0" lvl="0" algn="l" defTabSz="914400" rtl="0" eaLnBrk="1" latinLnBrk="0" hangingPunct="1">
                        <a:buNone/>
                      </a:pPr>
                      <a:r>
                        <a:rPr lang="en-GB" sz="1200" b="0" i="0" u="none" strike="noStrike" kern="1200" noProof="0" dirty="0">
                          <a:solidFill>
                            <a:srgbClr val="000000"/>
                          </a:solidFill>
                          <a:latin typeface="Aptos"/>
                          <a:ea typeface="+mn-ea"/>
                          <a:cs typeface="+mn-cs"/>
                        </a:rPr>
                        <a:t>Means the device manufacturing brand of the loan applicant. E.g. Apple/ Samsung/ Oppo etc.</a:t>
                      </a:r>
                      <a:endParaRPr lang="en-US" sz="1200" b="0" i="0" u="none" strike="noStrike" kern="1200" dirty="0">
                        <a:solidFill>
                          <a:srgbClr val="000000"/>
                        </a:solidFill>
                        <a:latin typeface="Aptos"/>
                        <a:ea typeface="+mn-ea"/>
                        <a:cs typeface="+mn-cs"/>
                      </a:endParaRPr>
                    </a:p>
                  </a:txBody>
                  <a:tcPr/>
                </a:tc>
                <a:extLst>
                  <a:ext uri="{0D108BD9-81ED-4DB2-BD59-A6C34878D82A}">
                    <a16:rowId xmlns:a16="http://schemas.microsoft.com/office/drawing/2014/main" val="2640149767"/>
                  </a:ext>
                </a:extLst>
              </a:tr>
            </a:tbl>
          </a:graphicData>
        </a:graphic>
      </p:graphicFrame>
    </p:spTree>
    <p:extLst>
      <p:ext uri="{BB962C8B-B14F-4D97-AF65-F5344CB8AC3E}">
        <p14:creationId xmlns:p14="http://schemas.microsoft.com/office/powerpoint/2010/main" val="402748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44ACE-5857-4466-9817-2F77C1AAD76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FD43F87-E584-4BD9-A1A7-3F0156D5CB82}"/>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15 Feature Description (2 of 2)</a:t>
            </a:r>
            <a:endParaRPr lang="en-IN" b="1">
              <a:solidFill>
                <a:srgbClr val="785AFF"/>
              </a:solidFill>
            </a:endParaRPr>
          </a:p>
        </p:txBody>
      </p:sp>
      <p:graphicFrame>
        <p:nvGraphicFramePr>
          <p:cNvPr id="2" name="Table 1">
            <a:extLst>
              <a:ext uri="{FF2B5EF4-FFF2-40B4-BE49-F238E27FC236}">
                <a16:creationId xmlns:a16="http://schemas.microsoft.com/office/drawing/2014/main" id="{2CF1C0A0-7024-C33B-A841-8646A8929041}"/>
              </a:ext>
            </a:extLst>
          </p:cNvPr>
          <p:cNvGraphicFramePr>
            <a:graphicFrameLocks noGrp="1"/>
          </p:cNvGraphicFramePr>
          <p:nvPr>
            <p:extLst>
              <p:ext uri="{D42A27DB-BD31-4B8C-83A1-F6EECF244321}">
                <p14:modId xmlns:p14="http://schemas.microsoft.com/office/powerpoint/2010/main" val="1586338969"/>
              </p:ext>
            </p:extLst>
          </p:nvPr>
        </p:nvGraphicFramePr>
        <p:xfrm>
          <a:off x="354263" y="775368"/>
          <a:ext cx="11474805" cy="4404360"/>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38">
                <a:tc>
                  <a:txBody>
                    <a:bodyPr/>
                    <a:lstStyle/>
                    <a:p>
                      <a:pPr lvl="0">
                        <a:buNone/>
                      </a:pPr>
                      <a:r>
                        <a:rPr lang="en-GB" sz="1400" b="0" i="0" u="none" strike="noStrike" noProof="0" err="1">
                          <a:solidFill>
                            <a:srgbClr val="000000"/>
                          </a:solidFill>
                          <a:latin typeface="Aptos"/>
                        </a:rPr>
                        <a:t>loan_purpose</a:t>
                      </a:r>
                      <a:endParaRPr lang="en-US" err="1"/>
                    </a:p>
                  </a:txBody>
                  <a:tcPr/>
                </a:tc>
                <a:tc>
                  <a:txBody>
                    <a:bodyPr/>
                    <a:lstStyle/>
                    <a:p>
                      <a:pPr lvl="0">
                        <a:buNone/>
                      </a:pPr>
                      <a:r>
                        <a:rPr lang="en-GB" sz="1400" b="0" i="0" u="none" strike="noStrike" noProof="0">
                          <a:solidFill>
                            <a:srgbClr val="000000"/>
                          </a:solidFill>
                          <a:latin typeface="Aptos"/>
                        </a:rPr>
                        <a:t>Purpose mentioned in the Loan application. For SIL this just means the SIL Product Type but for Cash Loans this means why the user needed the cash for (e.g. medical emergency etc.)</a:t>
                      </a:r>
                      <a:endParaRPr lang="en-US"/>
                    </a:p>
                  </a:txBody>
                  <a:tcPr/>
                </a:tc>
                <a:extLst>
                  <a:ext uri="{0D108BD9-81ED-4DB2-BD59-A6C34878D82A}">
                    <a16:rowId xmlns:a16="http://schemas.microsoft.com/office/drawing/2014/main" val="1619909748"/>
                  </a:ext>
                </a:extLst>
              </a:tr>
              <a:tr h="370839">
                <a:tc>
                  <a:txBody>
                    <a:bodyPr/>
                    <a:lstStyle/>
                    <a:p>
                      <a:pPr lvl="0">
                        <a:buNone/>
                      </a:pPr>
                      <a:r>
                        <a:rPr lang="en-GB" sz="1400" b="0" i="0" u="none" strike="noStrike" noProof="0" err="1">
                          <a:solidFill>
                            <a:srgbClr val="000000"/>
                          </a:solidFill>
                          <a:latin typeface="Aptos"/>
                        </a:rPr>
                        <a:t>Loan_doc_type</a:t>
                      </a:r>
                      <a:endParaRPr lang="en-US" err="1"/>
                    </a:p>
                  </a:txBody>
                  <a:tcPr/>
                </a:tc>
                <a:tc>
                  <a:txBody>
                    <a:bodyPr/>
                    <a:lstStyle/>
                    <a:p>
                      <a:pPr lvl="0">
                        <a:buNone/>
                      </a:pPr>
                      <a:r>
                        <a:rPr lang="en-US" sz="1400" b="0" i="0" u="none" strike="noStrike" noProof="0">
                          <a:solidFill>
                            <a:schemeClr val="tx1"/>
                          </a:solidFill>
                          <a:latin typeface="Aptos"/>
                        </a:rPr>
                        <a:t>Type of KYC document uploaded by the customer. We aggregated similar categories into one, e.g. Driving License type 2018 and Driving License type 2022 would be combined into Driving License etc.</a:t>
                      </a:r>
                      <a:endParaRPr lang="en-US"/>
                    </a:p>
                  </a:txBody>
                  <a:tcPr/>
                </a:tc>
                <a:extLst>
                  <a:ext uri="{0D108BD9-81ED-4DB2-BD59-A6C34878D82A}">
                    <a16:rowId xmlns:a16="http://schemas.microsoft.com/office/drawing/2014/main" val="2722755835"/>
                  </a:ext>
                </a:extLst>
              </a:tr>
              <a:tr h="370840">
                <a:tc>
                  <a:txBody>
                    <a:bodyPr/>
                    <a:lstStyle/>
                    <a:p>
                      <a:r>
                        <a:rPr lang="en-GB" sz="1400" err="1"/>
                        <a:t>device_os_version</a:t>
                      </a:r>
                    </a:p>
                  </a:txBody>
                  <a:tcPr/>
                </a:tc>
                <a:tc>
                  <a:txBody>
                    <a:bodyPr/>
                    <a:lstStyle/>
                    <a:p>
                      <a:r>
                        <a:rPr lang="en-GB" sz="1400"/>
                        <a:t>Primary OS version of the Loan Applicant's mobile device. We created the binning in a way that any new primary OS version release will automatically get binned with the most recent OS version (and NOT with the Missing bin)</a:t>
                      </a:r>
                    </a:p>
                  </a:txBody>
                  <a:tcPr/>
                </a:tc>
                <a:extLst>
                  <a:ext uri="{0D108BD9-81ED-4DB2-BD59-A6C34878D82A}">
                    <a16:rowId xmlns:a16="http://schemas.microsoft.com/office/drawing/2014/main" val="2427515604"/>
                  </a:ext>
                </a:extLst>
              </a:tr>
              <a:tr h="370840">
                <a:tc>
                  <a:txBody>
                    <a:bodyPr/>
                    <a:lstStyle/>
                    <a:p>
                      <a:r>
                        <a:rPr lang="en-GB" sz="1400"/>
                        <a:t>gender</a:t>
                      </a:r>
                      <a:endParaRPr lang="en-GB" sz="1400" err="1"/>
                    </a:p>
                  </a:txBody>
                  <a:tcPr/>
                </a:tc>
                <a:tc>
                  <a:txBody>
                    <a:bodyPr/>
                    <a:lstStyle/>
                    <a:p>
                      <a:pPr lvl="0">
                        <a:buNone/>
                      </a:pPr>
                      <a:r>
                        <a:rPr lang="en-US" sz="1400" b="0" i="0" u="none" strike="noStrike" noProof="0">
                          <a:solidFill>
                            <a:schemeClr val="tx1"/>
                          </a:solidFill>
                          <a:latin typeface="Aptos"/>
                        </a:rPr>
                        <a:t>Gender of the Loan applicant</a:t>
                      </a:r>
                    </a:p>
                  </a:txBody>
                  <a:tcPr/>
                </a:tc>
                <a:extLst>
                  <a:ext uri="{0D108BD9-81ED-4DB2-BD59-A6C34878D82A}">
                    <a16:rowId xmlns:a16="http://schemas.microsoft.com/office/drawing/2014/main" val="459142855"/>
                  </a:ext>
                </a:extLst>
              </a:tr>
              <a:tr h="370840">
                <a:tc>
                  <a:txBody>
                    <a:bodyPr/>
                    <a:lstStyle/>
                    <a:p>
                      <a:r>
                        <a:rPr lang="en-GB" sz="1400" err="1"/>
                        <a:t>source_of_funds</a:t>
                      </a:r>
                    </a:p>
                  </a:txBody>
                  <a:tcPr/>
                </a:tc>
                <a:tc>
                  <a:txBody>
                    <a:bodyPr/>
                    <a:lstStyle/>
                    <a:p>
                      <a:pPr lvl="0">
                        <a:buNone/>
                      </a:pPr>
                      <a:r>
                        <a:rPr lang="en-GB" sz="1400" b="0" i="0" u="none" strike="noStrike" baseline="0" noProof="0">
                          <a:solidFill>
                            <a:srgbClr val="000000"/>
                          </a:solidFill>
                          <a:latin typeface="Aptos"/>
                        </a:rPr>
                        <a:t>We used the new Source of Funds for this provided by Dj and Mel. Basically, in our </a:t>
                      </a:r>
                      <a:r>
                        <a:rPr lang="en-GB" sz="1400" b="0" i="0" u="none" strike="noStrike" baseline="0" noProof="0" err="1">
                          <a:solidFill>
                            <a:srgbClr val="000000"/>
                          </a:solidFill>
                          <a:latin typeface="Aptos"/>
                        </a:rPr>
                        <a:t>modeling</a:t>
                      </a:r>
                      <a:r>
                        <a:rPr lang="en-GB" sz="1400" b="0" i="0" u="none" strike="noStrike" baseline="0" noProof="0">
                          <a:solidFill>
                            <a:srgbClr val="000000"/>
                          </a:solidFill>
                          <a:latin typeface="Aptos"/>
                        </a:rPr>
                        <a:t> dataset we replaced the old Source of Funds name with the new Source of Funds name. However, there are some completely new Source of Funds that DJ and Mel introduced which were never there before in our dataset. During inferencing those completely new ones will get mapped into a category called 'new'. After 4-5 months we will need to retrain this model to allocate them into proper Source of Funds bins.</a:t>
                      </a:r>
                      <a:endParaRPr lang="en-US"/>
                    </a:p>
                  </a:txBody>
                  <a:tcPr/>
                </a:tc>
                <a:extLst>
                  <a:ext uri="{0D108BD9-81ED-4DB2-BD59-A6C34878D82A}">
                    <a16:rowId xmlns:a16="http://schemas.microsoft.com/office/drawing/2014/main" val="884816747"/>
                  </a:ext>
                </a:extLst>
              </a:tr>
              <a:tr h="370840">
                <a:tc>
                  <a:txBody>
                    <a:bodyPr/>
                    <a:lstStyle/>
                    <a:p>
                      <a:r>
                        <a:rPr lang="en-GB" sz="1400" err="1"/>
                        <a:t>dependantsCount</a:t>
                      </a:r>
                    </a:p>
                  </a:txBody>
                  <a:tcPr/>
                </a:tc>
                <a:tc>
                  <a:txBody>
                    <a:bodyPr/>
                    <a:lstStyle/>
                    <a:p>
                      <a:r>
                        <a:rPr lang="en-GB" sz="1400"/>
                        <a:t>Number of dependants of the loan applicant</a:t>
                      </a:r>
                    </a:p>
                  </a:txBody>
                  <a:tcPr/>
                </a:tc>
                <a:extLst>
                  <a:ext uri="{0D108BD9-81ED-4DB2-BD59-A6C34878D82A}">
                    <a16:rowId xmlns:a16="http://schemas.microsoft.com/office/drawing/2014/main" val="1775647687"/>
                  </a:ext>
                </a:extLst>
              </a:tr>
              <a:tr h="370840">
                <a:tc>
                  <a:txBody>
                    <a:bodyPr/>
                    <a:lstStyle/>
                    <a:p>
                      <a:r>
                        <a:rPr lang="en-GB" sz="1400" err="1"/>
                        <a:t>Loan_postalcode</a:t>
                      </a:r>
                    </a:p>
                  </a:txBody>
                  <a:tcPr/>
                </a:tc>
                <a:tc>
                  <a:txBody>
                    <a:bodyPr/>
                    <a:lstStyle/>
                    <a:p>
                      <a:pPr lvl="0">
                        <a:buNone/>
                      </a:pPr>
                      <a:r>
                        <a:rPr lang="en-GB" sz="1400" b="0" i="0" u="none" strike="noStrike" noProof="0">
                          <a:solidFill>
                            <a:srgbClr val="000000"/>
                          </a:solidFill>
                          <a:latin typeface="Aptos"/>
                        </a:rPr>
                        <a:t>Postal Code from the Address given during loan application</a:t>
                      </a:r>
                      <a:endParaRPr lang="en-US"/>
                    </a:p>
                  </a:txBody>
                  <a:tcPr/>
                </a:tc>
                <a:extLst>
                  <a:ext uri="{0D108BD9-81ED-4DB2-BD59-A6C34878D82A}">
                    <a16:rowId xmlns:a16="http://schemas.microsoft.com/office/drawing/2014/main" val="3146678120"/>
                  </a:ext>
                </a:extLst>
              </a:tr>
            </a:tbl>
          </a:graphicData>
        </a:graphic>
      </p:graphicFrame>
    </p:spTree>
    <p:extLst>
      <p:ext uri="{BB962C8B-B14F-4D97-AF65-F5344CB8AC3E}">
        <p14:creationId xmlns:p14="http://schemas.microsoft.com/office/powerpoint/2010/main" val="279239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BA2DE5D-751D-C8FF-6F84-138CDF599C4B}"/>
              </a:ext>
            </a:extLst>
          </p:cNvPr>
          <p:cNvPicPr>
            <a:picLocks noChangeAspect="1"/>
          </p:cNvPicPr>
          <p:nvPr/>
        </p:nvPicPr>
        <p:blipFill>
          <a:blip r:embed="rId2"/>
          <a:stretch>
            <a:fillRect/>
          </a:stretch>
        </p:blipFill>
        <p:spPr>
          <a:xfrm>
            <a:off x="643467" y="1953097"/>
            <a:ext cx="5294716" cy="2951803"/>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CDEADE5-5FAE-8820-3310-90188D72DD97}"/>
              </a:ext>
            </a:extLst>
          </p:cNvPr>
          <p:cNvPicPr>
            <a:picLocks noChangeAspect="1"/>
          </p:cNvPicPr>
          <p:nvPr/>
        </p:nvPicPr>
        <p:blipFill>
          <a:blip r:embed="rId3"/>
          <a:stretch>
            <a:fillRect/>
          </a:stretch>
        </p:blipFill>
        <p:spPr>
          <a:xfrm>
            <a:off x="6253817" y="1787638"/>
            <a:ext cx="5294715" cy="3282723"/>
          </a:xfrm>
          <a:prstGeom prst="rect">
            <a:avLst/>
          </a:prstGeom>
        </p:spPr>
      </p:pic>
      <p:sp>
        <p:nvSpPr>
          <p:cNvPr id="4" name="Title 2">
            <a:extLst>
              <a:ext uri="{FF2B5EF4-FFF2-40B4-BE49-F238E27FC236}">
                <a16:creationId xmlns:a16="http://schemas.microsoft.com/office/drawing/2014/main" id="{D02A858E-CCC7-90EA-B48F-65977672EBB7}"/>
              </a:ext>
            </a:extLst>
          </p:cNvPr>
          <p:cNvSpPr txBox="1">
            <a:spLocks/>
          </p:cNvSpPr>
          <p:nvPr/>
        </p:nvSpPr>
        <p:spPr>
          <a:xfrm>
            <a:off x="479285" y="472035"/>
            <a:ext cx="11222899" cy="56087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800" b="1">
                <a:solidFill>
                  <a:srgbClr val="785AFF"/>
                </a:solidFill>
              </a:rPr>
              <a:t>Actual Vs Predicted for the Good Users</a:t>
            </a:r>
            <a:endParaRPr lang="en-US">
              <a:solidFill>
                <a:srgbClr val="000000"/>
              </a:solidFill>
            </a:endParaRPr>
          </a:p>
          <a:p>
            <a:pPr algn="l"/>
            <a:r>
              <a:rPr lang="en-PH" sz="1600" b="1" i="1">
                <a:solidFill>
                  <a:srgbClr val="C00000"/>
                </a:solidFill>
              </a:rPr>
              <a:t>For Good users Predicted should be close to Actuals, but for Bad users Predicted should be far from Actuals</a:t>
            </a:r>
          </a:p>
        </p:txBody>
      </p:sp>
    </p:spTree>
    <p:extLst>
      <p:ext uri="{BB962C8B-B14F-4D97-AF65-F5344CB8AC3E}">
        <p14:creationId xmlns:p14="http://schemas.microsoft.com/office/powerpoint/2010/main" val="411519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514255-F2A3-7EE4-070D-57FE8FB2089A}"/>
              </a:ext>
            </a:extLst>
          </p:cNvPr>
          <p:cNvPicPr>
            <a:picLocks noChangeAspect="1"/>
          </p:cNvPicPr>
          <p:nvPr/>
        </p:nvPicPr>
        <p:blipFill>
          <a:blip r:embed="rId2"/>
          <a:stretch>
            <a:fillRect/>
          </a:stretch>
        </p:blipFill>
        <p:spPr>
          <a:xfrm>
            <a:off x="723150" y="702701"/>
            <a:ext cx="10745700" cy="3128210"/>
          </a:xfrm>
          <a:prstGeom prst="rect">
            <a:avLst/>
          </a:prstGeom>
        </p:spPr>
      </p:pic>
      <p:pic>
        <p:nvPicPr>
          <p:cNvPr id="5" name="Picture 4">
            <a:extLst>
              <a:ext uri="{FF2B5EF4-FFF2-40B4-BE49-F238E27FC236}">
                <a16:creationId xmlns:a16="http://schemas.microsoft.com/office/drawing/2014/main" id="{2914493B-AACB-95C0-59C9-68B6F3AA57A2}"/>
              </a:ext>
            </a:extLst>
          </p:cNvPr>
          <p:cNvPicPr>
            <a:picLocks noChangeAspect="1"/>
          </p:cNvPicPr>
          <p:nvPr/>
        </p:nvPicPr>
        <p:blipFill>
          <a:blip r:embed="rId3"/>
          <a:stretch>
            <a:fillRect/>
          </a:stretch>
        </p:blipFill>
        <p:spPr>
          <a:xfrm>
            <a:off x="723150" y="4360244"/>
            <a:ext cx="10745700" cy="2497756"/>
          </a:xfrm>
          <a:prstGeom prst="rect">
            <a:avLst/>
          </a:prstGeom>
        </p:spPr>
      </p:pic>
      <p:sp>
        <p:nvSpPr>
          <p:cNvPr id="6" name="TextBox 5">
            <a:extLst>
              <a:ext uri="{FF2B5EF4-FFF2-40B4-BE49-F238E27FC236}">
                <a16:creationId xmlns:a16="http://schemas.microsoft.com/office/drawing/2014/main" id="{09A08B1E-3C31-82A3-B029-F954AAE58F38}"/>
              </a:ext>
            </a:extLst>
          </p:cNvPr>
          <p:cNvSpPr txBox="1"/>
          <p:nvPr/>
        </p:nvSpPr>
        <p:spPr>
          <a:xfrm>
            <a:off x="723150" y="3877194"/>
            <a:ext cx="1695529" cy="369332"/>
          </a:xfrm>
          <a:prstGeom prst="rect">
            <a:avLst/>
          </a:prstGeom>
          <a:noFill/>
        </p:spPr>
        <p:txBody>
          <a:bodyPr wrap="none" rtlCol="0">
            <a:spAutoFit/>
          </a:bodyPr>
          <a:lstStyle/>
          <a:p>
            <a:r>
              <a:rPr lang="en-US"/>
              <a:t>With Log Scale </a:t>
            </a:r>
            <a:endParaRPr lang="en-IN"/>
          </a:p>
        </p:txBody>
      </p:sp>
      <p:sp>
        <p:nvSpPr>
          <p:cNvPr id="4" name="Title 2">
            <a:extLst>
              <a:ext uri="{FF2B5EF4-FFF2-40B4-BE49-F238E27FC236}">
                <a16:creationId xmlns:a16="http://schemas.microsoft.com/office/drawing/2014/main" id="{A3AB6B40-E575-EDA7-9B4A-83F6EBBC9929}"/>
              </a:ext>
            </a:extLst>
          </p:cNvPr>
          <p:cNvSpPr txBox="1">
            <a:spLocks/>
          </p:cNvSpPr>
          <p:nvPr/>
        </p:nvSpPr>
        <p:spPr>
          <a:xfrm>
            <a:off x="479285" y="13486"/>
            <a:ext cx="11222899" cy="5608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800" b="1">
                <a:solidFill>
                  <a:srgbClr val="785AFF"/>
                </a:solidFill>
              </a:rPr>
              <a:t>Count of users across various Income Bins</a:t>
            </a:r>
            <a:endParaRPr lang="en-US">
              <a:solidFill>
                <a:srgbClr val="000000"/>
              </a:solidFill>
            </a:endParaRPr>
          </a:p>
        </p:txBody>
      </p:sp>
    </p:spTree>
    <p:extLst>
      <p:ext uri="{BB962C8B-B14F-4D97-AF65-F5344CB8AC3E}">
        <p14:creationId xmlns:p14="http://schemas.microsoft.com/office/powerpoint/2010/main" val="269832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56592E-A92D-A71A-4238-A93839A48568}"/>
              </a:ext>
            </a:extLst>
          </p:cNvPr>
          <p:cNvPicPr>
            <a:picLocks noChangeAspect="1"/>
          </p:cNvPicPr>
          <p:nvPr/>
        </p:nvPicPr>
        <p:blipFill>
          <a:blip r:embed="rId2"/>
          <a:stretch>
            <a:fillRect/>
          </a:stretch>
        </p:blipFill>
        <p:spPr>
          <a:xfrm>
            <a:off x="0" y="1354643"/>
            <a:ext cx="12192000" cy="5245994"/>
          </a:xfrm>
          <a:prstGeom prst="rect">
            <a:avLst/>
          </a:prstGeom>
        </p:spPr>
      </p:pic>
      <p:sp>
        <p:nvSpPr>
          <p:cNvPr id="4" name="TextBox 3">
            <a:extLst>
              <a:ext uri="{FF2B5EF4-FFF2-40B4-BE49-F238E27FC236}">
                <a16:creationId xmlns:a16="http://schemas.microsoft.com/office/drawing/2014/main" id="{BF48E0D8-3880-D128-EDCA-74A82B072781}"/>
              </a:ext>
            </a:extLst>
          </p:cNvPr>
          <p:cNvSpPr txBox="1"/>
          <p:nvPr/>
        </p:nvSpPr>
        <p:spPr>
          <a:xfrm>
            <a:off x="102499" y="556362"/>
            <a:ext cx="6831452" cy="369332"/>
          </a:xfrm>
          <a:prstGeom prst="rect">
            <a:avLst/>
          </a:prstGeom>
          <a:noFill/>
        </p:spPr>
        <p:txBody>
          <a:bodyPr wrap="square" lIns="91440" tIns="45720" rIns="91440" bIns="45720" rtlCol="0" anchor="t">
            <a:spAutoFit/>
          </a:bodyPr>
          <a:lstStyle/>
          <a:p>
            <a:r>
              <a:rPr lang="en-US"/>
              <a:t>Similar to Previous Chart Created with </a:t>
            </a:r>
            <a:r>
              <a:rPr lang="en-US" err="1"/>
              <a:t>Plotly</a:t>
            </a:r>
            <a:r>
              <a:rPr lang="en-US"/>
              <a:t> for better visibility</a:t>
            </a:r>
            <a:endParaRPr lang="en-IN"/>
          </a:p>
        </p:txBody>
      </p:sp>
    </p:spTree>
    <p:extLst>
      <p:ext uri="{BB962C8B-B14F-4D97-AF65-F5344CB8AC3E}">
        <p14:creationId xmlns:p14="http://schemas.microsoft.com/office/powerpoint/2010/main" val="214628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4B398-7F0A-DD0D-F3D4-D3C50160A534}"/>
              </a:ext>
            </a:extLst>
          </p:cNvPr>
          <p:cNvPicPr>
            <a:picLocks noChangeAspect="1"/>
          </p:cNvPicPr>
          <p:nvPr/>
        </p:nvPicPr>
        <p:blipFill>
          <a:blip r:embed="rId2"/>
          <a:stretch>
            <a:fillRect/>
          </a:stretch>
        </p:blipFill>
        <p:spPr>
          <a:xfrm>
            <a:off x="642176" y="2915908"/>
            <a:ext cx="10334462" cy="3925257"/>
          </a:xfrm>
          <a:prstGeom prst="rect">
            <a:avLst/>
          </a:prstGeom>
        </p:spPr>
      </p:pic>
      <p:sp>
        <p:nvSpPr>
          <p:cNvPr id="8" name="TextBox 7">
            <a:extLst>
              <a:ext uri="{FF2B5EF4-FFF2-40B4-BE49-F238E27FC236}">
                <a16:creationId xmlns:a16="http://schemas.microsoft.com/office/drawing/2014/main" id="{85B96E96-B7D7-9C10-EAD8-21705CDAFB7E}"/>
              </a:ext>
            </a:extLst>
          </p:cNvPr>
          <p:cNvSpPr txBox="1"/>
          <p:nvPr/>
        </p:nvSpPr>
        <p:spPr>
          <a:xfrm>
            <a:off x="349527" y="654562"/>
            <a:ext cx="11523977" cy="2123658"/>
          </a:xfrm>
          <a:prstGeom prst="rect">
            <a:avLst/>
          </a:prstGeom>
          <a:noFill/>
        </p:spPr>
        <p:txBody>
          <a:bodyPr wrap="square" lIns="91440" tIns="45720" rIns="91440" bIns="45720" rtlCol="0" anchor="t">
            <a:spAutoFit/>
          </a:bodyPr>
          <a:lstStyle/>
          <a:p>
            <a:r>
              <a:rPr lang="en-US" sz="1100" b="1">
                <a:latin typeface="Calibri"/>
                <a:ea typeface="Calibri"/>
                <a:cs typeface="Calibri"/>
              </a:rPr>
              <a:t>Declared Monthly Income Distribution (Blue):</a:t>
            </a:r>
          </a:p>
          <a:p>
            <a:r>
              <a:rPr lang="en-US" sz="1100">
                <a:latin typeface="Calibri"/>
                <a:ea typeface="Calibri"/>
                <a:cs typeface="Calibri"/>
              </a:rPr>
              <a:t>The Declared Monthly Income distribution shows two prominent peaks: one in the lower percentiles (around the 10th percentile) and another in the higher percentiles (around the 60th-70th percentile).</a:t>
            </a:r>
          </a:p>
          <a:p>
            <a:r>
              <a:rPr lang="en-US" sz="1100">
                <a:latin typeface="Calibri"/>
                <a:ea typeface="Calibri"/>
                <a:cs typeface="Calibri"/>
              </a:rPr>
              <a:t>This suggests that individuals with both lower and higher loan monthly incomes exist in the data. </a:t>
            </a:r>
          </a:p>
          <a:p>
            <a:endParaRPr lang="en-US" sz="1100">
              <a:latin typeface="Calibri" panose="020F0502020204030204" pitchFamily="34" charset="0"/>
              <a:ea typeface="Calibri"/>
              <a:cs typeface="Calibri" panose="020F0502020204030204" pitchFamily="34" charset="0"/>
            </a:endParaRPr>
          </a:p>
          <a:p>
            <a:r>
              <a:rPr lang="en-US" sz="1100" b="1">
                <a:latin typeface="Calibri"/>
                <a:ea typeface="Calibri"/>
                <a:cs typeface="Calibri"/>
              </a:rPr>
              <a:t>Model Predicted Monthly Income Distribution (Orange):</a:t>
            </a:r>
          </a:p>
          <a:p>
            <a:r>
              <a:rPr lang="en-US" sz="1100">
                <a:latin typeface="Calibri"/>
                <a:ea typeface="Calibri"/>
                <a:cs typeface="Calibri"/>
              </a:rPr>
              <a:t>The Predicted Monthly income distribution is concentrated in the lower-to-middle percentile ranks, peaking around the 20th-30th percentile. This indicates that the prediction model used might be underestimating the income of individuals in the higher percentiles, or the predictions are more accurate/representative for individuals in the lower-to-middle income brackets.</a:t>
            </a:r>
          </a:p>
          <a:p>
            <a:endParaRPr lang="en-US" sz="1100">
              <a:latin typeface="Calibri" panose="020F0502020204030204" pitchFamily="34" charset="0"/>
              <a:ea typeface="Calibri"/>
              <a:cs typeface="Calibri" panose="020F0502020204030204" pitchFamily="34" charset="0"/>
            </a:endParaRPr>
          </a:p>
          <a:p>
            <a:r>
              <a:rPr lang="en-US" sz="1100" b="1">
                <a:latin typeface="Calibri"/>
                <a:ea typeface="Calibri"/>
                <a:cs typeface="Calibri"/>
              </a:rPr>
              <a:t>Salary Scaled Income Estimation (Green):</a:t>
            </a:r>
          </a:p>
          <a:p>
            <a:r>
              <a:rPr lang="en-US" sz="1100">
                <a:latin typeface="Calibri"/>
                <a:ea typeface="Calibri"/>
                <a:cs typeface="Calibri"/>
              </a:rPr>
              <a:t>The salary distribution is relatively uniform across most percentile ranks, with a slight increase in density towards the higher percentiles. This suggests that salaried individuals are present across all income levels, but there might be a slightly higher concentration of salaried individuals in the higher income brackets.</a:t>
            </a:r>
            <a:endParaRPr lang="en-IN" sz="1100">
              <a:latin typeface="Calibri"/>
              <a:ea typeface="Calibri"/>
              <a:cs typeface="Calibri"/>
            </a:endParaRPr>
          </a:p>
        </p:txBody>
      </p:sp>
      <p:sp>
        <p:nvSpPr>
          <p:cNvPr id="4" name="Title 2">
            <a:extLst>
              <a:ext uri="{FF2B5EF4-FFF2-40B4-BE49-F238E27FC236}">
                <a16:creationId xmlns:a16="http://schemas.microsoft.com/office/drawing/2014/main" id="{4660E554-D9C0-2C8F-9C78-7F0452AF6265}"/>
              </a:ext>
            </a:extLst>
          </p:cNvPr>
          <p:cNvSpPr txBox="1">
            <a:spLocks/>
          </p:cNvSpPr>
          <p:nvPr/>
        </p:nvSpPr>
        <p:spPr>
          <a:xfrm>
            <a:off x="357905" y="0"/>
            <a:ext cx="11775853" cy="57436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800" b="1">
                <a:solidFill>
                  <a:srgbClr val="785AFF"/>
                </a:solidFill>
              </a:rPr>
              <a:t>Our Model Estimated Income smoothens the Self-Declared Income better than Salary Scaled Income</a:t>
            </a:r>
            <a:endParaRPr lang="en-US">
              <a:solidFill>
                <a:srgbClr val="000000"/>
              </a:solidFill>
            </a:endParaRPr>
          </a:p>
        </p:txBody>
      </p:sp>
    </p:spTree>
    <p:extLst>
      <p:ext uri="{BB962C8B-B14F-4D97-AF65-F5344CB8AC3E}">
        <p14:creationId xmlns:p14="http://schemas.microsoft.com/office/powerpoint/2010/main" val="11530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7C0DB2-D256-7FFC-A3DD-3AED81366DAB}"/>
              </a:ext>
            </a:extLst>
          </p:cNvPr>
          <p:cNvPicPr>
            <a:picLocks noChangeAspect="1"/>
          </p:cNvPicPr>
          <p:nvPr/>
        </p:nvPicPr>
        <p:blipFill>
          <a:blip r:embed="rId2"/>
          <a:stretch>
            <a:fillRect/>
          </a:stretch>
        </p:blipFill>
        <p:spPr>
          <a:xfrm>
            <a:off x="222459" y="3091388"/>
            <a:ext cx="11767756" cy="2868542"/>
          </a:xfrm>
          <a:prstGeom prst="rect">
            <a:avLst/>
          </a:prstGeom>
        </p:spPr>
      </p:pic>
      <p:sp>
        <p:nvSpPr>
          <p:cNvPr id="6" name="TextBox 5">
            <a:extLst>
              <a:ext uri="{FF2B5EF4-FFF2-40B4-BE49-F238E27FC236}">
                <a16:creationId xmlns:a16="http://schemas.microsoft.com/office/drawing/2014/main" id="{C45A3028-7D47-3987-BF10-DC3D9A90B862}"/>
              </a:ext>
            </a:extLst>
          </p:cNvPr>
          <p:cNvSpPr txBox="1"/>
          <p:nvPr/>
        </p:nvSpPr>
        <p:spPr>
          <a:xfrm>
            <a:off x="220461" y="938640"/>
            <a:ext cx="11767581" cy="1754326"/>
          </a:xfrm>
          <a:prstGeom prst="rect">
            <a:avLst/>
          </a:prstGeom>
          <a:noFill/>
        </p:spPr>
        <p:txBody>
          <a:bodyPr wrap="square" lIns="91440" tIns="45720" rIns="91440" bIns="45720" anchor="t">
            <a:spAutoFit/>
          </a:bodyPr>
          <a:lstStyle/>
          <a:p>
            <a:r>
              <a:rPr lang="en-US" sz="1200" b="1">
                <a:latin typeface="Calibri" panose="020F0502020204030204" pitchFamily="34" charset="0"/>
                <a:cs typeface="Calibri" panose="020F0502020204030204" pitchFamily="34" charset="0"/>
              </a:rPr>
              <a:t>1. Smaller Interquartile Range (IQR):</a:t>
            </a:r>
            <a:endParaRPr lang="en-US" sz="1200">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a:latin typeface="Calibri" panose="020F0502020204030204" pitchFamily="34" charset="0"/>
                <a:cs typeface="Calibri" panose="020F0502020204030204" pitchFamily="34" charset="0"/>
              </a:rPr>
              <a:t>The IQR for "Predicted To Monthly Income" is 576 (-286 to 290). This indicates that the middle 50% of the differences between declared and predicted incomes fall within a relatively narrow range.</a:t>
            </a:r>
          </a:p>
          <a:p>
            <a:pPr>
              <a:buFont typeface="Arial" panose="020B0604020202020204" pitchFamily="34" charset="0"/>
              <a:buChar char="•"/>
            </a:pPr>
            <a:r>
              <a:rPr lang="en-US" sz="1200">
                <a:latin typeface="Calibri"/>
                <a:ea typeface="Calibri"/>
                <a:cs typeface="Calibri"/>
              </a:rPr>
              <a:t>In contrast, the IQR for "Salary Scale To Monthly Income" is likely much larger (though we don't have the exact values). This suggests greater variability in the scaled incomes themselves.</a:t>
            </a:r>
            <a:br>
              <a:rPr lang="en-US" sz="1200">
                <a:latin typeface="Calibri"/>
                <a:ea typeface="Calibri"/>
                <a:cs typeface="Calibri"/>
              </a:rPr>
            </a:br>
            <a:endParaRPr lang="en-US" sz="1200">
              <a:latin typeface="Calibri" panose="020F0502020204030204" pitchFamily="34" charset="0"/>
              <a:ea typeface="Calibri"/>
              <a:cs typeface="Calibri" panose="020F0502020204030204" pitchFamily="34" charset="0"/>
            </a:endParaRPr>
          </a:p>
          <a:p>
            <a:r>
              <a:rPr lang="en-US" sz="1200" b="1">
                <a:latin typeface="Calibri" panose="020F0502020204030204" pitchFamily="34" charset="0"/>
                <a:cs typeface="Calibri" panose="020F0502020204030204" pitchFamily="34" charset="0"/>
              </a:rPr>
              <a:t>2. Median Closer to Zero:</a:t>
            </a:r>
            <a:endParaRPr lang="en-US" sz="1200">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a:latin typeface="Calibri" panose="020F0502020204030204" pitchFamily="34" charset="0"/>
                <a:cs typeface="Calibri" panose="020F0502020204030204" pitchFamily="34" charset="0"/>
              </a:rPr>
              <a:t>The median for "Predicted To Monthly Income" is -1. This implies that for half of the individuals, the model's prediction is very close to their declared income.</a:t>
            </a:r>
          </a:p>
          <a:p>
            <a:pPr>
              <a:buFont typeface="Arial" panose="020B0604020202020204" pitchFamily="34" charset="0"/>
              <a:buChar char="•"/>
            </a:pPr>
            <a:r>
              <a:rPr lang="en-US" sz="1200">
                <a:latin typeface="Calibri" panose="020F0502020204030204" pitchFamily="34" charset="0"/>
                <a:cs typeface="Calibri" panose="020F0502020204030204" pitchFamily="34" charset="0"/>
              </a:rPr>
              <a:t>While we don't have the median for "Salary Scale To Monthly Income," it's likely farther from zero given the larger IQR and the nature of scaling, which often shifts the distribution.</a:t>
            </a:r>
          </a:p>
          <a:p>
            <a:pPr>
              <a:buFont typeface="Arial" panose="020B0604020202020204" pitchFamily="34" charset="0"/>
              <a:buChar char="•"/>
            </a:pPr>
            <a:endParaRPr lang="en-US" sz="1200"/>
          </a:p>
        </p:txBody>
      </p:sp>
      <p:sp>
        <p:nvSpPr>
          <p:cNvPr id="3" name="Title 2">
            <a:extLst>
              <a:ext uri="{FF2B5EF4-FFF2-40B4-BE49-F238E27FC236}">
                <a16:creationId xmlns:a16="http://schemas.microsoft.com/office/drawing/2014/main" id="{67ABCAFD-95B4-4404-0772-EB1F8BAC0198}"/>
              </a:ext>
            </a:extLst>
          </p:cNvPr>
          <p:cNvSpPr txBox="1">
            <a:spLocks/>
          </p:cNvSpPr>
          <p:nvPr/>
        </p:nvSpPr>
        <p:spPr>
          <a:xfrm>
            <a:off x="223038" y="0"/>
            <a:ext cx="11775853" cy="57436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800" b="1">
                <a:solidFill>
                  <a:srgbClr val="785AFF"/>
                </a:solidFill>
              </a:rPr>
              <a:t>Proof that our Model Predicted Income is closest to Self-Declared Income if the user was a Good User </a:t>
            </a:r>
            <a:endParaRPr lang="en-US">
              <a:solidFill>
                <a:srgbClr val="000000"/>
              </a:solidFill>
            </a:endParaRPr>
          </a:p>
        </p:txBody>
      </p:sp>
    </p:spTree>
    <p:extLst>
      <p:ext uri="{BB962C8B-B14F-4D97-AF65-F5344CB8AC3E}">
        <p14:creationId xmlns:p14="http://schemas.microsoft.com/office/powerpoint/2010/main" val="1322407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Sowndarya</dc:creator>
  <cp:revision>20</cp:revision>
  <dcterms:created xsi:type="dcterms:W3CDTF">2024-12-17T11:13:04Z</dcterms:created>
  <dcterms:modified xsi:type="dcterms:W3CDTF">2025-01-31T05:47:06Z</dcterms:modified>
</cp:coreProperties>
</file>