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8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1047B-BE6D-E3BE-33F0-19CCEFC160F9}" v="382" dt="2025-01-30T13:41:58.414"/>
    <p1510:client id="{2B3C1355-3728-B369-A5E3-2034B65414F9}" v="3" dt="2025-01-30T13:59:21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swa" userId="S::bbanik@tonikbank.com::26f52a98-3216-49f8-95c0-92c9bbdc30ba" providerId="AD" clId="Web-{2B3C1355-3728-B369-A5E3-2034B65414F9}"/>
    <pc:docChg chg="modSld">
      <pc:chgData name="Biswa" userId="S::bbanik@tonikbank.com::26f52a98-3216-49f8-95c0-92c9bbdc30ba" providerId="AD" clId="Web-{2B3C1355-3728-B369-A5E3-2034B65414F9}" dt="2025-01-30T13:59:21.866" v="2" actId="20577"/>
      <pc:docMkLst>
        <pc:docMk/>
      </pc:docMkLst>
      <pc:sldChg chg="modSp">
        <pc:chgData name="Biswa" userId="S::bbanik@tonikbank.com::26f52a98-3216-49f8-95c0-92c9bbdc30ba" providerId="AD" clId="Web-{2B3C1355-3728-B369-A5E3-2034B65414F9}" dt="2025-01-30T13:59:21.866" v="2" actId="20577"/>
        <pc:sldMkLst>
          <pc:docMk/>
          <pc:sldMk cId="4129944639" sldId="498"/>
        </pc:sldMkLst>
        <pc:spChg chg="mod">
          <ac:chgData name="Biswa" userId="S::bbanik@tonikbank.com::26f52a98-3216-49f8-95c0-92c9bbdc30ba" providerId="AD" clId="Web-{2B3C1355-3728-B369-A5E3-2034B65414F9}" dt="2025-01-30T13:59:21.866" v="2" actId="20577"/>
          <ac:spMkLst>
            <pc:docMk/>
            <pc:sldMk cId="4129944639" sldId="498"/>
            <ac:spMk id="7" creationId="{E9BF3232-B9BC-4886-8893-52E1AAE82E7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65D61-9DA3-E1A0-D754-1CB698C49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89FC7-7A27-4A3F-24D9-DD018884F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EAE85-CA04-95F3-1D60-F627F48A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C07-8958-46D1-96BD-DDD654BF43B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4A600-C67F-A81E-EEF5-176006A7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11766-07D4-FF54-6BDC-00DB66CA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DD04-C025-4006-B38C-987A1BF56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629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AD4C-F373-B631-FC60-D0B72280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CB744-CC4D-AF3F-A9E7-9ECDDE3FE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C0760-BAE4-0163-1581-C7BC14F89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C07-8958-46D1-96BD-DDD654BF43B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C2633-6D17-C42F-BDD6-EA9DFD7C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A01B1-EB48-DF65-C7AF-B75F6F37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DD04-C025-4006-B38C-987A1BF56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716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79844E-D5AC-B486-E07C-E91CD6862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311F6-5ADC-CC59-4AD6-39D093A63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437E2-AD6C-918E-1CD0-719F5E5D0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C07-8958-46D1-96BD-DDD654BF43B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D8B64-0BA6-04EC-99B0-B9AAA676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3F0E9-6257-A1DB-8622-51008271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DD04-C025-4006-B38C-987A1BF56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620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42EA403-19EB-4726-B043-181D2CD420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6FB2C-BF78-42FF-A8B9-4670F9D2B8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1225" y="4283532"/>
            <a:ext cx="5184775" cy="57379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Click to edit title</a:t>
            </a:r>
          </a:p>
        </p:txBody>
      </p:sp>
      <p:sp>
        <p:nvSpPr>
          <p:cNvPr id="3" name="Body Text">
            <a:extLst>
              <a:ext uri="{FF2B5EF4-FFF2-40B4-BE49-F238E27FC236}">
                <a16:creationId xmlns:a16="http://schemas.microsoft.com/office/drawing/2014/main" id="{D1B97B18-8288-4D80-98F2-0140297497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9463" y="4857324"/>
            <a:ext cx="3947812" cy="10440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PH" noProof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90592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8C36-4B90-AC43-3635-FB987F0E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2821A-D14C-B0ED-6296-E3DD4A119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27B15-0966-939F-1F5B-3AF0335C9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C07-8958-46D1-96BD-DDD654BF43B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07CD3-970E-11D7-56D8-DE2CCD92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61334-38EC-3034-8EC5-C4EF3F8E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DD04-C025-4006-B38C-987A1BF56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116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7A7D-2CEA-FA39-BB4B-76A56EF37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34563-8F6D-B072-2DAD-E4174F35C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54734-D4CF-2128-9B1C-E4606057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C07-8958-46D1-96BD-DDD654BF43B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08D32-9549-0627-F387-FF5BAF898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35CCA-D6D5-46E8-7FE6-BC55019D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DD04-C025-4006-B38C-987A1BF56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76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ECCD-E70E-6AC7-986F-ED01CB28E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B3B9D-DFF6-1827-D769-2DE2346D5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F60B9-17FD-FFAD-606B-66C08EC9F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1F765-9FD4-52D3-4DDB-3AA4567C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C07-8958-46D1-96BD-DDD654BF43B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DEDE6-A575-E93E-C36B-70B83742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F77EC-6D2C-6F2E-9784-67052EB0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DD04-C025-4006-B38C-987A1BF56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19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0C4C2-C44D-4961-3070-9EA30681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7C566-1C1C-0AD4-804A-CA660CD29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4BC08-3E07-8801-7266-D34470690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089CF-435B-6FF2-01E8-C2C6F82F0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DD0473-2C0F-D5D4-9884-C628DF76F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48F656-5C82-DCD8-68FE-4B01AFD9C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C07-8958-46D1-96BD-DDD654BF43B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E943C2-892E-E3D8-8EE5-B6C808E74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28867-616A-A7CA-67EE-89BE1D5C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DD04-C025-4006-B38C-987A1BF56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501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DAE7E-1149-D173-FC51-B7E710CC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A7D6A-4A4D-6EED-1732-E303C6228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C07-8958-46D1-96BD-DDD654BF43B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EBBBF-8DC3-E5DF-AFCE-A69033680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D41C8-2600-1EEF-977E-C46E30E5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DD04-C025-4006-B38C-987A1BF56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25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BC1E65-55DF-0CEA-FCEE-770C82C2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C07-8958-46D1-96BD-DDD654BF43B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9C181-E4CD-0A67-86AB-352CB7032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06260-84C0-5DC8-6B8B-68F870F0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DD04-C025-4006-B38C-987A1BF56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12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95D6-257D-5D3C-7187-AFAE126C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9398B-D894-D580-B1FF-52C17B2B0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8049F-E53A-0782-734F-1695257D1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432D3-E8A1-36AC-2803-91818841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C07-8958-46D1-96BD-DDD654BF43B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5B295-0384-9BB1-8B7F-CA03EC5EA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ABD4E8-DA53-00FF-D537-243FA875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DD04-C025-4006-B38C-987A1BF56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58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EBAF-0ED1-098D-710D-DAF3EE1B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DBE607-9937-1421-279E-D777D35A9F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767F3-201E-EB6C-ADA4-2175B8196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92BEC-BF68-A974-FB87-EF31215B9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3C07-8958-46D1-96BD-DDD654BF43B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83ED5-F47E-8CD3-AC47-E549C730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D0C4D-6ABB-737B-96BB-C8BB4435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FDD04-C025-4006-B38C-987A1BF56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91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26B95-0836-D1E5-3E2B-D0F0C876F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AC4C5-60F7-CB60-81AC-08B684B59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DF619-BDCA-6083-53E9-A584C67938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963C07-8958-46D1-96BD-DDD654BF43B9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C3607-9EC7-1270-5D55-F3BA8A203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6BD62-EE1B-1D45-22C7-967874042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7FDD04-C025-4006-B38C-987A1BF564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23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E9C0DB-A427-4416-9504-3A28B492FF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6858000"/>
          </a:xfr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3DE632EA-3F91-4783-8DBF-12DC8F47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981075"/>
            <a:ext cx="3011762" cy="95960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9BF3232-B9BC-4886-8893-52E1AAE82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5" y="3946650"/>
            <a:ext cx="6446015" cy="57379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785AFF"/>
                </a:solidFill>
              </a:rPr>
              <a:t>SIL Stacking Models Performance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B2327766-4E3E-40CF-8FF1-E0AE92D6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5167221"/>
            <a:ext cx="4390474" cy="72011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PH">
                <a:solidFill>
                  <a:srgbClr val="785AFF"/>
                </a:solidFill>
              </a:rPr>
              <a:t>Presented by:</a:t>
            </a:r>
          </a:p>
          <a:p>
            <a:r>
              <a:rPr lang="en-PH" b="1">
                <a:solidFill>
                  <a:srgbClr val="785AFF"/>
                </a:solidFill>
              </a:rPr>
              <a:t>Data Science</a:t>
            </a:r>
            <a:endParaRPr lang="en-PH" sz="1800" b="1" spc="20">
              <a:solidFill>
                <a:srgbClr val="785AFF"/>
              </a:solidFill>
            </a:endParaRPr>
          </a:p>
          <a:p>
            <a:endParaRPr lang="en-PH" b="1">
              <a:solidFill>
                <a:srgbClr val="785AFF"/>
              </a:solidFill>
            </a:endParaRPr>
          </a:p>
          <a:p>
            <a:endParaRPr lang="en-PH" sz="2000" b="1">
              <a:solidFill>
                <a:srgbClr val="785AFF"/>
              </a:solidFill>
            </a:endParaRP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F7E8F7E-6D89-74CB-11C3-C84321CCA4F1}"/>
              </a:ext>
            </a:extLst>
          </p:cNvPr>
          <p:cNvSpPr txBox="1">
            <a:spLocks/>
          </p:cNvSpPr>
          <p:nvPr/>
        </p:nvSpPr>
        <p:spPr>
          <a:xfrm>
            <a:off x="912539" y="5884552"/>
            <a:ext cx="4390474" cy="496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785AFF"/>
                </a:solidFill>
              </a:rPr>
              <a:t>January 2025</a:t>
            </a:r>
            <a:endParaRPr lang="en-US">
              <a:solidFill>
                <a:srgbClr val="785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4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4ECB8A-2355-A615-1D02-70A06437A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874107"/>
              </p:ext>
            </p:extLst>
          </p:nvPr>
        </p:nvGraphicFramePr>
        <p:xfrm>
          <a:off x="1143000" y="620233"/>
          <a:ext cx="11040566" cy="2822194"/>
        </p:xfrm>
        <a:graphic>
          <a:graphicData uri="http://schemas.openxmlformats.org/drawingml/2006/table">
            <a:tbl>
              <a:tblPr/>
              <a:tblGrid>
                <a:gridCol w="3579626">
                  <a:extLst>
                    <a:ext uri="{9D8B030D-6E8A-4147-A177-3AD203B41FA5}">
                      <a16:colId xmlns:a16="http://schemas.microsoft.com/office/drawing/2014/main" val="909648642"/>
                    </a:ext>
                  </a:extLst>
                </a:gridCol>
                <a:gridCol w="1178441">
                  <a:extLst>
                    <a:ext uri="{9D8B030D-6E8A-4147-A177-3AD203B41FA5}">
                      <a16:colId xmlns:a16="http://schemas.microsoft.com/office/drawing/2014/main" val="3058061786"/>
                    </a:ext>
                  </a:extLst>
                </a:gridCol>
                <a:gridCol w="1147971">
                  <a:extLst>
                    <a:ext uri="{9D8B030D-6E8A-4147-A177-3AD203B41FA5}">
                      <a16:colId xmlns:a16="http://schemas.microsoft.com/office/drawing/2014/main" val="2853376558"/>
                    </a:ext>
                  </a:extLst>
                </a:gridCol>
                <a:gridCol w="1285850">
                  <a:extLst>
                    <a:ext uri="{9D8B030D-6E8A-4147-A177-3AD203B41FA5}">
                      <a16:colId xmlns:a16="http://schemas.microsoft.com/office/drawing/2014/main" val="1171933213"/>
                    </a:ext>
                  </a:extLst>
                </a:gridCol>
                <a:gridCol w="1516417">
                  <a:extLst>
                    <a:ext uri="{9D8B030D-6E8A-4147-A177-3AD203B41FA5}">
                      <a16:colId xmlns:a16="http://schemas.microsoft.com/office/drawing/2014/main" val="4231328993"/>
                    </a:ext>
                  </a:extLst>
                </a:gridCol>
                <a:gridCol w="1161695">
                  <a:extLst>
                    <a:ext uri="{9D8B030D-6E8A-4147-A177-3AD203B41FA5}">
                      <a16:colId xmlns:a16="http://schemas.microsoft.com/office/drawing/2014/main" val="3276320280"/>
                    </a:ext>
                  </a:extLst>
                </a:gridCol>
                <a:gridCol w="1170566">
                  <a:extLst>
                    <a:ext uri="{9D8B030D-6E8A-4147-A177-3AD203B41FA5}">
                      <a16:colId xmlns:a16="http://schemas.microsoft.com/office/drawing/2014/main" val="4250840558"/>
                    </a:ext>
                  </a:extLst>
                </a:gridCol>
              </a:tblGrid>
              <a:tr h="426370">
                <a:tc>
                  <a:txBody>
                    <a:bodyPr/>
                    <a:lstStyle/>
                    <a:p>
                      <a:pPr algn="l" fontAlgn="auto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Beta 2 stacking - Android</a:t>
                      </a:r>
                      <a:endParaRPr lang="en-IN" sz="1400" b="1" i="0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01/07/2023 - 30/06/2024</a:t>
                      </a:r>
                      <a:endParaRPr lang="en-US" sz="2000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01/07/2024 - 31/07/2024</a:t>
                      </a:r>
                      <a:endParaRPr lang="en-US" sz="2000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01/08/2024 - 31/07/2024</a:t>
                      </a:r>
                      <a:endParaRPr lang="en-US" sz="2000" b="1" i="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01/09/2024- 30/09/2024</a:t>
                      </a:r>
                      <a:endParaRPr lang="en-US" sz="2000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01/10/2024- 25/10/2024</a:t>
                      </a:r>
                      <a:endParaRPr lang="en-US" sz="2000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08624"/>
                  </a:ext>
                </a:extLst>
              </a:tr>
              <a:tr h="426370">
                <a:tc>
                  <a:txBody>
                    <a:bodyPr/>
                    <a:lstStyle/>
                    <a:p>
                      <a:pPr algn="l" fontAlgn="auto">
                        <a:lnSpc>
                          <a:spcPts val="1425"/>
                        </a:lnSpc>
                      </a:pP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Train Gini (90%)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Val Gini (10%)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July Gini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Aug Gini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Sep Gini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Oct Gini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188659"/>
                  </a:ext>
                </a:extLst>
              </a:tr>
              <a:tr h="25916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-Current 16 feat Model (</a:t>
                      </a:r>
                      <a:r>
                        <a:rPr lang="en-US" sz="1400" b="1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Catboost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 – v2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it-IT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0.4409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it-IT" sz="1400" b="1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0.3812</a:t>
                      </a:r>
                      <a:endParaRPr lang="it-IT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it-IT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0.3790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it-IT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0.3642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it-IT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0.3476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it-IT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0.3070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50921"/>
                  </a:ext>
                </a:extLst>
              </a:tr>
              <a:tr h="25916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+ Credo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0.5206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0.5146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0.4395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0.4320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0.4172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0.3798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910584"/>
                  </a:ext>
                </a:extLst>
              </a:tr>
              <a:tr h="25916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+ Apps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0.5698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0.5586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0.4480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0.4286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0.4205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0.3748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595609"/>
                  </a:ext>
                </a:extLst>
              </a:tr>
              <a:tr h="26752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+ Apps + Credo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0.5789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0.5635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0.4551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0.4408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0.4317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0.3916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931993"/>
                  </a:ext>
                </a:extLst>
              </a:tr>
              <a:tr h="25916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Demo + Credo + CIC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0.5557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0.5226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0.4702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0.4601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0.4581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0.4158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763690"/>
                  </a:ext>
                </a:extLst>
              </a:tr>
              <a:tr h="25916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Demo + Apps + CIC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0.5974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0.5553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0.4719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0.4589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0.4549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0.4126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126872"/>
                  </a:ext>
                </a:extLst>
              </a:tr>
              <a:tr h="25916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Demo + Apps + Credo + CIC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0.6019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0.5577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0.4802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0.4667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0.4637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0.4271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28264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9D6A94E-F0AF-8E29-039F-38C47678E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488" y="-210114"/>
            <a:ext cx="171258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8C8BA5F2-82C0-46F8-9AFD-674DE3D0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12" y="3429728"/>
            <a:ext cx="3813900" cy="3430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4B3043-C4A8-3B7E-A8CA-D0BEF6452353}"/>
              </a:ext>
            </a:extLst>
          </p:cNvPr>
          <p:cNvSpPr txBox="1"/>
          <p:nvPr/>
        </p:nvSpPr>
        <p:spPr>
          <a:xfrm>
            <a:off x="1054395" y="-1"/>
            <a:ext cx="504160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dirty="0">
                <a:solidFill>
                  <a:srgbClr val="7030A0"/>
                </a:solidFill>
              </a:rPr>
              <a:t>For Android Users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D75401-BB73-2EC1-3143-D4CDE509E401}"/>
              </a:ext>
            </a:extLst>
          </p:cNvPr>
          <p:cNvSpPr txBox="1"/>
          <p:nvPr/>
        </p:nvSpPr>
        <p:spPr>
          <a:xfrm>
            <a:off x="-88605" y="2303720"/>
            <a:ext cx="148855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Beta 2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78D7F4-4900-876B-6611-81637171A495}"/>
              </a:ext>
            </a:extLst>
          </p:cNvPr>
          <p:cNvSpPr txBox="1"/>
          <p:nvPr/>
        </p:nvSpPr>
        <p:spPr>
          <a:xfrm>
            <a:off x="-35443" y="3118882"/>
            <a:ext cx="148855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Alpha Stack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839D42-98CA-6DC4-D214-43C38895A151}"/>
              </a:ext>
            </a:extLst>
          </p:cNvPr>
          <p:cNvSpPr/>
          <p:nvPr/>
        </p:nvSpPr>
        <p:spPr>
          <a:xfrm>
            <a:off x="1125278" y="2339163"/>
            <a:ext cx="11075581" cy="2835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7677CB-D360-7E49-4737-F41040CBB81B}"/>
              </a:ext>
            </a:extLst>
          </p:cNvPr>
          <p:cNvSpPr/>
          <p:nvPr/>
        </p:nvSpPr>
        <p:spPr>
          <a:xfrm>
            <a:off x="1134137" y="3145465"/>
            <a:ext cx="11075581" cy="2835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A9938-15EF-799E-5D48-D2C9D1E585C8}"/>
              </a:ext>
            </a:extLst>
          </p:cNvPr>
          <p:cNvSpPr txBox="1"/>
          <p:nvPr/>
        </p:nvSpPr>
        <p:spPr>
          <a:xfrm>
            <a:off x="141769" y="4244162"/>
            <a:ext cx="451883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600" dirty="0"/>
              <a:t>In Beta 2 Stack, Credo is adding 1-2 ppt Gini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GB" sz="1600" dirty="0"/>
          </a:p>
          <a:p>
            <a:pPr marL="285750" indent="-285750">
              <a:buFont typeface="Arial"/>
              <a:buChar char="•"/>
            </a:pPr>
            <a:r>
              <a:rPr lang="en-GB" sz="1600" dirty="0"/>
              <a:t>In Alpha Stack, Credo is adding 1 ppt Gini</a:t>
            </a:r>
          </a:p>
          <a:p>
            <a:pPr marL="285750" indent="-285750">
              <a:buFont typeface="Arial"/>
              <a:buChar char="•"/>
            </a:pPr>
            <a:endParaRPr lang="en-GB" sz="1600" dirty="0"/>
          </a:p>
          <a:p>
            <a:pPr marL="285750" indent="-285750">
              <a:buFont typeface="Arial"/>
              <a:buChar char="•"/>
            </a:pPr>
            <a:r>
              <a:rPr lang="en-GB" sz="1600" dirty="0"/>
              <a:t>Credo Score and Apps Score is moderately correlated (correlation coefficient = 0.57)</a:t>
            </a:r>
          </a:p>
        </p:txBody>
      </p:sp>
    </p:spTree>
    <p:extLst>
      <p:ext uri="{BB962C8B-B14F-4D97-AF65-F5344CB8AC3E}">
        <p14:creationId xmlns:p14="http://schemas.microsoft.com/office/powerpoint/2010/main" val="251402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11D3C37-9F5C-7034-C13B-85E3578F2A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581927"/>
              </p:ext>
            </p:extLst>
          </p:nvPr>
        </p:nvGraphicFramePr>
        <p:xfrm>
          <a:off x="1125279" y="717697"/>
          <a:ext cx="11067149" cy="2000604"/>
        </p:xfrm>
        <a:graphic>
          <a:graphicData uri="http://schemas.openxmlformats.org/drawingml/2006/table">
            <a:tbl>
              <a:tblPr/>
              <a:tblGrid>
                <a:gridCol w="3662383">
                  <a:extLst>
                    <a:ext uri="{9D8B030D-6E8A-4147-A177-3AD203B41FA5}">
                      <a16:colId xmlns:a16="http://schemas.microsoft.com/office/drawing/2014/main" val="909648642"/>
                    </a:ext>
                  </a:extLst>
                </a:gridCol>
                <a:gridCol w="1205023">
                  <a:extLst>
                    <a:ext uri="{9D8B030D-6E8A-4147-A177-3AD203B41FA5}">
                      <a16:colId xmlns:a16="http://schemas.microsoft.com/office/drawing/2014/main" val="3058061786"/>
                    </a:ext>
                  </a:extLst>
                </a:gridCol>
                <a:gridCol w="1052852">
                  <a:extLst>
                    <a:ext uri="{9D8B030D-6E8A-4147-A177-3AD203B41FA5}">
                      <a16:colId xmlns:a16="http://schemas.microsoft.com/office/drawing/2014/main" val="2853376558"/>
                    </a:ext>
                  </a:extLst>
                </a:gridCol>
                <a:gridCol w="1288945">
                  <a:extLst>
                    <a:ext uri="{9D8B030D-6E8A-4147-A177-3AD203B41FA5}">
                      <a16:colId xmlns:a16="http://schemas.microsoft.com/office/drawing/2014/main" val="1171933213"/>
                    </a:ext>
                  </a:extLst>
                </a:gridCol>
                <a:gridCol w="1520066">
                  <a:extLst>
                    <a:ext uri="{9D8B030D-6E8A-4147-A177-3AD203B41FA5}">
                      <a16:colId xmlns:a16="http://schemas.microsoft.com/office/drawing/2014/main" val="4231328993"/>
                    </a:ext>
                  </a:extLst>
                </a:gridCol>
                <a:gridCol w="1164495">
                  <a:extLst>
                    <a:ext uri="{9D8B030D-6E8A-4147-A177-3AD203B41FA5}">
                      <a16:colId xmlns:a16="http://schemas.microsoft.com/office/drawing/2014/main" val="3276320280"/>
                    </a:ext>
                  </a:extLst>
                </a:gridCol>
                <a:gridCol w="1173385">
                  <a:extLst>
                    <a:ext uri="{9D8B030D-6E8A-4147-A177-3AD203B41FA5}">
                      <a16:colId xmlns:a16="http://schemas.microsoft.com/office/drawing/2014/main" val="4250840558"/>
                    </a:ext>
                  </a:extLst>
                </a:gridCol>
              </a:tblGrid>
              <a:tr h="411639">
                <a:tc>
                  <a:txBody>
                    <a:bodyPr/>
                    <a:lstStyle/>
                    <a:p>
                      <a:pPr algn="l" fontAlgn="auto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Beta 2 stacking - </a:t>
                      </a:r>
                      <a:r>
                        <a:rPr lang="en-US" sz="1400" b="1" i="0" dirty="0" err="1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ios</a:t>
                      </a:r>
                      <a:endParaRPr lang="en-IN" sz="1400" b="1" i="0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01/07/2023 - 30/06/2024</a:t>
                      </a:r>
                      <a:endParaRPr lang="en-US" sz="2000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01/07/2024 - 31/07/2024</a:t>
                      </a:r>
                      <a:endParaRPr lang="en-US" sz="2000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01/08/2024 - 31/07/2024</a:t>
                      </a:r>
                      <a:endParaRPr lang="en-US" sz="2000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01/09/2024- 30/09/2024</a:t>
                      </a:r>
                      <a:endParaRPr lang="en-US" sz="2000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01/10/2024- 25/10/2024</a:t>
                      </a:r>
                      <a:endParaRPr lang="en-US" sz="2000" b="1" i="0" dirty="0">
                        <a:solidFill>
                          <a:srgbClr val="FFFFFF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308624"/>
                  </a:ext>
                </a:extLst>
              </a:tr>
              <a:tr h="411639">
                <a:tc>
                  <a:txBody>
                    <a:bodyPr/>
                    <a:lstStyle/>
                    <a:p>
                      <a:pPr algn="l" fontAlgn="auto">
                        <a:lnSpc>
                          <a:spcPts val="1425"/>
                        </a:lnSpc>
                      </a:pP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Train Gini (90%)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Val Gini (10%)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July Gini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Aug Gini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Sep Gini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Aptos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Oct Gini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00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188659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-Current 16 feat Model (</a:t>
                      </a:r>
                      <a:r>
                        <a:rPr lang="en-US" sz="1400" b="1" i="0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Catboost</a:t>
                      </a: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 – v2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it-IT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0.4409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it-IT" sz="1400" b="1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0.3812</a:t>
                      </a:r>
                      <a:endParaRPr lang="it-IT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it-IT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0.3790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it-IT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0.3642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it-IT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0.3476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it-IT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0.3070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750921"/>
                  </a:ext>
                </a:extLst>
              </a:tr>
              <a:tr h="274674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Demo + Credo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/>
                        <a:t>0.4883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/>
                        <a:t>0.4278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/>
                        <a:t>0.3927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/>
                        <a:t>0.3373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/>
                        <a:t>0.4045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/>
                        <a:t>0.2936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910584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Demo + CIC</a:t>
                      </a: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/>
                        <a:t>0.5061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/>
                        <a:t>0.5273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/>
                        <a:t>0.4831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/>
                        <a:t>0.3673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/>
                        <a:t>0.4373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/>
                        <a:t>0.3829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4420638"/>
                  </a:ext>
                </a:extLst>
              </a:tr>
              <a:tr h="250211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>
                          <a:latin typeface="+mj-lt"/>
                        </a:rPr>
                        <a:t>Demo + Credo + CIC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/>
                        <a:t>0.5597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/>
                        <a:t>0.5104</a:t>
                      </a:r>
                      <a:endParaRPr lang="en-US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/>
                        <a:t>0.4839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/>
                        <a:t>0.3676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/>
                        <a:t>0.4419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</a:pPr>
                      <a:r>
                        <a:rPr lang="en-IN" sz="1400" dirty="0"/>
                        <a:t>0.3938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>
                    <a:lnL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3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95071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3EAB7E52-9C13-7B3B-B91E-9E93AE86D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358" y="2984521"/>
            <a:ext cx="4301090" cy="378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08F7FF-910F-6D2B-9E42-CF54F7DE56D7}"/>
              </a:ext>
            </a:extLst>
          </p:cNvPr>
          <p:cNvSpPr txBox="1"/>
          <p:nvPr/>
        </p:nvSpPr>
        <p:spPr>
          <a:xfrm>
            <a:off x="1054395" y="-1"/>
            <a:ext cx="504160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4000" dirty="0">
                <a:solidFill>
                  <a:srgbClr val="7030A0"/>
                </a:solidFill>
              </a:rPr>
              <a:t>For iOS Users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00A48-9E5C-0F43-47D2-A2B1AD70829D}"/>
              </a:ext>
            </a:extLst>
          </p:cNvPr>
          <p:cNvSpPr txBox="1"/>
          <p:nvPr/>
        </p:nvSpPr>
        <p:spPr>
          <a:xfrm>
            <a:off x="-97465" y="1851836"/>
            <a:ext cx="148855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Beta 2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048613-06BD-A1E1-D1E7-43C3B96DEAD7}"/>
              </a:ext>
            </a:extLst>
          </p:cNvPr>
          <p:cNvSpPr txBox="1"/>
          <p:nvPr/>
        </p:nvSpPr>
        <p:spPr>
          <a:xfrm>
            <a:off x="-97466" y="2410045"/>
            <a:ext cx="148855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Alpha Stack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D4D88B-7776-B8E7-333B-31DC6736F9A0}"/>
              </a:ext>
            </a:extLst>
          </p:cNvPr>
          <p:cNvSpPr/>
          <p:nvPr/>
        </p:nvSpPr>
        <p:spPr>
          <a:xfrm>
            <a:off x="1134138" y="1878419"/>
            <a:ext cx="11075581" cy="2835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E482D9-8697-0093-412B-60847BCD34EA}"/>
              </a:ext>
            </a:extLst>
          </p:cNvPr>
          <p:cNvSpPr/>
          <p:nvPr/>
        </p:nvSpPr>
        <p:spPr>
          <a:xfrm>
            <a:off x="1116416" y="2436628"/>
            <a:ext cx="11075581" cy="28353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670702-BA2A-3CB5-1036-E393DE5B00D3}"/>
              </a:ext>
            </a:extLst>
          </p:cNvPr>
          <p:cNvSpPr txBox="1"/>
          <p:nvPr/>
        </p:nvSpPr>
        <p:spPr>
          <a:xfrm>
            <a:off x="513909" y="3473302"/>
            <a:ext cx="45188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600" dirty="0"/>
              <a:t>In Beta 2 Stack, Credo is adding 2-6 ppt Gini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GB" sz="1600" dirty="0"/>
          </a:p>
          <a:p>
            <a:pPr marL="285750" indent="-285750">
              <a:buFont typeface="Arial"/>
              <a:buChar char="•"/>
            </a:pPr>
            <a:r>
              <a:rPr lang="en-GB" sz="1600" dirty="0"/>
              <a:t>In Alpha Stack, Credo is adding 1 ppt Gini</a:t>
            </a:r>
          </a:p>
        </p:txBody>
      </p:sp>
    </p:spTree>
    <p:extLst>
      <p:ext uri="{BB962C8B-B14F-4D97-AF65-F5344CB8AC3E}">
        <p14:creationId xmlns:p14="http://schemas.microsoft.com/office/powerpoint/2010/main" val="213306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215</Words>
  <Application>Microsoft Office PowerPoint</Application>
  <PresentationFormat>Widescreen</PresentationFormat>
  <Paragraphs>106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SIL Stacking Models Performance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Sowndarya</dc:creator>
  <cp:lastModifiedBy>Sowndarya</cp:lastModifiedBy>
  <cp:revision>107</cp:revision>
  <dcterms:created xsi:type="dcterms:W3CDTF">2025-01-30T10:03:53Z</dcterms:created>
  <dcterms:modified xsi:type="dcterms:W3CDTF">2025-01-30T13:59:23Z</dcterms:modified>
</cp:coreProperties>
</file>