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sldIdLst>
    <p:sldId id="498" r:id="rId5"/>
    <p:sldId id="730" r:id="rId6"/>
    <p:sldId id="696" r:id="rId7"/>
    <p:sldId id="734" r:id="rId8"/>
    <p:sldId id="750" r:id="rId9"/>
    <p:sldId id="690" r:id="rId10"/>
    <p:sldId id="733" r:id="rId11"/>
    <p:sldId id="709" r:id="rId12"/>
    <p:sldId id="689" r:id="rId13"/>
    <p:sldId id="735" r:id="rId14"/>
    <p:sldId id="736" r:id="rId15"/>
    <p:sldId id="737" r:id="rId16"/>
    <p:sldId id="738" r:id="rId17"/>
    <p:sldId id="739" r:id="rId18"/>
    <p:sldId id="740" r:id="rId19"/>
    <p:sldId id="741" r:id="rId20"/>
    <p:sldId id="742" r:id="rId21"/>
    <p:sldId id="743" r:id="rId22"/>
    <p:sldId id="744" r:id="rId23"/>
    <p:sldId id="745" r:id="rId24"/>
    <p:sldId id="746" r:id="rId25"/>
    <p:sldId id="747" r:id="rId26"/>
    <p:sldId id="748" r:id="rId27"/>
    <p:sldId id="749" r:id="rId28"/>
    <p:sldId id="657" r:id="rId29"/>
    <p:sldId id="75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405702-F021-12B7-0ABC-ED7D188651AC}" v="2" dt="2025-05-13T09:25:04.9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283" autoAdjust="0"/>
  </p:normalViewPr>
  <p:slideViewPr>
    <p:cSldViewPr snapToGrid="0">
      <p:cViewPr varScale="1">
        <p:scale>
          <a:sx n="95" d="100"/>
          <a:sy n="95" d="100"/>
        </p:scale>
        <p:origin x="1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swa" userId="S::bbanik@tonikbank.com::26f52a98-3216-49f8-95c0-92c9bbdc30ba" providerId="AD" clId="Web-{87405702-F021-12B7-0ABC-ED7D188651AC}"/>
    <pc:docChg chg="modSld">
      <pc:chgData name="Biswa" userId="S::bbanik@tonikbank.com::26f52a98-3216-49f8-95c0-92c9bbdc30ba" providerId="AD" clId="Web-{87405702-F021-12B7-0ABC-ED7D188651AC}" dt="2025-05-13T09:25:04.940" v="1" actId="14100"/>
      <pc:docMkLst>
        <pc:docMk/>
      </pc:docMkLst>
      <pc:sldChg chg="modSp">
        <pc:chgData name="Biswa" userId="S::bbanik@tonikbank.com::26f52a98-3216-49f8-95c0-92c9bbdc30ba" providerId="AD" clId="Web-{87405702-F021-12B7-0ABC-ED7D188651AC}" dt="2025-05-13T09:25:04.940" v="1" actId="14100"/>
        <pc:sldMkLst>
          <pc:docMk/>
          <pc:sldMk cId="2995196123" sldId="733"/>
        </pc:sldMkLst>
        <pc:picChg chg="mod">
          <ac:chgData name="Biswa" userId="S::bbanik@tonikbank.com::26f52a98-3216-49f8-95c0-92c9bbdc30ba" providerId="AD" clId="Web-{87405702-F021-12B7-0ABC-ED7D188651AC}" dt="2025-05-13T09:25:04.940" v="1" actId="14100"/>
          <ac:picMkLst>
            <pc:docMk/>
            <pc:sldMk cId="2995196123" sldId="733"/>
            <ac:picMk id="6" creationId="{9D9FCABC-BB49-9882-EF66-A1D0037FFB6C}"/>
          </ac:picMkLst>
        </pc:picChg>
      </pc:sldChg>
    </pc:docChg>
  </pc:docChgLst>
  <pc:docChgLst>
    <pc:chgData name="Dwaipayan" userId="7f15c41c-02b9-46ec-a288-0f843f1b7025" providerId="ADAL" clId="{FB0E6889-2FE2-488A-AC54-E77ABDC86AC1}"/>
    <pc:docChg chg="custSel modSld">
      <pc:chgData name="Dwaipayan" userId="7f15c41c-02b9-46ec-a288-0f843f1b7025" providerId="ADAL" clId="{FB0E6889-2FE2-488A-AC54-E77ABDC86AC1}" dt="2025-05-09T09:08:32.643" v="5" actId="1076"/>
      <pc:docMkLst>
        <pc:docMk/>
      </pc:docMkLst>
      <pc:sldChg chg="modSp mod">
        <pc:chgData name="Dwaipayan" userId="7f15c41c-02b9-46ec-a288-0f843f1b7025" providerId="ADAL" clId="{FB0E6889-2FE2-488A-AC54-E77ABDC86AC1}" dt="2025-05-09T09:08:32.643" v="5" actId="1076"/>
        <pc:sldMkLst>
          <pc:docMk/>
          <pc:sldMk cId="4129944639" sldId="498"/>
        </pc:sldMkLst>
        <pc:spChg chg="mod">
          <ac:chgData name="Dwaipayan" userId="7f15c41c-02b9-46ec-a288-0f843f1b7025" providerId="ADAL" clId="{FB0E6889-2FE2-488A-AC54-E77ABDC86AC1}" dt="2025-05-09T09:08:32.643" v="5" actId="1076"/>
          <ac:spMkLst>
            <pc:docMk/>
            <pc:sldMk cId="4129944639" sldId="498"/>
            <ac:spMk id="7" creationId="{E9BF3232-B9BC-4886-8893-52E1AAE82E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FCCA2-6A77-4A5D-8652-D7C4E78E7694}" type="datetimeFigureOut">
              <a:t>5/13/2025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8EB54-8893-437B-AC7F-57129B52E2BE}" type="slidenum">
              <a:t>‹#›</a:t>
            </a:fld>
            <a:endParaRPr lang="en-US"/>
          </a:p>
        </p:txBody>
      </p:sp>
    </p:spTree>
    <p:extLst>
      <p:ext uri="{BB962C8B-B14F-4D97-AF65-F5344CB8AC3E}">
        <p14:creationId xmlns:p14="http://schemas.microsoft.com/office/powerpoint/2010/main" val="856096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70EA2-3659-58C3-E1DB-5CBFAA84B3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059306-2B35-966F-607E-FA997FF09E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F385A8-8C12-9F80-009C-9988539BEFA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8973FFC-3074-E8B0-1E52-23775D1468C8}"/>
              </a:ext>
            </a:extLst>
          </p:cNvPr>
          <p:cNvSpPr>
            <a:spLocks noGrp="1"/>
          </p:cNvSpPr>
          <p:nvPr>
            <p:ph type="sldNum" sz="quarter" idx="5"/>
          </p:nvPr>
        </p:nvSpPr>
        <p:spPr/>
        <p:txBody>
          <a:bodyPr/>
          <a:lstStyle/>
          <a:p>
            <a:fld id="{8032B3C1-5BB2-43C2-AF37-BC9A4E3B5491}" type="slidenum">
              <a:rPr lang="en-PH" smtClean="0"/>
              <a:t>2</a:t>
            </a:fld>
            <a:endParaRPr lang="en-PH"/>
          </a:p>
        </p:txBody>
      </p:sp>
    </p:spTree>
    <p:extLst>
      <p:ext uri="{BB962C8B-B14F-4D97-AF65-F5344CB8AC3E}">
        <p14:creationId xmlns:p14="http://schemas.microsoft.com/office/powerpoint/2010/main" val="3918620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508EB54-8893-437B-AC7F-57129B52E2BE}" type="slidenum">
              <a:rPr lang="en-IN" smtClean="0"/>
              <a:t>8</a:t>
            </a:fld>
            <a:endParaRPr lang="en-IN"/>
          </a:p>
        </p:txBody>
      </p:sp>
    </p:spTree>
    <p:extLst>
      <p:ext uri="{BB962C8B-B14F-4D97-AF65-F5344CB8AC3E}">
        <p14:creationId xmlns:p14="http://schemas.microsoft.com/office/powerpoint/2010/main" val="1892855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7D3E5B-4BED-B24C-9674-6B6454D045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831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42EA403-19EB-4726-B043-181D2CD420A1}"/>
              </a:ext>
            </a:extLst>
          </p:cNvPr>
          <p:cNvSpPr>
            <a:spLocks noGrp="1"/>
          </p:cNvSpPr>
          <p:nvPr>
            <p:ph type="pic" sz="quarter" idx="13"/>
          </p:nvPr>
        </p:nvSpPr>
        <p:spPr>
          <a:xfrm>
            <a:off x="0" y="0"/>
            <a:ext cx="12192000" cy="6858000"/>
          </a:xfrm>
        </p:spPr>
        <p:txBody>
          <a:bodyPr/>
          <a:lstStyle/>
          <a:p>
            <a:r>
              <a:rPr lang="en-US"/>
              <a:t>Click icon to add picture</a:t>
            </a:r>
            <a:endParaRPr lang="en-PH"/>
          </a:p>
        </p:txBody>
      </p:sp>
      <p:sp>
        <p:nvSpPr>
          <p:cNvPr id="2" name="Title 1">
            <a:extLst>
              <a:ext uri="{FF2B5EF4-FFF2-40B4-BE49-F238E27FC236}">
                <a16:creationId xmlns:a16="http://schemas.microsoft.com/office/drawing/2014/main" id="{1736FB2C-BF78-42FF-A8B9-4670F9D2B872}"/>
              </a:ext>
            </a:extLst>
          </p:cNvPr>
          <p:cNvSpPr>
            <a:spLocks noGrp="1"/>
          </p:cNvSpPr>
          <p:nvPr>
            <p:ph type="ctrTitle" hasCustomPrompt="1"/>
          </p:nvPr>
        </p:nvSpPr>
        <p:spPr>
          <a:xfrm>
            <a:off x="911225" y="4283532"/>
            <a:ext cx="5184775" cy="573792"/>
          </a:xfrm>
          <a:prstGeom prst="rect">
            <a:avLst/>
          </a:prstGeom>
        </p:spPr>
        <p:txBody>
          <a:bodyPr anchor="t">
            <a:norm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PH" noProof="0"/>
              <a:t>Click to edit title</a:t>
            </a:r>
          </a:p>
        </p:txBody>
      </p:sp>
      <p:sp>
        <p:nvSpPr>
          <p:cNvPr id="3" name="Body Text">
            <a:extLst>
              <a:ext uri="{FF2B5EF4-FFF2-40B4-BE49-F238E27FC236}">
                <a16:creationId xmlns:a16="http://schemas.microsoft.com/office/drawing/2014/main" id="{D1B97B18-8288-4D80-98F2-014029749790}"/>
              </a:ext>
            </a:extLst>
          </p:cNvPr>
          <p:cNvSpPr>
            <a:spLocks noGrp="1"/>
          </p:cNvSpPr>
          <p:nvPr>
            <p:ph type="subTitle" idx="1" hasCustomPrompt="1"/>
          </p:nvPr>
        </p:nvSpPr>
        <p:spPr>
          <a:xfrm>
            <a:off x="919463" y="4857324"/>
            <a:ext cx="3947812" cy="1044000"/>
          </a:xfrm>
        </p:spPr>
        <p:txBody>
          <a:bodyPr>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baseline="0" noProof="0" dirty="0">
                <a:solidFill>
                  <a:schemeClr val="accent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PH" noProof="0"/>
              <a:t>Click to edit body text</a:t>
            </a:r>
          </a:p>
        </p:txBody>
      </p:sp>
    </p:spTree>
    <p:extLst>
      <p:ext uri="{BB962C8B-B14F-4D97-AF65-F5344CB8AC3E}">
        <p14:creationId xmlns:p14="http://schemas.microsoft.com/office/powerpoint/2010/main" val="3411728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Textboxes">
    <p:spTree>
      <p:nvGrpSpPr>
        <p:cNvPr id="1" name=""/>
        <p:cNvGrpSpPr/>
        <p:nvPr/>
      </p:nvGrpSpPr>
      <p:grpSpPr>
        <a:xfrm>
          <a:off x="0" y="0"/>
          <a:ext cx="0" cy="0"/>
          <a:chOff x="0" y="0"/>
          <a:chExt cx="0" cy="0"/>
        </a:xfrm>
      </p:grpSpPr>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3" name="Text Placeholder 2">
            <a:extLst>
              <a:ext uri="{FF2B5EF4-FFF2-40B4-BE49-F238E27FC236}">
                <a16:creationId xmlns:a16="http://schemas.microsoft.com/office/drawing/2014/main" id="{94220268-61C8-499F-BD8E-D137A2E94C75}"/>
              </a:ext>
            </a:extLst>
          </p:cNvPr>
          <p:cNvSpPr>
            <a:spLocks noGrp="1"/>
          </p:cNvSpPr>
          <p:nvPr>
            <p:ph type="body" sz="quarter" idx="13"/>
          </p:nvPr>
        </p:nvSpPr>
        <p:spPr>
          <a:xfrm>
            <a:off x="911228" y="981075"/>
            <a:ext cx="5108578" cy="4895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2" name="Text Placeholder 2">
            <a:extLst>
              <a:ext uri="{FF2B5EF4-FFF2-40B4-BE49-F238E27FC236}">
                <a16:creationId xmlns:a16="http://schemas.microsoft.com/office/drawing/2014/main" id="{00D1E06D-6DDD-4474-9CDB-8EDE97EFAA38}"/>
              </a:ext>
            </a:extLst>
          </p:cNvPr>
          <p:cNvSpPr>
            <a:spLocks noGrp="1"/>
          </p:cNvSpPr>
          <p:nvPr>
            <p:ph type="body" sz="quarter" idx="14"/>
          </p:nvPr>
        </p:nvSpPr>
        <p:spPr>
          <a:xfrm>
            <a:off x="6172194" y="981075"/>
            <a:ext cx="5108578" cy="4895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Tree>
    <p:extLst>
      <p:ext uri="{BB962C8B-B14F-4D97-AF65-F5344CB8AC3E}">
        <p14:creationId xmlns:p14="http://schemas.microsoft.com/office/powerpoint/2010/main" val="21990593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laceholders with Title">
    <p:spTree>
      <p:nvGrpSpPr>
        <p:cNvPr id="1" name=""/>
        <p:cNvGrpSpPr/>
        <p:nvPr/>
      </p:nvGrpSpPr>
      <p:grpSpPr>
        <a:xfrm>
          <a:off x="0" y="0"/>
          <a:ext cx="0" cy="0"/>
          <a:chOff x="0" y="0"/>
          <a:chExt cx="0" cy="0"/>
        </a:xfrm>
      </p:grpSpPr>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8" name="Title 1">
            <a:extLst>
              <a:ext uri="{FF2B5EF4-FFF2-40B4-BE49-F238E27FC236}">
                <a16:creationId xmlns:a16="http://schemas.microsoft.com/office/drawing/2014/main" id="{EF6409CB-2DCC-405D-AFC8-B8C81B6836FC}"/>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4" name="Content Placeholder 3">
            <a:extLst>
              <a:ext uri="{FF2B5EF4-FFF2-40B4-BE49-F238E27FC236}">
                <a16:creationId xmlns:a16="http://schemas.microsoft.com/office/drawing/2014/main" id="{88DCCD44-27E8-4F05-B21C-5BBA8C9AFFE7}"/>
              </a:ext>
            </a:extLst>
          </p:cNvPr>
          <p:cNvSpPr>
            <a:spLocks noGrp="1"/>
          </p:cNvSpPr>
          <p:nvPr>
            <p:ph sz="quarter" idx="15"/>
          </p:nvPr>
        </p:nvSpPr>
        <p:spPr>
          <a:xfrm>
            <a:off x="911053" y="1737438"/>
            <a:ext cx="5108575"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Content Placeholder 5">
            <a:extLst>
              <a:ext uri="{FF2B5EF4-FFF2-40B4-BE49-F238E27FC236}">
                <a16:creationId xmlns:a16="http://schemas.microsoft.com/office/drawing/2014/main" id="{AC2324EA-1BBD-4479-A31F-033E7DC2704D}"/>
              </a:ext>
            </a:extLst>
          </p:cNvPr>
          <p:cNvSpPr>
            <a:spLocks noGrp="1"/>
          </p:cNvSpPr>
          <p:nvPr>
            <p:ph sz="quarter" idx="16"/>
          </p:nvPr>
        </p:nvSpPr>
        <p:spPr>
          <a:xfrm>
            <a:off x="6172374" y="1737438"/>
            <a:ext cx="5108400"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Tree>
    <p:extLst>
      <p:ext uri="{BB962C8B-B14F-4D97-AF65-F5344CB8AC3E}">
        <p14:creationId xmlns:p14="http://schemas.microsoft.com/office/powerpoint/2010/main" val="117151270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CAD9AE-AED7-48F8-81D3-F7DFCDADC32E}"/>
              </a:ext>
            </a:extLst>
          </p:cNvPr>
          <p:cNvSpPr>
            <a:spLocks noGrp="1"/>
          </p:cNvSpPr>
          <p:nvPr>
            <p:ph idx="1"/>
          </p:nvPr>
        </p:nvSpPr>
        <p:spPr>
          <a:xfrm>
            <a:off x="911225" y="1748119"/>
            <a:ext cx="10369550" cy="4165320"/>
          </a:xfrm>
        </p:spPr>
        <p:txBody>
          <a:bodyPr>
            <a:normAutofit/>
          </a:bodyPr>
          <a:lstStyle>
            <a:lvl1pPr marL="0" indent="0" algn="l" defTabSz="914400" rtl="0" eaLnBrk="1" latinLnBrk="0" hangingPunct="1">
              <a:buNone/>
              <a:defRPr lang="en-PH" sz="1150" kern="1200" spc="-70" baseline="0" noProof="0" dirty="0" smtClean="0">
                <a:solidFill>
                  <a:schemeClr val="tx1"/>
                </a:solidFill>
                <a:latin typeface="+mn-lt"/>
                <a:ea typeface="+mn-ea"/>
                <a:cs typeface="+mn-cs"/>
              </a:defRPr>
            </a:lvl1pPr>
            <a:lvl2pPr marL="0" indent="0">
              <a:buNone/>
              <a:defRPr sz="1200" b="1"/>
            </a:lvl2pPr>
            <a:lvl3pPr marL="0" indent="0">
              <a:buNone/>
              <a:defRPr sz="1200"/>
            </a:lvl3pPr>
            <a:lvl4pPr marL="1371600" indent="0">
              <a:buNone/>
              <a:defRPr/>
            </a:lvl4pPr>
            <a:lvl5pPr marL="1828800" indent="0">
              <a:buNone/>
              <a:defRPr/>
            </a:lvl5pPr>
          </a:lstStyle>
          <a:p>
            <a:pPr marL="0" lvl="0" indent="0" algn="l" defTabSz="914400" rtl="0" eaLnBrk="1" latinLnBrk="0" hangingPunct="1">
              <a:lnSpc>
                <a:spcPct val="114000"/>
              </a:lnSpc>
              <a:spcBef>
                <a:spcPts val="0"/>
              </a:spcBef>
              <a:buFont typeface="Arial" panose="020B0604020202020204" pitchFamily="34" charset="0"/>
              <a:buNone/>
            </a:pPr>
            <a:r>
              <a:rPr lang="en-US" noProof="0"/>
              <a:t>Click to edit Master text styles</a:t>
            </a:r>
          </a:p>
        </p:txBody>
      </p:sp>
      <p:sp>
        <p:nvSpPr>
          <p:cNvPr id="7" name="Slide Number Placeholder 11">
            <a:extLst>
              <a:ext uri="{FF2B5EF4-FFF2-40B4-BE49-F238E27FC236}">
                <a16:creationId xmlns:a16="http://schemas.microsoft.com/office/drawing/2014/main" id="{656184E3-FA41-4B15-BE9C-8A87B67CC430}"/>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5" name="Title 1">
            <a:extLst>
              <a:ext uri="{FF2B5EF4-FFF2-40B4-BE49-F238E27FC236}">
                <a16:creationId xmlns:a16="http://schemas.microsoft.com/office/drawing/2014/main" id="{232C4C44-1466-4515-88F2-3DD924B4D809}"/>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Tree>
    <p:extLst>
      <p:ext uri="{BB962C8B-B14F-4D97-AF65-F5344CB8AC3E}">
        <p14:creationId xmlns:p14="http://schemas.microsoft.com/office/powerpoint/2010/main" val="83943616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11">
            <a:extLst>
              <a:ext uri="{FF2B5EF4-FFF2-40B4-BE49-F238E27FC236}">
                <a16:creationId xmlns:a16="http://schemas.microsoft.com/office/drawing/2014/main" id="{A842CBA2-6ADB-402E-989B-420BCA456D07}"/>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4" name="Title 1">
            <a:extLst>
              <a:ext uri="{FF2B5EF4-FFF2-40B4-BE49-F238E27FC236}">
                <a16:creationId xmlns:a16="http://schemas.microsoft.com/office/drawing/2014/main" id="{583482D7-B02B-47E4-ABE6-DA44F4296A72}"/>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Tree>
    <p:extLst>
      <p:ext uri="{BB962C8B-B14F-4D97-AF65-F5344CB8AC3E}">
        <p14:creationId xmlns:p14="http://schemas.microsoft.com/office/powerpoint/2010/main" val="57456747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7982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8BD5A-1D7B-466C-B524-87FD02010335}"/>
              </a:ext>
            </a:extLst>
          </p:cNvPr>
          <p:cNvSpPr>
            <a:spLocks noGrp="1"/>
          </p:cNvSpPr>
          <p:nvPr>
            <p:ph type="title" hasCustomPrompt="1"/>
          </p:nvPr>
        </p:nvSpPr>
        <p:spPr>
          <a:xfrm>
            <a:off x="911224" y="2321859"/>
            <a:ext cx="10369551" cy="2214282"/>
          </a:xfrm>
          <a:prstGeom prst="rect">
            <a:avLst/>
          </a:prstGeom>
        </p:spPr>
        <p:txBody>
          <a:bodyPr anchor="ctr">
            <a:normAutofit/>
          </a:bodyPr>
          <a:lstStyle>
            <a:lvl1pPr algn="ctr"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PH" noProof="0"/>
              <a:t>Chapter #</a:t>
            </a:r>
            <a:br>
              <a:rPr lang="en-PH" noProof="0"/>
            </a:br>
            <a:r>
              <a:rPr lang="en-PH" noProof="0"/>
              <a:t>headline</a:t>
            </a:r>
          </a:p>
        </p:txBody>
      </p:sp>
    </p:spTree>
    <p:extLst>
      <p:ext uri="{BB962C8B-B14F-4D97-AF65-F5344CB8AC3E}">
        <p14:creationId xmlns:p14="http://schemas.microsoft.com/office/powerpoint/2010/main" val="233142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A243-A39F-4201-A838-A752631591E8}"/>
              </a:ext>
            </a:extLst>
          </p:cNvPr>
          <p:cNvSpPr>
            <a:spLocks noGrp="1"/>
          </p:cNvSpPr>
          <p:nvPr>
            <p:ph type="title"/>
          </p:nvPr>
        </p:nvSpPr>
        <p:spPr>
          <a:xfrm>
            <a:off x="911224" y="981073"/>
            <a:ext cx="3960814" cy="1022075"/>
          </a:xfrm>
          <a:prstGeom prst="rect">
            <a:avLst/>
          </a:prstGeom>
        </p:spPr>
        <p:txBody>
          <a:bodyPr anchor="t">
            <a:spAutoFit/>
          </a:bodyPr>
          <a:lstStyle>
            <a:lvl1pPr>
              <a:lnSpc>
                <a:spcPct val="110000"/>
              </a:lnSpc>
              <a:defRPr sz="3150" spc="-90" baseline="0"/>
            </a:lvl1pPr>
          </a:lstStyle>
          <a:p>
            <a:r>
              <a:rPr lang="en-US" noProof="0"/>
              <a:t>Click to edit Master title style</a:t>
            </a:r>
            <a:endParaRPr lang="en-PH" noProof="0"/>
          </a:p>
        </p:txBody>
      </p:sp>
      <p:sp>
        <p:nvSpPr>
          <p:cNvPr id="3" name="Picture Placeholder 2">
            <a:extLst>
              <a:ext uri="{FF2B5EF4-FFF2-40B4-BE49-F238E27FC236}">
                <a16:creationId xmlns:a16="http://schemas.microsoft.com/office/drawing/2014/main" id="{8DD0BA76-34E5-44EA-888A-855BCCB9D3A2}"/>
              </a:ext>
            </a:extLst>
          </p:cNvPr>
          <p:cNvSpPr>
            <a:spLocks noGrp="1"/>
          </p:cNvSpPr>
          <p:nvPr>
            <p:ph type="pic" idx="1"/>
          </p:nvPr>
        </p:nvSpPr>
        <p:spPr>
          <a:xfrm>
            <a:off x="6096000" y="0"/>
            <a:ext cx="6096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PH" noProof="0"/>
          </a:p>
        </p:txBody>
      </p:sp>
      <p:sp>
        <p:nvSpPr>
          <p:cNvPr id="4" name="Text Placeholder 3">
            <a:extLst>
              <a:ext uri="{FF2B5EF4-FFF2-40B4-BE49-F238E27FC236}">
                <a16:creationId xmlns:a16="http://schemas.microsoft.com/office/drawing/2014/main" id="{A4B6B1F9-27C6-40AE-9DAF-99CB30D9F274}"/>
              </a:ext>
            </a:extLst>
          </p:cNvPr>
          <p:cNvSpPr>
            <a:spLocks noGrp="1"/>
          </p:cNvSpPr>
          <p:nvPr>
            <p:ph type="body" sz="half" idx="2"/>
          </p:nvPr>
        </p:nvSpPr>
        <p:spPr>
          <a:xfrm>
            <a:off x="911224" y="2151073"/>
            <a:ext cx="3960814" cy="3762365"/>
          </a:xfrm>
        </p:spPr>
        <p:txBody>
          <a:bodyPr>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noProof="0" dirty="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Slide Number Placeholder 11">
            <a:extLst>
              <a:ext uri="{FF2B5EF4-FFF2-40B4-BE49-F238E27FC236}">
                <a16:creationId xmlns:a16="http://schemas.microsoft.com/office/drawing/2014/main" id="{D1AC0660-6502-4ABC-A2ED-2D6CF5E37B32}"/>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Tree>
    <p:extLst>
      <p:ext uri="{BB962C8B-B14F-4D97-AF65-F5344CB8AC3E}">
        <p14:creationId xmlns:p14="http://schemas.microsoft.com/office/powerpoint/2010/main" val="494017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E23F-0191-487F-8C79-77393934BD5E}"/>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Content Placeholder 2">
            <a:extLst>
              <a:ext uri="{FF2B5EF4-FFF2-40B4-BE49-F238E27FC236}">
                <a16:creationId xmlns:a16="http://schemas.microsoft.com/office/drawing/2014/main" id="{E5CAD9AE-AED7-48F8-81D3-F7DFCDADC32E}"/>
              </a:ext>
            </a:extLst>
          </p:cNvPr>
          <p:cNvSpPr>
            <a:spLocks noGrp="1"/>
          </p:cNvSpPr>
          <p:nvPr>
            <p:ph idx="1"/>
          </p:nvPr>
        </p:nvSpPr>
        <p:spPr>
          <a:xfrm>
            <a:off x="911225" y="2587751"/>
            <a:ext cx="10369550" cy="3325687"/>
          </a:xfrm>
        </p:spPr>
        <p:txBody>
          <a:bodyPr>
            <a:normAutofit/>
          </a:bodyPr>
          <a:lstStyle>
            <a:lvl1pPr marL="0" indent="0" algn="l" defTabSz="914400" rtl="0" eaLnBrk="1" latinLnBrk="0" hangingPunct="1">
              <a:buNone/>
              <a:defRPr lang="en-PH" sz="1150" kern="1200" spc="-70" baseline="0" noProof="0" dirty="0" smtClean="0">
                <a:solidFill>
                  <a:schemeClr val="tx1"/>
                </a:solidFill>
                <a:latin typeface="+mn-lt"/>
                <a:ea typeface="+mn-ea"/>
                <a:cs typeface="+mn-cs"/>
              </a:defRPr>
            </a:lvl1pPr>
            <a:lvl2pPr marL="0" indent="0">
              <a:buNone/>
              <a:defRPr sz="1200" b="1"/>
            </a:lvl2pPr>
            <a:lvl3pPr marL="0" indent="0">
              <a:buNone/>
              <a:defRPr sz="1200"/>
            </a:lvl3pPr>
            <a:lvl4pPr marL="1371600" indent="0">
              <a:buNone/>
              <a:defRPr/>
            </a:lvl4pPr>
            <a:lvl5pPr marL="1828800" indent="0">
              <a:buNone/>
              <a:defRPr/>
            </a:lvl5pPr>
          </a:lstStyle>
          <a:p>
            <a:pPr marL="0" lvl="0" indent="0" algn="l" defTabSz="914400" rtl="0" eaLnBrk="1" latinLnBrk="0" hangingPunct="1">
              <a:lnSpc>
                <a:spcPct val="114000"/>
              </a:lnSpc>
              <a:spcBef>
                <a:spcPts val="0"/>
              </a:spcBef>
              <a:buFont typeface="Arial" panose="020B0604020202020204" pitchFamily="34" charset="0"/>
              <a:buNone/>
            </a:pPr>
            <a:r>
              <a:rPr lang="en-US" noProof="0"/>
              <a:t>Click to edit Master text styles</a:t>
            </a:r>
          </a:p>
        </p:txBody>
      </p:sp>
      <p:sp>
        <p:nvSpPr>
          <p:cNvPr id="7" name="Slide Number Placeholder 11">
            <a:extLst>
              <a:ext uri="{FF2B5EF4-FFF2-40B4-BE49-F238E27FC236}">
                <a16:creationId xmlns:a16="http://schemas.microsoft.com/office/drawing/2014/main" id="{656184E3-FA41-4B15-BE9C-8A87B67CC430}"/>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9" name="Text Placeholder 2">
            <a:extLst>
              <a:ext uri="{FF2B5EF4-FFF2-40B4-BE49-F238E27FC236}">
                <a16:creationId xmlns:a16="http://schemas.microsoft.com/office/drawing/2014/main" id="{B464D0EC-DF14-47AE-A965-A789B323470D}"/>
              </a:ext>
            </a:extLst>
          </p:cNvPr>
          <p:cNvSpPr>
            <a:spLocks noGrp="1"/>
          </p:cNvSpPr>
          <p:nvPr>
            <p:ph type="body" idx="13"/>
          </p:nvPr>
        </p:nvSpPr>
        <p:spPr>
          <a:xfrm>
            <a:off x="911223" y="1681163"/>
            <a:ext cx="5178682" cy="778573"/>
          </a:xfrm>
        </p:spPr>
        <p:txBody>
          <a:bodyPr anchor="t">
            <a:normAutofit/>
          </a:bodyPr>
          <a:lstStyle>
            <a:lvl1pPr marL="0" indent="0">
              <a:buNone/>
              <a:defRPr lang="en-US" sz="1800" kern="1200" spc="20" noProof="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229214781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E23F-0191-487F-8C79-77393934BD5E}"/>
              </a:ext>
            </a:extLst>
          </p:cNvPr>
          <p:cNvSpPr>
            <a:spLocks noGrp="1"/>
          </p:cNvSpPr>
          <p:nvPr>
            <p:ph type="title"/>
          </p:nvPr>
        </p:nvSpPr>
        <p:spPr>
          <a:xfrm>
            <a:off x="911223" y="981075"/>
            <a:ext cx="10369550" cy="1169551"/>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Content Placeholder 2">
            <a:extLst>
              <a:ext uri="{FF2B5EF4-FFF2-40B4-BE49-F238E27FC236}">
                <a16:creationId xmlns:a16="http://schemas.microsoft.com/office/drawing/2014/main" id="{E5CAD9AE-AED7-48F8-81D3-F7DFCDADC32E}"/>
              </a:ext>
            </a:extLst>
          </p:cNvPr>
          <p:cNvSpPr>
            <a:spLocks noGrp="1"/>
          </p:cNvSpPr>
          <p:nvPr>
            <p:ph idx="1"/>
          </p:nvPr>
        </p:nvSpPr>
        <p:spPr>
          <a:xfrm>
            <a:off x="911225" y="2587751"/>
            <a:ext cx="10369550" cy="3325687"/>
          </a:xfrm>
        </p:spPr>
        <p:txBody>
          <a:bodyPr>
            <a:normAutofit/>
          </a:bodyPr>
          <a:lstStyle>
            <a:lvl1pPr marL="0" indent="0" algn="l" defTabSz="914400" rtl="0" eaLnBrk="1" latinLnBrk="0" hangingPunct="1">
              <a:buNone/>
              <a:defRPr lang="en-PH" sz="1150" kern="1200" spc="-70" baseline="0" noProof="0" dirty="0" smtClean="0">
                <a:solidFill>
                  <a:schemeClr val="tx1"/>
                </a:solidFill>
                <a:latin typeface="+mn-lt"/>
                <a:ea typeface="+mn-ea"/>
                <a:cs typeface="+mn-cs"/>
              </a:defRPr>
            </a:lvl1pPr>
            <a:lvl2pPr marL="0" indent="0">
              <a:buNone/>
              <a:defRPr sz="1200" b="1"/>
            </a:lvl2pPr>
            <a:lvl3pPr marL="0" indent="0">
              <a:buNone/>
              <a:defRPr sz="1200"/>
            </a:lvl3pPr>
            <a:lvl4pPr marL="1371600" indent="0">
              <a:buNone/>
              <a:defRPr/>
            </a:lvl4pPr>
            <a:lvl5pPr marL="1828800" indent="0">
              <a:buNone/>
              <a:defRPr/>
            </a:lvl5pPr>
          </a:lstStyle>
          <a:p>
            <a:pPr marL="0" lvl="0" indent="0" algn="l" defTabSz="914400" rtl="0" eaLnBrk="1" latinLnBrk="0" hangingPunct="1">
              <a:lnSpc>
                <a:spcPct val="114000"/>
              </a:lnSpc>
              <a:spcBef>
                <a:spcPts val="0"/>
              </a:spcBef>
              <a:buFont typeface="Arial" panose="020B0604020202020204" pitchFamily="34" charset="0"/>
              <a:buNone/>
            </a:pPr>
            <a:r>
              <a:rPr lang="en-US" noProof="0"/>
              <a:t>Click to edit Master text styles</a:t>
            </a:r>
          </a:p>
        </p:txBody>
      </p:sp>
      <p:sp>
        <p:nvSpPr>
          <p:cNvPr id="7" name="Slide Number Placeholder 11">
            <a:extLst>
              <a:ext uri="{FF2B5EF4-FFF2-40B4-BE49-F238E27FC236}">
                <a16:creationId xmlns:a16="http://schemas.microsoft.com/office/drawing/2014/main" id="{656184E3-FA41-4B15-BE9C-8A87B67CC430}"/>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Tree>
    <p:extLst>
      <p:ext uri="{BB962C8B-B14F-4D97-AF65-F5344CB8AC3E}">
        <p14:creationId xmlns:p14="http://schemas.microsoft.com/office/powerpoint/2010/main" val="250352141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Right-Side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9225086-4934-4BA0-BFE6-A6CF7372BE0E}"/>
              </a:ext>
            </a:extLst>
          </p:cNvPr>
          <p:cNvSpPr>
            <a:spLocks noGrp="1"/>
          </p:cNvSpPr>
          <p:nvPr>
            <p:ph sz="half" idx="2"/>
          </p:nvPr>
        </p:nvSpPr>
        <p:spPr>
          <a:xfrm>
            <a:off x="7316784" y="981075"/>
            <a:ext cx="3960815" cy="4932363"/>
          </a:xfrm>
        </p:spPr>
        <p:txBody>
          <a:bodyPr/>
          <a:lstStyle>
            <a:lvl1pPr marL="342000" indent="-342000">
              <a:lnSpc>
                <a:spcPct val="100000"/>
              </a:lnSpc>
              <a:spcBef>
                <a:spcPts val="0"/>
              </a:spcBef>
              <a:buSzPct val="115000"/>
              <a:buFont typeface="Wingdings" panose="05000000000000000000" pitchFamily="2" charset="2"/>
              <a:buChar char="§"/>
              <a:defRPr sz="1800">
                <a:solidFill>
                  <a:schemeClr val="accent1"/>
                </a:solidFill>
              </a:defRPr>
            </a:lvl1pPr>
            <a:lvl2pPr marL="0" indent="0">
              <a:buNone/>
              <a:defRPr sz="1100">
                <a:solidFill>
                  <a:schemeClr val="accent1"/>
                </a:solidFill>
              </a:defRPr>
            </a:lvl2pPr>
          </a:lstStyle>
          <a:p>
            <a:pPr lvl="0"/>
            <a:r>
              <a:rPr lang="en-US" noProof="0"/>
              <a:t>Click to edit Master text styles</a:t>
            </a:r>
          </a:p>
          <a:p>
            <a:pPr lvl="1"/>
            <a:r>
              <a:rPr lang="en-US" noProof="0"/>
              <a:t>Second level</a:t>
            </a:r>
          </a:p>
        </p:txBody>
      </p:sp>
      <p:sp>
        <p:nvSpPr>
          <p:cNvPr id="8" name="Slide Number Placeholder 11">
            <a:extLst>
              <a:ext uri="{FF2B5EF4-FFF2-40B4-BE49-F238E27FC236}">
                <a16:creationId xmlns:a16="http://schemas.microsoft.com/office/drawing/2014/main" id="{905878BF-004C-4634-AE51-76B9BDB4A393}"/>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6" name="Title 1">
            <a:extLst>
              <a:ext uri="{FF2B5EF4-FFF2-40B4-BE49-F238E27FC236}">
                <a16:creationId xmlns:a16="http://schemas.microsoft.com/office/drawing/2014/main" id="{AAC68C63-61FF-47FD-9A18-28597DE7B47A}"/>
              </a:ext>
            </a:extLst>
          </p:cNvPr>
          <p:cNvSpPr>
            <a:spLocks noGrp="1"/>
          </p:cNvSpPr>
          <p:nvPr>
            <p:ph type="title"/>
          </p:nvPr>
        </p:nvSpPr>
        <p:spPr>
          <a:xfrm>
            <a:off x="911224" y="981073"/>
            <a:ext cx="3960814" cy="1022075"/>
          </a:xfrm>
          <a:prstGeom prst="rect">
            <a:avLst/>
          </a:prstGeom>
        </p:spPr>
        <p:txBody>
          <a:bodyPr anchor="t">
            <a:sp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Tree>
    <p:extLst>
      <p:ext uri="{BB962C8B-B14F-4D97-AF65-F5344CB8AC3E}">
        <p14:creationId xmlns:p14="http://schemas.microsoft.com/office/powerpoint/2010/main" val="391244865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A243-A39F-4201-A838-A752631591E8}"/>
              </a:ext>
            </a:extLst>
          </p:cNvPr>
          <p:cNvSpPr>
            <a:spLocks noGrp="1"/>
          </p:cNvSpPr>
          <p:nvPr>
            <p:ph type="title"/>
          </p:nvPr>
        </p:nvSpPr>
        <p:spPr>
          <a:xfrm>
            <a:off x="911224" y="981073"/>
            <a:ext cx="3960814" cy="1022075"/>
          </a:xfrm>
          <a:prstGeom prst="rect">
            <a:avLst/>
          </a:prstGeom>
        </p:spPr>
        <p:txBody>
          <a:bodyPr anchor="t">
            <a:sp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Picture Placeholder 2">
            <a:extLst>
              <a:ext uri="{FF2B5EF4-FFF2-40B4-BE49-F238E27FC236}">
                <a16:creationId xmlns:a16="http://schemas.microsoft.com/office/drawing/2014/main" id="{8DD0BA76-34E5-44EA-888A-855BCCB9D3A2}"/>
              </a:ext>
            </a:extLst>
          </p:cNvPr>
          <p:cNvSpPr>
            <a:spLocks noGrp="1"/>
          </p:cNvSpPr>
          <p:nvPr>
            <p:ph type="pic" idx="1"/>
          </p:nvPr>
        </p:nvSpPr>
        <p:spPr>
          <a:xfrm>
            <a:off x="6096000" y="0"/>
            <a:ext cx="6096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PH" noProof="0"/>
          </a:p>
        </p:txBody>
      </p:sp>
      <p:sp>
        <p:nvSpPr>
          <p:cNvPr id="12" name="Slide Number Placeholder 11">
            <a:extLst>
              <a:ext uri="{FF2B5EF4-FFF2-40B4-BE49-F238E27FC236}">
                <a16:creationId xmlns:a16="http://schemas.microsoft.com/office/drawing/2014/main" id="{D1AC0660-6502-4ABC-A2ED-2D6CF5E37B32}"/>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6" name="Chart Placeholder 5">
            <a:extLst>
              <a:ext uri="{FF2B5EF4-FFF2-40B4-BE49-F238E27FC236}">
                <a16:creationId xmlns:a16="http://schemas.microsoft.com/office/drawing/2014/main" id="{CD91FF71-2EEB-4774-8F90-FE5ACB1A4987}"/>
              </a:ext>
            </a:extLst>
          </p:cNvPr>
          <p:cNvSpPr>
            <a:spLocks noGrp="1"/>
          </p:cNvSpPr>
          <p:nvPr>
            <p:ph type="chart" sz="quarter" idx="13" hasCustomPrompt="1"/>
          </p:nvPr>
        </p:nvSpPr>
        <p:spPr>
          <a:xfrm>
            <a:off x="911225" y="1951038"/>
            <a:ext cx="3960813" cy="3962400"/>
          </a:xfrm>
        </p:spPr>
        <p:txBody>
          <a:bodyPr/>
          <a:lstStyle>
            <a:lvl1pPr marL="0" indent="0">
              <a:buNone/>
              <a:defRPr/>
            </a:lvl1pPr>
          </a:lstStyle>
          <a:p>
            <a:r>
              <a:rPr lang="en-PH" noProof="0"/>
              <a:t>Click to insert a chart</a:t>
            </a:r>
          </a:p>
        </p:txBody>
      </p:sp>
    </p:spTree>
    <p:extLst>
      <p:ext uri="{BB962C8B-B14F-4D97-AF65-F5344CB8AC3E}">
        <p14:creationId xmlns:p14="http://schemas.microsoft.com/office/powerpoint/2010/main" val="122279921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35EAA22-CA34-4A50-973C-127FD127D800}"/>
              </a:ext>
            </a:extLst>
          </p:cNvPr>
          <p:cNvSpPr>
            <a:spLocks noGrp="1"/>
          </p:cNvSpPr>
          <p:nvPr>
            <p:ph sz="half" idx="2"/>
          </p:nvPr>
        </p:nvSpPr>
        <p:spPr>
          <a:xfrm>
            <a:off x="911223" y="2505075"/>
            <a:ext cx="5086352" cy="3408363"/>
          </a:xfrm>
        </p:spPr>
        <p:txBody>
          <a:bodyPr/>
          <a:lstStyle>
            <a:lvl1pPr marL="457200" indent="-457200">
              <a:buFont typeface="Arial" panose="020B0604020202020204" pitchFamily="34" charset="0"/>
              <a:buChar char="•"/>
              <a:defRPr lang="en-PH" sz="1800" kern="1200" noProof="0" dirty="0">
                <a:solidFill>
                  <a:schemeClr val="accent1"/>
                </a:solidFill>
                <a:latin typeface="+mn-lt"/>
                <a:ea typeface="+mn-ea"/>
                <a:cs typeface="+mn-cs"/>
              </a:defRPr>
            </a:lvl1pPr>
            <a:lvl2pPr>
              <a:defRPr lang="en-PH" sz="1100" kern="1200" noProof="0" dirty="0" smtClean="0">
                <a:solidFill>
                  <a:schemeClr val="tx1">
                    <a:lumMod val="85000"/>
                    <a:lumOff val="15000"/>
                  </a:schemeClr>
                </a:solidFill>
                <a:latin typeface="+mn-lt"/>
                <a:ea typeface="+mn-ea"/>
                <a:cs typeface="+mn-cs"/>
              </a:defRPr>
            </a:lvl2pPr>
          </a:lstStyle>
          <a:p>
            <a:pPr marL="228600" lvl="0" indent="-228600" algn="l" defTabSz="914400" rtl="0" eaLnBrk="1" latinLnBrk="0" hangingPunct="1">
              <a:lnSpc>
                <a:spcPct val="100000"/>
              </a:lnSpc>
              <a:spcBef>
                <a:spcPts val="0"/>
              </a:spcBef>
              <a:buSzPct val="115000"/>
              <a:buFont typeface="Wingdings" panose="05000000000000000000" pitchFamily="2" charset="2"/>
              <a:buChar char="§"/>
            </a:pPr>
            <a:r>
              <a:rPr lang="en-US" noProof="0"/>
              <a:t>Click to edit Master text styles</a:t>
            </a:r>
          </a:p>
          <a:p>
            <a:pPr marL="228600" lvl="1" indent="-228600" algn="l" defTabSz="914400" rtl="0" eaLnBrk="1" latinLnBrk="0" hangingPunct="1">
              <a:lnSpc>
                <a:spcPct val="100000"/>
              </a:lnSpc>
              <a:spcBef>
                <a:spcPts val="0"/>
              </a:spcBef>
              <a:buSzPct val="115000"/>
              <a:buFont typeface="Wingdings" panose="05000000000000000000" pitchFamily="2" charset="2"/>
              <a:buChar char="§"/>
            </a:pPr>
            <a:r>
              <a:rPr lang="en-US" noProof="0"/>
              <a:t>Second level</a:t>
            </a:r>
          </a:p>
          <a:p>
            <a:pPr marL="228600" lvl="2" indent="-228600" algn="l" defTabSz="914400" rtl="0" eaLnBrk="1" latinLnBrk="0" hangingPunct="1">
              <a:lnSpc>
                <a:spcPct val="100000"/>
              </a:lnSpc>
              <a:spcBef>
                <a:spcPts val="0"/>
              </a:spcBef>
              <a:buSzPct val="115000"/>
              <a:buFont typeface="Wingdings" panose="05000000000000000000" pitchFamily="2" charset="2"/>
              <a:buChar char="§"/>
            </a:pPr>
            <a:r>
              <a:rPr lang="en-US" noProof="0"/>
              <a:t>Third level</a:t>
            </a:r>
          </a:p>
        </p:txBody>
      </p:sp>
      <p:sp>
        <p:nvSpPr>
          <p:cNvPr id="6" name="Content Placeholder 5">
            <a:extLst>
              <a:ext uri="{FF2B5EF4-FFF2-40B4-BE49-F238E27FC236}">
                <a16:creationId xmlns:a16="http://schemas.microsoft.com/office/drawing/2014/main" id="{507D4EDA-1701-4A8D-8879-6F669F44F36D}"/>
              </a:ext>
            </a:extLst>
          </p:cNvPr>
          <p:cNvSpPr>
            <a:spLocks noGrp="1"/>
          </p:cNvSpPr>
          <p:nvPr>
            <p:ph sz="quarter" idx="4"/>
          </p:nvPr>
        </p:nvSpPr>
        <p:spPr>
          <a:xfrm>
            <a:off x="6172200" y="2505075"/>
            <a:ext cx="5086352" cy="3408363"/>
          </a:xfrm>
        </p:spPr>
        <p:txBody>
          <a:bodyPr/>
          <a:lstStyle>
            <a:lvl1pPr marL="228600" indent="-228600">
              <a:buFont typeface="Wingdings" panose="05000000000000000000" pitchFamily="2" charset="2"/>
              <a:buChar char="§"/>
              <a:defRPr lang="en-US" sz="1800" kern="1200" dirty="0">
                <a:solidFill>
                  <a:schemeClr val="accent1"/>
                </a:solidFill>
                <a:latin typeface="+mn-lt"/>
                <a:ea typeface="+mn-ea"/>
                <a:cs typeface="+mn-cs"/>
              </a:defRPr>
            </a:lvl1pPr>
            <a:lvl2pPr>
              <a:defRPr lang="en-US" sz="1100" kern="1200" noProof="0" dirty="0">
                <a:solidFill>
                  <a:schemeClr val="tx1">
                    <a:lumMod val="85000"/>
                    <a:lumOff val="15000"/>
                  </a:schemeClr>
                </a:solidFill>
                <a:latin typeface="+mn-lt"/>
                <a:ea typeface="+mn-ea"/>
                <a:cs typeface="+mn-cs"/>
              </a:defRPr>
            </a:lvl2pPr>
          </a:lstStyle>
          <a:p>
            <a:pPr marL="228600" lvl="0" indent="-228600" algn="l" defTabSz="914400" rtl="0" eaLnBrk="1" latinLnBrk="0" hangingPunct="1">
              <a:lnSpc>
                <a:spcPct val="100000"/>
              </a:lnSpc>
              <a:spcBef>
                <a:spcPts val="0"/>
              </a:spcBef>
              <a:buSzPct val="115000"/>
            </a:pPr>
            <a:r>
              <a:rPr lang="en-US" noProof="0"/>
              <a:t>Click to edit Master text styles</a:t>
            </a:r>
          </a:p>
          <a:p>
            <a:pPr marL="228600" lvl="1" indent="-228600" algn="l" defTabSz="914400" rtl="0" eaLnBrk="1" latinLnBrk="0" hangingPunct="1">
              <a:lnSpc>
                <a:spcPct val="100000"/>
              </a:lnSpc>
              <a:spcBef>
                <a:spcPts val="0"/>
              </a:spcBef>
              <a:buSzPct val="115000"/>
            </a:pPr>
            <a:r>
              <a:rPr lang="en-US" noProof="0"/>
              <a:t>Second level</a:t>
            </a:r>
          </a:p>
        </p:txBody>
      </p:sp>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8" name="Title 1">
            <a:extLst>
              <a:ext uri="{FF2B5EF4-FFF2-40B4-BE49-F238E27FC236}">
                <a16:creationId xmlns:a16="http://schemas.microsoft.com/office/drawing/2014/main" id="{EF6409CB-2DCC-405D-AFC8-B8C81B6836FC}"/>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9" name="Text Placeholder 2">
            <a:extLst>
              <a:ext uri="{FF2B5EF4-FFF2-40B4-BE49-F238E27FC236}">
                <a16:creationId xmlns:a16="http://schemas.microsoft.com/office/drawing/2014/main" id="{011D86E5-50D9-41CC-9F95-B4AA835286C9}"/>
              </a:ext>
            </a:extLst>
          </p:cNvPr>
          <p:cNvSpPr>
            <a:spLocks noGrp="1"/>
          </p:cNvSpPr>
          <p:nvPr>
            <p:ph type="body" idx="13"/>
          </p:nvPr>
        </p:nvSpPr>
        <p:spPr>
          <a:xfrm>
            <a:off x="911223" y="1681163"/>
            <a:ext cx="5108579" cy="778573"/>
          </a:xfrm>
        </p:spPr>
        <p:txBody>
          <a:bodyPr anchor="t">
            <a:normAutofit/>
          </a:bodyPr>
          <a:lstStyle>
            <a:lvl1pPr marL="0" indent="0">
              <a:buNone/>
              <a:defRPr lang="en-US" sz="1800" kern="1200" spc="20" noProof="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ext Placeholder 2">
            <a:extLst>
              <a:ext uri="{FF2B5EF4-FFF2-40B4-BE49-F238E27FC236}">
                <a16:creationId xmlns:a16="http://schemas.microsoft.com/office/drawing/2014/main" id="{9D23F7DC-C3F0-4EE3-B615-04ACDE542573}"/>
              </a:ext>
            </a:extLst>
          </p:cNvPr>
          <p:cNvSpPr>
            <a:spLocks noGrp="1"/>
          </p:cNvSpPr>
          <p:nvPr>
            <p:ph type="body" idx="14"/>
          </p:nvPr>
        </p:nvSpPr>
        <p:spPr>
          <a:xfrm>
            <a:off x="6172199" y="1681162"/>
            <a:ext cx="5108579" cy="778573"/>
          </a:xfrm>
        </p:spPr>
        <p:txBody>
          <a:bodyPr anchor="t">
            <a:normAutofit/>
          </a:bodyPr>
          <a:lstStyle>
            <a:lvl1pPr marL="0" indent="0">
              <a:buNone/>
              <a:defRPr lang="en-US" sz="1800" kern="1200" spc="20" noProof="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5059025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Textboxes with Title">
    <p:spTree>
      <p:nvGrpSpPr>
        <p:cNvPr id="1" name=""/>
        <p:cNvGrpSpPr/>
        <p:nvPr/>
      </p:nvGrpSpPr>
      <p:grpSpPr>
        <a:xfrm>
          <a:off x="0" y="0"/>
          <a:ext cx="0" cy="0"/>
          <a:chOff x="0" y="0"/>
          <a:chExt cx="0" cy="0"/>
        </a:xfrm>
      </p:grpSpPr>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8" name="Title 1">
            <a:extLst>
              <a:ext uri="{FF2B5EF4-FFF2-40B4-BE49-F238E27FC236}">
                <a16:creationId xmlns:a16="http://schemas.microsoft.com/office/drawing/2014/main" id="{EF6409CB-2DCC-405D-AFC8-B8C81B6836FC}"/>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Text Placeholder 2">
            <a:extLst>
              <a:ext uri="{FF2B5EF4-FFF2-40B4-BE49-F238E27FC236}">
                <a16:creationId xmlns:a16="http://schemas.microsoft.com/office/drawing/2014/main" id="{94220268-61C8-499F-BD8E-D137A2E94C75}"/>
              </a:ext>
            </a:extLst>
          </p:cNvPr>
          <p:cNvSpPr>
            <a:spLocks noGrp="1"/>
          </p:cNvSpPr>
          <p:nvPr>
            <p:ph type="body" sz="quarter" idx="13"/>
          </p:nvPr>
        </p:nvSpPr>
        <p:spPr>
          <a:xfrm>
            <a:off x="911228" y="1700925"/>
            <a:ext cx="5108578"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2" name="Text Placeholder 2">
            <a:extLst>
              <a:ext uri="{FF2B5EF4-FFF2-40B4-BE49-F238E27FC236}">
                <a16:creationId xmlns:a16="http://schemas.microsoft.com/office/drawing/2014/main" id="{00D1E06D-6DDD-4474-9CDB-8EDE97EFAA38}"/>
              </a:ext>
            </a:extLst>
          </p:cNvPr>
          <p:cNvSpPr>
            <a:spLocks noGrp="1"/>
          </p:cNvSpPr>
          <p:nvPr>
            <p:ph type="body" sz="quarter" idx="14"/>
          </p:nvPr>
        </p:nvSpPr>
        <p:spPr>
          <a:xfrm>
            <a:off x="6172194" y="1700925"/>
            <a:ext cx="5108578"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Tree>
    <p:extLst>
      <p:ext uri="{BB962C8B-B14F-4D97-AF65-F5344CB8AC3E}">
        <p14:creationId xmlns:p14="http://schemas.microsoft.com/office/powerpoint/2010/main" val="225515924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323005-0E1E-40F0-BDE2-EADB9B991268}"/>
              </a:ext>
            </a:extLst>
          </p:cNvPr>
          <p:cNvSpPr>
            <a:spLocks noGrp="1"/>
          </p:cNvSpPr>
          <p:nvPr>
            <p:ph type="title"/>
          </p:nvPr>
        </p:nvSpPr>
        <p:spPr>
          <a:xfrm>
            <a:off x="911225" y="356161"/>
            <a:ext cx="10369550" cy="1325563"/>
          </a:xfrm>
          <a:prstGeom prst="rect">
            <a:avLst/>
          </a:prstGeom>
        </p:spPr>
        <p:txBody>
          <a:bodyPr vert="horz" lIns="0" tIns="0" rIns="0" bIns="0" rtlCol="0" anchor="ctr">
            <a:normAutofit/>
          </a:bodyPr>
          <a:lstStyle/>
          <a:p>
            <a:r>
              <a:rPr lang="en-US" noProof="0"/>
              <a:t>Click to edit Master title style</a:t>
            </a:r>
            <a:endParaRPr lang="en-PH" noProof="0"/>
          </a:p>
        </p:txBody>
      </p:sp>
      <p:sp>
        <p:nvSpPr>
          <p:cNvPr id="3" name="Text Placeholder 2">
            <a:extLst>
              <a:ext uri="{FF2B5EF4-FFF2-40B4-BE49-F238E27FC236}">
                <a16:creationId xmlns:a16="http://schemas.microsoft.com/office/drawing/2014/main" id="{E3A265F2-578C-4CAA-89BF-4F38B1881798}"/>
              </a:ext>
            </a:extLst>
          </p:cNvPr>
          <p:cNvSpPr>
            <a:spLocks noGrp="1"/>
          </p:cNvSpPr>
          <p:nvPr>
            <p:ph type="body" idx="1"/>
          </p:nvPr>
        </p:nvSpPr>
        <p:spPr>
          <a:xfrm>
            <a:off x="911225" y="1825625"/>
            <a:ext cx="10369550" cy="4351338"/>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PH" noProof="0"/>
          </a:p>
        </p:txBody>
      </p:sp>
      <p:sp>
        <p:nvSpPr>
          <p:cNvPr id="4" name="Date Placeholder 3">
            <a:extLst>
              <a:ext uri="{FF2B5EF4-FFF2-40B4-BE49-F238E27FC236}">
                <a16:creationId xmlns:a16="http://schemas.microsoft.com/office/drawing/2014/main" id="{A299C471-B851-4A46-ABDC-9A326724C2F2}"/>
              </a:ext>
            </a:extLst>
          </p:cNvPr>
          <p:cNvSpPr>
            <a:spLocks noGrp="1"/>
          </p:cNvSpPr>
          <p:nvPr>
            <p:ph type="dt" sz="half" idx="2"/>
          </p:nvPr>
        </p:nvSpPr>
        <p:spPr>
          <a:xfrm>
            <a:off x="911224" y="6356350"/>
            <a:ext cx="2670175" cy="365125"/>
          </a:xfrm>
          <a:prstGeom prst="rect">
            <a:avLst/>
          </a:prstGeom>
        </p:spPr>
        <p:txBody>
          <a:bodyPr vert="horz" lIns="0" tIns="0" rIns="0" bIns="0" rtlCol="0" anchor="ctr"/>
          <a:lstStyle>
            <a:lvl1pPr algn="l">
              <a:defRPr sz="1200">
                <a:solidFill>
                  <a:schemeClr val="tx1">
                    <a:tint val="75000"/>
                  </a:schemeClr>
                </a:solidFill>
              </a:defRPr>
            </a:lvl1pPr>
          </a:lstStyle>
          <a:p>
            <a:fld id="{3CD7A933-1C71-4162-8CD9-4E532792FE2B}" type="datetimeFigureOut">
              <a:rPr lang="en-PH" noProof="0" smtClean="0"/>
              <a:t>13/05/2025</a:t>
            </a:fld>
            <a:endParaRPr lang="en-PH" noProof="0"/>
          </a:p>
        </p:txBody>
      </p:sp>
      <p:sp>
        <p:nvSpPr>
          <p:cNvPr id="5" name="Footer Placeholder 4">
            <a:extLst>
              <a:ext uri="{FF2B5EF4-FFF2-40B4-BE49-F238E27FC236}">
                <a16:creationId xmlns:a16="http://schemas.microsoft.com/office/drawing/2014/main" id="{8FEA0257-3C46-4366-8401-6FAB38D04D3C}"/>
              </a:ext>
            </a:extLst>
          </p:cNvPr>
          <p:cNvSpPr>
            <a:spLocks noGrp="1"/>
          </p:cNvSpPr>
          <p:nvPr>
            <p:ph type="ftr" sz="quarter" idx="3"/>
          </p:nvPr>
        </p:nvSpPr>
        <p:spPr>
          <a:xfrm>
            <a:off x="4038600" y="6356350"/>
            <a:ext cx="4114800" cy="365125"/>
          </a:xfrm>
          <a:prstGeom prst="rect">
            <a:avLst/>
          </a:prstGeom>
        </p:spPr>
        <p:txBody>
          <a:bodyPr vert="horz" lIns="0" tIns="0" rIns="0" bIns="0" rtlCol="0" anchor="ctr"/>
          <a:lstStyle>
            <a:lvl1pPr algn="ctr">
              <a:defRPr sz="1200">
                <a:solidFill>
                  <a:schemeClr val="tx1">
                    <a:tint val="75000"/>
                  </a:schemeClr>
                </a:solidFill>
              </a:defRPr>
            </a:lvl1pPr>
          </a:lstStyle>
          <a:p>
            <a:endParaRPr lang="en-PH" noProof="0"/>
          </a:p>
        </p:txBody>
      </p:sp>
      <p:sp>
        <p:nvSpPr>
          <p:cNvPr id="6" name="Slide Number Placeholder 5">
            <a:extLst>
              <a:ext uri="{FF2B5EF4-FFF2-40B4-BE49-F238E27FC236}">
                <a16:creationId xmlns:a16="http://schemas.microsoft.com/office/drawing/2014/main" id="{D1D7A957-F719-44B5-9861-6AE31885942A}"/>
              </a:ext>
            </a:extLst>
          </p:cNvPr>
          <p:cNvSpPr>
            <a:spLocks noGrp="1"/>
          </p:cNvSpPr>
          <p:nvPr>
            <p:ph type="sldNum" sz="quarter" idx="4"/>
          </p:nvPr>
        </p:nvSpPr>
        <p:spPr>
          <a:xfrm>
            <a:off x="8610600" y="6356350"/>
            <a:ext cx="2670175" cy="365125"/>
          </a:xfrm>
          <a:prstGeom prst="rect">
            <a:avLst/>
          </a:prstGeom>
        </p:spPr>
        <p:txBody>
          <a:bodyPr vert="horz" lIns="0" tIns="0" rIns="0" bIns="0" rtlCol="0" anchor="ctr"/>
          <a:lstStyle>
            <a:lvl1pPr algn="r">
              <a:defRPr sz="1200">
                <a:solidFill>
                  <a:schemeClr val="tx1">
                    <a:tint val="75000"/>
                  </a:schemeClr>
                </a:solidFill>
              </a:defRPr>
            </a:lvl1pPr>
          </a:lstStyle>
          <a:p>
            <a:fld id="{C7F0D36C-296C-4C41-928D-13DEBF2E67EF}" type="slidenum">
              <a:rPr lang="en-PH" noProof="0" smtClean="0"/>
              <a:t>‹#›</a:t>
            </a:fld>
            <a:endParaRPr lang="en-PH" noProof="0"/>
          </a:p>
        </p:txBody>
      </p:sp>
    </p:spTree>
    <p:extLst>
      <p:ext uri="{BB962C8B-B14F-4D97-AF65-F5344CB8AC3E}">
        <p14:creationId xmlns:p14="http://schemas.microsoft.com/office/powerpoint/2010/main" val="2197331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35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18">
          <p15:clr>
            <a:srgbClr val="F26B43"/>
          </p15:clr>
        </p15:guide>
        <p15:guide id="2" pos="574">
          <p15:clr>
            <a:srgbClr val="F26B43"/>
          </p15:clr>
        </p15:guide>
        <p15:guide id="3" orient="horz" pos="3725">
          <p15:clr>
            <a:srgbClr val="F26B43"/>
          </p15:clr>
        </p15:guide>
        <p15:guide id="4" pos="2479">
          <p15:clr>
            <a:srgbClr val="F26B43"/>
          </p15:clr>
        </p15:guide>
        <p15:guide id="5" pos="3069">
          <p15:clr>
            <a:srgbClr val="F26B43"/>
          </p15:clr>
        </p15:guide>
        <p15:guide id="6" pos="3840">
          <p15:clr>
            <a:srgbClr val="F26B43"/>
          </p15:clr>
        </p15:guide>
        <p15:guide id="7" pos="4611">
          <p15:clr>
            <a:srgbClr val="F26B43"/>
          </p15:clr>
        </p15:guide>
        <p15:guide id="8" pos="5201">
          <p15:clr>
            <a:srgbClr val="F26B43"/>
          </p15:clr>
        </p15:guide>
        <p15:guide id="9" pos="710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5" Type="http://schemas.openxmlformats.org/officeDocument/2006/relationships/slide" Target="slide26.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4" Type="http://schemas.openxmlformats.org/officeDocument/2006/relationships/image" Target="../media/image25.emf"/></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 Id="rId4" Type="http://schemas.openxmlformats.org/officeDocument/2006/relationships/image" Target="../media/image31.emf"/></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 Id="rId4" Type="http://schemas.openxmlformats.org/officeDocument/2006/relationships/image" Target="../media/image34.emf"/></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 Id="rId4" Type="http://schemas.openxmlformats.org/officeDocument/2006/relationships/image" Target="../media/image37.emf"/></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 Id="rId4" Type="http://schemas.openxmlformats.org/officeDocument/2006/relationships/image" Target="../media/image40.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 Id="rId4" Type="http://schemas.openxmlformats.org/officeDocument/2006/relationships/image" Target="../media/image43.emf"/></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 Id="rId4" Type="http://schemas.openxmlformats.org/officeDocument/2006/relationships/image" Target="../media/image46.emf"/></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3.xml"/><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3.xml"/><Relationship Id="rId4" Type="http://schemas.openxmlformats.org/officeDocument/2006/relationships/image" Target="../media/image53.emf"/></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3.xml"/><Relationship Id="rId4" Type="http://schemas.openxmlformats.org/officeDocument/2006/relationships/image" Target="../media/image56.emf"/></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10.emf"/><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98E9C0DB-A427-4416-9504-3A28B492FF1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0" y="1"/>
            <a:ext cx="12192000" cy="6858000"/>
          </a:xfrm>
        </p:spPr>
      </p:pic>
      <p:pic>
        <p:nvPicPr>
          <p:cNvPr id="6" name="Logo">
            <a:extLst>
              <a:ext uri="{FF2B5EF4-FFF2-40B4-BE49-F238E27FC236}">
                <a16:creationId xmlns:a16="http://schemas.microsoft.com/office/drawing/2014/main" id="{3DE632EA-3F91-4783-8DBF-12DC8F47E740}"/>
              </a:ext>
            </a:extLst>
          </p:cNvPr>
          <p:cNvPicPr>
            <a:picLocks noChangeAspect="1"/>
          </p:cNvPicPr>
          <p:nvPr/>
        </p:nvPicPr>
        <p:blipFill>
          <a:blip r:embed="rId3"/>
          <a:stretch>
            <a:fillRect/>
          </a:stretch>
        </p:blipFill>
        <p:spPr>
          <a:xfrm>
            <a:off x="911225" y="981075"/>
            <a:ext cx="3011762" cy="959607"/>
          </a:xfrm>
          <a:prstGeom prst="rect">
            <a:avLst/>
          </a:prstGeom>
        </p:spPr>
      </p:pic>
      <p:sp>
        <p:nvSpPr>
          <p:cNvPr id="7" name="Title 2">
            <a:extLst>
              <a:ext uri="{FF2B5EF4-FFF2-40B4-BE49-F238E27FC236}">
                <a16:creationId xmlns:a16="http://schemas.microsoft.com/office/drawing/2014/main" id="{E9BF3232-B9BC-4886-8893-52E1AAE82E7B}"/>
              </a:ext>
            </a:extLst>
          </p:cNvPr>
          <p:cNvSpPr>
            <a:spLocks noGrp="1"/>
          </p:cNvSpPr>
          <p:nvPr>
            <p:ph type="ctrTitle"/>
          </p:nvPr>
        </p:nvSpPr>
        <p:spPr>
          <a:xfrm>
            <a:off x="614446" y="3910490"/>
            <a:ext cx="7230143" cy="898066"/>
          </a:xfrm>
        </p:spPr>
        <p:txBody>
          <a:bodyPr>
            <a:normAutofit fontScale="90000"/>
          </a:bodyPr>
          <a:lstStyle/>
          <a:p>
            <a:r>
              <a:rPr lang="en-IN" dirty="0"/>
              <a:t>Trench 3 Transaction Score for B Score Model for SIL</a:t>
            </a:r>
            <a:endParaRPr lang="en-US" dirty="0"/>
          </a:p>
        </p:txBody>
      </p:sp>
      <p:sp>
        <p:nvSpPr>
          <p:cNvPr id="9" name="Subtitle 3">
            <a:extLst>
              <a:ext uri="{FF2B5EF4-FFF2-40B4-BE49-F238E27FC236}">
                <a16:creationId xmlns:a16="http://schemas.microsoft.com/office/drawing/2014/main" id="{B2327766-4E3E-40CF-8FF1-E0AE92D6BE04}"/>
              </a:ext>
            </a:extLst>
          </p:cNvPr>
          <p:cNvSpPr>
            <a:spLocks noGrp="1"/>
          </p:cNvSpPr>
          <p:nvPr>
            <p:ph type="subTitle" idx="1"/>
          </p:nvPr>
        </p:nvSpPr>
        <p:spPr>
          <a:xfrm>
            <a:off x="911225" y="5167221"/>
            <a:ext cx="4390474" cy="720110"/>
          </a:xfrm>
        </p:spPr>
        <p:txBody>
          <a:bodyPr vert="horz" lIns="0" tIns="0" rIns="0" bIns="0" rtlCol="0" anchor="t">
            <a:normAutofit/>
          </a:bodyPr>
          <a:lstStyle/>
          <a:p>
            <a:pPr>
              <a:lnSpc>
                <a:spcPct val="114000"/>
              </a:lnSpc>
            </a:pPr>
            <a:r>
              <a:rPr lang="en-PH" dirty="0"/>
              <a:t>Presented by:</a:t>
            </a:r>
          </a:p>
          <a:p>
            <a:r>
              <a:rPr lang="en-PH" b="1" dirty="0"/>
              <a:t>Data Science</a:t>
            </a:r>
            <a:endParaRPr lang="en-PH" sz="1800" b="1" spc="20" dirty="0"/>
          </a:p>
          <a:p>
            <a:endParaRPr lang="en-PH" dirty="0"/>
          </a:p>
          <a:p>
            <a:endParaRPr lang="en-PH" sz="2000" dirty="0"/>
          </a:p>
        </p:txBody>
      </p:sp>
      <p:sp>
        <p:nvSpPr>
          <p:cNvPr id="3" name="Subtitle 3">
            <a:extLst>
              <a:ext uri="{FF2B5EF4-FFF2-40B4-BE49-F238E27FC236}">
                <a16:creationId xmlns:a16="http://schemas.microsoft.com/office/drawing/2014/main" id="{4F7E8F7E-6D89-74CB-11C3-C84321CCA4F1}"/>
              </a:ext>
            </a:extLst>
          </p:cNvPr>
          <p:cNvSpPr txBox="1">
            <a:spLocks/>
          </p:cNvSpPr>
          <p:nvPr/>
        </p:nvSpPr>
        <p:spPr>
          <a:xfrm>
            <a:off x="912539" y="5884552"/>
            <a:ext cx="4390474" cy="496766"/>
          </a:xfrm>
          <a:prstGeom prst="rect">
            <a:avLst/>
          </a:prstGeom>
        </p:spPr>
        <p:txBody>
          <a:bodyPr vert="horz" lIns="0" tIns="0" rIns="0" bIns="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baseline="0" noProof="0" dirty="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 08</a:t>
            </a:r>
            <a:r>
              <a:rPr lang="en-US" b="1" baseline="30000" dirty="0"/>
              <a:t>th</a:t>
            </a:r>
            <a:r>
              <a:rPr lang="en-US" b="1" dirty="0"/>
              <a:t> May 2025</a:t>
            </a:r>
            <a:endParaRPr lang="en-US" dirty="0"/>
          </a:p>
          <a:p>
            <a:endParaRPr lang="en-US" dirty="0"/>
          </a:p>
        </p:txBody>
      </p:sp>
    </p:spTree>
    <p:extLst>
      <p:ext uri="{BB962C8B-B14F-4D97-AF65-F5344CB8AC3E}">
        <p14:creationId xmlns:p14="http://schemas.microsoft.com/office/powerpoint/2010/main" val="4129944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132D8-6B2A-4DF7-517F-E0EEA2B0F04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E6E8E0E-D6C2-8AED-8BA2-0BE45B14A1F1}"/>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tx_amt_cash_in_total</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87B4AF19-3011-FBED-5713-E038126A0D5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10</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D4A521BE-FDBF-F4C8-94E5-B615C274EFED}"/>
              </a:ext>
            </a:extLst>
          </p:cNvPr>
          <p:cNvSpPr txBox="1">
            <a:spLocks/>
          </p:cNvSpPr>
          <p:nvPr/>
        </p:nvSpPr>
        <p:spPr>
          <a:xfrm>
            <a:off x="9982200" y="19268"/>
            <a:ext cx="1424233" cy="653691"/>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a:t>
            </a:r>
            <a:r>
              <a:rPr lang="en-US" sz="1800" b="1" kern="1200" spc="-90" baseline="0" dirty="0">
                <a:solidFill>
                  <a:srgbClr val="785AFF"/>
                </a:solidFill>
                <a:effectLst/>
                <a:latin typeface="Univers LT"/>
                <a:ea typeface="+mj-ea"/>
                <a:cs typeface="+mj-cs"/>
              </a:rPr>
              <a:t>1</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1FE52A3E-B2E4-EC77-D8DC-ED1E183A3DFF}"/>
              </a:ext>
            </a:extLst>
          </p:cNvPr>
          <p:cNvSpPr txBox="1"/>
          <p:nvPr/>
        </p:nvSpPr>
        <p:spPr>
          <a:xfrm>
            <a:off x="6992104" y="1106031"/>
            <a:ext cx="4709409" cy="1600438"/>
          </a:xfrm>
          <a:prstGeom prst="rect">
            <a:avLst/>
          </a:prstGeom>
          <a:noFill/>
        </p:spPr>
        <p:txBody>
          <a:bodyPr wrap="square" rtlCol="0">
            <a:spAutoFit/>
          </a:bodyPr>
          <a:lstStyle/>
          <a:p>
            <a:pPr algn="just"/>
            <a:r>
              <a:rPr lang="en-US" sz="1400" b="1" i="1" dirty="0">
                <a:solidFill>
                  <a:srgbClr val="424242"/>
                </a:solidFill>
                <a:effectLst/>
                <a:latin typeface="Segoe Sans"/>
              </a:rPr>
              <a:t>Total Cash Transactions</a:t>
            </a:r>
            <a:r>
              <a:rPr lang="en-US" sz="1400" b="0" i="0" dirty="0">
                <a:solidFill>
                  <a:srgbClr val="424242"/>
                </a:solidFill>
                <a:effectLst/>
                <a:latin typeface="Segoe Sans"/>
              </a:rPr>
              <a:t>: This metric represents the cumulative amount of cash transactions credited to customer accounts up to the observation date. It specifically excludes any loan amounts received by the customer. The transactions considered include transfers from Tonik to Tonik accounts as well as transfers from other banks to Tonik accounts.</a:t>
            </a:r>
            <a:endParaRPr lang="en-IN" sz="1300" dirty="0"/>
          </a:p>
        </p:txBody>
      </p:sp>
      <p:pic>
        <p:nvPicPr>
          <p:cNvPr id="9" name="Picture 8">
            <a:extLst>
              <a:ext uri="{FF2B5EF4-FFF2-40B4-BE49-F238E27FC236}">
                <a16:creationId xmlns:a16="http://schemas.microsoft.com/office/drawing/2014/main" id="{3375B8CB-B227-4F44-C069-8D6767AFCCA5}"/>
              </a:ext>
            </a:extLst>
          </p:cNvPr>
          <p:cNvPicPr>
            <a:picLocks noChangeAspect="1"/>
          </p:cNvPicPr>
          <p:nvPr/>
        </p:nvPicPr>
        <p:blipFill>
          <a:blip r:embed="rId2"/>
          <a:stretch>
            <a:fillRect/>
          </a:stretch>
        </p:blipFill>
        <p:spPr>
          <a:xfrm>
            <a:off x="148906" y="2577724"/>
            <a:ext cx="6532632" cy="3897647"/>
          </a:xfrm>
          <a:prstGeom prst="rect">
            <a:avLst/>
          </a:prstGeom>
        </p:spPr>
      </p:pic>
      <p:pic>
        <p:nvPicPr>
          <p:cNvPr id="13" name="Picture 12">
            <a:extLst>
              <a:ext uri="{FF2B5EF4-FFF2-40B4-BE49-F238E27FC236}">
                <a16:creationId xmlns:a16="http://schemas.microsoft.com/office/drawing/2014/main" id="{E6735280-6F9D-62FE-F38A-24BE3C62AA28}"/>
              </a:ext>
            </a:extLst>
          </p:cNvPr>
          <p:cNvPicPr>
            <a:picLocks noChangeAspect="1"/>
          </p:cNvPicPr>
          <p:nvPr/>
        </p:nvPicPr>
        <p:blipFill>
          <a:blip r:embed="rId3"/>
          <a:stretch>
            <a:fillRect/>
          </a:stretch>
        </p:blipFill>
        <p:spPr>
          <a:xfrm>
            <a:off x="443087" y="1129411"/>
            <a:ext cx="5639587" cy="1200318"/>
          </a:xfrm>
          <a:prstGeom prst="rect">
            <a:avLst/>
          </a:prstGeom>
        </p:spPr>
      </p:pic>
      <p:pic>
        <p:nvPicPr>
          <p:cNvPr id="15" name="Picture 14">
            <a:extLst>
              <a:ext uri="{FF2B5EF4-FFF2-40B4-BE49-F238E27FC236}">
                <a16:creationId xmlns:a16="http://schemas.microsoft.com/office/drawing/2014/main" id="{DAEEEE43-10EA-0AF7-11D7-2CECD7A0F138}"/>
              </a:ext>
            </a:extLst>
          </p:cNvPr>
          <p:cNvPicPr>
            <a:picLocks noChangeAspect="1"/>
          </p:cNvPicPr>
          <p:nvPr/>
        </p:nvPicPr>
        <p:blipFill>
          <a:blip r:embed="rId4"/>
          <a:stretch>
            <a:fillRect/>
          </a:stretch>
        </p:blipFill>
        <p:spPr>
          <a:xfrm>
            <a:off x="7183394" y="3379396"/>
            <a:ext cx="4456670" cy="2209800"/>
          </a:xfrm>
          <a:prstGeom prst="rect">
            <a:avLst/>
          </a:prstGeom>
        </p:spPr>
      </p:pic>
    </p:spTree>
    <p:extLst>
      <p:ext uri="{BB962C8B-B14F-4D97-AF65-F5344CB8AC3E}">
        <p14:creationId xmlns:p14="http://schemas.microsoft.com/office/powerpoint/2010/main" val="1330816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8EBA0-B7B9-EF51-E4F5-49A6450EFD2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DFE94D6-8840-C5C4-35C9-CB13B87B13B9}"/>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last_applied_loan_type_bin</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B288E8FB-6289-5FCB-FCB7-310887ED0F8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11</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DAB30DB0-B0D7-8EA6-D3DC-CA9D9BB99E20}"/>
              </a:ext>
            </a:extLst>
          </p:cNvPr>
          <p:cNvSpPr txBox="1">
            <a:spLocks/>
          </p:cNvSpPr>
          <p:nvPr/>
        </p:nvSpPr>
        <p:spPr>
          <a:xfrm>
            <a:off x="9982200" y="19268"/>
            <a:ext cx="1424233" cy="653691"/>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a:t>
            </a:r>
            <a:r>
              <a:rPr lang="en-US" sz="1800" dirty="0">
                <a:solidFill>
                  <a:srgbClr val="785AFF"/>
                </a:solidFill>
                <a:latin typeface="Univers LT"/>
              </a:rPr>
              <a:t>2</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8A45C3C8-2463-2771-3FE4-1A68E58F35E6}"/>
              </a:ext>
            </a:extLst>
          </p:cNvPr>
          <p:cNvSpPr txBox="1"/>
          <p:nvPr/>
        </p:nvSpPr>
        <p:spPr>
          <a:xfrm>
            <a:off x="5634681" y="950207"/>
            <a:ext cx="6196403" cy="1733808"/>
          </a:xfrm>
          <a:prstGeom prst="rect">
            <a:avLst/>
          </a:prstGeom>
          <a:noFill/>
        </p:spPr>
        <p:txBody>
          <a:bodyPr wrap="square" rtlCol="0">
            <a:spAutoFit/>
          </a:bodyPr>
          <a:lstStyle/>
          <a:p>
            <a:pPr algn="l">
              <a:spcBef>
                <a:spcPts val="450"/>
              </a:spcBef>
              <a:spcAft>
                <a:spcPts val="750"/>
              </a:spcAft>
              <a:buNone/>
            </a:pPr>
            <a:r>
              <a:rPr lang="en-US" sz="1200" b="1" i="1" dirty="0">
                <a:solidFill>
                  <a:srgbClr val="424242"/>
                </a:solidFill>
                <a:effectLst/>
                <a:latin typeface="Segoe Sans"/>
              </a:rPr>
              <a:t>Last Applied Loan Type Bin</a:t>
            </a:r>
            <a:r>
              <a:rPr lang="en-US" sz="1200" b="0" i="0" dirty="0">
                <a:solidFill>
                  <a:srgbClr val="424242"/>
                </a:solidFill>
                <a:effectLst/>
                <a:latin typeface="Segoe Sans"/>
              </a:rPr>
              <a:t>: This feature is a simplified version of the last applied loan type, representing the type of loan the customer applied for in their most recent application.</a:t>
            </a:r>
          </a:p>
          <a:p>
            <a:pPr algn="l">
              <a:spcAft>
                <a:spcPts val="600"/>
              </a:spcAft>
              <a:buFont typeface="Arial" panose="020B0604020202020204" pitchFamily="34" charset="0"/>
              <a:buChar char="•"/>
            </a:pPr>
            <a:r>
              <a:rPr lang="en-US" sz="1200" b="1" i="0" dirty="0">
                <a:solidFill>
                  <a:srgbClr val="424242"/>
                </a:solidFill>
                <a:effectLst/>
                <a:latin typeface="Segoe Sans"/>
              </a:rPr>
              <a:t>Other</a:t>
            </a:r>
            <a:r>
              <a:rPr lang="en-US" sz="1200" b="0" i="0" dirty="0">
                <a:solidFill>
                  <a:srgbClr val="424242"/>
                </a:solidFill>
                <a:effectLst/>
                <a:latin typeface="Segoe Sans"/>
              </a:rPr>
              <a:t>: Includes various loan types such as Flex-up, Reloan, Big-loan, TSA-ACL, etc.</a:t>
            </a:r>
          </a:p>
          <a:p>
            <a:pPr algn="l">
              <a:spcAft>
                <a:spcPts val="600"/>
              </a:spcAft>
              <a:buFont typeface="Arial" panose="020B0604020202020204" pitchFamily="34" charset="0"/>
              <a:buChar char="•"/>
            </a:pPr>
            <a:r>
              <a:rPr lang="en-US" sz="1200" b="1" i="0" dirty="0">
                <a:solidFill>
                  <a:srgbClr val="424242"/>
                </a:solidFill>
                <a:effectLst/>
                <a:latin typeface="Segoe Sans"/>
              </a:rPr>
              <a:t>Quick</a:t>
            </a:r>
            <a:r>
              <a:rPr lang="en-US" sz="1200" b="0" i="0" dirty="0">
                <a:solidFill>
                  <a:srgbClr val="424242"/>
                </a:solidFill>
                <a:effectLst/>
                <a:latin typeface="Segoe Sans"/>
              </a:rPr>
              <a:t>: Refers to cash loans.</a:t>
            </a:r>
          </a:p>
          <a:p>
            <a:pPr algn="l">
              <a:spcAft>
                <a:spcPts val="600"/>
              </a:spcAft>
              <a:buFont typeface="Arial" panose="020B0604020202020204" pitchFamily="34" charset="0"/>
              <a:buChar char="•"/>
            </a:pPr>
            <a:r>
              <a:rPr lang="en-US" sz="1200" b="1" i="0" dirty="0">
                <a:solidFill>
                  <a:srgbClr val="424242"/>
                </a:solidFill>
                <a:effectLst/>
                <a:latin typeface="Segoe Sans"/>
              </a:rPr>
              <a:t>SIL</a:t>
            </a:r>
            <a:r>
              <a:rPr lang="en-US" sz="1200" b="0" i="0" dirty="0">
                <a:solidFill>
                  <a:srgbClr val="424242"/>
                </a:solidFill>
                <a:effectLst/>
                <a:latin typeface="Segoe Sans"/>
              </a:rPr>
              <a:t>: Represents shop installment loans.</a:t>
            </a:r>
          </a:p>
          <a:p>
            <a:endParaRPr lang="en-IN" sz="1300" dirty="0"/>
          </a:p>
        </p:txBody>
      </p:sp>
      <p:pic>
        <p:nvPicPr>
          <p:cNvPr id="9" name="Picture 8">
            <a:extLst>
              <a:ext uri="{FF2B5EF4-FFF2-40B4-BE49-F238E27FC236}">
                <a16:creationId xmlns:a16="http://schemas.microsoft.com/office/drawing/2014/main" id="{AA6064B2-F10A-E02F-59AF-1FB94117A842}"/>
              </a:ext>
            </a:extLst>
          </p:cNvPr>
          <p:cNvPicPr>
            <a:picLocks noChangeAspect="1"/>
          </p:cNvPicPr>
          <p:nvPr/>
        </p:nvPicPr>
        <p:blipFill>
          <a:blip r:embed="rId2"/>
          <a:stretch>
            <a:fillRect/>
          </a:stretch>
        </p:blipFill>
        <p:spPr>
          <a:xfrm>
            <a:off x="561474" y="1353711"/>
            <a:ext cx="4465657" cy="952633"/>
          </a:xfrm>
          <a:prstGeom prst="rect">
            <a:avLst/>
          </a:prstGeom>
        </p:spPr>
      </p:pic>
      <p:pic>
        <p:nvPicPr>
          <p:cNvPr id="11" name="Picture 10">
            <a:extLst>
              <a:ext uri="{FF2B5EF4-FFF2-40B4-BE49-F238E27FC236}">
                <a16:creationId xmlns:a16="http://schemas.microsoft.com/office/drawing/2014/main" id="{8699E45F-54AC-1E6F-61A3-2EA987AE5B8C}"/>
              </a:ext>
            </a:extLst>
          </p:cNvPr>
          <p:cNvPicPr>
            <a:picLocks noChangeAspect="1"/>
          </p:cNvPicPr>
          <p:nvPr/>
        </p:nvPicPr>
        <p:blipFill>
          <a:blip r:embed="rId3"/>
          <a:stretch>
            <a:fillRect/>
          </a:stretch>
        </p:blipFill>
        <p:spPr>
          <a:xfrm>
            <a:off x="334265" y="2558715"/>
            <a:ext cx="4558578" cy="4162759"/>
          </a:xfrm>
          <a:prstGeom prst="rect">
            <a:avLst/>
          </a:prstGeom>
        </p:spPr>
      </p:pic>
      <p:pic>
        <p:nvPicPr>
          <p:cNvPr id="16" name="Picture 15">
            <a:extLst>
              <a:ext uri="{FF2B5EF4-FFF2-40B4-BE49-F238E27FC236}">
                <a16:creationId xmlns:a16="http://schemas.microsoft.com/office/drawing/2014/main" id="{9CEF7040-FA0C-8BB5-B946-37096520BBB4}"/>
              </a:ext>
            </a:extLst>
          </p:cNvPr>
          <p:cNvPicPr>
            <a:picLocks noChangeAspect="1"/>
          </p:cNvPicPr>
          <p:nvPr/>
        </p:nvPicPr>
        <p:blipFill>
          <a:blip r:embed="rId4"/>
          <a:stretch>
            <a:fillRect/>
          </a:stretch>
        </p:blipFill>
        <p:spPr>
          <a:xfrm>
            <a:off x="5342021" y="3023286"/>
            <a:ext cx="6515714" cy="3333064"/>
          </a:xfrm>
          <a:prstGeom prst="rect">
            <a:avLst/>
          </a:prstGeom>
        </p:spPr>
      </p:pic>
    </p:spTree>
    <p:extLst>
      <p:ext uri="{BB962C8B-B14F-4D97-AF65-F5344CB8AC3E}">
        <p14:creationId xmlns:p14="http://schemas.microsoft.com/office/powerpoint/2010/main" val="975597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2F0FC-13F8-38E1-B8C4-F5F742045BC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AE5ABE6-1662-927B-514B-D74470451199}"/>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fe_tx_first_product</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30A8F9EE-4455-036F-83C2-35BF5782AB3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12</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3C88AC27-2F6C-6936-9726-62FE389F0DAF}"/>
              </a:ext>
            </a:extLst>
          </p:cNvPr>
          <p:cNvSpPr txBox="1">
            <a:spLocks/>
          </p:cNvSpPr>
          <p:nvPr/>
        </p:nvSpPr>
        <p:spPr>
          <a:xfrm>
            <a:off x="9982200" y="19268"/>
            <a:ext cx="1424233" cy="653691"/>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3</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8283DCA4-C177-3B3C-4900-B65CD08B0587}"/>
              </a:ext>
            </a:extLst>
          </p:cNvPr>
          <p:cNvSpPr txBox="1"/>
          <p:nvPr/>
        </p:nvSpPr>
        <p:spPr>
          <a:xfrm>
            <a:off x="6010518" y="834415"/>
            <a:ext cx="5820567" cy="1795363"/>
          </a:xfrm>
          <a:prstGeom prst="rect">
            <a:avLst/>
          </a:prstGeom>
          <a:noFill/>
        </p:spPr>
        <p:txBody>
          <a:bodyPr wrap="square" rtlCol="0">
            <a:spAutoFit/>
          </a:bodyPr>
          <a:lstStyle/>
          <a:p>
            <a:pPr algn="l">
              <a:spcBef>
                <a:spcPts val="450"/>
              </a:spcBef>
              <a:spcAft>
                <a:spcPts val="750"/>
              </a:spcAft>
              <a:buNone/>
            </a:pPr>
            <a:r>
              <a:rPr lang="en-US" sz="1200" b="1" i="1" dirty="0">
                <a:solidFill>
                  <a:srgbClr val="424242"/>
                </a:solidFill>
                <a:effectLst/>
                <a:latin typeface="Segoe Sans"/>
              </a:rPr>
              <a:t>First Product Selected by Customer</a:t>
            </a:r>
            <a:r>
              <a:rPr lang="en-US" sz="1200" b="0" i="0" dirty="0">
                <a:solidFill>
                  <a:srgbClr val="424242"/>
                </a:solidFill>
                <a:effectLst/>
                <a:latin typeface="Segoe Sans"/>
              </a:rPr>
              <a:t>: This feature represents the initial product chosen by the customer and is a simplified version of the original feature.</a:t>
            </a:r>
          </a:p>
          <a:p>
            <a:pPr algn="l">
              <a:spcAft>
                <a:spcPts val="600"/>
              </a:spcAft>
              <a:buFont typeface="Arial" panose="020B0604020202020204" pitchFamily="34" charset="0"/>
              <a:buChar char="•"/>
            </a:pPr>
            <a:r>
              <a:rPr lang="en-US" sz="1200" b="1" i="1" dirty="0">
                <a:solidFill>
                  <a:srgbClr val="424242"/>
                </a:solidFill>
                <a:effectLst/>
                <a:latin typeface="Segoe Sans"/>
              </a:rPr>
              <a:t>Loan-Cash</a:t>
            </a:r>
            <a:r>
              <a:rPr lang="en-US" sz="1200" b="0" i="0" dirty="0">
                <a:solidFill>
                  <a:srgbClr val="424242"/>
                </a:solidFill>
                <a:effectLst/>
                <a:latin typeface="Segoe Sans"/>
              </a:rPr>
              <a:t>: Quick loans without Value-Added Services (VAS).</a:t>
            </a:r>
          </a:p>
          <a:p>
            <a:pPr algn="l">
              <a:spcAft>
                <a:spcPts val="600"/>
              </a:spcAft>
              <a:buFont typeface="Arial" panose="020B0604020202020204" pitchFamily="34" charset="0"/>
              <a:buChar char="•"/>
            </a:pPr>
            <a:r>
              <a:rPr lang="en-US" sz="1200" b="1" i="1" dirty="0">
                <a:solidFill>
                  <a:srgbClr val="424242"/>
                </a:solidFill>
                <a:effectLst/>
                <a:latin typeface="Segoe Sans"/>
              </a:rPr>
              <a:t>Loan-SIL</a:t>
            </a:r>
            <a:r>
              <a:rPr lang="en-US" sz="1200" b="0" i="0" dirty="0">
                <a:solidFill>
                  <a:srgbClr val="424242"/>
                </a:solidFill>
                <a:effectLst/>
                <a:latin typeface="Segoe Sans"/>
              </a:rPr>
              <a:t>: Shop installment loans without VAS.</a:t>
            </a:r>
          </a:p>
          <a:p>
            <a:pPr algn="l">
              <a:spcAft>
                <a:spcPts val="600"/>
              </a:spcAft>
              <a:buFont typeface="Arial" panose="020B0604020202020204" pitchFamily="34" charset="0"/>
              <a:buChar char="•"/>
            </a:pPr>
            <a:r>
              <a:rPr lang="en-US" sz="1200" b="1" i="1" dirty="0">
                <a:solidFill>
                  <a:srgbClr val="424242"/>
                </a:solidFill>
                <a:effectLst/>
                <a:latin typeface="Segoe Sans"/>
              </a:rPr>
              <a:t>Loan-VAS</a:t>
            </a:r>
            <a:r>
              <a:rPr lang="en-US" sz="1200" b="0" i="0" dirty="0">
                <a:solidFill>
                  <a:srgbClr val="424242"/>
                </a:solidFill>
                <a:effectLst/>
                <a:latin typeface="Segoe Sans"/>
              </a:rPr>
              <a:t>: Any type of loan that includes VAS.</a:t>
            </a:r>
          </a:p>
          <a:p>
            <a:pPr algn="l">
              <a:spcAft>
                <a:spcPts val="600"/>
              </a:spcAft>
              <a:buFont typeface="Arial" panose="020B0604020202020204" pitchFamily="34" charset="0"/>
              <a:buChar char="•"/>
            </a:pPr>
            <a:r>
              <a:rPr lang="en-US" sz="1200" b="1" i="1" dirty="0">
                <a:solidFill>
                  <a:srgbClr val="424242"/>
                </a:solidFill>
                <a:effectLst/>
                <a:latin typeface="Segoe Sans"/>
              </a:rPr>
              <a:t>Savings</a:t>
            </a:r>
            <a:r>
              <a:rPr lang="en-US" sz="1200" b="0" i="0" dirty="0">
                <a:solidFill>
                  <a:srgbClr val="424242"/>
                </a:solidFill>
                <a:effectLst/>
                <a:latin typeface="Segoe Sans"/>
              </a:rPr>
              <a:t>: Indicates that the first product selected was a savings product.</a:t>
            </a:r>
          </a:p>
          <a:p>
            <a:endParaRPr lang="en-IN" sz="1200" dirty="0"/>
          </a:p>
        </p:txBody>
      </p:sp>
      <p:pic>
        <p:nvPicPr>
          <p:cNvPr id="8" name="Picture 7">
            <a:extLst>
              <a:ext uri="{FF2B5EF4-FFF2-40B4-BE49-F238E27FC236}">
                <a16:creationId xmlns:a16="http://schemas.microsoft.com/office/drawing/2014/main" id="{25D5F0B4-560D-01AA-C664-03EDDBAE2F58}"/>
              </a:ext>
            </a:extLst>
          </p:cNvPr>
          <p:cNvPicPr>
            <a:picLocks noChangeAspect="1"/>
          </p:cNvPicPr>
          <p:nvPr/>
        </p:nvPicPr>
        <p:blipFill>
          <a:blip r:embed="rId2"/>
          <a:stretch>
            <a:fillRect/>
          </a:stretch>
        </p:blipFill>
        <p:spPr>
          <a:xfrm>
            <a:off x="334264" y="1477661"/>
            <a:ext cx="5034576" cy="1019317"/>
          </a:xfrm>
          <a:prstGeom prst="rect">
            <a:avLst/>
          </a:prstGeom>
        </p:spPr>
      </p:pic>
      <p:pic>
        <p:nvPicPr>
          <p:cNvPr id="11" name="Picture 10">
            <a:extLst>
              <a:ext uri="{FF2B5EF4-FFF2-40B4-BE49-F238E27FC236}">
                <a16:creationId xmlns:a16="http://schemas.microsoft.com/office/drawing/2014/main" id="{8AB07A1E-D246-95FA-7130-00B1F35E432B}"/>
              </a:ext>
            </a:extLst>
          </p:cNvPr>
          <p:cNvPicPr>
            <a:picLocks noChangeAspect="1"/>
          </p:cNvPicPr>
          <p:nvPr/>
        </p:nvPicPr>
        <p:blipFill>
          <a:blip r:embed="rId3"/>
          <a:stretch>
            <a:fillRect/>
          </a:stretch>
        </p:blipFill>
        <p:spPr>
          <a:xfrm>
            <a:off x="197972" y="3140224"/>
            <a:ext cx="5466250" cy="3295484"/>
          </a:xfrm>
          <a:prstGeom prst="rect">
            <a:avLst/>
          </a:prstGeom>
        </p:spPr>
      </p:pic>
      <p:pic>
        <p:nvPicPr>
          <p:cNvPr id="16" name="Picture 15">
            <a:extLst>
              <a:ext uri="{FF2B5EF4-FFF2-40B4-BE49-F238E27FC236}">
                <a16:creationId xmlns:a16="http://schemas.microsoft.com/office/drawing/2014/main" id="{E96DF72E-FFD2-F433-F6E9-CC099B1751A2}"/>
              </a:ext>
            </a:extLst>
          </p:cNvPr>
          <p:cNvPicPr>
            <a:picLocks noChangeAspect="1"/>
          </p:cNvPicPr>
          <p:nvPr/>
        </p:nvPicPr>
        <p:blipFill>
          <a:blip r:embed="rId4"/>
          <a:stretch>
            <a:fillRect/>
          </a:stretch>
        </p:blipFill>
        <p:spPr>
          <a:xfrm>
            <a:off x="6082673" y="2662989"/>
            <a:ext cx="5911355" cy="3772720"/>
          </a:xfrm>
          <a:prstGeom prst="rect">
            <a:avLst/>
          </a:prstGeom>
        </p:spPr>
      </p:pic>
    </p:spTree>
    <p:extLst>
      <p:ext uri="{BB962C8B-B14F-4D97-AF65-F5344CB8AC3E}">
        <p14:creationId xmlns:p14="http://schemas.microsoft.com/office/powerpoint/2010/main" val="3845711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D037C-D9F4-B427-3AD9-D9618B016A5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ACA3B4A-221C-B50E-5881-8A860AB74D50}"/>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cnt_jira_tickets_created_bin</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925673F5-4699-4275-A99D-D530E113669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13</a:t>
            </a:fld>
            <a:endParaRPr lang="en-US" sz="1200" dirty="0">
              <a:solidFill>
                <a:schemeClr val="tx1">
                  <a:lumMod val="50000"/>
                  <a:lumOff val="50000"/>
                </a:schemeClr>
              </a:solidFill>
            </a:endParaRPr>
          </a:p>
        </p:txBody>
      </p:sp>
      <p:sp>
        <p:nvSpPr>
          <p:cNvPr id="6" name="Title 2">
            <a:extLst>
              <a:ext uri="{FF2B5EF4-FFF2-40B4-BE49-F238E27FC236}">
                <a16:creationId xmlns:a16="http://schemas.microsoft.com/office/drawing/2014/main" id="{C73E649C-6815-A09B-A834-FA0686DF3533}"/>
              </a:ext>
            </a:extLst>
          </p:cNvPr>
          <p:cNvSpPr txBox="1">
            <a:spLocks/>
          </p:cNvSpPr>
          <p:nvPr/>
        </p:nvSpPr>
        <p:spPr>
          <a:xfrm>
            <a:off x="9982200" y="19268"/>
            <a:ext cx="1424233" cy="653691"/>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4</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ACF27182-2C6A-9380-B173-AEFFF89B45D5}"/>
              </a:ext>
            </a:extLst>
          </p:cNvPr>
          <p:cNvSpPr txBox="1"/>
          <p:nvPr/>
        </p:nvSpPr>
        <p:spPr>
          <a:xfrm>
            <a:off x="5183984" y="834415"/>
            <a:ext cx="6558869" cy="830997"/>
          </a:xfrm>
          <a:prstGeom prst="rect">
            <a:avLst/>
          </a:prstGeom>
          <a:noFill/>
        </p:spPr>
        <p:txBody>
          <a:bodyPr wrap="square" rtlCol="0">
            <a:spAutoFit/>
          </a:bodyPr>
          <a:lstStyle/>
          <a:p>
            <a:pPr algn="l">
              <a:spcBef>
                <a:spcPts val="450"/>
              </a:spcBef>
              <a:spcAft>
                <a:spcPts val="750"/>
              </a:spcAft>
              <a:buNone/>
            </a:pPr>
            <a:r>
              <a:rPr lang="en-US" sz="1200" b="1" i="1"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Jira Tickets Raised by or for Customers</a:t>
            </a:r>
            <a:r>
              <a:rPr lang="en-US" sz="12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This feature captures any type of Jira ticket raised either by the customer or on behalf of the customer. Tickets can be initiated during the application or onboarding process due to discrepancies in the data provided by the customer, or they can be raised by the customer to address any issues they are facing.</a:t>
            </a:r>
          </a:p>
        </p:txBody>
      </p:sp>
      <p:pic>
        <p:nvPicPr>
          <p:cNvPr id="8" name="Picture 7">
            <a:extLst>
              <a:ext uri="{FF2B5EF4-FFF2-40B4-BE49-F238E27FC236}">
                <a16:creationId xmlns:a16="http://schemas.microsoft.com/office/drawing/2014/main" id="{4155D758-D245-AE13-6E8B-0DBB58742645}"/>
              </a:ext>
            </a:extLst>
          </p:cNvPr>
          <p:cNvPicPr>
            <a:picLocks noChangeAspect="1"/>
          </p:cNvPicPr>
          <p:nvPr/>
        </p:nvPicPr>
        <p:blipFill>
          <a:blip r:embed="rId2"/>
          <a:stretch>
            <a:fillRect/>
          </a:stretch>
        </p:blipFill>
        <p:spPr>
          <a:xfrm>
            <a:off x="334264" y="1116893"/>
            <a:ext cx="4405438" cy="828791"/>
          </a:xfrm>
          <a:prstGeom prst="rect">
            <a:avLst/>
          </a:prstGeom>
        </p:spPr>
      </p:pic>
      <p:pic>
        <p:nvPicPr>
          <p:cNvPr id="10" name="Picture 9">
            <a:extLst>
              <a:ext uri="{FF2B5EF4-FFF2-40B4-BE49-F238E27FC236}">
                <a16:creationId xmlns:a16="http://schemas.microsoft.com/office/drawing/2014/main" id="{1BEF324C-A96D-5353-3C89-EC72A1CE4585}"/>
              </a:ext>
            </a:extLst>
          </p:cNvPr>
          <p:cNvPicPr>
            <a:picLocks noChangeAspect="1"/>
          </p:cNvPicPr>
          <p:nvPr/>
        </p:nvPicPr>
        <p:blipFill>
          <a:blip r:embed="rId3"/>
          <a:stretch>
            <a:fillRect/>
          </a:stretch>
        </p:blipFill>
        <p:spPr>
          <a:xfrm>
            <a:off x="242224" y="2462463"/>
            <a:ext cx="4824046" cy="3893887"/>
          </a:xfrm>
          <a:prstGeom prst="rect">
            <a:avLst/>
          </a:prstGeom>
        </p:spPr>
      </p:pic>
      <p:pic>
        <p:nvPicPr>
          <p:cNvPr id="15" name="Picture 14">
            <a:extLst>
              <a:ext uri="{FF2B5EF4-FFF2-40B4-BE49-F238E27FC236}">
                <a16:creationId xmlns:a16="http://schemas.microsoft.com/office/drawing/2014/main" id="{83F6425C-9D05-FCB1-7C42-015AFF951461}"/>
              </a:ext>
            </a:extLst>
          </p:cNvPr>
          <p:cNvPicPr>
            <a:picLocks noChangeAspect="1"/>
          </p:cNvPicPr>
          <p:nvPr/>
        </p:nvPicPr>
        <p:blipFill>
          <a:blip r:embed="rId4"/>
          <a:stretch>
            <a:fillRect/>
          </a:stretch>
        </p:blipFill>
        <p:spPr>
          <a:xfrm>
            <a:off x="5466367" y="1826868"/>
            <a:ext cx="4126812" cy="4788568"/>
          </a:xfrm>
          <a:prstGeom prst="rect">
            <a:avLst/>
          </a:prstGeom>
        </p:spPr>
      </p:pic>
      <p:sp>
        <p:nvSpPr>
          <p:cNvPr id="16" name="Scroll: Vertical 15">
            <a:extLst>
              <a:ext uri="{FF2B5EF4-FFF2-40B4-BE49-F238E27FC236}">
                <a16:creationId xmlns:a16="http://schemas.microsoft.com/office/drawing/2014/main" id="{D8A42FF3-7E4E-2434-C705-AC288D52A1B7}"/>
              </a:ext>
            </a:extLst>
          </p:cNvPr>
          <p:cNvSpPr/>
          <p:nvPr/>
        </p:nvSpPr>
        <p:spPr>
          <a:xfrm>
            <a:off x="9881936" y="2141621"/>
            <a:ext cx="2067839" cy="830997"/>
          </a:xfrm>
          <a:prstGeom prst="vertic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For Description of Jira ticket type click here </a:t>
            </a:r>
          </a:p>
        </p:txBody>
      </p:sp>
      <p:sp>
        <p:nvSpPr>
          <p:cNvPr id="17" name="Arrow: Right 16">
            <a:hlinkClick r:id="rId5" action="ppaction://hlinksldjump"/>
            <a:extLst>
              <a:ext uri="{FF2B5EF4-FFF2-40B4-BE49-F238E27FC236}">
                <a16:creationId xmlns:a16="http://schemas.microsoft.com/office/drawing/2014/main" id="{9BDC5328-C04E-69FD-B22A-4D7516308BC2}"/>
              </a:ext>
            </a:extLst>
          </p:cNvPr>
          <p:cNvSpPr/>
          <p:nvPr/>
        </p:nvSpPr>
        <p:spPr>
          <a:xfrm>
            <a:off x="11509383" y="2807368"/>
            <a:ext cx="224621" cy="136358"/>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49302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CF803-4642-8B46-77DD-B707D09055B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69F65D1-1BCE-14C4-4D3D-A5A674577396}"/>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first_applied_loan_amount</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33D04281-F0FD-15FC-85A4-6D7EE784B07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14</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E1855F1B-7B0A-7390-C820-2D491B43E059}"/>
              </a:ext>
            </a:extLst>
          </p:cNvPr>
          <p:cNvSpPr txBox="1">
            <a:spLocks/>
          </p:cNvSpPr>
          <p:nvPr/>
        </p:nvSpPr>
        <p:spPr>
          <a:xfrm>
            <a:off x="9982200" y="19268"/>
            <a:ext cx="1424233" cy="653691"/>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5</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71420C52-46F1-DAC8-687C-0DB628F54E13}"/>
              </a:ext>
            </a:extLst>
          </p:cNvPr>
          <p:cNvSpPr txBox="1"/>
          <p:nvPr/>
        </p:nvSpPr>
        <p:spPr>
          <a:xfrm>
            <a:off x="6343135" y="849677"/>
            <a:ext cx="5593493" cy="646331"/>
          </a:xfrm>
          <a:prstGeom prst="rect">
            <a:avLst/>
          </a:prstGeom>
          <a:noFill/>
        </p:spPr>
        <p:txBody>
          <a:bodyPr wrap="square" rtlCol="0">
            <a:spAutoFit/>
          </a:bodyPr>
          <a:lstStyle/>
          <a:p>
            <a:r>
              <a:rPr lang="en-US" sz="1200" b="1" i="0" dirty="0">
                <a:solidFill>
                  <a:srgbClr val="424242"/>
                </a:solidFill>
                <a:effectLst/>
                <a:latin typeface="Segoe Sans"/>
              </a:rPr>
              <a:t>Loan Applied Amount in Customer’s First Ever Application</a:t>
            </a:r>
            <a:r>
              <a:rPr lang="en-US" sz="1200" b="0" i="0" dirty="0">
                <a:solidFill>
                  <a:srgbClr val="424242"/>
                </a:solidFill>
                <a:effectLst/>
                <a:latin typeface="Segoe Sans"/>
              </a:rPr>
              <a:t>: This feature captures the total amount of the loan that the customer applied for in their very first application. This is related to customer applying for loan in Tonik.</a:t>
            </a:r>
            <a:endParaRPr lang="en-IN" sz="1200" dirty="0"/>
          </a:p>
        </p:txBody>
      </p:sp>
      <p:pic>
        <p:nvPicPr>
          <p:cNvPr id="8" name="Picture 7">
            <a:extLst>
              <a:ext uri="{FF2B5EF4-FFF2-40B4-BE49-F238E27FC236}">
                <a16:creationId xmlns:a16="http://schemas.microsoft.com/office/drawing/2014/main" id="{996983C2-1B17-9CF0-F9AE-C4D8FCC773AA}"/>
              </a:ext>
            </a:extLst>
          </p:cNvPr>
          <p:cNvPicPr>
            <a:picLocks noChangeAspect="1"/>
          </p:cNvPicPr>
          <p:nvPr/>
        </p:nvPicPr>
        <p:blipFill>
          <a:blip r:embed="rId2"/>
          <a:stretch>
            <a:fillRect/>
          </a:stretch>
        </p:blipFill>
        <p:spPr>
          <a:xfrm>
            <a:off x="500696" y="1211752"/>
            <a:ext cx="5287113" cy="1133633"/>
          </a:xfrm>
          <a:prstGeom prst="rect">
            <a:avLst/>
          </a:prstGeom>
        </p:spPr>
      </p:pic>
      <p:pic>
        <p:nvPicPr>
          <p:cNvPr id="11" name="Picture 10">
            <a:extLst>
              <a:ext uri="{FF2B5EF4-FFF2-40B4-BE49-F238E27FC236}">
                <a16:creationId xmlns:a16="http://schemas.microsoft.com/office/drawing/2014/main" id="{95F0334A-EDAB-8110-3EC5-5380119E901D}"/>
              </a:ext>
            </a:extLst>
          </p:cNvPr>
          <p:cNvPicPr>
            <a:picLocks noChangeAspect="1"/>
          </p:cNvPicPr>
          <p:nvPr/>
        </p:nvPicPr>
        <p:blipFill>
          <a:blip r:embed="rId3"/>
          <a:stretch>
            <a:fillRect/>
          </a:stretch>
        </p:blipFill>
        <p:spPr>
          <a:xfrm>
            <a:off x="251105" y="2455796"/>
            <a:ext cx="5844895" cy="4221480"/>
          </a:xfrm>
          <a:prstGeom prst="rect">
            <a:avLst/>
          </a:prstGeom>
        </p:spPr>
      </p:pic>
      <p:pic>
        <p:nvPicPr>
          <p:cNvPr id="14" name="Picture 13">
            <a:extLst>
              <a:ext uri="{FF2B5EF4-FFF2-40B4-BE49-F238E27FC236}">
                <a16:creationId xmlns:a16="http://schemas.microsoft.com/office/drawing/2014/main" id="{54298DC1-ED91-06CA-B1AE-62BD5CAA53F9}"/>
              </a:ext>
            </a:extLst>
          </p:cNvPr>
          <p:cNvPicPr>
            <a:picLocks noChangeAspect="1"/>
          </p:cNvPicPr>
          <p:nvPr/>
        </p:nvPicPr>
        <p:blipFill>
          <a:blip r:embed="rId4"/>
          <a:stretch>
            <a:fillRect/>
          </a:stretch>
        </p:blipFill>
        <p:spPr>
          <a:xfrm>
            <a:off x="7036761" y="3408174"/>
            <a:ext cx="4206240" cy="2209800"/>
          </a:xfrm>
          <a:prstGeom prst="rect">
            <a:avLst/>
          </a:prstGeom>
        </p:spPr>
      </p:pic>
    </p:spTree>
    <p:extLst>
      <p:ext uri="{BB962C8B-B14F-4D97-AF65-F5344CB8AC3E}">
        <p14:creationId xmlns:p14="http://schemas.microsoft.com/office/powerpoint/2010/main" val="1611374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795DC-72C3-8770-27FD-B8B237DA477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79C10A8-176E-B1FA-7883-865E2330C2B7}"/>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tx_max_ever_dpd</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50F9F7A0-380F-C2B9-A4B6-A6243F50571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15</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52DD5974-A45D-0356-271D-4A67F65B7CFF}"/>
              </a:ext>
            </a:extLst>
          </p:cNvPr>
          <p:cNvSpPr txBox="1">
            <a:spLocks/>
          </p:cNvSpPr>
          <p:nvPr/>
        </p:nvSpPr>
        <p:spPr>
          <a:xfrm>
            <a:off x="9982200" y="19268"/>
            <a:ext cx="1424233" cy="653691"/>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6</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289414E4-CAE3-E730-FB34-1C10E3ADA914}"/>
              </a:ext>
            </a:extLst>
          </p:cNvPr>
          <p:cNvSpPr txBox="1"/>
          <p:nvPr/>
        </p:nvSpPr>
        <p:spPr>
          <a:xfrm>
            <a:off x="6494798" y="995871"/>
            <a:ext cx="5336287" cy="830997"/>
          </a:xfrm>
          <a:prstGeom prst="rect">
            <a:avLst/>
          </a:prstGeom>
          <a:noFill/>
        </p:spPr>
        <p:txBody>
          <a:bodyPr wrap="square" rtlCol="0">
            <a:spAutoFit/>
          </a:bodyPr>
          <a:lstStyle/>
          <a:p>
            <a:pPr algn="l">
              <a:spcBef>
                <a:spcPts val="450"/>
              </a:spcBef>
              <a:spcAft>
                <a:spcPts val="750"/>
              </a:spcAft>
              <a:buNone/>
            </a:pPr>
            <a:r>
              <a:rPr lang="en-US" sz="1200" b="1" i="0" dirty="0">
                <a:solidFill>
                  <a:srgbClr val="424242"/>
                </a:solidFill>
                <a:effectLst/>
                <a:latin typeface="Segoe Sans"/>
              </a:rPr>
              <a:t>Maximum Ever Days Past Due in Customer’s Repayment History</a:t>
            </a:r>
            <a:r>
              <a:rPr lang="en-US" sz="1200" b="0" i="0" dirty="0">
                <a:solidFill>
                  <a:srgbClr val="424242"/>
                </a:solidFill>
                <a:effectLst/>
                <a:latin typeface="Segoe Sans"/>
              </a:rPr>
              <a:t>: This feature captures the highest number of days a customer has been past due in their repayment history. The missing indicates that in previous loans the customer has settled without even reaching the first due date.</a:t>
            </a:r>
          </a:p>
        </p:txBody>
      </p:sp>
      <p:pic>
        <p:nvPicPr>
          <p:cNvPr id="11" name="Picture 10">
            <a:extLst>
              <a:ext uri="{FF2B5EF4-FFF2-40B4-BE49-F238E27FC236}">
                <a16:creationId xmlns:a16="http://schemas.microsoft.com/office/drawing/2014/main" id="{11A8BDC2-5FC1-017E-D6E2-5609B939F8E3}"/>
              </a:ext>
            </a:extLst>
          </p:cNvPr>
          <p:cNvPicPr>
            <a:picLocks noChangeAspect="1"/>
          </p:cNvPicPr>
          <p:nvPr/>
        </p:nvPicPr>
        <p:blipFill>
          <a:blip r:embed="rId2"/>
          <a:stretch>
            <a:fillRect/>
          </a:stretch>
        </p:blipFill>
        <p:spPr>
          <a:xfrm>
            <a:off x="727833" y="1251287"/>
            <a:ext cx="4614220" cy="790685"/>
          </a:xfrm>
          <a:prstGeom prst="rect">
            <a:avLst/>
          </a:prstGeom>
        </p:spPr>
      </p:pic>
      <p:pic>
        <p:nvPicPr>
          <p:cNvPr id="13" name="Picture 12">
            <a:extLst>
              <a:ext uri="{FF2B5EF4-FFF2-40B4-BE49-F238E27FC236}">
                <a16:creationId xmlns:a16="http://schemas.microsoft.com/office/drawing/2014/main" id="{3AB97619-A4F1-95D5-3BCF-D06C4366A442}"/>
              </a:ext>
            </a:extLst>
          </p:cNvPr>
          <p:cNvPicPr>
            <a:picLocks noChangeAspect="1"/>
          </p:cNvPicPr>
          <p:nvPr/>
        </p:nvPicPr>
        <p:blipFill>
          <a:blip r:embed="rId3"/>
          <a:stretch>
            <a:fillRect/>
          </a:stretch>
        </p:blipFill>
        <p:spPr>
          <a:xfrm>
            <a:off x="374735" y="2467744"/>
            <a:ext cx="5080738" cy="3888606"/>
          </a:xfrm>
          <a:prstGeom prst="rect">
            <a:avLst/>
          </a:prstGeom>
        </p:spPr>
      </p:pic>
      <p:pic>
        <p:nvPicPr>
          <p:cNvPr id="16" name="Picture 15">
            <a:extLst>
              <a:ext uri="{FF2B5EF4-FFF2-40B4-BE49-F238E27FC236}">
                <a16:creationId xmlns:a16="http://schemas.microsoft.com/office/drawing/2014/main" id="{FEC080D9-9F48-5044-1296-CA4D1A325AA1}"/>
              </a:ext>
            </a:extLst>
          </p:cNvPr>
          <p:cNvPicPr>
            <a:picLocks noChangeAspect="1"/>
          </p:cNvPicPr>
          <p:nvPr/>
        </p:nvPicPr>
        <p:blipFill>
          <a:blip r:embed="rId4"/>
          <a:stretch>
            <a:fillRect/>
          </a:stretch>
        </p:blipFill>
        <p:spPr>
          <a:xfrm>
            <a:off x="6804660" y="2755634"/>
            <a:ext cx="3307080" cy="929640"/>
          </a:xfrm>
          <a:prstGeom prst="rect">
            <a:avLst/>
          </a:prstGeom>
        </p:spPr>
      </p:pic>
    </p:spTree>
    <p:extLst>
      <p:ext uri="{BB962C8B-B14F-4D97-AF65-F5344CB8AC3E}">
        <p14:creationId xmlns:p14="http://schemas.microsoft.com/office/powerpoint/2010/main" val="3786265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014D6-3A58-A286-FBE5-9F17D354DFD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B3D2310-D116-9ADB-00A1-3F82717DEDCB}"/>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tx_cnt_installments_paid_tot_with_dpd</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693EF7EF-991B-EA0E-35D6-399956D6803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16</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DC1029E5-544D-52E3-A21B-D712A5CDB033}"/>
              </a:ext>
            </a:extLst>
          </p:cNvPr>
          <p:cNvSpPr txBox="1">
            <a:spLocks/>
          </p:cNvSpPr>
          <p:nvPr/>
        </p:nvSpPr>
        <p:spPr>
          <a:xfrm>
            <a:off x="9982200" y="19268"/>
            <a:ext cx="1424233" cy="653691"/>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7</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43053AC9-FD27-3705-46AE-E0703F32E016}"/>
              </a:ext>
            </a:extLst>
          </p:cNvPr>
          <p:cNvSpPr txBox="1"/>
          <p:nvPr/>
        </p:nvSpPr>
        <p:spPr>
          <a:xfrm>
            <a:off x="6030538" y="867079"/>
            <a:ext cx="5696242" cy="738664"/>
          </a:xfrm>
          <a:prstGeom prst="rect">
            <a:avLst/>
          </a:prstGeom>
          <a:noFill/>
        </p:spPr>
        <p:txBody>
          <a:bodyPr wrap="square" rtlCol="0">
            <a:spAutoFit/>
          </a:bodyPr>
          <a:lstStyle/>
          <a:p>
            <a:r>
              <a:rPr lang="en-US" sz="1400" b="1" i="1" dirty="0">
                <a:solidFill>
                  <a:srgbClr val="424242"/>
                </a:solidFill>
                <a:effectLst/>
                <a:latin typeface="Segoe Sans"/>
              </a:rPr>
              <a:t>Total Installments Paid by Customer with Some Days Past Due</a:t>
            </a:r>
            <a:r>
              <a:rPr lang="en-US" sz="1400" b="0" i="0" dirty="0">
                <a:solidFill>
                  <a:srgbClr val="424242"/>
                </a:solidFill>
                <a:effectLst/>
                <a:latin typeface="Segoe Sans"/>
              </a:rPr>
              <a:t>: This feature captures the total number of installments paid by the customer that were past due by a few days.</a:t>
            </a:r>
            <a:endParaRPr lang="en-IN" sz="1300" dirty="0"/>
          </a:p>
        </p:txBody>
      </p:sp>
      <p:pic>
        <p:nvPicPr>
          <p:cNvPr id="8" name="Picture 7">
            <a:extLst>
              <a:ext uri="{FF2B5EF4-FFF2-40B4-BE49-F238E27FC236}">
                <a16:creationId xmlns:a16="http://schemas.microsoft.com/office/drawing/2014/main" id="{E2622541-A342-5583-15EE-2DD88EB49F70}"/>
              </a:ext>
            </a:extLst>
          </p:cNvPr>
          <p:cNvPicPr>
            <a:picLocks noChangeAspect="1"/>
          </p:cNvPicPr>
          <p:nvPr/>
        </p:nvPicPr>
        <p:blipFill>
          <a:blip r:embed="rId2"/>
          <a:stretch>
            <a:fillRect/>
          </a:stretch>
        </p:blipFill>
        <p:spPr>
          <a:xfrm>
            <a:off x="577676" y="1304138"/>
            <a:ext cx="4444126" cy="657317"/>
          </a:xfrm>
          <a:prstGeom prst="rect">
            <a:avLst/>
          </a:prstGeom>
        </p:spPr>
      </p:pic>
      <p:pic>
        <p:nvPicPr>
          <p:cNvPr id="11" name="Picture 10">
            <a:extLst>
              <a:ext uri="{FF2B5EF4-FFF2-40B4-BE49-F238E27FC236}">
                <a16:creationId xmlns:a16="http://schemas.microsoft.com/office/drawing/2014/main" id="{CCF5E835-CA2F-C04F-DD86-2B93B45DE019}"/>
              </a:ext>
            </a:extLst>
          </p:cNvPr>
          <p:cNvPicPr>
            <a:picLocks noChangeAspect="1"/>
          </p:cNvPicPr>
          <p:nvPr/>
        </p:nvPicPr>
        <p:blipFill>
          <a:blip r:embed="rId3"/>
          <a:stretch>
            <a:fillRect/>
          </a:stretch>
        </p:blipFill>
        <p:spPr>
          <a:xfrm>
            <a:off x="334264" y="2099820"/>
            <a:ext cx="5371824" cy="4577456"/>
          </a:xfrm>
          <a:prstGeom prst="rect">
            <a:avLst/>
          </a:prstGeom>
        </p:spPr>
      </p:pic>
      <p:pic>
        <p:nvPicPr>
          <p:cNvPr id="15" name="Picture 14">
            <a:extLst>
              <a:ext uri="{FF2B5EF4-FFF2-40B4-BE49-F238E27FC236}">
                <a16:creationId xmlns:a16="http://schemas.microsoft.com/office/drawing/2014/main" id="{CE2537E7-982F-29C5-908B-E5BFF987FC62}"/>
              </a:ext>
            </a:extLst>
          </p:cNvPr>
          <p:cNvPicPr>
            <a:picLocks noChangeAspect="1"/>
          </p:cNvPicPr>
          <p:nvPr/>
        </p:nvPicPr>
        <p:blipFill>
          <a:blip r:embed="rId4"/>
          <a:stretch>
            <a:fillRect/>
          </a:stretch>
        </p:blipFill>
        <p:spPr>
          <a:xfrm>
            <a:off x="6314529" y="2569544"/>
            <a:ext cx="5128260" cy="2392680"/>
          </a:xfrm>
          <a:prstGeom prst="rect">
            <a:avLst/>
          </a:prstGeom>
        </p:spPr>
      </p:pic>
    </p:spTree>
    <p:extLst>
      <p:ext uri="{BB962C8B-B14F-4D97-AF65-F5344CB8AC3E}">
        <p14:creationId xmlns:p14="http://schemas.microsoft.com/office/powerpoint/2010/main" val="798766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B8AF5-49A2-397D-C37E-DF3EEB2286F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1C6B26B-2016-8A2B-A0A4-25A60A06D75B}"/>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a:t>vel_contract_nongranted_cnt_12on24</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D9004C4B-05AC-8B24-39D8-F44F7E8FBFC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17</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CCE72327-E1BA-4970-9E88-F225F6A94B2C}"/>
              </a:ext>
            </a:extLst>
          </p:cNvPr>
          <p:cNvSpPr txBox="1">
            <a:spLocks/>
          </p:cNvSpPr>
          <p:nvPr/>
        </p:nvSpPr>
        <p:spPr>
          <a:xfrm>
            <a:off x="9982200" y="19268"/>
            <a:ext cx="1424233" cy="653691"/>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8</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A161E4C7-94E1-5B98-410C-E3AFE0917135}"/>
              </a:ext>
            </a:extLst>
          </p:cNvPr>
          <p:cNvSpPr txBox="1"/>
          <p:nvPr/>
        </p:nvSpPr>
        <p:spPr>
          <a:xfrm>
            <a:off x="6665495" y="1061129"/>
            <a:ext cx="5165590" cy="646331"/>
          </a:xfrm>
          <a:prstGeom prst="rect">
            <a:avLst/>
          </a:prstGeom>
          <a:noFill/>
        </p:spPr>
        <p:txBody>
          <a:bodyPr wrap="square" rtlCol="0">
            <a:spAutoFit/>
          </a:bodyPr>
          <a:lstStyle/>
          <a:p>
            <a:r>
              <a:rPr lang="en-US" sz="1200" b="1" i="0" dirty="0">
                <a:solidFill>
                  <a:srgbClr val="424242"/>
                </a:solidFill>
                <a:effectLst/>
                <a:latin typeface="Segoe Sans"/>
              </a:rPr>
              <a:t>Velocity of Non-Granted Contracts in Last 12 to 24 Months</a:t>
            </a:r>
            <a:r>
              <a:rPr lang="en-US" sz="1200" b="0" i="0" dirty="0">
                <a:solidFill>
                  <a:srgbClr val="424242"/>
                </a:solidFill>
                <a:effectLst/>
                <a:latin typeface="Segoe Sans"/>
              </a:rPr>
              <a:t>: This feature captures the increase in the number of non-granted contracts observed in the credit bureau data over the past 12 to 24 months.</a:t>
            </a:r>
            <a:endParaRPr lang="en-IN" sz="1200" dirty="0"/>
          </a:p>
        </p:txBody>
      </p:sp>
      <p:pic>
        <p:nvPicPr>
          <p:cNvPr id="8" name="Picture 7">
            <a:extLst>
              <a:ext uri="{FF2B5EF4-FFF2-40B4-BE49-F238E27FC236}">
                <a16:creationId xmlns:a16="http://schemas.microsoft.com/office/drawing/2014/main" id="{A1D6BEDA-2DD7-91D7-7304-8CEAD0065394}"/>
              </a:ext>
            </a:extLst>
          </p:cNvPr>
          <p:cNvPicPr>
            <a:picLocks noChangeAspect="1"/>
          </p:cNvPicPr>
          <p:nvPr/>
        </p:nvPicPr>
        <p:blipFill>
          <a:blip r:embed="rId2"/>
          <a:stretch>
            <a:fillRect/>
          </a:stretch>
        </p:blipFill>
        <p:spPr>
          <a:xfrm>
            <a:off x="537410" y="995871"/>
            <a:ext cx="4297152" cy="828791"/>
          </a:xfrm>
          <a:prstGeom prst="rect">
            <a:avLst/>
          </a:prstGeom>
        </p:spPr>
      </p:pic>
      <p:pic>
        <p:nvPicPr>
          <p:cNvPr id="11" name="Picture 10">
            <a:extLst>
              <a:ext uri="{FF2B5EF4-FFF2-40B4-BE49-F238E27FC236}">
                <a16:creationId xmlns:a16="http://schemas.microsoft.com/office/drawing/2014/main" id="{B3B12BB7-9C70-B738-24AF-B1650ACFFCB6}"/>
              </a:ext>
            </a:extLst>
          </p:cNvPr>
          <p:cNvPicPr>
            <a:picLocks noChangeAspect="1"/>
          </p:cNvPicPr>
          <p:nvPr/>
        </p:nvPicPr>
        <p:blipFill>
          <a:blip r:embed="rId3"/>
          <a:stretch>
            <a:fillRect/>
          </a:stretch>
        </p:blipFill>
        <p:spPr>
          <a:xfrm>
            <a:off x="202659" y="1885314"/>
            <a:ext cx="5959244" cy="4836161"/>
          </a:xfrm>
          <a:prstGeom prst="rect">
            <a:avLst/>
          </a:prstGeom>
        </p:spPr>
      </p:pic>
      <p:pic>
        <p:nvPicPr>
          <p:cNvPr id="13" name="Picture 12">
            <a:extLst>
              <a:ext uri="{FF2B5EF4-FFF2-40B4-BE49-F238E27FC236}">
                <a16:creationId xmlns:a16="http://schemas.microsoft.com/office/drawing/2014/main" id="{CC7EBA7A-1BD4-876A-5951-D50E0636942E}"/>
              </a:ext>
            </a:extLst>
          </p:cNvPr>
          <p:cNvPicPr>
            <a:picLocks noChangeAspect="1"/>
          </p:cNvPicPr>
          <p:nvPr/>
        </p:nvPicPr>
        <p:blipFill>
          <a:blip r:embed="rId4"/>
          <a:stretch>
            <a:fillRect/>
          </a:stretch>
        </p:blipFill>
        <p:spPr>
          <a:xfrm>
            <a:off x="6963276" y="2510189"/>
            <a:ext cx="4121819" cy="2575560"/>
          </a:xfrm>
          <a:prstGeom prst="rect">
            <a:avLst/>
          </a:prstGeom>
        </p:spPr>
      </p:pic>
    </p:spTree>
    <p:extLst>
      <p:ext uri="{BB962C8B-B14F-4D97-AF65-F5344CB8AC3E}">
        <p14:creationId xmlns:p14="http://schemas.microsoft.com/office/powerpoint/2010/main" val="1381786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14A46-1D2A-FE3F-AA4F-0D8588332DD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39B2440-BD68-56BC-2797-115B48985D39}"/>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fe_time_since_last_applied_loan_application_time</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92047B76-B655-9A56-7750-A131864D684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18</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246EC4EB-86B0-950D-F44A-1D270C1F170D}"/>
              </a:ext>
            </a:extLst>
          </p:cNvPr>
          <p:cNvSpPr txBox="1">
            <a:spLocks/>
          </p:cNvSpPr>
          <p:nvPr/>
        </p:nvSpPr>
        <p:spPr>
          <a:xfrm>
            <a:off x="9982200" y="19268"/>
            <a:ext cx="1424233" cy="653691"/>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9</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2AE3E709-7A08-2B25-F0B0-E725981BB13D}"/>
              </a:ext>
            </a:extLst>
          </p:cNvPr>
          <p:cNvSpPr txBox="1"/>
          <p:nvPr/>
        </p:nvSpPr>
        <p:spPr>
          <a:xfrm>
            <a:off x="6664667" y="849677"/>
            <a:ext cx="4689134" cy="646331"/>
          </a:xfrm>
          <a:prstGeom prst="rect">
            <a:avLst/>
          </a:prstGeom>
          <a:noFill/>
        </p:spPr>
        <p:txBody>
          <a:bodyPr wrap="square" rtlCol="0">
            <a:spAutoFit/>
          </a:bodyPr>
          <a:lstStyle/>
          <a:p>
            <a:r>
              <a:rPr lang="en-US" sz="1200" b="1" i="1" dirty="0">
                <a:solidFill>
                  <a:srgbClr val="424242"/>
                </a:solidFill>
                <a:effectLst/>
                <a:latin typeface="Segoe Sans"/>
              </a:rPr>
              <a:t>Time Since Last Applied Loan Application</a:t>
            </a:r>
            <a:r>
              <a:rPr lang="en-US" sz="1200" b="0" i="0" dirty="0">
                <a:solidFill>
                  <a:srgbClr val="424242"/>
                </a:solidFill>
                <a:effectLst/>
                <a:latin typeface="Segoe Sans"/>
              </a:rPr>
              <a:t>: This feature captures the duration that has passed since the customer last applied for a loan.</a:t>
            </a:r>
            <a:endParaRPr lang="en-IN" sz="1200" dirty="0"/>
          </a:p>
        </p:txBody>
      </p:sp>
      <p:pic>
        <p:nvPicPr>
          <p:cNvPr id="7" name="Picture 6">
            <a:extLst>
              <a:ext uri="{FF2B5EF4-FFF2-40B4-BE49-F238E27FC236}">
                <a16:creationId xmlns:a16="http://schemas.microsoft.com/office/drawing/2014/main" id="{6D1D829E-043D-F957-12B7-86BE92A8A337}"/>
              </a:ext>
            </a:extLst>
          </p:cNvPr>
          <p:cNvPicPr>
            <a:picLocks noChangeAspect="1"/>
          </p:cNvPicPr>
          <p:nvPr/>
        </p:nvPicPr>
        <p:blipFill>
          <a:blip r:embed="rId2"/>
          <a:stretch>
            <a:fillRect/>
          </a:stretch>
        </p:blipFill>
        <p:spPr>
          <a:xfrm>
            <a:off x="1336481" y="1132216"/>
            <a:ext cx="4190855" cy="1124107"/>
          </a:xfrm>
          <a:prstGeom prst="rect">
            <a:avLst/>
          </a:prstGeom>
        </p:spPr>
      </p:pic>
      <p:pic>
        <p:nvPicPr>
          <p:cNvPr id="10" name="Picture 9">
            <a:extLst>
              <a:ext uri="{FF2B5EF4-FFF2-40B4-BE49-F238E27FC236}">
                <a16:creationId xmlns:a16="http://schemas.microsoft.com/office/drawing/2014/main" id="{81AFF8F6-1DE7-7A23-6DDB-EFDB3D402477}"/>
              </a:ext>
            </a:extLst>
          </p:cNvPr>
          <p:cNvPicPr>
            <a:picLocks noChangeAspect="1"/>
          </p:cNvPicPr>
          <p:nvPr/>
        </p:nvPicPr>
        <p:blipFill>
          <a:blip r:embed="rId3"/>
          <a:stretch>
            <a:fillRect/>
          </a:stretch>
        </p:blipFill>
        <p:spPr>
          <a:xfrm>
            <a:off x="374735" y="2554125"/>
            <a:ext cx="5721266" cy="3802225"/>
          </a:xfrm>
          <a:prstGeom prst="rect">
            <a:avLst/>
          </a:prstGeom>
        </p:spPr>
      </p:pic>
      <p:pic>
        <p:nvPicPr>
          <p:cNvPr id="12" name="Picture 11">
            <a:extLst>
              <a:ext uri="{FF2B5EF4-FFF2-40B4-BE49-F238E27FC236}">
                <a16:creationId xmlns:a16="http://schemas.microsoft.com/office/drawing/2014/main" id="{21BF7066-8CD8-9AA9-E777-1E7FB35279BF}"/>
              </a:ext>
            </a:extLst>
          </p:cNvPr>
          <p:cNvPicPr>
            <a:picLocks noChangeAspect="1"/>
          </p:cNvPicPr>
          <p:nvPr/>
        </p:nvPicPr>
        <p:blipFill>
          <a:blip r:embed="rId4"/>
          <a:stretch>
            <a:fillRect/>
          </a:stretch>
        </p:blipFill>
        <p:spPr>
          <a:xfrm>
            <a:off x="6333223" y="2904824"/>
            <a:ext cx="5204460" cy="2026920"/>
          </a:xfrm>
          <a:prstGeom prst="rect">
            <a:avLst/>
          </a:prstGeom>
        </p:spPr>
      </p:pic>
    </p:spTree>
    <p:extLst>
      <p:ext uri="{BB962C8B-B14F-4D97-AF65-F5344CB8AC3E}">
        <p14:creationId xmlns:p14="http://schemas.microsoft.com/office/powerpoint/2010/main" val="1180017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69DB1-AEB7-E1AF-0C6E-D3CB9AF510C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002AFCC-8DA3-394D-5B5F-F0C2CDF49D6E}"/>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tx_min_age_completed_loans</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DA4BD1EA-ED87-8744-6376-6FBBAFE1E21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19</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57703EF9-BD93-9AED-09D7-F53495C995C4}"/>
              </a:ext>
            </a:extLst>
          </p:cNvPr>
          <p:cNvSpPr txBox="1">
            <a:spLocks/>
          </p:cNvSpPr>
          <p:nvPr/>
        </p:nvSpPr>
        <p:spPr>
          <a:xfrm>
            <a:off x="9982200" y="19268"/>
            <a:ext cx="1424233" cy="653691"/>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10</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C81BA62E-7D43-5C03-3D08-C1D60FF2C075}"/>
              </a:ext>
            </a:extLst>
          </p:cNvPr>
          <p:cNvSpPr txBox="1"/>
          <p:nvPr/>
        </p:nvSpPr>
        <p:spPr>
          <a:xfrm>
            <a:off x="6906127" y="1134660"/>
            <a:ext cx="4210297" cy="646331"/>
          </a:xfrm>
          <a:prstGeom prst="rect">
            <a:avLst/>
          </a:prstGeom>
          <a:noFill/>
        </p:spPr>
        <p:txBody>
          <a:bodyPr wrap="square" rtlCol="0">
            <a:spAutoFit/>
          </a:bodyPr>
          <a:lstStyle/>
          <a:p>
            <a:r>
              <a:rPr lang="en-US" sz="1200" b="1" i="1" dirty="0">
                <a:solidFill>
                  <a:srgbClr val="424242"/>
                </a:solidFill>
                <a:effectLst/>
                <a:latin typeface="Segoe Sans"/>
              </a:rPr>
              <a:t>Minimum Age of Completed Loans</a:t>
            </a:r>
            <a:r>
              <a:rPr lang="en-US" sz="1200" b="0" i="0" dirty="0">
                <a:solidFill>
                  <a:srgbClr val="424242"/>
                </a:solidFill>
                <a:effectLst/>
                <a:latin typeface="Segoe Sans"/>
              </a:rPr>
              <a:t>: This feature captures the shortest duration from the start to the completion of loans in the customer's history.</a:t>
            </a:r>
            <a:endParaRPr lang="en-IN" sz="1200" dirty="0"/>
          </a:p>
        </p:txBody>
      </p:sp>
      <p:pic>
        <p:nvPicPr>
          <p:cNvPr id="8" name="Picture 7">
            <a:extLst>
              <a:ext uri="{FF2B5EF4-FFF2-40B4-BE49-F238E27FC236}">
                <a16:creationId xmlns:a16="http://schemas.microsoft.com/office/drawing/2014/main" id="{06F02554-17D8-26BB-91BA-0F3C2AE622AB}"/>
              </a:ext>
            </a:extLst>
          </p:cNvPr>
          <p:cNvPicPr>
            <a:picLocks noChangeAspect="1"/>
          </p:cNvPicPr>
          <p:nvPr/>
        </p:nvPicPr>
        <p:blipFill>
          <a:blip r:embed="rId2"/>
          <a:stretch>
            <a:fillRect/>
          </a:stretch>
        </p:blipFill>
        <p:spPr>
          <a:xfrm>
            <a:off x="414461" y="1233910"/>
            <a:ext cx="5280485" cy="1133633"/>
          </a:xfrm>
          <a:prstGeom prst="rect">
            <a:avLst/>
          </a:prstGeom>
        </p:spPr>
      </p:pic>
      <p:pic>
        <p:nvPicPr>
          <p:cNvPr id="11" name="Picture 10">
            <a:extLst>
              <a:ext uri="{FF2B5EF4-FFF2-40B4-BE49-F238E27FC236}">
                <a16:creationId xmlns:a16="http://schemas.microsoft.com/office/drawing/2014/main" id="{E126880E-6C60-748A-12F1-E3F2E226C263}"/>
              </a:ext>
            </a:extLst>
          </p:cNvPr>
          <p:cNvPicPr>
            <a:picLocks noChangeAspect="1"/>
          </p:cNvPicPr>
          <p:nvPr/>
        </p:nvPicPr>
        <p:blipFill>
          <a:blip r:embed="rId3"/>
          <a:stretch>
            <a:fillRect/>
          </a:stretch>
        </p:blipFill>
        <p:spPr>
          <a:xfrm>
            <a:off x="374735" y="2967788"/>
            <a:ext cx="5721265" cy="3629453"/>
          </a:xfrm>
          <a:prstGeom prst="rect">
            <a:avLst/>
          </a:prstGeom>
        </p:spPr>
      </p:pic>
      <p:pic>
        <p:nvPicPr>
          <p:cNvPr id="12" name="Picture 11">
            <a:extLst>
              <a:ext uri="{FF2B5EF4-FFF2-40B4-BE49-F238E27FC236}">
                <a16:creationId xmlns:a16="http://schemas.microsoft.com/office/drawing/2014/main" id="{9AC7E2AE-0C6E-0D99-90A8-140B6164AAD0}"/>
              </a:ext>
            </a:extLst>
          </p:cNvPr>
          <p:cNvPicPr>
            <a:picLocks noChangeAspect="1"/>
          </p:cNvPicPr>
          <p:nvPr/>
        </p:nvPicPr>
        <p:blipFill>
          <a:blip r:embed="rId4"/>
          <a:stretch>
            <a:fillRect/>
          </a:stretch>
        </p:blipFill>
        <p:spPr>
          <a:xfrm>
            <a:off x="7000019" y="3190374"/>
            <a:ext cx="4406414" cy="2209800"/>
          </a:xfrm>
          <a:prstGeom prst="rect">
            <a:avLst/>
          </a:prstGeom>
        </p:spPr>
      </p:pic>
    </p:spTree>
    <p:extLst>
      <p:ext uri="{BB962C8B-B14F-4D97-AF65-F5344CB8AC3E}">
        <p14:creationId xmlns:p14="http://schemas.microsoft.com/office/powerpoint/2010/main" val="3668889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B2006-4B4C-1813-EC53-2456FC991865}"/>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EC207571-F12B-8E17-D93D-D2BE8306013A}"/>
              </a:ext>
            </a:extLst>
          </p:cNvPr>
          <p:cNvSpPr/>
          <p:nvPr/>
        </p:nvSpPr>
        <p:spPr>
          <a:xfrm>
            <a:off x="24084" y="4531787"/>
            <a:ext cx="5813047" cy="227168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E051981-7D84-5437-B872-6A906766430D}"/>
              </a:ext>
            </a:extLst>
          </p:cNvPr>
          <p:cNvSpPr/>
          <p:nvPr/>
        </p:nvSpPr>
        <p:spPr>
          <a:xfrm>
            <a:off x="5929209" y="803150"/>
            <a:ext cx="6226215" cy="600031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04215ED5-3130-182A-E25F-8659984B36BB}"/>
              </a:ext>
            </a:extLst>
          </p:cNvPr>
          <p:cNvSpPr/>
          <p:nvPr/>
        </p:nvSpPr>
        <p:spPr>
          <a:xfrm>
            <a:off x="30400" y="798821"/>
            <a:ext cx="5813047" cy="3669015"/>
          </a:xfrm>
          <a:prstGeom prst="rect">
            <a:avLst/>
          </a:prstGeom>
          <a:solidFill>
            <a:srgbClr val="F5F2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75BB046C-05CF-A7F0-8526-59CF99C954D8}"/>
              </a:ext>
            </a:extLst>
          </p:cNvPr>
          <p:cNvSpPr>
            <a:spLocks noGrp="1"/>
          </p:cNvSpPr>
          <p:nvPr>
            <p:ph type="title"/>
          </p:nvPr>
        </p:nvSpPr>
        <p:spPr>
          <a:xfrm>
            <a:off x="-32972" y="-3344"/>
            <a:ext cx="12202003" cy="587749"/>
          </a:xfrm>
          <a:ln>
            <a:noFill/>
          </a:ln>
        </p:spPr>
        <p:txBody>
          <a:bodyPr vert="horz" lIns="91440" tIns="45720" rIns="91440" bIns="45720" rtlCol="0" anchor="t">
            <a:normAutofit/>
          </a:bodyPr>
          <a:lstStyle/>
          <a:p>
            <a:r>
              <a:rPr lang="en-US" sz="2700" b="1">
                <a:solidFill>
                  <a:srgbClr val="785AFF"/>
                </a:solidFill>
              </a:rPr>
              <a:t>Architecture Overview of TDB’s Risk Scorecards</a:t>
            </a:r>
          </a:p>
        </p:txBody>
      </p:sp>
      <p:cxnSp>
        <p:nvCxnSpPr>
          <p:cNvPr id="55" name="Straight Connector 54">
            <a:extLst>
              <a:ext uri="{FF2B5EF4-FFF2-40B4-BE49-F238E27FC236}">
                <a16:creationId xmlns:a16="http://schemas.microsoft.com/office/drawing/2014/main" id="{E3A14EB0-DD1E-60DF-A1B8-E7C1C82FA876}"/>
              </a:ext>
            </a:extLst>
          </p:cNvPr>
          <p:cNvCxnSpPr/>
          <p:nvPr/>
        </p:nvCxnSpPr>
        <p:spPr>
          <a:xfrm>
            <a:off x="-18016" y="4502286"/>
            <a:ext cx="1222803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161F06F-C645-8DE2-6CC4-FEB88E717EEE}"/>
              </a:ext>
            </a:extLst>
          </p:cNvPr>
          <p:cNvCxnSpPr/>
          <p:nvPr/>
        </p:nvCxnSpPr>
        <p:spPr>
          <a:xfrm>
            <a:off x="0" y="2694345"/>
            <a:ext cx="1222803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D847B1B-554D-85BF-940A-7E08A04CAF0E}"/>
              </a:ext>
            </a:extLst>
          </p:cNvPr>
          <p:cNvCxnSpPr/>
          <p:nvPr/>
        </p:nvCxnSpPr>
        <p:spPr>
          <a:xfrm>
            <a:off x="0" y="774108"/>
            <a:ext cx="1222803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E695144-35FC-5DFD-7C53-1F85B051ABBF}"/>
              </a:ext>
            </a:extLst>
          </p:cNvPr>
          <p:cNvCxnSpPr>
            <a:cxnSpLocks/>
          </p:cNvCxnSpPr>
          <p:nvPr/>
        </p:nvCxnSpPr>
        <p:spPr>
          <a:xfrm flipV="1">
            <a:off x="5880525" y="454032"/>
            <a:ext cx="0" cy="627917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AEE502A-547C-0AEE-46E3-A232D4F3FA71}"/>
              </a:ext>
            </a:extLst>
          </p:cNvPr>
          <p:cNvSpPr txBox="1"/>
          <p:nvPr/>
        </p:nvSpPr>
        <p:spPr>
          <a:xfrm>
            <a:off x="414528" y="393072"/>
            <a:ext cx="5108448" cy="369332"/>
          </a:xfrm>
          <a:prstGeom prst="rect">
            <a:avLst/>
          </a:prstGeom>
          <a:noFill/>
        </p:spPr>
        <p:txBody>
          <a:bodyPr wrap="square" rtlCol="0">
            <a:spAutoFit/>
          </a:bodyPr>
          <a:lstStyle/>
          <a:p>
            <a:r>
              <a:rPr lang="en-US" b="1"/>
              <a:t>Limit Setting Model</a:t>
            </a:r>
            <a:r>
              <a:rPr lang="en-US"/>
              <a:t> (Hosted in </a:t>
            </a:r>
            <a:r>
              <a:rPr lang="en-US" b="1"/>
              <a:t>Digital Layer</a:t>
            </a:r>
            <a:r>
              <a:rPr lang="en-US"/>
              <a:t>)</a:t>
            </a:r>
          </a:p>
        </p:txBody>
      </p:sp>
      <p:sp>
        <p:nvSpPr>
          <p:cNvPr id="17" name="TextBox 16">
            <a:extLst>
              <a:ext uri="{FF2B5EF4-FFF2-40B4-BE49-F238E27FC236}">
                <a16:creationId xmlns:a16="http://schemas.microsoft.com/office/drawing/2014/main" id="{5E0B67C0-8AB7-69E5-80BA-5CEC7D744D11}"/>
              </a:ext>
            </a:extLst>
          </p:cNvPr>
          <p:cNvSpPr txBox="1"/>
          <p:nvPr/>
        </p:nvSpPr>
        <p:spPr>
          <a:xfrm>
            <a:off x="6669024" y="397650"/>
            <a:ext cx="5108448" cy="369332"/>
          </a:xfrm>
          <a:prstGeom prst="rect">
            <a:avLst/>
          </a:prstGeom>
          <a:noFill/>
        </p:spPr>
        <p:txBody>
          <a:bodyPr wrap="square" rtlCol="0">
            <a:spAutoFit/>
          </a:bodyPr>
          <a:lstStyle/>
          <a:p>
            <a:r>
              <a:rPr lang="en-US" b="1"/>
              <a:t>Credit Decisioning Model</a:t>
            </a:r>
            <a:r>
              <a:rPr lang="en-US"/>
              <a:t> (Hosted in </a:t>
            </a:r>
            <a:r>
              <a:rPr lang="en-US" b="1"/>
              <a:t>Taran</a:t>
            </a:r>
            <a:r>
              <a:rPr lang="en-US"/>
              <a:t>)</a:t>
            </a:r>
          </a:p>
        </p:txBody>
      </p:sp>
      <p:grpSp>
        <p:nvGrpSpPr>
          <p:cNvPr id="19" name="Group 18">
            <a:extLst>
              <a:ext uri="{FF2B5EF4-FFF2-40B4-BE49-F238E27FC236}">
                <a16:creationId xmlns:a16="http://schemas.microsoft.com/office/drawing/2014/main" id="{1F81A355-EAB1-43C8-F604-188E6C822AEE}"/>
              </a:ext>
            </a:extLst>
          </p:cNvPr>
          <p:cNvGrpSpPr/>
          <p:nvPr/>
        </p:nvGrpSpPr>
        <p:grpSpPr>
          <a:xfrm>
            <a:off x="3005553" y="1247525"/>
            <a:ext cx="2520080" cy="814657"/>
            <a:chOff x="1011500" y="4383162"/>
            <a:chExt cx="2050693" cy="1181644"/>
          </a:xfrm>
        </p:grpSpPr>
        <p:sp>
          <p:nvSpPr>
            <p:cNvPr id="20" name="Rounded Rectangle 19">
              <a:extLst>
                <a:ext uri="{FF2B5EF4-FFF2-40B4-BE49-F238E27FC236}">
                  <a16:creationId xmlns:a16="http://schemas.microsoft.com/office/drawing/2014/main" id="{91308DA2-A2DA-8EDF-DF7F-91DCC877E810}"/>
                </a:ext>
              </a:extLst>
            </p:cNvPr>
            <p:cNvSpPr/>
            <p:nvPr/>
          </p:nvSpPr>
          <p:spPr>
            <a:xfrm>
              <a:off x="1161753" y="4452943"/>
              <a:ext cx="1750185" cy="41617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rPr>
                <a:t>Gamma Demo Score</a:t>
              </a:r>
            </a:p>
          </p:txBody>
        </p:sp>
        <p:sp>
          <p:nvSpPr>
            <p:cNvPr id="23" name="Rounded Rectangle 22">
              <a:extLst>
                <a:ext uri="{FF2B5EF4-FFF2-40B4-BE49-F238E27FC236}">
                  <a16:creationId xmlns:a16="http://schemas.microsoft.com/office/drawing/2014/main" id="{D495DCA8-06AA-A2BE-4451-CF3CFA8A3656}"/>
                </a:ext>
              </a:extLst>
            </p:cNvPr>
            <p:cNvSpPr/>
            <p:nvPr/>
          </p:nvSpPr>
          <p:spPr>
            <a:xfrm>
              <a:off x="1136647" y="5008512"/>
              <a:ext cx="1750183" cy="41617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24" name="Rounded Rectangle 23">
              <a:extLst>
                <a:ext uri="{FF2B5EF4-FFF2-40B4-BE49-F238E27FC236}">
                  <a16:creationId xmlns:a16="http://schemas.microsoft.com/office/drawing/2014/main" id="{D86A6AA4-23FF-1757-B0E2-C4F7CF3B11E2}"/>
                </a:ext>
              </a:extLst>
            </p:cNvPr>
            <p:cNvSpPr/>
            <p:nvPr/>
          </p:nvSpPr>
          <p:spPr>
            <a:xfrm>
              <a:off x="1011500" y="4383162"/>
              <a:ext cx="2050693" cy="118164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F4BE9A4D-6F9F-40F3-A5CD-56DB9BE6C869}"/>
              </a:ext>
            </a:extLst>
          </p:cNvPr>
          <p:cNvGrpSpPr/>
          <p:nvPr/>
        </p:nvGrpSpPr>
        <p:grpSpPr>
          <a:xfrm>
            <a:off x="2987273" y="2997467"/>
            <a:ext cx="2505742" cy="1095579"/>
            <a:chOff x="867921" y="3274904"/>
            <a:chExt cx="2505742" cy="1614087"/>
          </a:xfrm>
        </p:grpSpPr>
        <p:grpSp>
          <p:nvGrpSpPr>
            <p:cNvPr id="26" name="Group 25">
              <a:extLst>
                <a:ext uri="{FF2B5EF4-FFF2-40B4-BE49-F238E27FC236}">
                  <a16:creationId xmlns:a16="http://schemas.microsoft.com/office/drawing/2014/main" id="{7281F097-6050-EBDF-10E5-D5669400CBCE}"/>
                </a:ext>
              </a:extLst>
            </p:cNvPr>
            <p:cNvGrpSpPr/>
            <p:nvPr/>
          </p:nvGrpSpPr>
          <p:grpSpPr>
            <a:xfrm>
              <a:off x="867921" y="3274904"/>
              <a:ext cx="2505742" cy="1614087"/>
              <a:chOff x="1011500" y="4383161"/>
              <a:chExt cx="2050693" cy="1614087"/>
            </a:xfrm>
          </p:grpSpPr>
          <p:sp>
            <p:nvSpPr>
              <p:cNvPr id="27" name="Rounded Rectangle 26">
                <a:extLst>
                  <a:ext uri="{FF2B5EF4-FFF2-40B4-BE49-F238E27FC236}">
                    <a16:creationId xmlns:a16="http://schemas.microsoft.com/office/drawing/2014/main" id="{B0A4429B-9BB4-8F0A-3ECA-9055567DEA88}"/>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Gamma Demo Score</a:t>
                </a:r>
              </a:p>
            </p:txBody>
          </p:sp>
          <p:sp>
            <p:nvSpPr>
              <p:cNvPr id="29" name="Rounded Rectangle 28">
                <a:extLst>
                  <a:ext uri="{FF2B5EF4-FFF2-40B4-BE49-F238E27FC236}">
                    <a16:creationId xmlns:a16="http://schemas.microsoft.com/office/drawing/2014/main" id="{FBE1BD19-CD35-1175-11A0-412B8C79C782}"/>
                  </a:ext>
                </a:extLst>
              </p:cNvPr>
              <p:cNvSpPr/>
              <p:nvPr/>
            </p:nvSpPr>
            <p:spPr>
              <a:xfrm>
                <a:off x="1136587" y="4982118"/>
                <a:ext cx="1750183"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Apps Score</a:t>
                </a:r>
              </a:p>
            </p:txBody>
          </p:sp>
          <p:sp>
            <p:nvSpPr>
              <p:cNvPr id="31" name="Rounded Rectangle 30">
                <a:extLst>
                  <a:ext uri="{FF2B5EF4-FFF2-40B4-BE49-F238E27FC236}">
                    <a16:creationId xmlns:a16="http://schemas.microsoft.com/office/drawing/2014/main" id="{EAEA2C02-16AD-CD12-E54A-35AD80C1A3C9}"/>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sp>
          <p:nvSpPr>
            <p:cNvPr id="32" name="Rounded Rectangle 31">
              <a:extLst>
                <a:ext uri="{FF2B5EF4-FFF2-40B4-BE49-F238E27FC236}">
                  <a16:creationId xmlns:a16="http://schemas.microsoft.com/office/drawing/2014/main" id="{2B3CBEC9-1D77-A6E3-5C3D-F33A94D4F6F7}"/>
                </a:ext>
              </a:extLst>
            </p:cNvPr>
            <p:cNvSpPr/>
            <p:nvPr/>
          </p:nvSpPr>
          <p:spPr>
            <a:xfrm>
              <a:off x="1045398" y="4398443"/>
              <a:ext cx="2138549"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Transaction Score</a:t>
              </a:r>
            </a:p>
          </p:txBody>
        </p:sp>
      </p:grpSp>
      <p:grpSp>
        <p:nvGrpSpPr>
          <p:cNvPr id="38" name="Group 37">
            <a:extLst>
              <a:ext uri="{FF2B5EF4-FFF2-40B4-BE49-F238E27FC236}">
                <a16:creationId xmlns:a16="http://schemas.microsoft.com/office/drawing/2014/main" id="{0E1A89CE-CA3E-C189-E914-1780DFCCE24A}"/>
              </a:ext>
            </a:extLst>
          </p:cNvPr>
          <p:cNvGrpSpPr/>
          <p:nvPr/>
        </p:nvGrpSpPr>
        <p:grpSpPr>
          <a:xfrm>
            <a:off x="2986459" y="5105182"/>
            <a:ext cx="2505742" cy="894204"/>
            <a:chOff x="867921" y="3274904"/>
            <a:chExt cx="2505742" cy="1614087"/>
          </a:xfrm>
        </p:grpSpPr>
        <p:grpSp>
          <p:nvGrpSpPr>
            <p:cNvPr id="39" name="Group 38">
              <a:extLst>
                <a:ext uri="{FF2B5EF4-FFF2-40B4-BE49-F238E27FC236}">
                  <a16:creationId xmlns:a16="http://schemas.microsoft.com/office/drawing/2014/main" id="{FA765EAA-FA79-46B9-5981-5CE4A2681597}"/>
                </a:ext>
              </a:extLst>
            </p:cNvPr>
            <p:cNvGrpSpPr/>
            <p:nvPr/>
          </p:nvGrpSpPr>
          <p:grpSpPr>
            <a:xfrm>
              <a:off x="867921" y="3274904"/>
              <a:ext cx="2505742" cy="1614087"/>
              <a:chOff x="1011500" y="4383161"/>
              <a:chExt cx="2050693" cy="1614087"/>
            </a:xfrm>
          </p:grpSpPr>
          <p:sp>
            <p:nvSpPr>
              <p:cNvPr id="41" name="Rounded Rectangle 40">
                <a:extLst>
                  <a:ext uri="{FF2B5EF4-FFF2-40B4-BE49-F238E27FC236}">
                    <a16:creationId xmlns:a16="http://schemas.microsoft.com/office/drawing/2014/main" id="{F98D2E7D-C1ED-8DE9-6390-8E512BE7F737}"/>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Gamma Demo Score</a:t>
                </a:r>
              </a:p>
            </p:txBody>
          </p:sp>
          <p:sp>
            <p:nvSpPr>
              <p:cNvPr id="42" name="Rounded Rectangle 41">
                <a:extLst>
                  <a:ext uri="{FF2B5EF4-FFF2-40B4-BE49-F238E27FC236}">
                    <a16:creationId xmlns:a16="http://schemas.microsoft.com/office/drawing/2014/main" id="{C063AA3B-C221-E6AF-7FB0-8636662177F2}"/>
                  </a:ext>
                </a:extLst>
              </p:cNvPr>
              <p:cNvSpPr/>
              <p:nvPr/>
            </p:nvSpPr>
            <p:spPr>
              <a:xfrm>
                <a:off x="1172225" y="4982118"/>
                <a:ext cx="1750183" cy="41617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43" name="Rounded Rectangle 42">
                <a:extLst>
                  <a:ext uri="{FF2B5EF4-FFF2-40B4-BE49-F238E27FC236}">
                    <a16:creationId xmlns:a16="http://schemas.microsoft.com/office/drawing/2014/main" id="{0F186FDD-86E3-B786-C772-8735FD5C0AB7}"/>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ounded Rectangle 39">
              <a:extLst>
                <a:ext uri="{FF2B5EF4-FFF2-40B4-BE49-F238E27FC236}">
                  <a16:creationId xmlns:a16="http://schemas.microsoft.com/office/drawing/2014/main" id="{87160726-182E-9F42-EDA7-0FCC63DAC5D4}"/>
                </a:ext>
              </a:extLst>
            </p:cNvPr>
            <p:cNvSpPr/>
            <p:nvPr/>
          </p:nvSpPr>
          <p:spPr>
            <a:xfrm>
              <a:off x="1064310" y="4403036"/>
              <a:ext cx="2138549" cy="416172"/>
            </a:xfrm>
            <a:prstGeom prst="roundRect">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Enhanced Transaction Score</a:t>
              </a:r>
            </a:p>
          </p:txBody>
        </p:sp>
      </p:grpSp>
      <p:sp>
        <p:nvSpPr>
          <p:cNvPr id="45" name="TextBox 44">
            <a:extLst>
              <a:ext uri="{FF2B5EF4-FFF2-40B4-BE49-F238E27FC236}">
                <a16:creationId xmlns:a16="http://schemas.microsoft.com/office/drawing/2014/main" id="{C05569A2-C720-4E18-B0E4-FA338BC61AAF}"/>
              </a:ext>
            </a:extLst>
          </p:cNvPr>
          <p:cNvSpPr txBox="1"/>
          <p:nvPr/>
        </p:nvSpPr>
        <p:spPr>
          <a:xfrm>
            <a:off x="93880" y="911841"/>
            <a:ext cx="2170130" cy="954107"/>
          </a:xfrm>
          <a:prstGeom prst="rect">
            <a:avLst/>
          </a:prstGeom>
          <a:noFill/>
        </p:spPr>
        <p:txBody>
          <a:bodyPr wrap="square" rtlCol="0">
            <a:spAutoFit/>
          </a:bodyPr>
          <a:lstStyle/>
          <a:p>
            <a:r>
              <a:rPr lang="en-US" sz="1400" b="1"/>
              <a:t>Trench 1</a:t>
            </a:r>
            <a:r>
              <a:rPr lang="en-US" sz="1400"/>
              <a:t>:</a:t>
            </a:r>
            <a:br>
              <a:rPr lang="en-US" sz="1400"/>
            </a:br>
            <a:r>
              <a:rPr lang="en-US" sz="1400">
                <a:solidFill>
                  <a:srgbClr val="FF0000"/>
                </a:solidFill>
              </a:rPr>
              <a:t>New Users - within 30 days from TSA Onboarding</a:t>
            </a:r>
          </a:p>
        </p:txBody>
      </p:sp>
      <p:sp>
        <p:nvSpPr>
          <p:cNvPr id="46" name="TextBox 45">
            <a:extLst>
              <a:ext uri="{FF2B5EF4-FFF2-40B4-BE49-F238E27FC236}">
                <a16:creationId xmlns:a16="http://schemas.microsoft.com/office/drawing/2014/main" id="{D4F334BB-F1B2-5B3B-BBDC-3A6AFAFCD989}"/>
              </a:ext>
            </a:extLst>
          </p:cNvPr>
          <p:cNvSpPr txBox="1"/>
          <p:nvPr/>
        </p:nvSpPr>
        <p:spPr>
          <a:xfrm>
            <a:off x="30400" y="3319358"/>
            <a:ext cx="2277492" cy="1169551"/>
          </a:xfrm>
          <a:prstGeom prst="rect">
            <a:avLst/>
          </a:prstGeom>
          <a:noFill/>
        </p:spPr>
        <p:txBody>
          <a:bodyPr wrap="square" rtlCol="0">
            <a:spAutoFit/>
          </a:bodyPr>
          <a:lstStyle/>
          <a:p>
            <a:r>
              <a:rPr lang="en-US" sz="1400" b="1" dirty="0"/>
              <a:t>Trench 2</a:t>
            </a:r>
            <a:r>
              <a:rPr lang="en-US" sz="1400" dirty="0"/>
              <a:t>:</a:t>
            </a:r>
            <a:br>
              <a:rPr lang="en-US" sz="1400" dirty="0"/>
            </a:br>
            <a:r>
              <a:rPr lang="en-US" sz="1400" dirty="0">
                <a:solidFill>
                  <a:srgbClr val="FF0000"/>
                </a:solidFill>
              </a:rPr>
              <a:t>Existing Users - After 30 days from TSA Onboarding AND Never Disbursed Loan</a:t>
            </a:r>
          </a:p>
        </p:txBody>
      </p:sp>
      <p:sp>
        <p:nvSpPr>
          <p:cNvPr id="47" name="TextBox 46">
            <a:extLst>
              <a:ext uri="{FF2B5EF4-FFF2-40B4-BE49-F238E27FC236}">
                <a16:creationId xmlns:a16="http://schemas.microsoft.com/office/drawing/2014/main" id="{B93928C9-1613-4F7C-FB90-F817FCCB24C9}"/>
              </a:ext>
            </a:extLst>
          </p:cNvPr>
          <p:cNvSpPr txBox="1"/>
          <p:nvPr/>
        </p:nvSpPr>
        <p:spPr>
          <a:xfrm>
            <a:off x="47192" y="4963790"/>
            <a:ext cx="2277492" cy="1169551"/>
          </a:xfrm>
          <a:prstGeom prst="rect">
            <a:avLst/>
          </a:prstGeom>
          <a:noFill/>
        </p:spPr>
        <p:txBody>
          <a:bodyPr wrap="square" rtlCol="0">
            <a:spAutoFit/>
          </a:bodyPr>
          <a:lstStyle/>
          <a:p>
            <a:r>
              <a:rPr lang="en-US" sz="1400" b="1" dirty="0"/>
              <a:t>Trench 3</a:t>
            </a:r>
            <a:r>
              <a:rPr lang="en-US" sz="1400" dirty="0"/>
              <a:t>:</a:t>
            </a:r>
            <a:br>
              <a:rPr lang="en-US" sz="1400" dirty="0"/>
            </a:br>
            <a:r>
              <a:rPr lang="en-US" sz="1400" dirty="0">
                <a:solidFill>
                  <a:srgbClr val="FF0000"/>
                </a:solidFill>
              </a:rPr>
              <a:t>Existing Users - After 30 days from 1</a:t>
            </a:r>
            <a:r>
              <a:rPr lang="en-US" sz="1400" baseline="30000" dirty="0">
                <a:solidFill>
                  <a:srgbClr val="FF0000"/>
                </a:solidFill>
              </a:rPr>
              <a:t>st</a:t>
            </a:r>
            <a:r>
              <a:rPr lang="en-US" sz="1400" dirty="0">
                <a:solidFill>
                  <a:srgbClr val="FF0000"/>
                </a:solidFill>
              </a:rPr>
              <a:t> Disbursed Loan AND current DPD &lt;= 10</a:t>
            </a:r>
          </a:p>
        </p:txBody>
      </p:sp>
      <p:grpSp>
        <p:nvGrpSpPr>
          <p:cNvPr id="48" name="Group 47">
            <a:extLst>
              <a:ext uri="{FF2B5EF4-FFF2-40B4-BE49-F238E27FC236}">
                <a16:creationId xmlns:a16="http://schemas.microsoft.com/office/drawing/2014/main" id="{A6527655-E8EE-5514-BACC-F931EF736D5F}"/>
              </a:ext>
            </a:extLst>
          </p:cNvPr>
          <p:cNvGrpSpPr/>
          <p:nvPr/>
        </p:nvGrpSpPr>
        <p:grpSpPr>
          <a:xfrm>
            <a:off x="6027307" y="1036327"/>
            <a:ext cx="2655965" cy="1143688"/>
            <a:chOff x="867921" y="3274904"/>
            <a:chExt cx="2505742" cy="1614087"/>
          </a:xfrm>
        </p:grpSpPr>
        <p:grpSp>
          <p:nvGrpSpPr>
            <p:cNvPr id="49" name="Group 48">
              <a:extLst>
                <a:ext uri="{FF2B5EF4-FFF2-40B4-BE49-F238E27FC236}">
                  <a16:creationId xmlns:a16="http://schemas.microsoft.com/office/drawing/2014/main" id="{CC304A58-92AD-A959-4D01-E6EC58C26703}"/>
                </a:ext>
              </a:extLst>
            </p:cNvPr>
            <p:cNvGrpSpPr/>
            <p:nvPr/>
          </p:nvGrpSpPr>
          <p:grpSpPr>
            <a:xfrm>
              <a:off x="867921" y="3274904"/>
              <a:ext cx="2505742" cy="1614087"/>
              <a:chOff x="1011500" y="4383161"/>
              <a:chExt cx="2050693" cy="1614087"/>
            </a:xfrm>
          </p:grpSpPr>
          <p:sp>
            <p:nvSpPr>
              <p:cNvPr id="52" name="Rounded Rectangle 51">
                <a:extLst>
                  <a:ext uri="{FF2B5EF4-FFF2-40B4-BE49-F238E27FC236}">
                    <a16:creationId xmlns:a16="http://schemas.microsoft.com/office/drawing/2014/main" id="{15E0BD23-380C-AC5A-AE8F-E2A84FDB26E9}"/>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53" name="Rounded Rectangle 52">
                <a:extLst>
                  <a:ext uri="{FF2B5EF4-FFF2-40B4-BE49-F238E27FC236}">
                    <a16:creationId xmlns:a16="http://schemas.microsoft.com/office/drawing/2014/main" id="{7EABF01E-7175-6F6C-1056-E18DFB752349}"/>
                  </a:ext>
                </a:extLst>
              </p:cNvPr>
              <p:cNvSpPr/>
              <p:nvPr/>
            </p:nvSpPr>
            <p:spPr>
              <a:xfrm>
                <a:off x="1136587" y="4982118"/>
                <a:ext cx="1750183"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54" name="Rounded Rectangle 53">
                <a:extLst>
                  <a:ext uri="{FF2B5EF4-FFF2-40B4-BE49-F238E27FC236}">
                    <a16:creationId xmlns:a16="http://schemas.microsoft.com/office/drawing/2014/main" id="{15E84860-E5FF-BCF5-6BC0-D7A292CAE98F}"/>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ounded Rectangle 49">
              <a:extLst>
                <a:ext uri="{FF2B5EF4-FFF2-40B4-BE49-F238E27FC236}">
                  <a16:creationId xmlns:a16="http://schemas.microsoft.com/office/drawing/2014/main" id="{94C6EBA7-03F5-0D98-6F43-9F5B65391E5F}"/>
                </a:ext>
              </a:extLst>
            </p:cNvPr>
            <p:cNvSpPr/>
            <p:nvPr/>
          </p:nvSpPr>
          <p:spPr>
            <a:xfrm>
              <a:off x="1045398" y="4398443"/>
              <a:ext cx="2138549"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Credo Score</a:t>
              </a:r>
            </a:p>
          </p:txBody>
        </p:sp>
      </p:grpSp>
      <p:grpSp>
        <p:nvGrpSpPr>
          <p:cNvPr id="67" name="Group 66">
            <a:extLst>
              <a:ext uri="{FF2B5EF4-FFF2-40B4-BE49-F238E27FC236}">
                <a16:creationId xmlns:a16="http://schemas.microsoft.com/office/drawing/2014/main" id="{0F800CB0-C74F-FA0E-6DA3-E10AACB6E208}"/>
              </a:ext>
            </a:extLst>
          </p:cNvPr>
          <p:cNvGrpSpPr/>
          <p:nvPr/>
        </p:nvGrpSpPr>
        <p:grpSpPr>
          <a:xfrm>
            <a:off x="9528053" y="1051411"/>
            <a:ext cx="2505742" cy="1151931"/>
            <a:chOff x="9223248" y="1112907"/>
            <a:chExt cx="2505742" cy="1614087"/>
          </a:xfrm>
        </p:grpSpPr>
        <p:grpSp>
          <p:nvGrpSpPr>
            <p:cNvPr id="61" name="Group 60">
              <a:extLst>
                <a:ext uri="{FF2B5EF4-FFF2-40B4-BE49-F238E27FC236}">
                  <a16:creationId xmlns:a16="http://schemas.microsoft.com/office/drawing/2014/main" id="{4331FA2F-C51F-8029-9470-2C0AF078F56B}"/>
                </a:ext>
              </a:extLst>
            </p:cNvPr>
            <p:cNvGrpSpPr/>
            <p:nvPr/>
          </p:nvGrpSpPr>
          <p:grpSpPr>
            <a:xfrm>
              <a:off x="9223248" y="1112907"/>
              <a:ext cx="2505742" cy="1614087"/>
              <a:chOff x="1011500" y="4383161"/>
              <a:chExt cx="2050693" cy="1614087"/>
            </a:xfrm>
          </p:grpSpPr>
          <p:sp>
            <p:nvSpPr>
              <p:cNvPr id="63" name="Rounded Rectangle 62">
                <a:extLst>
                  <a:ext uri="{FF2B5EF4-FFF2-40B4-BE49-F238E27FC236}">
                    <a16:creationId xmlns:a16="http://schemas.microsoft.com/office/drawing/2014/main" id="{A7481134-2F6E-3F63-2134-E7F55C1573F1}"/>
                  </a:ext>
                </a:extLst>
              </p:cNvPr>
              <p:cNvSpPr/>
              <p:nvPr/>
            </p:nvSpPr>
            <p:spPr>
              <a:xfrm>
                <a:off x="1161753" y="4452944"/>
                <a:ext cx="1750185" cy="30329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64" name="Rounded Rectangle 63">
                <a:extLst>
                  <a:ext uri="{FF2B5EF4-FFF2-40B4-BE49-F238E27FC236}">
                    <a16:creationId xmlns:a16="http://schemas.microsoft.com/office/drawing/2014/main" id="{1AA7A67C-A5B2-0D51-44B0-B809AC1FD05C}"/>
                  </a:ext>
                </a:extLst>
              </p:cNvPr>
              <p:cNvSpPr/>
              <p:nvPr/>
            </p:nvSpPr>
            <p:spPr>
              <a:xfrm>
                <a:off x="1156746" y="4844426"/>
                <a:ext cx="1750183" cy="28671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65" name="Rounded Rectangle 64">
                <a:extLst>
                  <a:ext uri="{FF2B5EF4-FFF2-40B4-BE49-F238E27FC236}">
                    <a16:creationId xmlns:a16="http://schemas.microsoft.com/office/drawing/2014/main" id="{91A5B701-CC7E-8BB3-D06C-CC4DF685F919}"/>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Rounded Rectangle 61">
              <a:extLst>
                <a:ext uri="{FF2B5EF4-FFF2-40B4-BE49-F238E27FC236}">
                  <a16:creationId xmlns:a16="http://schemas.microsoft.com/office/drawing/2014/main" id="{F58A2218-A6DA-0589-141B-2DF7A87490FA}"/>
                </a:ext>
              </a:extLst>
            </p:cNvPr>
            <p:cNvSpPr/>
            <p:nvPr/>
          </p:nvSpPr>
          <p:spPr>
            <a:xfrm>
              <a:off x="9400724" y="1944016"/>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Credo Score</a:t>
              </a:r>
            </a:p>
          </p:txBody>
        </p:sp>
        <p:sp>
          <p:nvSpPr>
            <p:cNvPr id="66" name="Rounded Rectangle 65">
              <a:extLst>
                <a:ext uri="{FF2B5EF4-FFF2-40B4-BE49-F238E27FC236}">
                  <a16:creationId xmlns:a16="http://schemas.microsoft.com/office/drawing/2014/main" id="{D9047A66-6D7F-CB34-337E-B6C0796342A8}"/>
                </a:ext>
              </a:extLst>
            </p:cNvPr>
            <p:cNvSpPr/>
            <p:nvPr/>
          </p:nvSpPr>
          <p:spPr>
            <a:xfrm>
              <a:off x="9400723" y="2318923"/>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CIC Score</a:t>
              </a:r>
            </a:p>
          </p:txBody>
        </p:sp>
      </p:grpSp>
      <p:grpSp>
        <p:nvGrpSpPr>
          <p:cNvPr id="68" name="Group 67">
            <a:extLst>
              <a:ext uri="{FF2B5EF4-FFF2-40B4-BE49-F238E27FC236}">
                <a16:creationId xmlns:a16="http://schemas.microsoft.com/office/drawing/2014/main" id="{ADC0530A-3B03-BE92-767E-8D05BA0C955D}"/>
              </a:ext>
            </a:extLst>
          </p:cNvPr>
          <p:cNvGrpSpPr/>
          <p:nvPr/>
        </p:nvGrpSpPr>
        <p:grpSpPr>
          <a:xfrm>
            <a:off x="6027307" y="3003390"/>
            <a:ext cx="2662087" cy="1078436"/>
            <a:chOff x="867921" y="3274904"/>
            <a:chExt cx="2505742" cy="1614087"/>
          </a:xfrm>
        </p:grpSpPr>
        <p:grpSp>
          <p:nvGrpSpPr>
            <p:cNvPr id="69" name="Group 68">
              <a:extLst>
                <a:ext uri="{FF2B5EF4-FFF2-40B4-BE49-F238E27FC236}">
                  <a16:creationId xmlns:a16="http://schemas.microsoft.com/office/drawing/2014/main" id="{542B2822-17E4-08A3-6F8B-A1A874E4E5BB}"/>
                </a:ext>
              </a:extLst>
            </p:cNvPr>
            <p:cNvGrpSpPr/>
            <p:nvPr/>
          </p:nvGrpSpPr>
          <p:grpSpPr>
            <a:xfrm>
              <a:off x="867921" y="3274904"/>
              <a:ext cx="2505742" cy="1614087"/>
              <a:chOff x="1011500" y="4383161"/>
              <a:chExt cx="2050693" cy="1614087"/>
            </a:xfrm>
          </p:grpSpPr>
          <p:sp>
            <p:nvSpPr>
              <p:cNvPr id="71" name="Rounded Rectangle 70">
                <a:extLst>
                  <a:ext uri="{FF2B5EF4-FFF2-40B4-BE49-F238E27FC236}">
                    <a16:creationId xmlns:a16="http://schemas.microsoft.com/office/drawing/2014/main" id="{897F5B9C-621E-36E6-6431-78AF03283BE8}"/>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72" name="Rounded Rectangle 71">
                <a:extLst>
                  <a:ext uri="{FF2B5EF4-FFF2-40B4-BE49-F238E27FC236}">
                    <a16:creationId xmlns:a16="http://schemas.microsoft.com/office/drawing/2014/main" id="{7875C110-B1BA-673A-86C2-DC8C907DEC48}"/>
                  </a:ext>
                </a:extLst>
              </p:cNvPr>
              <p:cNvSpPr/>
              <p:nvPr/>
            </p:nvSpPr>
            <p:spPr>
              <a:xfrm>
                <a:off x="1136587" y="4982118"/>
                <a:ext cx="1750183"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Apps Score</a:t>
                </a:r>
              </a:p>
            </p:txBody>
          </p:sp>
          <p:sp>
            <p:nvSpPr>
              <p:cNvPr id="73" name="Rounded Rectangle 72">
                <a:extLst>
                  <a:ext uri="{FF2B5EF4-FFF2-40B4-BE49-F238E27FC236}">
                    <a16:creationId xmlns:a16="http://schemas.microsoft.com/office/drawing/2014/main" id="{C6206867-EE36-8651-3931-70EEFD9DC649}"/>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ounded Rectangle 69">
              <a:extLst>
                <a:ext uri="{FF2B5EF4-FFF2-40B4-BE49-F238E27FC236}">
                  <a16:creationId xmlns:a16="http://schemas.microsoft.com/office/drawing/2014/main" id="{D2C98BBE-7BFA-12AA-2135-3950B031C855}"/>
                </a:ext>
              </a:extLst>
            </p:cNvPr>
            <p:cNvSpPr/>
            <p:nvPr/>
          </p:nvSpPr>
          <p:spPr>
            <a:xfrm>
              <a:off x="1045398" y="4398443"/>
              <a:ext cx="2138549"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Transaction Score</a:t>
              </a:r>
            </a:p>
          </p:txBody>
        </p:sp>
      </p:grpSp>
      <p:grpSp>
        <p:nvGrpSpPr>
          <p:cNvPr id="74" name="Group 73">
            <a:extLst>
              <a:ext uri="{FF2B5EF4-FFF2-40B4-BE49-F238E27FC236}">
                <a16:creationId xmlns:a16="http://schemas.microsoft.com/office/drawing/2014/main" id="{F444F039-EDAB-5A04-AB83-8E051DA70744}"/>
              </a:ext>
            </a:extLst>
          </p:cNvPr>
          <p:cNvGrpSpPr/>
          <p:nvPr/>
        </p:nvGrpSpPr>
        <p:grpSpPr>
          <a:xfrm>
            <a:off x="9521931" y="3009765"/>
            <a:ext cx="2505742" cy="1072062"/>
            <a:chOff x="9223248" y="1112907"/>
            <a:chExt cx="2505742" cy="1614087"/>
          </a:xfrm>
        </p:grpSpPr>
        <p:grpSp>
          <p:nvGrpSpPr>
            <p:cNvPr id="75" name="Group 74">
              <a:extLst>
                <a:ext uri="{FF2B5EF4-FFF2-40B4-BE49-F238E27FC236}">
                  <a16:creationId xmlns:a16="http://schemas.microsoft.com/office/drawing/2014/main" id="{1D6C316C-04E0-BAEF-272F-D1D77E0A68FC}"/>
                </a:ext>
              </a:extLst>
            </p:cNvPr>
            <p:cNvGrpSpPr/>
            <p:nvPr/>
          </p:nvGrpSpPr>
          <p:grpSpPr>
            <a:xfrm>
              <a:off x="9223248" y="1112907"/>
              <a:ext cx="2505742" cy="1614087"/>
              <a:chOff x="1011500" y="4383161"/>
              <a:chExt cx="2050693" cy="1614087"/>
            </a:xfrm>
          </p:grpSpPr>
          <p:sp>
            <p:nvSpPr>
              <p:cNvPr id="78" name="Rounded Rectangle 77">
                <a:extLst>
                  <a:ext uri="{FF2B5EF4-FFF2-40B4-BE49-F238E27FC236}">
                    <a16:creationId xmlns:a16="http://schemas.microsoft.com/office/drawing/2014/main" id="{B3CD28DE-D32C-2BF4-EFF5-0AF9FE1837EA}"/>
                  </a:ext>
                </a:extLst>
              </p:cNvPr>
              <p:cNvSpPr/>
              <p:nvPr/>
            </p:nvSpPr>
            <p:spPr>
              <a:xfrm>
                <a:off x="1161753" y="4452944"/>
                <a:ext cx="1750185" cy="30329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79" name="Rounded Rectangle 78">
                <a:extLst>
                  <a:ext uri="{FF2B5EF4-FFF2-40B4-BE49-F238E27FC236}">
                    <a16:creationId xmlns:a16="http://schemas.microsoft.com/office/drawing/2014/main" id="{B3DF1A97-84C0-9503-D7A9-55A69D636E4D}"/>
                  </a:ext>
                </a:extLst>
              </p:cNvPr>
              <p:cNvSpPr/>
              <p:nvPr/>
            </p:nvSpPr>
            <p:spPr>
              <a:xfrm>
                <a:off x="1156746" y="4844426"/>
                <a:ext cx="1750183" cy="28671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Apps Score</a:t>
                </a:r>
              </a:p>
            </p:txBody>
          </p:sp>
          <p:sp>
            <p:nvSpPr>
              <p:cNvPr id="80" name="Rounded Rectangle 79">
                <a:extLst>
                  <a:ext uri="{FF2B5EF4-FFF2-40B4-BE49-F238E27FC236}">
                    <a16:creationId xmlns:a16="http://schemas.microsoft.com/office/drawing/2014/main" id="{768E45EF-ADC7-EF77-ECE2-6B396D216D28}"/>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ounded Rectangle 75">
              <a:extLst>
                <a:ext uri="{FF2B5EF4-FFF2-40B4-BE49-F238E27FC236}">
                  <a16:creationId xmlns:a16="http://schemas.microsoft.com/office/drawing/2014/main" id="{F97E2E1F-BCF4-7BB5-A4AB-F241448F6BC4}"/>
                </a:ext>
              </a:extLst>
            </p:cNvPr>
            <p:cNvSpPr/>
            <p:nvPr/>
          </p:nvSpPr>
          <p:spPr>
            <a:xfrm>
              <a:off x="9400724" y="1944016"/>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Transaction Score</a:t>
              </a:r>
            </a:p>
          </p:txBody>
        </p:sp>
        <p:sp>
          <p:nvSpPr>
            <p:cNvPr id="77" name="Rounded Rectangle 76">
              <a:extLst>
                <a:ext uri="{FF2B5EF4-FFF2-40B4-BE49-F238E27FC236}">
                  <a16:creationId xmlns:a16="http://schemas.microsoft.com/office/drawing/2014/main" id="{90F19A8D-7E9C-0C04-0B1C-3DA2D59C76CB}"/>
                </a:ext>
              </a:extLst>
            </p:cNvPr>
            <p:cNvSpPr/>
            <p:nvPr/>
          </p:nvSpPr>
          <p:spPr>
            <a:xfrm>
              <a:off x="9400723" y="2318923"/>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CIC Score</a:t>
              </a:r>
            </a:p>
          </p:txBody>
        </p:sp>
      </p:grpSp>
      <p:grpSp>
        <p:nvGrpSpPr>
          <p:cNvPr id="81" name="Group 80">
            <a:extLst>
              <a:ext uri="{FF2B5EF4-FFF2-40B4-BE49-F238E27FC236}">
                <a16:creationId xmlns:a16="http://schemas.microsoft.com/office/drawing/2014/main" id="{5CEF531A-19C8-2993-7D49-77EBE2A56C68}"/>
              </a:ext>
            </a:extLst>
          </p:cNvPr>
          <p:cNvGrpSpPr/>
          <p:nvPr/>
        </p:nvGrpSpPr>
        <p:grpSpPr>
          <a:xfrm>
            <a:off x="5982784" y="5276538"/>
            <a:ext cx="2706615" cy="1062668"/>
            <a:chOff x="867921" y="3274904"/>
            <a:chExt cx="2505742" cy="1614087"/>
          </a:xfrm>
        </p:grpSpPr>
        <p:grpSp>
          <p:nvGrpSpPr>
            <p:cNvPr id="82" name="Group 81">
              <a:extLst>
                <a:ext uri="{FF2B5EF4-FFF2-40B4-BE49-F238E27FC236}">
                  <a16:creationId xmlns:a16="http://schemas.microsoft.com/office/drawing/2014/main" id="{C1C871E9-8C8B-F514-78C5-2E107F4A3FC7}"/>
                </a:ext>
              </a:extLst>
            </p:cNvPr>
            <p:cNvGrpSpPr/>
            <p:nvPr/>
          </p:nvGrpSpPr>
          <p:grpSpPr>
            <a:xfrm>
              <a:off x="867921" y="3274904"/>
              <a:ext cx="2505742" cy="1614087"/>
              <a:chOff x="1011500" y="4383161"/>
              <a:chExt cx="2050693" cy="1614087"/>
            </a:xfrm>
          </p:grpSpPr>
          <p:sp>
            <p:nvSpPr>
              <p:cNvPr id="84" name="Rounded Rectangle 83">
                <a:extLst>
                  <a:ext uri="{FF2B5EF4-FFF2-40B4-BE49-F238E27FC236}">
                    <a16:creationId xmlns:a16="http://schemas.microsoft.com/office/drawing/2014/main" id="{F24DE4BC-F4DB-CEF8-DC36-222BA99DF620}"/>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85" name="Rounded Rectangle 84">
                <a:extLst>
                  <a:ext uri="{FF2B5EF4-FFF2-40B4-BE49-F238E27FC236}">
                    <a16:creationId xmlns:a16="http://schemas.microsoft.com/office/drawing/2014/main" id="{96CA672C-1BC8-B2D3-E870-C4AD523B0C01}"/>
                  </a:ext>
                </a:extLst>
              </p:cNvPr>
              <p:cNvSpPr/>
              <p:nvPr/>
            </p:nvSpPr>
            <p:spPr>
              <a:xfrm>
                <a:off x="1162981" y="4982118"/>
                <a:ext cx="1750183"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86" name="Rounded Rectangle 85">
                <a:extLst>
                  <a:ext uri="{FF2B5EF4-FFF2-40B4-BE49-F238E27FC236}">
                    <a16:creationId xmlns:a16="http://schemas.microsoft.com/office/drawing/2014/main" id="{7976C704-C270-1139-0623-B97479BA0E2F}"/>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ounded Rectangle 82">
              <a:extLst>
                <a:ext uri="{FF2B5EF4-FFF2-40B4-BE49-F238E27FC236}">
                  <a16:creationId xmlns:a16="http://schemas.microsoft.com/office/drawing/2014/main" id="{478635FC-7C1B-892E-2AF6-335986A444F2}"/>
                </a:ext>
              </a:extLst>
            </p:cNvPr>
            <p:cNvSpPr/>
            <p:nvPr/>
          </p:nvSpPr>
          <p:spPr>
            <a:xfrm>
              <a:off x="1069586" y="4398442"/>
              <a:ext cx="2138549" cy="416171"/>
            </a:xfrm>
            <a:prstGeom prst="roundRect">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Enhanced Transaction Score</a:t>
              </a:r>
            </a:p>
          </p:txBody>
        </p:sp>
      </p:grpSp>
      <p:grpSp>
        <p:nvGrpSpPr>
          <p:cNvPr id="87" name="Group 86">
            <a:extLst>
              <a:ext uri="{FF2B5EF4-FFF2-40B4-BE49-F238E27FC236}">
                <a16:creationId xmlns:a16="http://schemas.microsoft.com/office/drawing/2014/main" id="{5DCD843B-2935-A75F-FE1E-D7D9E61D1EFB}"/>
              </a:ext>
            </a:extLst>
          </p:cNvPr>
          <p:cNvGrpSpPr/>
          <p:nvPr/>
        </p:nvGrpSpPr>
        <p:grpSpPr>
          <a:xfrm>
            <a:off x="9477408" y="5282913"/>
            <a:ext cx="2505742" cy="1056294"/>
            <a:chOff x="9223248" y="1112907"/>
            <a:chExt cx="2505742" cy="1614087"/>
          </a:xfrm>
        </p:grpSpPr>
        <p:grpSp>
          <p:nvGrpSpPr>
            <p:cNvPr id="88" name="Group 87">
              <a:extLst>
                <a:ext uri="{FF2B5EF4-FFF2-40B4-BE49-F238E27FC236}">
                  <a16:creationId xmlns:a16="http://schemas.microsoft.com/office/drawing/2014/main" id="{BCE8E5B1-B78F-83F9-2E6C-363D1178D4A8}"/>
                </a:ext>
              </a:extLst>
            </p:cNvPr>
            <p:cNvGrpSpPr/>
            <p:nvPr/>
          </p:nvGrpSpPr>
          <p:grpSpPr>
            <a:xfrm>
              <a:off x="9223248" y="1112907"/>
              <a:ext cx="2505742" cy="1614087"/>
              <a:chOff x="1011500" y="4383161"/>
              <a:chExt cx="2050693" cy="1614087"/>
            </a:xfrm>
          </p:grpSpPr>
          <p:sp>
            <p:nvSpPr>
              <p:cNvPr id="91" name="Rounded Rectangle 90">
                <a:extLst>
                  <a:ext uri="{FF2B5EF4-FFF2-40B4-BE49-F238E27FC236}">
                    <a16:creationId xmlns:a16="http://schemas.microsoft.com/office/drawing/2014/main" id="{D3C90470-4E34-CC56-D812-CCB8DB349DC0}"/>
                  </a:ext>
                </a:extLst>
              </p:cNvPr>
              <p:cNvSpPr/>
              <p:nvPr/>
            </p:nvSpPr>
            <p:spPr>
              <a:xfrm>
                <a:off x="1161753" y="4452944"/>
                <a:ext cx="1750185" cy="30329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92" name="Rounded Rectangle 91">
                <a:extLst>
                  <a:ext uri="{FF2B5EF4-FFF2-40B4-BE49-F238E27FC236}">
                    <a16:creationId xmlns:a16="http://schemas.microsoft.com/office/drawing/2014/main" id="{E078E816-0563-2A8E-8FEA-AC6B8D140C97}"/>
                  </a:ext>
                </a:extLst>
              </p:cNvPr>
              <p:cNvSpPr/>
              <p:nvPr/>
            </p:nvSpPr>
            <p:spPr>
              <a:xfrm>
                <a:off x="1156746" y="4844426"/>
                <a:ext cx="1750183" cy="28671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93" name="Rounded Rectangle 92">
                <a:extLst>
                  <a:ext uri="{FF2B5EF4-FFF2-40B4-BE49-F238E27FC236}">
                    <a16:creationId xmlns:a16="http://schemas.microsoft.com/office/drawing/2014/main" id="{2BD5E789-C381-DE5D-5FAD-189EC6C0A1A8}"/>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Rounded Rectangle 88">
              <a:extLst>
                <a:ext uri="{FF2B5EF4-FFF2-40B4-BE49-F238E27FC236}">
                  <a16:creationId xmlns:a16="http://schemas.microsoft.com/office/drawing/2014/main" id="{8CA88424-904F-B5D7-6F78-ECFD10A77845}"/>
                </a:ext>
              </a:extLst>
            </p:cNvPr>
            <p:cNvSpPr/>
            <p:nvPr/>
          </p:nvSpPr>
          <p:spPr>
            <a:xfrm>
              <a:off x="9400724" y="1944016"/>
              <a:ext cx="2138549" cy="293791"/>
            </a:xfrm>
            <a:prstGeom prst="roundRect">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Enhanced Transaction Score</a:t>
              </a:r>
            </a:p>
          </p:txBody>
        </p:sp>
        <p:sp>
          <p:nvSpPr>
            <p:cNvPr id="90" name="Rounded Rectangle 89">
              <a:extLst>
                <a:ext uri="{FF2B5EF4-FFF2-40B4-BE49-F238E27FC236}">
                  <a16:creationId xmlns:a16="http://schemas.microsoft.com/office/drawing/2014/main" id="{4FAB804C-8107-B79D-2D6B-FF2F0DC373F3}"/>
                </a:ext>
              </a:extLst>
            </p:cNvPr>
            <p:cNvSpPr/>
            <p:nvPr/>
          </p:nvSpPr>
          <p:spPr>
            <a:xfrm>
              <a:off x="9400723" y="2318923"/>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CIC Score</a:t>
              </a:r>
            </a:p>
          </p:txBody>
        </p:sp>
      </p:grpSp>
      <p:sp>
        <p:nvSpPr>
          <p:cNvPr id="94" name="TextBox 93">
            <a:extLst>
              <a:ext uri="{FF2B5EF4-FFF2-40B4-BE49-F238E27FC236}">
                <a16:creationId xmlns:a16="http://schemas.microsoft.com/office/drawing/2014/main" id="{D8135A57-CF5A-6805-B7D3-8E6655A8C2D5}"/>
              </a:ext>
            </a:extLst>
          </p:cNvPr>
          <p:cNvSpPr txBox="1"/>
          <p:nvPr/>
        </p:nvSpPr>
        <p:spPr>
          <a:xfrm>
            <a:off x="2655803" y="877498"/>
            <a:ext cx="3300947" cy="307777"/>
          </a:xfrm>
          <a:prstGeom prst="rect">
            <a:avLst/>
          </a:prstGeom>
          <a:noFill/>
        </p:spPr>
        <p:txBody>
          <a:bodyPr wrap="square" rtlCol="0">
            <a:spAutoFit/>
          </a:bodyPr>
          <a:lstStyle/>
          <a:p>
            <a:pPr algn="ctr"/>
            <a:r>
              <a:rPr lang="en-US" sz="1400" b="1"/>
              <a:t>Limit Setting Score</a:t>
            </a:r>
            <a:r>
              <a:rPr lang="en-US" sz="1400">
                <a:solidFill>
                  <a:srgbClr val="C00000"/>
                </a:solidFill>
              </a:rPr>
              <a:t> = Gamma Stack</a:t>
            </a:r>
          </a:p>
        </p:txBody>
      </p:sp>
      <p:sp>
        <p:nvSpPr>
          <p:cNvPr id="95" name="TextBox 94">
            <a:extLst>
              <a:ext uri="{FF2B5EF4-FFF2-40B4-BE49-F238E27FC236}">
                <a16:creationId xmlns:a16="http://schemas.microsoft.com/office/drawing/2014/main" id="{0194C11F-ADE6-42FA-BF9D-96D4940EBB04}"/>
              </a:ext>
            </a:extLst>
          </p:cNvPr>
          <p:cNvSpPr txBox="1"/>
          <p:nvPr/>
        </p:nvSpPr>
        <p:spPr>
          <a:xfrm>
            <a:off x="2718488" y="2725897"/>
            <a:ext cx="3273249" cy="307777"/>
          </a:xfrm>
          <a:prstGeom prst="rect">
            <a:avLst/>
          </a:prstGeom>
          <a:noFill/>
        </p:spPr>
        <p:txBody>
          <a:bodyPr wrap="square" rtlCol="0">
            <a:spAutoFit/>
          </a:bodyPr>
          <a:lstStyle/>
          <a:p>
            <a:pPr algn="ctr"/>
            <a:r>
              <a:rPr lang="en-US" sz="1400" b="1"/>
              <a:t>Limit Setting Score</a:t>
            </a:r>
            <a:r>
              <a:rPr lang="en-US" sz="1400">
                <a:solidFill>
                  <a:srgbClr val="C00000"/>
                </a:solidFill>
              </a:rPr>
              <a:t> = Gamma Stack</a:t>
            </a:r>
          </a:p>
        </p:txBody>
      </p:sp>
      <p:sp>
        <p:nvSpPr>
          <p:cNvPr id="96" name="TextBox 95">
            <a:extLst>
              <a:ext uri="{FF2B5EF4-FFF2-40B4-BE49-F238E27FC236}">
                <a16:creationId xmlns:a16="http://schemas.microsoft.com/office/drawing/2014/main" id="{629DBA80-871A-4643-9CEF-4C7EC5ABC938}"/>
              </a:ext>
            </a:extLst>
          </p:cNvPr>
          <p:cNvSpPr txBox="1"/>
          <p:nvPr/>
        </p:nvSpPr>
        <p:spPr>
          <a:xfrm>
            <a:off x="3082328" y="4711483"/>
            <a:ext cx="2382550" cy="307777"/>
          </a:xfrm>
          <a:prstGeom prst="rect">
            <a:avLst/>
          </a:prstGeom>
          <a:noFill/>
        </p:spPr>
        <p:txBody>
          <a:bodyPr wrap="square" rtlCol="0">
            <a:spAutoFit/>
          </a:bodyPr>
          <a:lstStyle/>
          <a:p>
            <a:pPr algn="ctr"/>
            <a:r>
              <a:rPr lang="en-US" sz="1400" b="1"/>
              <a:t>B Score</a:t>
            </a:r>
            <a:r>
              <a:rPr lang="en-US" sz="1400">
                <a:solidFill>
                  <a:srgbClr val="C00000"/>
                </a:solidFill>
              </a:rPr>
              <a:t> = Gamma Stack</a:t>
            </a:r>
          </a:p>
        </p:txBody>
      </p:sp>
      <p:sp>
        <p:nvSpPr>
          <p:cNvPr id="97" name="TextBox 96">
            <a:extLst>
              <a:ext uri="{FF2B5EF4-FFF2-40B4-BE49-F238E27FC236}">
                <a16:creationId xmlns:a16="http://schemas.microsoft.com/office/drawing/2014/main" id="{9E17B026-894B-984C-57B9-547B46C06DC4}"/>
              </a:ext>
            </a:extLst>
          </p:cNvPr>
          <p:cNvSpPr txBox="1"/>
          <p:nvPr/>
        </p:nvSpPr>
        <p:spPr>
          <a:xfrm>
            <a:off x="6235248" y="736113"/>
            <a:ext cx="2201683" cy="307777"/>
          </a:xfrm>
          <a:prstGeom prst="rect">
            <a:avLst/>
          </a:prstGeom>
          <a:noFill/>
        </p:spPr>
        <p:txBody>
          <a:bodyPr wrap="square" rtlCol="0">
            <a:spAutoFit/>
          </a:bodyPr>
          <a:lstStyle/>
          <a:p>
            <a:pPr algn="ctr"/>
            <a:r>
              <a:rPr lang="en-US" sz="1400">
                <a:solidFill>
                  <a:srgbClr val="C00000"/>
                </a:solidFill>
              </a:rPr>
              <a:t>Beta Stack</a:t>
            </a:r>
          </a:p>
        </p:txBody>
      </p:sp>
      <p:sp>
        <p:nvSpPr>
          <p:cNvPr id="98" name="TextBox 97">
            <a:extLst>
              <a:ext uri="{FF2B5EF4-FFF2-40B4-BE49-F238E27FC236}">
                <a16:creationId xmlns:a16="http://schemas.microsoft.com/office/drawing/2014/main" id="{2196CA20-FF4D-FFBD-1167-C2F7A0A36041}"/>
              </a:ext>
            </a:extLst>
          </p:cNvPr>
          <p:cNvSpPr txBox="1"/>
          <p:nvPr/>
        </p:nvSpPr>
        <p:spPr>
          <a:xfrm>
            <a:off x="9656418" y="741492"/>
            <a:ext cx="2201683" cy="307777"/>
          </a:xfrm>
          <a:prstGeom prst="rect">
            <a:avLst/>
          </a:prstGeom>
          <a:noFill/>
        </p:spPr>
        <p:txBody>
          <a:bodyPr wrap="square" rtlCol="0">
            <a:spAutoFit/>
          </a:bodyPr>
          <a:lstStyle/>
          <a:p>
            <a:pPr algn="ctr"/>
            <a:r>
              <a:rPr lang="en-US" sz="1400">
                <a:solidFill>
                  <a:srgbClr val="C00000"/>
                </a:solidFill>
              </a:rPr>
              <a:t>Alpha Stack</a:t>
            </a:r>
          </a:p>
        </p:txBody>
      </p:sp>
      <p:sp>
        <p:nvSpPr>
          <p:cNvPr id="99" name="TextBox 98">
            <a:extLst>
              <a:ext uri="{FF2B5EF4-FFF2-40B4-BE49-F238E27FC236}">
                <a16:creationId xmlns:a16="http://schemas.microsoft.com/office/drawing/2014/main" id="{114DE140-2FB9-241B-30BC-E34866864B2F}"/>
              </a:ext>
            </a:extLst>
          </p:cNvPr>
          <p:cNvSpPr txBox="1"/>
          <p:nvPr/>
        </p:nvSpPr>
        <p:spPr>
          <a:xfrm>
            <a:off x="6241344" y="2731248"/>
            <a:ext cx="2201683" cy="307777"/>
          </a:xfrm>
          <a:prstGeom prst="rect">
            <a:avLst/>
          </a:prstGeom>
          <a:noFill/>
        </p:spPr>
        <p:txBody>
          <a:bodyPr wrap="square" rtlCol="0">
            <a:spAutoFit/>
          </a:bodyPr>
          <a:lstStyle/>
          <a:p>
            <a:pPr algn="ctr"/>
            <a:r>
              <a:rPr lang="en-US" sz="1400">
                <a:solidFill>
                  <a:srgbClr val="C00000"/>
                </a:solidFill>
              </a:rPr>
              <a:t>Beta Stack</a:t>
            </a:r>
          </a:p>
        </p:txBody>
      </p:sp>
      <p:sp>
        <p:nvSpPr>
          <p:cNvPr id="100" name="TextBox 99">
            <a:extLst>
              <a:ext uri="{FF2B5EF4-FFF2-40B4-BE49-F238E27FC236}">
                <a16:creationId xmlns:a16="http://schemas.microsoft.com/office/drawing/2014/main" id="{5FE5FC11-F1A5-6F3F-3EC8-A2EB45F3BA1D}"/>
              </a:ext>
            </a:extLst>
          </p:cNvPr>
          <p:cNvSpPr txBox="1"/>
          <p:nvPr/>
        </p:nvSpPr>
        <p:spPr>
          <a:xfrm>
            <a:off x="9662514" y="2736627"/>
            <a:ext cx="2201683" cy="307777"/>
          </a:xfrm>
          <a:prstGeom prst="rect">
            <a:avLst/>
          </a:prstGeom>
          <a:noFill/>
        </p:spPr>
        <p:txBody>
          <a:bodyPr wrap="square" rtlCol="0">
            <a:spAutoFit/>
          </a:bodyPr>
          <a:lstStyle/>
          <a:p>
            <a:pPr algn="ctr"/>
            <a:r>
              <a:rPr lang="en-US" sz="1400">
                <a:solidFill>
                  <a:srgbClr val="C00000"/>
                </a:solidFill>
              </a:rPr>
              <a:t>Alpha Stack</a:t>
            </a:r>
          </a:p>
        </p:txBody>
      </p:sp>
      <p:sp>
        <p:nvSpPr>
          <p:cNvPr id="101" name="TextBox 100">
            <a:extLst>
              <a:ext uri="{FF2B5EF4-FFF2-40B4-BE49-F238E27FC236}">
                <a16:creationId xmlns:a16="http://schemas.microsoft.com/office/drawing/2014/main" id="{B7379509-14ED-9D26-F414-FDA1E6450E4E}"/>
              </a:ext>
            </a:extLst>
          </p:cNvPr>
          <p:cNvSpPr txBox="1"/>
          <p:nvPr/>
        </p:nvSpPr>
        <p:spPr>
          <a:xfrm>
            <a:off x="6247440" y="5025861"/>
            <a:ext cx="2201683" cy="307777"/>
          </a:xfrm>
          <a:prstGeom prst="rect">
            <a:avLst/>
          </a:prstGeom>
          <a:noFill/>
        </p:spPr>
        <p:txBody>
          <a:bodyPr wrap="square" rtlCol="0">
            <a:spAutoFit/>
          </a:bodyPr>
          <a:lstStyle/>
          <a:p>
            <a:pPr algn="ctr"/>
            <a:r>
              <a:rPr lang="en-US" sz="1400">
                <a:solidFill>
                  <a:srgbClr val="C00000"/>
                </a:solidFill>
              </a:rPr>
              <a:t>Beta Stack</a:t>
            </a:r>
          </a:p>
        </p:txBody>
      </p:sp>
      <p:sp>
        <p:nvSpPr>
          <p:cNvPr id="102" name="TextBox 101">
            <a:extLst>
              <a:ext uri="{FF2B5EF4-FFF2-40B4-BE49-F238E27FC236}">
                <a16:creationId xmlns:a16="http://schemas.microsoft.com/office/drawing/2014/main" id="{AEC2A957-97B5-215A-E3F4-2795BAFE2D89}"/>
              </a:ext>
            </a:extLst>
          </p:cNvPr>
          <p:cNvSpPr txBox="1"/>
          <p:nvPr/>
        </p:nvSpPr>
        <p:spPr>
          <a:xfrm>
            <a:off x="9673960" y="5019784"/>
            <a:ext cx="2201683" cy="307777"/>
          </a:xfrm>
          <a:prstGeom prst="rect">
            <a:avLst/>
          </a:prstGeom>
          <a:noFill/>
        </p:spPr>
        <p:txBody>
          <a:bodyPr wrap="square" rtlCol="0">
            <a:spAutoFit/>
          </a:bodyPr>
          <a:lstStyle/>
          <a:p>
            <a:pPr algn="ctr"/>
            <a:r>
              <a:rPr lang="en-US" sz="1400">
                <a:solidFill>
                  <a:srgbClr val="C00000"/>
                </a:solidFill>
              </a:rPr>
              <a:t>Alpha Stack</a:t>
            </a:r>
          </a:p>
        </p:txBody>
      </p:sp>
      <p:sp>
        <p:nvSpPr>
          <p:cNvPr id="103" name="Right Arrow 102">
            <a:extLst>
              <a:ext uri="{FF2B5EF4-FFF2-40B4-BE49-F238E27FC236}">
                <a16:creationId xmlns:a16="http://schemas.microsoft.com/office/drawing/2014/main" id="{F18CB4DA-156E-30E1-D0D3-95EC3E0023EB}"/>
              </a:ext>
            </a:extLst>
          </p:cNvPr>
          <p:cNvSpPr/>
          <p:nvPr/>
        </p:nvSpPr>
        <p:spPr>
          <a:xfrm>
            <a:off x="8881596" y="1901490"/>
            <a:ext cx="494454" cy="3277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8996DA64-B214-411D-B6F9-E871C46F0916}"/>
              </a:ext>
            </a:extLst>
          </p:cNvPr>
          <p:cNvSpPr txBox="1"/>
          <p:nvPr/>
        </p:nvSpPr>
        <p:spPr>
          <a:xfrm>
            <a:off x="2864346" y="2281723"/>
            <a:ext cx="2739355" cy="307777"/>
          </a:xfrm>
          <a:prstGeom prst="rect">
            <a:avLst/>
          </a:prstGeom>
          <a:noFill/>
        </p:spPr>
        <p:txBody>
          <a:bodyPr wrap="square" rtlCol="0">
            <a:spAutoFit/>
          </a:bodyPr>
          <a:lstStyle/>
          <a:p>
            <a:pPr algn="ctr"/>
            <a:r>
              <a:rPr lang="en-US" sz="1400">
                <a:solidFill>
                  <a:srgbClr val="C00000"/>
                </a:solidFill>
              </a:rPr>
              <a:t>Gamma Income Model </a:t>
            </a:r>
          </a:p>
        </p:txBody>
      </p:sp>
      <p:sp>
        <p:nvSpPr>
          <p:cNvPr id="105" name="TextBox 104">
            <a:extLst>
              <a:ext uri="{FF2B5EF4-FFF2-40B4-BE49-F238E27FC236}">
                <a16:creationId xmlns:a16="http://schemas.microsoft.com/office/drawing/2014/main" id="{432A21D8-9780-9165-0653-853E2C1CEFAF}"/>
              </a:ext>
            </a:extLst>
          </p:cNvPr>
          <p:cNvSpPr txBox="1"/>
          <p:nvPr/>
        </p:nvSpPr>
        <p:spPr>
          <a:xfrm>
            <a:off x="5982784" y="2354639"/>
            <a:ext cx="2739355" cy="307777"/>
          </a:xfrm>
          <a:prstGeom prst="rect">
            <a:avLst/>
          </a:prstGeom>
          <a:noFill/>
        </p:spPr>
        <p:txBody>
          <a:bodyPr wrap="square" rtlCol="0">
            <a:spAutoFit/>
          </a:bodyPr>
          <a:lstStyle/>
          <a:p>
            <a:pPr algn="ctr"/>
            <a:r>
              <a:rPr lang="en-US" sz="1400">
                <a:solidFill>
                  <a:srgbClr val="C00000"/>
                </a:solidFill>
              </a:rPr>
              <a:t>Beta Income Model </a:t>
            </a:r>
          </a:p>
        </p:txBody>
      </p:sp>
      <p:sp>
        <p:nvSpPr>
          <p:cNvPr id="106" name="TextBox 105">
            <a:extLst>
              <a:ext uri="{FF2B5EF4-FFF2-40B4-BE49-F238E27FC236}">
                <a16:creationId xmlns:a16="http://schemas.microsoft.com/office/drawing/2014/main" id="{DB71B31F-4D89-7791-D43E-EC6A3507F0F0}"/>
              </a:ext>
            </a:extLst>
          </p:cNvPr>
          <p:cNvSpPr txBox="1"/>
          <p:nvPr/>
        </p:nvSpPr>
        <p:spPr>
          <a:xfrm>
            <a:off x="9443153" y="2375565"/>
            <a:ext cx="2739355" cy="307777"/>
          </a:xfrm>
          <a:prstGeom prst="rect">
            <a:avLst/>
          </a:prstGeom>
          <a:noFill/>
        </p:spPr>
        <p:txBody>
          <a:bodyPr wrap="square" rtlCol="0">
            <a:spAutoFit/>
          </a:bodyPr>
          <a:lstStyle/>
          <a:p>
            <a:pPr algn="ctr"/>
            <a:r>
              <a:rPr lang="en-US" sz="1400">
                <a:solidFill>
                  <a:srgbClr val="C00000"/>
                </a:solidFill>
              </a:rPr>
              <a:t>Alpha Income Model </a:t>
            </a:r>
          </a:p>
        </p:txBody>
      </p:sp>
      <p:sp>
        <p:nvSpPr>
          <p:cNvPr id="107" name="TextBox 106">
            <a:extLst>
              <a:ext uri="{FF2B5EF4-FFF2-40B4-BE49-F238E27FC236}">
                <a16:creationId xmlns:a16="http://schemas.microsoft.com/office/drawing/2014/main" id="{E3AA86BC-8C1F-FAD3-A9E0-190951E06E36}"/>
              </a:ext>
            </a:extLst>
          </p:cNvPr>
          <p:cNvSpPr txBox="1"/>
          <p:nvPr/>
        </p:nvSpPr>
        <p:spPr>
          <a:xfrm>
            <a:off x="2882444" y="4250414"/>
            <a:ext cx="2739355" cy="307777"/>
          </a:xfrm>
          <a:prstGeom prst="rect">
            <a:avLst/>
          </a:prstGeom>
          <a:noFill/>
        </p:spPr>
        <p:txBody>
          <a:bodyPr wrap="square" rtlCol="0">
            <a:spAutoFit/>
          </a:bodyPr>
          <a:lstStyle/>
          <a:p>
            <a:pPr algn="ctr"/>
            <a:r>
              <a:rPr lang="en-US" sz="1400">
                <a:solidFill>
                  <a:srgbClr val="C00000"/>
                </a:solidFill>
              </a:rPr>
              <a:t>Gamma Income Model </a:t>
            </a:r>
          </a:p>
        </p:txBody>
      </p:sp>
      <p:sp>
        <p:nvSpPr>
          <p:cNvPr id="108" name="TextBox 107">
            <a:extLst>
              <a:ext uri="{FF2B5EF4-FFF2-40B4-BE49-F238E27FC236}">
                <a16:creationId xmlns:a16="http://schemas.microsoft.com/office/drawing/2014/main" id="{D63F5573-A545-4044-37B4-DCDEC9446ED3}"/>
              </a:ext>
            </a:extLst>
          </p:cNvPr>
          <p:cNvSpPr txBox="1"/>
          <p:nvPr/>
        </p:nvSpPr>
        <p:spPr>
          <a:xfrm>
            <a:off x="5987137" y="4237808"/>
            <a:ext cx="2739355" cy="307777"/>
          </a:xfrm>
          <a:prstGeom prst="rect">
            <a:avLst/>
          </a:prstGeom>
          <a:noFill/>
        </p:spPr>
        <p:txBody>
          <a:bodyPr wrap="square" rtlCol="0">
            <a:spAutoFit/>
          </a:bodyPr>
          <a:lstStyle/>
          <a:p>
            <a:pPr algn="ctr"/>
            <a:r>
              <a:rPr lang="en-US" sz="1400">
                <a:solidFill>
                  <a:srgbClr val="C00000"/>
                </a:solidFill>
              </a:rPr>
              <a:t>Beta Income Model </a:t>
            </a:r>
          </a:p>
        </p:txBody>
      </p:sp>
      <p:sp>
        <p:nvSpPr>
          <p:cNvPr id="109" name="TextBox 108">
            <a:extLst>
              <a:ext uri="{FF2B5EF4-FFF2-40B4-BE49-F238E27FC236}">
                <a16:creationId xmlns:a16="http://schemas.microsoft.com/office/drawing/2014/main" id="{328016ED-CC30-9465-1FA6-13E0ED5F3992}"/>
              </a:ext>
            </a:extLst>
          </p:cNvPr>
          <p:cNvSpPr txBox="1"/>
          <p:nvPr/>
        </p:nvSpPr>
        <p:spPr>
          <a:xfrm>
            <a:off x="9447506" y="4241316"/>
            <a:ext cx="2739355" cy="307777"/>
          </a:xfrm>
          <a:prstGeom prst="rect">
            <a:avLst/>
          </a:prstGeom>
          <a:noFill/>
        </p:spPr>
        <p:txBody>
          <a:bodyPr wrap="square" rtlCol="0">
            <a:spAutoFit/>
          </a:bodyPr>
          <a:lstStyle/>
          <a:p>
            <a:pPr algn="ctr"/>
            <a:r>
              <a:rPr lang="en-US" sz="1400">
                <a:solidFill>
                  <a:srgbClr val="C00000"/>
                </a:solidFill>
              </a:rPr>
              <a:t>Alpha Income Model </a:t>
            </a:r>
          </a:p>
        </p:txBody>
      </p:sp>
      <p:sp>
        <p:nvSpPr>
          <p:cNvPr id="110" name="TextBox 109">
            <a:extLst>
              <a:ext uri="{FF2B5EF4-FFF2-40B4-BE49-F238E27FC236}">
                <a16:creationId xmlns:a16="http://schemas.microsoft.com/office/drawing/2014/main" id="{B12BB359-48AD-3A0A-0EDC-828FAE6B29A7}"/>
              </a:ext>
            </a:extLst>
          </p:cNvPr>
          <p:cNvSpPr txBox="1"/>
          <p:nvPr/>
        </p:nvSpPr>
        <p:spPr>
          <a:xfrm>
            <a:off x="2976944" y="6200434"/>
            <a:ext cx="2739355" cy="307777"/>
          </a:xfrm>
          <a:prstGeom prst="rect">
            <a:avLst/>
          </a:prstGeom>
          <a:noFill/>
        </p:spPr>
        <p:txBody>
          <a:bodyPr wrap="square" rtlCol="0">
            <a:spAutoFit/>
          </a:bodyPr>
          <a:lstStyle/>
          <a:p>
            <a:pPr algn="ctr"/>
            <a:r>
              <a:rPr lang="en-US" sz="1400">
                <a:solidFill>
                  <a:srgbClr val="C00000"/>
                </a:solidFill>
              </a:rPr>
              <a:t>Gamma Income Model </a:t>
            </a:r>
          </a:p>
        </p:txBody>
      </p:sp>
      <p:sp>
        <p:nvSpPr>
          <p:cNvPr id="111" name="TextBox 110">
            <a:extLst>
              <a:ext uri="{FF2B5EF4-FFF2-40B4-BE49-F238E27FC236}">
                <a16:creationId xmlns:a16="http://schemas.microsoft.com/office/drawing/2014/main" id="{37C69948-99ED-1A9F-E64D-AB6BD39C2FD2}"/>
              </a:ext>
            </a:extLst>
          </p:cNvPr>
          <p:cNvSpPr txBox="1"/>
          <p:nvPr/>
        </p:nvSpPr>
        <p:spPr>
          <a:xfrm>
            <a:off x="5982781" y="6495694"/>
            <a:ext cx="2739355" cy="307777"/>
          </a:xfrm>
          <a:prstGeom prst="rect">
            <a:avLst/>
          </a:prstGeom>
          <a:noFill/>
        </p:spPr>
        <p:txBody>
          <a:bodyPr wrap="square" rtlCol="0">
            <a:spAutoFit/>
          </a:bodyPr>
          <a:lstStyle/>
          <a:p>
            <a:pPr algn="ctr"/>
            <a:r>
              <a:rPr lang="en-US" sz="1400">
                <a:solidFill>
                  <a:srgbClr val="C00000"/>
                </a:solidFill>
              </a:rPr>
              <a:t>Beta Income Model </a:t>
            </a:r>
          </a:p>
        </p:txBody>
      </p:sp>
      <p:sp>
        <p:nvSpPr>
          <p:cNvPr id="112" name="TextBox 111">
            <a:extLst>
              <a:ext uri="{FF2B5EF4-FFF2-40B4-BE49-F238E27FC236}">
                <a16:creationId xmlns:a16="http://schemas.microsoft.com/office/drawing/2014/main" id="{C3DED181-9907-211D-A2F9-15F754458889}"/>
              </a:ext>
            </a:extLst>
          </p:cNvPr>
          <p:cNvSpPr txBox="1"/>
          <p:nvPr/>
        </p:nvSpPr>
        <p:spPr>
          <a:xfrm>
            <a:off x="9443150" y="6499202"/>
            <a:ext cx="2739355" cy="307777"/>
          </a:xfrm>
          <a:prstGeom prst="rect">
            <a:avLst/>
          </a:prstGeom>
          <a:noFill/>
        </p:spPr>
        <p:txBody>
          <a:bodyPr wrap="square" rtlCol="0">
            <a:spAutoFit/>
          </a:bodyPr>
          <a:lstStyle/>
          <a:p>
            <a:pPr algn="ctr"/>
            <a:r>
              <a:rPr lang="en-US" sz="1400">
                <a:solidFill>
                  <a:srgbClr val="C00000"/>
                </a:solidFill>
              </a:rPr>
              <a:t>Alpha Income Model </a:t>
            </a:r>
          </a:p>
        </p:txBody>
      </p:sp>
      <p:grpSp>
        <p:nvGrpSpPr>
          <p:cNvPr id="122" name="Group 121">
            <a:extLst>
              <a:ext uri="{FF2B5EF4-FFF2-40B4-BE49-F238E27FC236}">
                <a16:creationId xmlns:a16="http://schemas.microsoft.com/office/drawing/2014/main" id="{0105710B-03E5-37EA-2EAE-2B65689B8B4B}"/>
              </a:ext>
            </a:extLst>
          </p:cNvPr>
          <p:cNvGrpSpPr/>
          <p:nvPr/>
        </p:nvGrpSpPr>
        <p:grpSpPr>
          <a:xfrm>
            <a:off x="4072962" y="2097207"/>
            <a:ext cx="272858" cy="249273"/>
            <a:chOff x="5204834" y="2089148"/>
            <a:chExt cx="272858" cy="249273"/>
          </a:xfrm>
        </p:grpSpPr>
        <p:cxnSp>
          <p:nvCxnSpPr>
            <p:cNvPr id="115" name="Straight Connector 114">
              <a:extLst>
                <a:ext uri="{FF2B5EF4-FFF2-40B4-BE49-F238E27FC236}">
                  <a16:creationId xmlns:a16="http://schemas.microsoft.com/office/drawing/2014/main" id="{5E94D9EF-2A6C-231B-EF8A-61B70BFC1686}"/>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BB4AC67-8855-777E-176A-C82B0651ADBB}"/>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FE35A980-992C-BC06-E6FA-0E097ADCD35C}"/>
              </a:ext>
            </a:extLst>
          </p:cNvPr>
          <p:cNvGrpSpPr/>
          <p:nvPr/>
        </p:nvGrpSpPr>
        <p:grpSpPr>
          <a:xfrm>
            <a:off x="7222685" y="2206946"/>
            <a:ext cx="272858" cy="249273"/>
            <a:chOff x="5204834" y="2089148"/>
            <a:chExt cx="272858" cy="249273"/>
          </a:xfrm>
        </p:grpSpPr>
        <p:cxnSp>
          <p:nvCxnSpPr>
            <p:cNvPr id="124" name="Straight Connector 123">
              <a:extLst>
                <a:ext uri="{FF2B5EF4-FFF2-40B4-BE49-F238E27FC236}">
                  <a16:creationId xmlns:a16="http://schemas.microsoft.com/office/drawing/2014/main" id="{85EAAA67-BBBE-C06C-DDD4-407C09006A9E}"/>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6B19137-5235-DBA4-FAD7-3AE95FD88FB8}"/>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121D0AC0-CEA7-1C19-F86A-AE031E71F10E}"/>
              </a:ext>
            </a:extLst>
          </p:cNvPr>
          <p:cNvGrpSpPr/>
          <p:nvPr/>
        </p:nvGrpSpPr>
        <p:grpSpPr>
          <a:xfrm>
            <a:off x="10676398" y="2224588"/>
            <a:ext cx="272858" cy="249273"/>
            <a:chOff x="5204834" y="2089148"/>
            <a:chExt cx="272858" cy="249273"/>
          </a:xfrm>
        </p:grpSpPr>
        <p:cxnSp>
          <p:nvCxnSpPr>
            <p:cNvPr id="127" name="Straight Connector 126">
              <a:extLst>
                <a:ext uri="{FF2B5EF4-FFF2-40B4-BE49-F238E27FC236}">
                  <a16:creationId xmlns:a16="http://schemas.microsoft.com/office/drawing/2014/main" id="{B6A4F4B9-5D5E-6966-840E-C886AD70EA3A}"/>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E0F5AFF-28CD-5476-6335-D3E85ABBB3F5}"/>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8D660078-4EFF-C20E-5FB6-BA6C8FF71E53}"/>
              </a:ext>
            </a:extLst>
          </p:cNvPr>
          <p:cNvGrpSpPr/>
          <p:nvPr/>
        </p:nvGrpSpPr>
        <p:grpSpPr>
          <a:xfrm>
            <a:off x="7293218" y="4093871"/>
            <a:ext cx="272858" cy="249273"/>
            <a:chOff x="5204834" y="2089148"/>
            <a:chExt cx="272858" cy="249273"/>
          </a:xfrm>
        </p:grpSpPr>
        <p:cxnSp>
          <p:nvCxnSpPr>
            <p:cNvPr id="130" name="Straight Connector 129">
              <a:extLst>
                <a:ext uri="{FF2B5EF4-FFF2-40B4-BE49-F238E27FC236}">
                  <a16:creationId xmlns:a16="http://schemas.microsoft.com/office/drawing/2014/main" id="{1040F421-2289-80EE-1851-4109890B578A}"/>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34A3731-40DC-5224-D0CA-968509813088}"/>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212B4EDB-C0CC-4659-8A11-92B0AF18EE0B}"/>
              </a:ext>
            </a:extLst>
          </p:cNvPr>
          <p:cNvGrpSpPr/>
          <p:nvPr/>
        </p:nvGrpSpPr>
        <p:grpSpPr>
          <a:xfrm>
            <a:off x="10739905" y="4093871"/>
            <a:ext cx="272858" cy="249273"/>
            <a:chOff x="5204834" y="2089148"/>
            <a:chExt cx="272858" cy="249273"/>
          </a:xfrm>
        </p:grpSpPr>
        <p:cxnSp>
          <p:nvCxnSpPr>
            <p:cNvPr id="133" name="Straight Connector 132">
              <a:extLst>
                <a:ext uri="{FF2B5EF4-FFF2-40B4-BE49-F238E27FC236}">
                  <a16:creationId xmlns:a16="http://schemas.microsoft.com/office/drawing/2014/main" id="{C0078ED1-201F-8BDF-E7C8-D19B8A99BF9B}"/>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2AFD9BA-DE1C-0EDF-0AA2-D68FAB61E1E9}"/>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35" name="Group 134">
            <a:extLst>
              <a:ext uri="{FF2B5EF4-FFF2-40B4-BE49-F238E27FC236}">
                <a16:creationId xmlns:a16="http://schemas.microsoft.com/office/drawing/2014/main" id="{E596A82E-2425-BC04-2A5D-5304CF87A443}"/>
              </a:ext>
            </a:extLst>
          </p:cNvPr>
          <p:cNvGrpSpPr/>
          <p:nvPr/>
        </p:nvGrpSpPr>
        <p:grpSpPr>
          <a:xfrm>
            <a:off x="4070053" y="4104753"/>
            <a:ext cx="272858" cy="249273"/>
            <a:chOff x="5204834" y="2089148"/>
            <a:chExt cx="272858" cy="249273"/>
          </a:xfrm>
        </p:grpSpPr>
        <p:cxnSp>
          <p:nvCxnSpPr>
            <p:cNvPr id="136" name="Straight Connector 135">
              <a:extLst>
                <a:ext uri="{FF2B5EF4-FFF2-40B4-BE49-F238E27FC236}">
                  <a16:creationId xmlns:a16="http://schemas.microsoft.com/office/drawing/2014/main" id="{ADF90155-87F7-00D1-774B-F1C0D1D53263}"/>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10D4367-5DE4-1640-D698-9C846C5C8D87}"/>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38" name="Group 137">
            <a:extLst>
              <a:ext uri="{FF2B5EF4-FFF2-40B4-BE49-F238E27FC236}">
                <a16:creationId xmlns:a16="http://schemas.microsoft.com/office/drawing/2014/main" id="{B5197FCE-B1E0-AB81-0368-62B2FAE4F406}"/>
              </a:ext>
            </a:extLst>
          </p:cNvPr>
          <p:cNvGrpSpPr/>
          <p:nvPr/>
        </p:nvGrpSpPr>
        <p:grpSpPr>
          <a:xfrm>
            <a:off x="4077138" y="6044200"/>
            <a:ext cx="272858" cy="249273"/>
            <a:chOff x="5204834" y="2089148"/>
            <a:chExt cx="272858" cy="249273"/>
          </a:xfrm>
        </p:grpSpPr>
        <p:cxnSp>
          <p:nvCxnSpPr>
            <p:cNvPr id="139" name="Straight Connector 138">
              <a:extLst>
                <a:ext uri="{FF2B5EF4-FFF2-40B4-BE49-F238E27FC236}">
                  <a16:creationId xmlns:a16="http://schemas.microsoft.com/office/drawing/2014/main" id="{24AE1FFD-FCEC-83E3-6107-8F7AF3A882B4}"/>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20DF70-F3E2-4268-B81C-6408939FBAE5}"/>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41" name="Group 140">
            <a:extLst>
              <a:ext uri="{FF2B5EF4-FFF2-40B4-BE49-F238E27FC236}">
                <a16:creationId xmlns:a16="http://schemas.microsoft.com/office/drawing/2014/main" id="{41B099DF-2B75-804C-3B30-2D0D57DAF683}"/>
              </a:ext>
            </a:extLst>
          </p:cNvPr>
          <p:cNvGrpSpPr/>
          <p:nvPr/>
        </p:nvGrpSpPr>
        <p:grpSpPr>
          <a:xfrm>
            <a:off x="7293218" y="6363805"/>
            <a:ext cx="272858" cy="249273"/>
            <a:chOff x="5204834" y="2089148"/>
            <a:chExt cx="272858" cy="249273"/>
          </a:xfrm>
        </p:grpSpPr>
        <p:cxnSp>
          <p:nvCxnSpPr>
            <p:cNvPr id="142" name="Straight Connector 141">
              <a:extLst>
                <a:ext uri="{FF2B5EF4-FFF2-40B4-BE49-F238E27FC236}">
                  <a16:creationId xmlns:a16="http://schemas.microsoft.com/office/drawing/2014/main" id="{3809E274-7377-B5AC-0131-20CAC6C04DA9}"/>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454EBF65-13EA-F1E1-9145-270F861BD736}"/>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44" name="Group 143">
            <a:extLst>
              <a:ext uri="{FF2B5EF4-FFF2-40B4-BE49-F238E27FC236}">
                <a16:creationId xmlns:a16="http://schemas.microsoft.com/office/drawing/2014/main" id="{3C66CF40-A216-7014-BE3D-6F2BDDF8041A}"/>
              </a:ext>
            </a:extLst>
          </p:cNvPr>
          <p:cNvGrpSpPr/>
          <p:nvPr/>
        </p:nvGrpSpPr>
        <p:grpSpPr>
          <a:xfrm>
            <a:off x="10755590" y="6352722"/>
            <a:ext cx="272858" cy="249273"/>
            <a:chOff x="5204834" y="2089148"/>
            <a:chExt cx="272858" cy="249273"/>
          </a:xfrm>
        </p:grpSpPr>
        <p:cxnSp>
          <p:nvCxnSpPr>
            <p:cNvPr id="145" name="Straight Connector 144">
              <a:extLst>
                <a:ext uri="{FF2B5EF4-FFF2-40B4-BE49-F238E27FC236}">
                  <a16:creationId xmlns:a16="http://schemas.microsoft.com/office/drawing/2014/main" id="{6ADE80F8-9EA0-3C5F-BDBD-66BE562939E7}"/>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DD5D296-D70A-702A-40AB-02311CCBBD2E}"/>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47" name="Rounded Rectangle 146">
            <a:extLst>
              <a:ext uri="{FF2B5EF4-FFF2-40B4-BE49-F238E27FC236}">
                <a16:creationId xmlns:a16="http://schemas.microsoft.com/office/drawing/2014/main" id="{151BF65D-AD6B-73A0-BAA3-78015754C321}"/>
              </a:ext>
            </a:extLst>
          </p:cNvPr>
          <p:cNvSpPr/>
          <p:nvPr/>
        </p:nvSpPr>
        <p:spPr>
          <a:xfrm>
            <a:off x="5962423" y="4538455"/>
            <a:ext cx="6157671" cy="559482"/>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Lowest Risk users</a:t>
            </a:r>
            <a:r>
              <a:rPr lang="en-US" sz="1200">
                <a:solidFill>
                  <a:schemeClr val="tx1"/>
                </a:solidFill>
              </a:rPr>
              <a:t> from this B Score will be pre-approved for upsell and </a:t>
            </a:r>
            <a:r>
              <a:rPr lang="en-US" sz="1200" dirty="0" err="1">
                <a:solidFill>
                  <a:schemeClr val="tx1"/>
                </a:solidFill>
              </a:rPr>
              <a:t>xsell</a:t>
            </a:r>
            <a:r>
              <a:rPr lang="en-US" sz="1200" dirty="0">
                <a:solidFill>
                  <a:schemeClr val="tx1"/>
                </a:solidFill>
              </a:rPr>
              <a:t>.</a:t>
            </a:r>
            <a:br>
              <a:rPr lang="en-US" sz="1200" dirty="0">
                <a:solidFill>
                  <a:schemeClr val="tx1"/>
                </a:solidFill>
              </a:rPr>
            </a:br>
            <a:r>
              <a:rPr lang="en-US" sz="1200" b="1" dirty="0">
                <a:solidFill>
                  <a:schemeClr val="tx1"/>
                </a:solidFill>
              </a:rPr>
              <a:t>Medium Risk users</a:t>
            </a:r>
            <a:r>
              <a:rPr lang="en-US" sz="1200" dirty="0">
                <a:solidFill>
                  <a:schemeClr val="tx1"/>
                </a:solidFill>
              </a:rPr>
              <a:t> from this B Score will have to go through Taran.</a:t>
            </a:r>
          </a:p>
          <a:p>
            <a:pPr algn="ctr"/>
            <a:r>
              <a:rPr lang="en-US" sz="1200" b="1" dirty="0">
                <a:solidFill>
                  <a:schemeClr val="tx1"/>
                </a:solidFill>
              </a:rPr>
              <a:t>High Risk users</a:t>
            </a:r>
            <a:r>
              <a:rPr lang="en-US" sz="1200" dirty="0">
                <a:solidFill>
                  <a:schemeClr val="tx1"/>
                </a:solidFill>
              </a:rPr>
              <a:t> from this B Score will not be given any offer.</a:t>
            </a:r>
          </a:p>
        </p:txBody>
      </p:sp>
      <p:sp>
        <p:nvSpPr>
          <p:cNvPr id="148" name="Right Arrow 147">
            <a:extLst>
              <a:ext uri="{FF2B5EF4-FFF2-40B4-BE49-F238E27FC236}">
                <a16:creationId xmlns:a16="http://schemas.microsoft.com/office/drawing/2014/main" id="{BC33B0CB-1E6B-80BF-FD26-E4B33D6A01F7}"/>
              </a:ext>
            </a:extLst>
          </p:cNvPr>
          <p:cNvSpPr/>
          <p:nvPr/>
        </p:nvSpPr>
        <p:spPr>
          <a:xfrm>
            <a:off x="8888697" y="3830043"/>
            <a:ext cx="494454" cy="3277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ight Arrow 148">
            <a:extLst>
              <a:ext uri="{FF2B5EF4-FFF2-40B4-BE49-F238E27FC236}">
                <a16:creationId xmlns:a16="http://schemas.microsoft.com/office/drawing/2014/main" id="{253EA276-1520-2D49-8B8E-B58B010D7920}"/>
              </a:ext>
            </a:extLst>
          </p:cNvPr>
          <p:cNvSpPr/>
          <p:nvPr/>
        </p:nvSpPr>
        <p:spPr>
          <a:xfrm>
            <a:off x="8892488" y="6129102"/>
            <a:ext cx="494454" cy="3277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Arrow Connector 152">
            <a:extLst>
              <a:ext uri="{FF2B5EF4-FFF2-40B4-BE49-F238E27FC236}">
                <a16:creationId xmlns:a16="http://schemas.microsoft.com/office/drawing/2014/main" id="{381A4FE7-0BF1-6A09-E15E-FDEEAAC9D2A7}"/>
              </a:ext>
            </a:extLst>
          </p:cNvPr>
          <p:cNvCxnSpPr>
            <a:cxnSpLocks/>
          </p:cNvCxnSpPr>
          <p:nvPr/>
        </p:nvCxnSpPr>
        <p:spPr>
          <a:xfrm>
            <a:off x="92367" y="2021021"/>
            <a:ext cx="0" cy="8267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83DCD966-6664-A88B-DD7E-71E0B19410F7}"/>
              </a:ext>
            </a:extLst>
          </p:cNvPr>
          <p:cNvSpPr txBox="1"/>
          <p:nvPr/>
        </p:nvSpPr>
        <p:spPr>
          <a:xfrm>
            <a:off x="57870" y="1869727"/>
            <a:ext cx="1592986" cy="707886"/>
          </a:xfrm>
          <a:prstGeom prst="rect">
            <a:avLst/>
          </a:prstGeom>
          <a:noFill/>
        </p:spPr>
        <p:txBody>
          <a:bodyPr wrap="square" rtlCol="0">
            <a:spAutoFit/>
          </a:bodyPr>
          <a:lstStyle/>
          <a:p>
            <a:r>
              <a:rPr lang="en-US" sz="1000" i="1" dirty="0">
                <a:solidFill>
                  <a:schemeClr val="accent1"/>
                </a:solidFill>
              </a:rPr>
              <a:t>Users automatically move from Trench 1 to Trench 2 after 30 days if no disbursed loans</a:t>
            </a:r>
          </a:p>
        </p:txBody>
      </p:sp>
      <p:cxnSp>
        <p:nvCxnSpPr>
          <p:cNvPr id="159" name="Curved Connector 158">
            <a:extLst>
              <a:ext uri="{FF2B5EF4-FFF2-40B4-BE49-F238E27FC236}">
                <a16:creationId xmlns:a16="http://schemas.microsoft.com/office/drawing/2014/main" id="{C110E538-95EB-5047-D872-9B804CE054AF}"/>
              </a:ext>
            </a:extLst>
          </p:cNvPr>
          <p:cNvCxnSpPr>
            <a:cxnSpLocks/>
          </p:cNvCxnSpPr>
          <p:nvPr/>
        </p:nvCxnSpPr>
        <p:spPr>
          <a:xfrm rot="16200000" flipH="1">
            <a:off x="1579798" y="3635426"/>
            <a:ext cx="642273" cy="419139"/>
          </a:xfrm>
          <a:prstGeom prst="curvedConnector4">
            <a:avLst>
              <a:gd name="adj1" fmla="val -25354"/>
              <a:gd name="adj2" fmla="val 16492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3E14B3E7-0F68-194A-7AFE-624C9D29E350}"/>
              </a:ext>
            </a:extLst>
          </p:cNvPr>
          <p:cNvSpPr txBox="1"/>
          <p:nvPr/>
        </p:nvSpPr>
        <p:spPr>
          <a:xfrm>
            <a:off x="292259" y="2664112"/>
            <a:ext cx="2537690" cy="707886"/>
          </a:xfrm>
          <a:prstGeom prst="rect">
            <a:avLst/>
          </a:prstGeom>
          <a:noFill/>
        </p:spPr>
        <p:txBody>
          <a:bodyPr wrap="square" rtlCol="0">
            <a:spAutoFit/>
          </a:bodyPr>
          <a:lstStyle/>
          <a:p>
            <a:r>
              <a:rPr lang="en-US" sz="1000" i="1">
                <a:solidFill>
                  <a:schemeClr val="accent1"/>
                </a:solidFill>
              </a:rPr>
              <a:t>Users will stay in Trench 2 until 1</a:t>
            </a:r>
            <a:r>
              <a:rPr lang="en-US" sz="1000" i="1" baseline="30000">
                <a:solidFill>
                  <a:schemeClr val="accent1"/>
                </a:solidFill>
              </a:rPr>
              <a:t>st</a:t>
            </a:r>
            <a:r>
              <a:rPr lang="en-US" sz="1000" i="1">
                <a:solidFill>
                  <a:schemeClr val="accent1"/>
                </a:solidFill>
              </a:rPr>
              <a:t> disbursed loan. His Gamma Stack will be re-calculated every 30-day anniversary from TSA onboarding date</a:t>
            </a:r>
          </a:p>
        </p:txBody>
      </p:sp>
      <p:cxnSp>
        <p:nvCxnSpPr>
          <p:cNvPr id="165" name="Straight Arrow Connector 164">
            <a:extLst>
              <a:ext uri="{FF2B5EF4-FFF2-40B4-BE49-F238E27FC236}">
                <a16:creationId xmlns:a16="http://schemas.microsoft.com/office/drawing/2014/main" id="{AFC0FF46-6A6C-9319-BECC-290EE0D206AB}"/>
              </a:ext>
            </a:extLst>
          </p:cNvPr>
          <p:cNvCxnSpPr>
            <a:cxnSpLocks/>
          </p:cNvCxnSpPr>
          <p:nvPr/>
        </p:nvCxnSpPr>
        <p:spPr>
          <a:xfrm>
            <a:off x="2690383" y="4263732"/>
            <a:ext cx="0" cy="8267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27D8AC39-4F01-7DAF-FD35-126F6E89F3F2}"/>
              </a:ext>
            </a:extLst>
          </p:cNvPr>
          <p:cNvCxnSpPr>
            <a:cxnSpLocks/>
          </p:cNvCxnSpPr>
          <p:nvPr/>
        </p:nvCxnSpPr>
        <p:spPr>
          <a:xfrm>
            <a:off x="2812624" y="2464928"/>
            <a:ext cx="0" cy="26342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82663B8A-D8A0-7622-E6C9-534B399D2DB8}"/>
              </a:ext>
            </a:extLst>
          </p:cNvPr>
          <p:cNvSpPr txBox="1"/>
          <p:nvPr/>
        </p:nvSpPr>
        <p:spPr>
          <a:xfrm>
            <a:off x="1420168" y="4546893"/>
            <a:ext cx="1592986" cy="553998"/>
          </a:xfrm>
          <a:prstGeom prst="rect">
            <a:avLst/>
          </a:prstGeom>
          <a:noFill/>
        </p:spPr>
        <p:txBody>
          <a:bodyPr wrap="square" rtlCol="0">
            <a:spAutoFit/>
          </a:bodyPr>
          <a:lstStyle/>
          <a:p>
            <a:r>
              <a:rPr lang="en-US" sz="1000" i="1">
                <a:solidFill>
                  <a:schemeClr val="accent1"/>
                </a:solidFill>
              </a:rPr>
              <a:t>Users will move to Trench 3 after 1</a:t>
            </a:r>
            <a:r>
              <a:rPr lang="en-US" sz="1000" i="1" baseline="30000">
                <a:solidFill>
                  <a:schemeClr val="accent1"/>
                </a:solidFill>
              </a:rPr>
              <a:t>st</a:t>
            </a:r>
            <a:r>
              <a:rPr lang="en-US" sz="1000" i="1">
                <a:solidFill>
                  <a:schemeClr val="accent1"/>
                </a:solidFill>
              </a:rPr>
              <a:t> Disbursed Loan</a:t>
            </a:r>
          </a:p>
        </p:txBody>
      </p:sp>
      <p:sp>
        <p:nvSpPr>
          <p:cNvPr id="170" name="TextBox 169">
            <a:extLst>
              <a:ext uri="{FF2B5EF4-FFF2-40B4-BE49-F238E27FC236}">
                <a16:creationId xmlns:a16="http://schemas.microsoft.com/office/drawing/2014/main" id="{E2C567BC-4162-6060-D5BF-3792C4638F03}"/>
              </a:ext>
            </a:extLst>
          </p:cNvPr>
          <p:cNvSpPr txBox="1"/>
          <p:nvPr/>
        </p:nvSpPr>
        <p:spPr>
          <a:xfrm>
            <a:off x="8662450" y="1517264"/>
            <a:ext cx="932746" cy="400110"/>
          </a:xfrm>
          <a:prstGeom prst="rect">
            <a:avLst/>
          </a:prstGeom>
          <a:noFill/>
        </p:spPr>
        <p:txBody>
          <a:bodyPr wrap="square" rtlCol="0">
            <a:spAutoFit/>
          </a:bodyPr>
          <a:lstStyle/>
          <a:p>
            <a:r>
              <a:rPr lang="en-US" sz="1000" i="1">
                <a:solidFill>
                  <a:schemeClr val="accent1"/>
                </a:solidFill>
              </a:rPr>
              <a:t>Selectively call Alpha</a:t>
            </a:r>
          </a:p>
        </p:txBody>
      </p:sp>
      <p:sp>
        <p:nvSpPr>
          <p:cNvPr id="171" name="TextBox 170">
            <a:extLst>
              <a:ext uri="{FF2B5EF4-FFF2-40B4-BE49-F238E27FC236}">
                <a16:creationId xmlns:a16="http://schemas.microsoft.com/office/drawing/2014/main" id="{C0C0C4F1-EEB4-5E88-AC57-77F260262B94}"/>
              </a:ext>
            </a:extLst>
          </p:cNvPr>
          <p:cNvSpPr txBox="1"/>
          <p:nvPr/>
        </p:nvSpPr>
        <p:spPr>
          <a:xfrm>
            <a:off x="8688979" y="3420111"/>
            <a:ext cx="932746" cy="400110"/>
          </a:xfrm>
          <a:prstGeom prst="rect">
            <a:avLst/>
          </a:prstGeom>
          <a:noFill/>
        </p:spPr>
        <p:txBody>
          <a:bodyPr wrap="square" rtlCol="0">
            <a:spAutoFit/>
          </a:bodyPr>
          <a:lstStyle/>
          <a:p>
            <a:r>
              <a:rPr lang="en-US" sz="1000" i="1">
                <a:solidFill>
                  <a:schemeClr val="accent1"/>
                </a:solidFill>
              </a:rPr>
              <a:t>Selectively call Alpha</a:t>
            </a:r>
          </a:p>
        </p:txBody>
      </p:sp>
      <p:sp>
        <p:nvSpPr>
          <p:cNvPr id="172" name="TextBox 171">
            <a:extLst>
              <a:ext uri="{FF2B5EF4-FFF2-40B4-BE49-F238E27FC236}">
                <a16:creationId xmlns:a16="http://schemas.microsoft.com/office/drawing/2014/main" id="{4141B852-0384-09FF-F622-45B5B574ACF7}"/>
              </a:ext>
            </a:extLst>
          </p:cNvPr>
          <p:cNvSpPr txBox="1"/>
          <p:nvPr/>
        </p:nvSpPr>
        <p:spPr>
          <a:xfrm>
            <a:off x="8664531" y="5748488"/>
            <a:ext cx="932746" cy="400110"/>
          </a:xfrm>
          <a:prstGeom prst="rect">
            <a:avLst/>
          </a:prstGeom>
          <a:noFill/>
        </p:spPr>
        <p:txBody>
          <a:bodyPr wrap="square" rtlCol="0">
            <a:spAutoFit/>
          </a:bodyPr>
          <a:lstStyle/>
          <a:p>
            <a:r>
              <a:rPr lang="en-US" sz="1000" i="1">
                <a:solidFill>
                  <a:schemeClr val="accent1"/>
                </a:solidFill>
              </a:rPr>
              <a:t>Selectively call Alpha</a:t>
            </a:r>
          </a:p>
        </p:txBody>
      </p:sp>
      <p:cxnSp>
        <p:nvCxnSpPr>
          <p:cNvPr id="2" name="Curved Connector 1">
            <a:extLst>
              <a:ext uri="{FF2B5EF4-FFF2-40B4-BE49-F238E27FC236}">
                <a16:creationId xmlns:a16="http://schemas.microsoft.com/office/drawing/2014/main" id="{EF56DB04-A753-BBB6-1498-BE38DA770745}"/>
              </a:ext>
            </a:extLst>
          </p:cNvPr>
          <p:cNvCxnSpPr>
            <a:cxnSpLocks/>
          </p:cNvCxnSpPr>
          <p:nvPr/>
        </p:nvCxnSpPr>
        <p:spPr>
          <a:xfrm flipH="1">
            <a:off x="1679857" y="5307922"/>
            <a:ext cx="559546" cy="651868"/>
          </a:xfrm>
          <a:prstGeom prst="curvedConnector4">
            <a:avLst>
              <a:gd name="adj1" fmla="val -40855"/>
              <a:gd name="adj2" fmla="val 13845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562DE84-BC5C-0FC8-3894-1DABD0E467D3}"/>
              </a:ext>
            </a:extLst>
          </p:cNvPr>
          <p:cNvSpPr txBox="1"/>
          <p:nvPr/>
        </p:nvSpPr>
        <p:spPr>
          <a:xfrm>
            <a:off x="-6489" y="6141990"/>
            <a:ext cx="3446703" cy="553998"/>
          </a:xfrm>
          <a:prstGeom prst="rect">
            <a:avLst/>
          </a:prstGeom>
          <a:noFill/>
        </p:spPr>
        <p:txBody>
          <a:bodyPr wrap="square" rtlCol="0">
            <a:spAutoFit/>
          </a:bodyPr>
          <a:lstStyle/>
          <a:p>
            <a:r>
              <a:rPr lang="en-US" sz="1000" i="1">
                <a:solidFill>
                  <a:schemeClr val="accent1"/>
                </a:solidFill>
              </a:rPr>
              <a:t>Once moved to Trench 3, user will forever remain in Trench 3. His Gamma Stack will be re-calculated every 30 days anniversary from 1</a:t>
            </a:r>
            <a:r>
              <a:rPr lang="en-US" sz="1000" i="1" baseline="30000">
                <a:solidFill>
                  <a:schemeClr val="accent1"/>
                </a:solidFill>
              </a:rPr>
              <a:t>st</a:t>
            </a:r>
            <a:r>
              <a:rPr lang="en-US" sz="1000" i="1">
                <a:solidFill>
                  <a:schemeClr val="accent1"/>
                </a:solidFill>
              </a:rPr>
              <a:t> Loan Disbursement Date</a:t>
            </a:r>
          </a:p>
        </p:txBody>
      </p:sp>
      <p:sp>
        <p:nvSpPr>
          <p:cNvPr id="7" name="Rectangle 6">
            <a:extLst>
              <a:ext uri="{FF2B5EF4-FFF2-40B4-BE49-F238E27FC236}">
                <a16:creationId xmlns:a16="http://schemas.microsoft.com/office/drawing/2014/main" id="{150E4FFD-2092-07A3-2EBC-8E6F83C469F8}"/>
              </a:ext>
            </a:extLst>
          </p:cNvPr>
          <p:cNvSpPr/>
          <p:nvPr/>
        </p:nvSpPr>
        <p:spPr>
          <a:xfrm>
            <a:off x="8147004" y="40342"/>
            <a:ext cx="518984" cy="231060"/>
          </a:xfrm>
          <a:prstGeom prst="rect">
            <a:avLst/>
          </a:prstGeom>
          <a:solidFill>
            <a:srgbClr val="F5F2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730B85-BE66-AD31-9426-D6BC26181DED}"/>
              </a:ext>
            </a:extLst>
          </p:cNvPr>
          <p:cNvSpPr/>
          <p:nvPr/>
        </p:nvSpPr>
        <p:spPr>
          <a:xfrm>
            <a:off x="10195471" y="36587"/>
            <a:ext cx="518984" cy="23106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8E19201-BDC7-D4C6-85A2-3502A3158EBB}"/>
              </a:ext>
            </a:extLst>
          </p:cNvPr>
          <p:cNvSpPr txBox="1"/>
          <p:nvPr/>
        </p:nvSpPr>
        <p:spPr>
          <a:xfrm>
            <a:off x="8596954" y="15244"/>
            <a:ext cx="1597026" cy="276999"/>
          </a:xfrm>
          <a:prstGeom prst="rect">
            <a:avLst/>
          </a:prstGeom>
          <a:noFill/>
        </p:spPr>
        <p:txBody>
          <a:bodyPr wrap="square" rtlCol="0">
            <a:spAutoFit/>
          </a:bodyPr>
          <a:lstStyle/>
          <a:p>
            <a:r>
              <a:rPr lang="en-US" sz="1200"/>
              <a:t>For Cash Loan only</a:t>
            </a:r>
          </a:p>
        </p:txBody>
      </p:sp>
      <p:sp>
        <p:nvSpPr>
          <p:cNvPr id="13" name="TextBox 12">
            <a:extLst>
              <a:ext uri="{FF2B5EF4-FFF2-40B4-BE49-F238E27FC236}">
                <a16:creationId xmlns:a16="http://schemas.microsoft.com/office/drawing/2014/main" id="{BD612867-8DC1-0DA0-6C3C-88D21D29CDC0}"/>
              </a:ext>
            </a:extLst>
          </p:cNvPr>
          <p:cNvSpPr txBox="1"/>
          <p:nvPr/>
        </p:nvSpPr>
        <p:spPr>
          <a:xfrm>
            <a:off x="10635862" y="22340"/>
            <a:ext cx="1841477" cy="276999"/>
          </a:xfrm>
          <a:prstGeom prst="rect">
            <a:avLst/>
          </a:prstGeom>
          <a:noFill/>
        </p:spPr>
        <p:txBody>
          <a:bodyPr wrap="square" rtlCol="0">
            <a:spAutoFit/>
          </a:bodyPr>
          <a:lstStyle/>
          <a:p>
            <a:r>
              <a:rPr lang="en-US" sz="1200"/>
              <a:t>For both Cash and SIL</a:t>
            </a:r>
          </a:p>
        </p:txBody>
      </p:sp>
    </p:spTree>
    <p:extLst>
      <p:ext uri="{BB962C8B-B14F-4D97-AF65-F5344CB8AC3E}">
        <p14:creationId xmlns:p14="http://schemas.microsoft.com/office/powerpoint/2010/main" val="13548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D0CD4-D1F7-7DFA-6B51-8F332C68B5D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6EFFF6E-AFAD-4B45-0220-23B0031EDDD5}"/>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dob_observation_date</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2D30A0E3-8490-B2D1-F4D9-9A714768BF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20</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D523157B-03C6-E250-12C5-D9E9E6871ABC}"/>
              </a:ext>
            </a:extLst>
          </p:cNvPr>
          <p:cNvSpPr txBox="1">
            <a:spLocks/>
          </p:cNvSpPr>
          <p:nvPr/>
        </p:nvSpPr>
        <p:spPr>
          <a:xfrm>
            <a:off x="9982200" y="19268"/>
            <a:ext cx="1424233" cy="653691"/>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11</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13AB69FC-AA06-CF78-3477-CAF868C90C4D}"/>
              </a:ext>
            </a:extLst>
          </p:cNvPr>
          <p:cNvSpPr txBox="1"/>
          <p:nvPr/>
        </p:nvSpPr>
        <p:spPr>
          <a:xfrm>
            <a:off x="6458703" y="1031470"/>
            <a:ext cx="4895097" cy="646331"/>
          </a:xfrm>
          <a:prstGeom prst="rect">
            <a:avLst/>
          </a:prstGeom>
          <a:noFill/>
        </p:spPr>
        <p:txBody>
          <a:bodyPr wrap="square" rtlCol="0">
            <a:spAutoFit/>
          </a:bodyPr>
          <a:lstStyle/>
          <a:p>
            <a:r>
              <a:rPr lang="en-US" sz="1200" b="1" i="0" dirty="0">
                <a:solidFill>
                  <a:srgbClr val="424242"/>
                </a:solidFill>
                <a:effectLst/>
                <a:latin typeface="Segoe Sans"/>
              </a:rPr>
              <a:t>Days on Book Since Onboarding</a:t>
            </a:r>
            <a:r>
              <a:rPr lang="en-US" sz="1200" b="0" i="0" dirty="0">
                <a:solidFill>
                  <a:srgbClr val="424242"/>
                </a:solidFill>
                <a:effectLst/>
                <a:latin typeface="Segoe Sans"/>
              </a:rPr>
              <a:t>: This feature captures the total number of days the customer has been with us, starting from the date they opened their Tonik Savings Account.</a:t>
            </a:r>
            <a:endParaRPr lang="en-IN" sz="1200" dirty="0"/>
          </a:p>
        </p:txBody>
      </p:sp>
      <p:pic>
        <p:nvPicPr>
          <p:cNvPr id="7" name="Picture 6">
            <a:extLst>
              <a:ext uri="{FF2B5EF4-FFF2-40B4-BE49-F238E27FC236}">
                <a16:creationId xmlns:a16="http://schemas.microsoft.com/office/drawing/2014/main" id="{2306E1C1-D493-0B21-4853-1062F4BC71A3}"/>
              </a:ext>
            </a:extLst>
          </p:cNvPr>
          <p:cNvPicPr>
            <a:picLocks noChangeAspect="1"/>
          </p:cNvPicPr>
          <p:nvPr/>
        </p:nvPicPr>
        <p:blipFill>
          <a:blip r:embed="rId2"/>
          <a:stretch>
            <a:fillRect/>
          </a:stretch>
        </p:blipFill>
        <p:spPr>
          <a:xfrm>
            <a:off x="529388" y="995871"/>
            <a:ext cx="5005137" cy="1095528"/>
          </a:xfrm>
          <a:prstGeom prst="rect">
            <a:avLst/>
          </a:prstGeom>
        </p:spPr>
      </p:pic>
      <p:pic>
        <p:nvPicPr>
          <p:cNvPr id="10" name="Picture 9">
            <a:extLst>
              <a:ext uri="{FF2B5EF4-FFF2-40B4-BE49-F238E27FC236}">
                <a16:creationId xmlns:a16="http://schemas.microsoft.com/office/drawing/2014/main" id="{35C27A6E-C0BD-A9B1-A74D-6AAD6DFB3CD6}"/>
              </a:ext>
            </a:extLst>
          </p:cNvPr>
          <p:cNvPicPr>
            <a:picLocks noChangeAspect="1"/>
          </p:cNvPicPr>
          <p:nvPr/>
        </p:nvPicPr>
        <p:blipFill>
          <a:blip r:embed="rId3"/>
          <a:stretch>
            <a:fillRect/>
          </a:stretch>
        </p:blipFill>
        <p:spPr>
          <a:xfrm>
            <a:off x="257817" y="2197768"/>
            <a:ext cx="5549425" cy="4341144"/>
          </a:xfrm>
          <a:prstGeom prst="rect">
            <a:avLst/>
          </a:prstGeom>
        </p:spPr>
      </p:pic>
      <p:pic>
        <p:nvPicPr>
          <p:cNvPr id="12" name="Picture 11">
            <a:extLst>
              <a:ext uri="{FF2B5EF4-FFF2-40B4-BE49-F238E27FC236}">
                <a16:creationId xmlns:a16="http://schemas.microsoft.com/office/drawing/2014/main" id="{9EABCDFE-83A1-F7EB-7299-289C3DDCF9EB}"/>
              </a:ext>
            </a:extLst>
          </p:cNvPr>
          <p:cNvPicPr>
            <a:picLocks noChangeAspect="1"/>
          </p:cNvPicPr>
          <p:nvPr/>
        </p:nvPicPr>
        <p:blipFill>
          <a:blip r:embed="rId4"/>
          <a:stretch>
            <a:fillRect/>
          </a:stretch>
        </p:blipFill>
        <p:spPr>
          <a:xfrm>
            <a:off x="6661284" y="2673362"/>
            <a:ext cx="4832884" cy="2596470"/>
          </a:xfrm>
          <a:prstGeom prst="rect">
            <a:avLst/>
          </a:prstGeom>
        </p:spPr>
      </p:pic>
    </p:spTree>
    <p:extLst>
      <p:ext uri="{BB962C8B-B14F-4D97-AF65-F5344CB8AC3E}">
        <p14:creationId xmlns:p14="http://schemas.microsoft.com/office/powerpoint/2010/main" val="1413591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757A7-3139-F4BF-BA1B-30B268FBE23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16FA887-67AC-796D-DA34-C666139E97DF}"/>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meng_no_of_logins</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19C41C99-5D43-DFBA-77B6-01245A096FC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21</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89D20286-177F-072D-19C5-931B985AC393}"/>
              </a:ext>
            </a:extLst>
          </p:cNvPr>
          <p:cNvSpPr txBox="1">
            <a:spLocks/>
          </p:cNvSpPr>
          <p:nvPr/>
        </p:nvSpPr>
        <p:spPr>
          <a:xfrm>
            <a:off x="9982200" y="19268"/>
            <a:ext cx="1424233" cy="653691"/>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12</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E5D18991-E57F-7C1E-34E3-D9AD4F79E340}"/>
              </a:ext>
            </a:extLst>
          </p:cNvPr>
          <p:cNvSpPr txBox="1"/>
          <p:nvPr/>
        </p:nvSpPr>
        <p:spPr>
          <a:xfrm>
            <a:off x="6138989" y="866725"/>
            <a:ext cx="4943222" cy="646331"/>
          </a:xfrm>
          <a:prstGeom prst="rect">
            <a:avLst/>
          </a:prstGeom>
          <a:noFill/>
        </p:spPr>
        <p:txBody>
          <a:bodyPr wrap="square" rtlCol="0">
            <a:spAutoFit/>
          </a:bodyPr>
          <a:lstStyle/>
          <a:p>
            <a:r>
              <a:rPr lang="en-US" sz="1200" b="1" i="1" dirty="0">
                <a:solidFill>
                  <a:srgbClr val="424242"/>
                </a:solidFill>
                <a:effectLst/>
                <a:latin typeface="Segoe Sans"/>
              </a:rPr>
              <a:t>Number of Logins in Our App</a:t>
            </a:r>
            <a:r>
              <a:rPr lang="en-US" sz="1200" b="0" i="0" dirty="0">
                <a:solidFill>
                  <a:srgbClr val="424242"/>
                </a:solidFill>
                <a:effectLst/>
                <a:latin typeface="Segoe Sans"/>
              </a:rPr>
              <a:t>: This feature captures the total number of times the customer has logged into our app, with data sourced from Mo-engage.</a:t>
            </a:r>
            <a:endParaRPr lang="en-IN" sz="1200" dirty="0"/>
          </a:p>
        </p:txBody>
      </p:sp>
      <p:pic>
        <p:nvPicPr>
          <p:cNvPr id="8" name="Picture 7">
            <a:extLst>
              <a:ext uri="{FF2B5EF4-FFF2-40B4-BE49-F238E27FC236}">
                <a16:creationId xmlns:a16="http://schemas.microsoft.com/office/drawing/2014/main" id="{2013C8B9-594E-488C-BE5D-CEFC969DB307}"/>
              </a:ext>
            </a:extLst>
          </p:cNvPr>
          <p:cNvPicPr>
            <a:picLocks noChangeAspect="1"/>
          </p:cNvPicPr>
          <p:nvPr/>
        </p:nvPicPr>
        <p:blipFill>
          <a:blip r:embed="rId2"/>
          <a:stretch>
            <a:fillRect/>
          </a:stretch>
        </p:blipFill>
        <p:spPr>
          <a:xfrm>
            <a:off x="537410" y="1220798"/>
            <a:ext cx="4780547" cy="1295581"/>
          </a:xfrm>
          <a:prstGeom prst="rect">
            <a:avLst/>
          </a:prstGeom>
        </p:spPr>
      </p:pic>
      <p:pic>
        <p:nvPicPr>
          <p:cNvPr id="11" name="Picture 10">
            <a:extLst>
              <a:ext uri="{FF2B5EF4-FFF2-40B4-BE49-F238E27FC236}">
                <a16:creationId xmlns:a16="http://schemas.microsoft.com/office/drawing/2014/main" id="{0710B875-B8BD-9D89-0F03-B6E6E1DFDBC3}"/>
              </a:ext>
            </a:extLst>
          </p:cNvPr>
          <p:cNvPicPr>
            <a:picLocks noChangeAspect="1"/>
          </p:cNvPicPr>
          <p:nvPr/>
        </p:nvPicPr>
        <p:blipFill>
          <a:blip r:embed="rId3"/>
          <a:stretch>
            <a:fillRect/>
          </a:stretch>
        </p:blipFill>
        <p:spPr>
          <a:xfrm>
            <a:off x="314631" y="2783305"/>
            <a:ext cx="5003327" cy="3443844"/>
          </a:xfrm>
          <a:prstGeom prst="rect">
            <a:avLst/>
          </a:prstGeom>
        </p:spPr>
      </p:pic>
      <p:pic>
        <p:nvPicPr>
          <p:cNvPr id="12" name="Picture 11">
            <a:extLst>
              <a:ext uri="{FF2B5EF4-FFF2-40B4-BE49-F238E27FC236}">
                <a16:creationId xmlns:a16="http://schemas.microsoft.com/office/drawing/2014/main" id="{8C6D1DB1-F33C-5B77-D071-AE275A416806}"/>
              </a:ext>
            </a:extLst>
          </p:cNvPr>
          <p:cNvPicPr>
            <a:picLocks noChangeAspect="1"/>
          </p:cNvPicPr>
          <p:nvPr/>
        </p:nvPicPr>
        <p:blipFill>
          <a:blip r:embed="rId4"/>
          <a:stretch>
            <a:fillRect/>
          </a:stretch>
        </p:blipFill>
        <p:spPr>
          <a:xfrm>
            <a:off x="6310763" y="3206416"/>
            <a:ext cx="4771447" cy="2209800"/>
          </a:xfrm>
          <a:prstGeom prst="rect">
            <a:avLst/>
          </a:prstGeom>
        </p:spPr>
      </p:pic>
    </p:spTree>
    <p:extLst>
      <p:ext uri="{BB962C8B-B14F-4D97-AF65-F5344CB8AC3E}">
        <p14:creationId xmlns:p14="http://schemas.microsoft.com/office/powerpoint/2010/main" val="3986935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4A02B-C15C-BF50-F49C-741CA224DC6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DFF91E2-9A7F-B4AC-3248-EB474D9DF49F}"/>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last_applied_loan_appln_time_hour_m_bin</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A228D58D-F10B-2446-0637-06363DBDBDC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22</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E805CB9F-9D19-6DDF-395D-68474DFD08F7}"/>
              </a:ext>
            </a:extLst>
          </p:cNvPr>
          <p:cNvSpPr txBox="1">
            <a:spLocks/>
          </p:cNvSpPr>
          <p:nvPr/>
        </p:nvSpPr>
        <p:spPr>
          <a:xfrm>
            <a:off x="9982200" y="19268"/>
            <a:ext cx="1424233" cy="653691"/>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13</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34001069-7FD6-2F33-A99C-0FAFF94A03B8}"/>
              </a:ext>
            </a:extLst>
          </p:cNvPr>
          <p:cNvSpPr txBox="1"/>
          <p:nvPr/>
        </p:nvSpPr>
        <p:spPr>
          <a:xfrm>
            <a:off x="334263" y="995871"/>
            <a:ext cx="5576886" cy="830997"/>
          </a:xfrm>
          <a:prstGeom prst="rect">
            <a:avLst/>
          </a:prstGeom>
          <a:noFill/>
        </p:spPr>
        <p:txBody>
          <a:bodyPr wrap="square" rtlCol="0">
            <a:spAutoFit/>
          </a:bodyPr>
          <a:lstStyle/>
          <a:p>
            <a:r>
              <a:rPr lang="en-US" sz="1200" b="1" i="1" dirty="0">
                <a:solidFill>
                  <a:srgbClr val="424242"/>
                </a:solidFill>
                <a:effectLst/>
                <a:latin typeface="Segoe Sans"/>
              </a:rPr>
              <a:t>Bin of Hour of Application for Last Applied Loan</a:t>
            </a:r>
            <a:r>
              <a:rPr lang="en-US" sz="1200" b="0" i="0" dirty="0">
                <a:solidFill>
                  <a:srgbClr val="424242"/>
                </a:solidFill>
                <a:effectLst/>
                <a:latin typeface="Segoe Sans"/>
              </a:rPr>
              <a:t>: This feature captures the hour of the day when the customer last applied for a loan. The hour is extracted from the application time and then categorized into bins based on Weight of Evidence (WOE).</a:t>
            </a:r>
            <a:endParaRPr lang="en-IN" sz="1200" dirty="0"/>
          </a:p>
        </p:txBody>
      </p:sp>
      <p:pic>
        <p:nvPicPr>
          <p:cNvPr id="7" name="Picture 6">
            <a:extLst>
              <a:ext uri="{FF2B5EF4-FFF2-40B4-BE49-F238E27FC236}">
                <a16:creationId xmlns:a16="http://schemas.microsoft.com/office/drawing/2014/main" id="{A2285118-8DE5-6E1E-0E05-E1E854A40838}"/>
              </a:ext>
            </a:extLst>
          </p:cNvPr>
          <p:cNvPicPr>
            <a:picLocks noChangeAspect="1"/>
          </p:cNvPicPr>
          <p:nvPr/>
        </p:nvPicPr>
        <p:blipFill>
          <a:blip r:embed="rId2"/>
          <a:stretch>
            <a:fillRect/>
          </a:stretch>
        </p:blipFill>
        <p:spPr>
          <a:xfrm>
            <a:off x="374735" y="2024945"/>
            <a:ext cx="3946390" cy="1143622"/>
          </a:xfrm>
          <a:prstGeom prst="rect">
            <a:avLst/>
          </a:prstGeom>
        </p:spPr>
      </p:pic>
      <p:pic>
        <p:nvPicPr>
          <p:cNvPr id="10" name="Picture 9">
            <a:extLst>
              <a:ext uri="{FF2B5EF4-FFF2-40B4-BE49-F238E27FC236}">
                <a16:creationId xmlns:a16="http://schemas.microsoft.com/office/drawing/2014/main" id="{E2E4C699-166A-8268-FB07-5C411F9C4390}"/>
              </a:ext>
            </a:extLst>
          </p:cNvPr>
          <p:cNvPicPr>
            <a:picLocks noChangeAspect="1"/>
          </p:cNvPicPr>
          <p:nvPr/>
        </p:nvPicPr>
        <p:blipFill>
          <a:blip r:embed="rId3"/>
          <a:stretch>
            <a:fillRect/>
          </a:stretch>
        </p:blipFill>
        <p:spPr>
          <a:xfrm>
            <a:off x="166393" y="3689433"/>
            <a:ext cx="5215733" cy="2987843"/>
          </a:xfrm>
          <a:prstGeom prst="rect">
            <a:avLst/>
          </a:prstGeom>
        </p:spPr>
      </p:pic>
      <p:pic>
        <p:nvPicPr>
          <p:cNvPr id="13" name="Picture 12">
            <a:extLst>
              <a:ext uri="{FF2B5EF4-FFF2-40B4-BE49-F238E27FC236}">
                <a16:creationId xmlns:a16="http://schemas.microsoft.com/office/drawing/2014/main" id="{9D2C3253-BB33-C452-ED34-02B57033F71B}"/>
              </a:ext>
            </a:extLst>
          </p:cNvPr>
          <p:cNvPicPr>
            <a:picLocks noChangeAspect="1"/>
          </p:cNvPicPr>
          <p:nvPr/>
        </p:nvPicPr>
        <p:blipFill>
          <a:blip r:embed="rId4"/>
          <a:stretch>
            <a:fillRect/>
          </a:stretch>
        </p:blipFill>
        <p:spPr>
          <a:xfrm>
            <a:off x="5911151" y="785507"/>
            <a:ext cx="5946586" cy="2643493"/>
          </a:xfrm>
          <a:prstGeom prst="rect">
            <a:avLst/>
          </a:prstGeom>
        </p:spPr>
      </p:pic>
      <p:pic>
        <p:nvPicPr>
          <p:cNvPr id="15" name="Picture 14">
            <a:extLst>
              <a:ext uri="{FF2B5EF4-FFF2-40B4-BE49-F238E27FC236}">
                <a16:creationId xmlns:a16="http://schemas.microsoft.com/office/drawing/2014/main" id="{77820445-0E08-1F6F-0D5B-73DDA5A1FADC}"/>
              </a:ext>
            </a:extLst>
          </p:cNvPr>
          <p:cNvPicPr>
            <a:picLocks noChangeAspect="1"/>
          </p:cNvPicPr>
          <p:nvPr/>
        </p:nvPicPr>
        <p:blipFill>
          <a:blip r:embed="rId5"/>
          <a:stretch>
            <a:fillRect/>
          </a:stretch>
        </p:blipFill>
        <p:spPr>
          <a:xfrm>
            <a:off x="5911150" y="3592011"/>
            <a:ext cx="5919935" cy="2643494"/>
          </a:xfrm>
          <a:prstGeom prst="rect">
            <a:avLst/>
          </a:prstGeom>
        </p:spPr>
      </p:pic>
    </p:spTree>
    <p:extLst>
      <p:ext uri="{BB962C8B-B14F-4D97-AF65-F5344CB8AC3E}">
        <p14:creationId xmlns:p14="http://schemas.microsoft.com/office/powerpoint/2010/main" val="1897834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7F6CE-D979-4A7D-E135-85BC16EE525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31A58DF-6D0D-9BDA-51A2-B290157E6423}"/>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last_applied_loan_tenor</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07B4F90F-E6E4-A86E-4B67-6DAF52A248F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23</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0D6B7F44-E363-7544-572C-517BE42F1068}"/>
              </a:ext>
            </a:extLst>
          </p:cNvPr>
          <p:cNvSpPr txBox="1">
            <a:spLocks/>
          </p:cNvSpPr>
          <p:nvPr/>
        </p:nvSpPr>
        <p:spPr>
          <a:xfrm>
            <a:off x="9982200" y="19268"/>
            <a:ext cx="1424233" cy="653691"/>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14</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928B20B2-AC01-1F1E-C081-2994801C26FB}"/>
              </a:ext>
            </a:extLst>
          </p:cNvPr>
          <p:cNvSpPr txBox="1"/>
          <p:nvPr/>
        </p:nvSpPr>
        <p:spPr>
          <a:xfrm>
            <a:off x="6224337" y="849677"/>
            <a:ext cx="5606748" cy="461665"/>
          </a:xfrm>
          <a:prstGeom prst="rect">
            <a:avLst/>
          </a:prstGeom>
          <a:noFill/>
        </p:spPr>
        <p:txBody>
          <a:bodyPr wrap="square" rtlCol="0">
            <a:spAutoFit/>
          </a:bodyPr>
          <a:lstStyle/>
          <a:p>
            <a:r>
              <a:rPr lang="en-US" sz="1200" b="1" i="1" dirty="0">
                <a:solidFill>
                  <a:srgbClr val="424242"/>
                </a:solidFill>
                <a:effectLst/>
                <a:latin typeface="Segoe Sans"/>
              </a:rPr>
              <a:t>Tenor of Last Applied Loan</a:t>
            </a:r>
            <a:r>
              <a:rPr lang="en-US" sz="1200" b="0" i="0" dirty="0">
                <a:solidFill>
                  <a:srgbClr val="424242"/>
                </a:solidFill>
                <a:effectLst/>
                <a:latin typeface="Segoe Sans"/>
              </a:rPr>
              <a:t>: This feature captures the duration or term of the loan that the customer applied for in their most recent application.</a:t>
            </a:r>
            <a:endParaRPr lang="en-IN" sz="1200" dirty="0"/>
          </a:p>
        </p:txBody>
      </p:sp>
      <p:pic>
        <p:nvPicPr>
          <p:cNvPr id="8" name="Picture 7">
            <a:extLst>
              <a:ext uri="{FF2B5EF4-FFF2-40B4-BE49-F238E27FC236}">
                <a16:creationId xmlns:a16="http://schemas.microsoft.com/office/drawing/2014/main" id="{C53321FC-8EB7-E58D-2B26-92C55BD2C048}"/>
              </a:ext>
            </a:extLst>
          </p:cNvPr>
          <p:cNvPicPr>
            <a:picLocks noChangeAspect="1"/>
          </p:cNvPicPr>
          <p:nvPr/>
        </p:nvPicPr>
        <p:blipFill>
          <a:blip r:embed="rId2"/>
          <a:stretch>
            <a:fillRect/>
          </a:stretch>
        </p:blipFill>
        <p:spPr>
          <a:xfrm>
            <a:off x="374735" y="1618439"/>
            <a:ext cx="4983329" cy="847843"/>
          </a:xfrm>
          <a:prstGeom prst="rect">
            <a:avLst/>
          </a:prstGeom>
        </p:spPr>
      </p:pic>
      <p:pic>
        <p:nvPicPr>
          <p:cNvPr id="11" name="Picture 10">
            <a:extLst>
              <a:ext uri="{FF2B5EF4-FFF2-40B4-BE49-F238E27FC236}">
                <a16:creationId xmlns:a16="http://schemas.microsoft.com/office/drawing/2014/main" id="{42F2EECA-B3AC-32DB-33DB-474781FF69D2}"/>
              </a:ext>
            </a:extLst>
          </p:cNvPr>
          <p:cNvPicPr>
            <a:picLocks noChangeAspect="1"/>
          </p:cNvPicPr>
          <p:nvPr/>
        </p:nvPicPr>
        <p:blipFill>
          <a:blip r:embed="rId3"/>
          <a:stretch>
            <a:fillRect/>
          </a:stretch>
        </p:blipFill>
        <p:spPr>
          <a:xfrm>
            <a:off x="334264" y="3429000"/>
            <a:ext cx="5023800" cy="2927350"/>
          </a:xfrm>
          <a:prstGeom prst="rect">
            <a:avLst/>
          </a:prstGeom>
        </p:spPr>
      </p:pic>
      <p:pic>
        <p:nvPicPr>
          <p:cNvPr id="12" name="Picture 11">
            <a:extLst>
              <a:ext uri="{FF2B5EF4-FFF2-40B4-BE49-F238E27FC236}">
                <a16:creationId xmlns:a16="http://schemas.microsoft.com/office/drawing/2014/main" id="{3BA167F7-7F29-CA81-E245-163C9958B7EB}"/>
              </a:ext>
            </a:extLst>
          </p:cNvPr>
          <p:cNvPicPr>
            <a:picLocks noChangeAspect="1"/>
          </p:cNvPicPr>
          <p:nvPr/>
        </p:nvPicPr>
        <p:blipFill>
          <a:blip r:embed="rId4"/>
          <a:stretch>
            <a:fillRect/>
          </a:stretch>
        </p:blipFill>
        <p:spPr>
          <a:xfrm>
            <a:off x="6693768" y="2689860"/>
            <a:ext cx="4463515" cy="1478280"/>
          </a:xfrm>
          <a:prstGeom prst="rect">
            <a:avLst/>
          </a:prstGeom>
        </p:spPr>
      </p:pic>
    </p:spTree>
    <p:extLst>
      <p:ext uri="{BB962C8B-B14F-4D97-AF65-F5344CB8AC3E}">
        <p14:creationId xmlns:p14="http://schemas.microsoft.com/office/powerpoint/2010/main" val="1052135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17B46-A412-8A29-ADFA-A9AD15D7307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D786D20-489C-A5C3-6862-338DB5AA8610}"/>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days_since_last_inquiry</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131139EE-E7EF-5B10-FB4B-84EC8AC01F0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24</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194E4AD4-1A6C-E779-93BA-55B9B2D85B3B}"/>
              </a:ext>
            </a:extLst>
          </p:cNvPr>
          <p:cNvSpPr txBox="1">
            <a:spLocks/>
          </p:cNvSpPr>
          <p:nvPr/>
        </p:nvSpPr>
        <p:spPr>
          <a:xfrm>
            <a:off x="9982200" y="19268"/>
            <a:ext cx="1424233" cy="653691"/>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15</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32EED286-DE7A-3225-6DA3-9D5DCC90FBF0}"/>
              </a:ext>
            </a:extLst>
          </p:cNvPr>
          <p:cNvSpPr txBox="1"/>
          <p:nvPr/>
        </p:nvSpPr>
        <p:spPr>
          <a:xfrm>
            <a:off x="6462715" y="874746"/>
            <a:ext cx="5560844" cy="933589"/>
          </a:xfrm>
          <a:prstGeom prst="rect">
            <a:avLst/>
          </a:prstGeom>
          <a:noFill/>
        </p:spPr>
        <p:txBody>
          <a:bodyPr wrap="square" rtlCol="0">
            <a:spAutoFit/>
          </a:bodyPr>
          <a:lstStyle/>
          <a:p>
            <a:pPr algn="l">
              <a:spcBef>
                <a:spcPts val="450"/>
              </a:spcBef>
              <a:spcAft>
                <a:spcPts val="750"/>
              </a:spcAft>
              <a:buNone/>
            </a:pPr>
            <a:r>
              <a:rPr lang="en-US" sz="1200" b="1" i="1" dirty="0">
                <a:solidFill>
                  <a:srgbClr val="424242"/>
                </a:solidFill>
                <a:effectLst/>
                <a:latin typeface="Segoe Sans"/>
              </a:rPr>
              <a:t>Number of Days Since Last Inquiry</a:t>
            </a:r>
            <a:r>
              <a:rPr lang="en-US" sz="1200" b="0" i="0" dirty="0">
                <a:solidFill>
                  <a:srgbClr val="424242"/>
                </a:solidFill>
                <a:effectLst/>
                <a:latin typeface="Segoe Sans"/>
              </a:rPr>
              <a:t>: This bureau feature captures the total number of days that have passed since the customer last made an inquiry.</a:t>
            </a:r>
          </a:p>
          <a:p>
            <a:pPr>
              <a:buNone/>
            </a:pPr>
            <a:br>
              <a:rPr lang="en-US" sz="1200" dirty="0"/>
            </a:br>
            <a:endParaRPr lang="en-IN" sz="1200" dirty="0"/>
          </a:p>
        </p:txBody>
      </p:sp>
      <p:pic>
        <p:nvPicPr>
          <p:cNvPr id="7" name="Picture 6">
            <a:extLst>
              <a:ext uri="{FF2B5EF4-FFF2-40B4-BE49-F238E27FC236}">
                <a16:creationId xmlns:a16="http://schemas.microsoft.com/office/drawing/2014/main" id="{A7CB8890-4659-3F62-E04A-1E9A2D2A1699}"/>
              </a:ext>
            </a:extLst>
          </p:cNvPr>
          <p:cNvPicPr>
            <a:picLocks noChangeAspect="1"/>
          </p:cNvPicPr>
          <p:nvPr/>
        </p:nvPicPr>
        <p:blipFill>
          <a:blip r:embed="rId2"/>
          <a:stretch>
            <a:fillRect/>
          </a:stretch>
        </p:blipFill>
        <p:spPr>
          <a:xfrm>
            <a:off x="655850" y="1356506"/>
            <a:ext cx="5303792" cy="1314633"/>
          </a:xfrm>
          <a:prstGeom prst="rect">
            <a:avLst/>
          </a:prstGeom>
        </p:spPr>
      </p:pic>
      <p:pic>
        <p:nvPicPr>
          <p:cNvPr id="10" name="Picture 9">
            <a:extLst>
              <a:ext uri="{FF2B5EF4-FFF2-40B4-BE49-F238E27FC236}">
                <a16:creationId xmlns:a16="http://schemas.microsoft.com/office/drawing/2014/main" id="{236CC899-4562-054C-A404-CF876E65B19A}"/>
              </a:ext>
            </a:extLst>
          </p:cNvPr>
          <p:cNvPicPr>
            <a:picLocks noChangeAspect="1"/>
          </p:cNvPicPr>
          <p:nvPr/>
        </p:nvPicPr>
        <p:blipFill>
          <a:blip r:embed="rId3"/>
          <a:stretch>
            <a:fillRect/>
          </a:stretch>
        </p:blipFill>
        <p:spPr>
          <a:xfrm>
            <a:off x="403380" y="2938065"/>
            <a:ext cx="5679294" cy="3201468"/>
          </a:xfrm>
          <a:prstGeom prst="rect">
            <a:avLst/>
          </a:prstGeom>
        </p:spPr>
      </p:pic>
      <p:pic>
        <p:nvPicPr>
          <p:cNvPr id="12" name="Picture 11">
            <a:extLst>
              <a:ext uri="{FF2B5EF4-FFF2-40B4-BE49-F238E27FC236}">
                <a16:creationId xmlns:a16="http://schemas.microsoft.com/office/drawing/2014/main" id="{A086419E-BE78-B410-89F2-E7B13382D10A}"/>
              </a:ext>
            </a:extLst>
          </p:cNvPr>
          <p:cNvPicPr>
            <a:picLocks noChangeAspect="1"/>
          </p:cNvPicPr>
          <p:nvPr/>
        </p:nvPicPr>
        <p:blipFill>
          <a:blip r:embed="rId4"/>
          <a:stretch>
            <a:fillRect/>
          </a:stretch>
        </p:blipFill>
        <p:spPr>
          <a:xfrm>
            <a:off x="6583680" y="2977442"/>
            <a:ext cx="5119036" cy="2209800"/>
          </a:xfrm>
          <a:prstGeom prst="rect">
            <a:avLst/>
          </a:prstGeom>
        </p:spPr>
      </p:pic>
    </p:spTree>
    <p:extLst>
      <p:ext uri="{BB962C8B-B14F-4D97-AF65-F5344CB8AC3E}">
        <p14:creationId xmlns:p14="http://schemas.microsoft.com/office/powerpoint/2010/main" val="1710056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85E29A-358E-F865-7068-9BB99CDF333F}"/>
              </a:ext>
            </a:extLst>
          </p:cNvPr>
          <p:cNvSpPr/>
          <p:nvPr/>
        </p:nvSpPr>
        <p:spPr>
          <a:xfrm>
            <a:off x="0" y="0"/>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126E68C1-1703-73CF-D4D8-D10C96073FA1}"/>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sr-Latn-R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4D1EF7E-A717-2F60-65EA-522DDC724E9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rPr>
              <a: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9" name="Picture 6" descr="A purple text on a black background&#10;&#10;Description automatically generated">
            <a:extLst>
              <a:ext uri="{FF2B5EF4-FFF2-40B4-BE49-F238E27FC236}">
                <a16:creationId xmlns:a16="http://schemas.microsoft.com/office/drawing/2014/main" id="{01F4EF96-D230-0505-B825-D55DEAD4B206}"/>
              </a:ext>
            </a:extLst>
          </p:cNvPr>
          <p:cNvPicPr>
            <a:picLocks noChangeAspect="1"/>
          </p:cNvPicPr>
          <p:nvPr/>
        </p:nvPicPr>
        <p:blipFill rotWithShape="1">
          <a:blip r:embed="rId3"/>
          <a:srcRect l="15521" t="26850" r="16351" b="31078"/>
          <a:stretch/>
        </p:blipFill>
        <p:spPr>
          <a:xfrm>
            <a:off x="4102817" y="4736147"/>
            <a:ext cx="3973283" cy="1374564"/>
          </a:xfrm>
          <a:prstGeom prst="rect">
            <a:avLst/>
          </a:prstGeom>
        </p:spPr>
      </p:pic>
      <p:sp>
        <p:nvSpPr>
          <p:cNvPr id="2" name="TextBox 1">
            <a:extLst>
              <a:ext uri="{FF2B5EF4-FFF2-40B4-BE49-F238E27FC236}">
                <a16:creationId xmlns:a16="http://schemas.microsoft.com/office/drawing/2014/main" id="{3C262F3C-E8F8-3342-CA6A-355CE7891986}"/>
              </a:ext>
            </a:extLst>
          </p:cNvPr>
          <p:cNvSpPr txBox="1"/>
          <p:nvPr/>
        </p:nvSpPr>
        <p:spPr>
          <a:xfrm>
            <a:off x="3287179" y="1161824"/>
            <a:ext cx="561369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1" i="0" u="none" strike="noStrike" kern="1200" cap="none" spc="0" normalizeH="0" baseline="0" noProof="0">
                <a:ln>
                  <a:noFill/>
                </a:ln>
                <a:solidFill>
                  <a:prstClr val="white"/>
                </a:solidFill>
                <a:effectLst/>
                <a:uLnTx/>
                <a:uFillTx/>
                <a:latin typeface="Univers"/>
                <a:ea typeface="+mn-ea"/>
                <a:cs typeface="Calibri"/>
              </a:rPr>
              <a:t>THANK YOU!</a:t>
            </a:r>
            <a:endParaRPr kumimoji="0" lang="en-US" sz="3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909CC40F-4CB6-3B03-9F7A-7EC060E48F78}"/>
              </a:ext>
            </a:extLst>
          </p:cNvPr>
          <p:cNvSpPr txBox="1"/>
          <p:nvPr/>
        </p:nvSpPr>
        <p:spPr>
          <a:xfrm>
            <a:off x="4360075" y="3277609"/>
            <a:ext cx="3464886" cy="58477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b="1">
                <a:solidFill>
                  <a:srgbClr val="785AFF"/>
                </a:solidFill>
                <a:latin typeface="Calibri" panose="020F0502020204030204"/>
                <a:ea typeface="Calibri"/>
                <a:cs typeface="Calibri"/>
              </a:rPr>
              <a:t>Questions?</a:t>
            </a:r>
            <a:endParaRPr lang="en-US" b="1">
              <a:ea typeface="Calibri"/>
              <a:cs typeface="Calibri"/>
            </a:endParaRPr>
          </a:p>
        </p:txBody>
      </p:sp>
      <p:sp>
        <p:nvSpPr>
          <p:cNvPr id="6" name="Rectangle 5">
            <a:extLst>
              <a:ext uri="{FF2B5EF4-FFF2-40B4-BE49-F238E27FC236}">
                <a16:creationId xmlns:a16="http://schemas.microsoft.com/office/drawing/2014/main" id="{2A9F7BE9-5DE8-7366-47E1-FDCDFCD861DC}"/>
              </a:ext>
            </a:extLst>
          </p:cNvPr>
          <p:cNvSpPr/>
          <p:nvPr/>
        </p:nvSpPr>
        <p:spPr>
          <a:xfrm>
            <a:off x="0" y="4870173"/>
            <a:ext cx="12192000" cy="19878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descr="A purple text on a black background&#10;&#10;Description automatically generated">
            <a:extLst>
              <a:ext uri="{FF2B5EF4-FFF2-40B4-BE49-F238E27FC236}">
                <a16:creationId xmlns:a16="http://schemas.microsoft.com/office/drawing/2014/main" id="{E85B0D6F-9198-085C-1638-D57BAF113636}"/>
              </a:ext>
            </a:extLst>
          </p:cNvPr>
          <p:cNvPicPr>
            <a:picLocks noChangeAspect="1"/>
          </p:cNvPicPr>
          <p:nvPr/>
        </p:nvPicPr>
        <p:blipFill rotWithShape="1">
          <a:blip r:embed="rId3"/>
          <a:srcRect l="15521" t="26850" r="16351" b="31078"/>
          <a:stretch/>
        </p:blipFill>
        <p:spPr>
          <a:xfrm>
            <a:off x="4102817" y="4761547"/>
            <a:ext cx="3973283" cy="1374564"/>
          </a:xfrm>
          <a:prstGeom prst="rect">
            <a:avLst/>
          </a:prstGeom>
        </p:spPr>
      </p:pic>
      <p:sp>
        <p:nvSpPr>
          <p:cNvPr id="10" name="TextBox 9">
            <a:extLst>
              <a:ext uri="{FF2B5EF4-FFF2-40B4-BE49-F238E27FC236}">
                <a16:creationId xmlns:a16="http://schemas.microsoft.com/office/drawing/2014/main" id="{8663649A-E7C1-731C-965D-931D10C7C5F5}"/>
              </a:ext>
            </a:extLst>
          </p:cNvPr>
          <p:cNvSpPr txBox="1"/>
          <p:nvPr/>
        </p:nvSpPr>
        <p:spPr>
          <a:xfrm>
            <a:off x="4329594" y="5948673"/>
            <a:ext cx="396475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785AFF"/>
                </a:solidFill>
                <a:effectLst/>
                <a:uLnTx/>
                <a:uFillTx/>
                <a:latin typeface="Univers"/>
                <a:ea typeface="+mn-ea"/>
                <a:cs typeface="Calibri"/>
              </a:rPr>
              <a:t>tonikbank.com</a:t>
            </a:r>
            <a:endParaRPr kumimoji="0" lang="en-US" sz="4000" b="0" i="0" u="none" strike="noStrike" kern="1200" cap="none" spc="0" normalizeH="0" baseline="0" noProof="0" dirty="0">
              <a:ln>
                <a:noFill/>
              </a:ln>
              <a:solidFill>
                <a:srgbClr val="785AFF"/>
              </a:solidFill>
              <a:effectLst/>
              <a:uLnTx/>
              <a:uFillTx/>
              <a:latin typeface="Univers"/>
              <a:ea typeface="+mn-ea"/>
              <a:cs typeface="+mn-cs"/>
            </a:endParaRPr>
          </a:p>
        </p:txBody>
      </p:sp>
    </p:spTree>
    <p:extLst>
      <p:ext uri="{BB962C8B-B14F-4D97-AF65-F5344CB8AC3E}">
        <p14:creationId xmlns:p14="http://schemas.microsoft.com/office/powerpoint/2010/main" val="1963089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E8DE95-58BE-92CB-82D9-84D20AF25355}"/>
              </a:ext>
            </a:extLst>
          </p:cNvPr>
          <p:cNvSpPr>
            <a:spLocks noGrp="1"/>
          </p:cNvSpPr>
          <p:nvPr>
            <p:ph type="sldNum" sz="quarter" idx="12"/>
          </p:nvPr>
        </p:nvSpPr>
        <p:spPr/>
        <p:txBody>
          <a:bodyPr/>
          <a:lstStyle/>
          <a:p>
            <a:fld id="{C7F0D36C-296C-4C41-928D-13DEBF2E67EF}" type="slidenum">
              <a:rPr lang="en-PH" smtClean="0"/>
              <a:pPr/>
              <a:t>26</a:t>
            </a:fld>
            <a:endParaRPr lang="en-PH"/>
          </a:p>
        </p:txBody>
      </p:sp>
      <p:sp>
        <p:nvSpPr>
          <p:cNvPr id="5" name="TextBox 4">
            <a:extLst>
              <a:ext uri="{FF2B5EF4-FFF2-40B4-BE49-F238E27FC236}">
                <a16:creationId xmlns:a16="http://schemas.microsoft.com/office/drawing/2014/main" id="{54CC8922-D6AC-E5F8-D9D3-B497A3E1C536}"/>
              </a:ext>
            </a:extLst>
          </p:cNvPr>
          <p:cNvSpPr txBox="1"/>
          <p:nvPr/>
        </p:nvSpPr>
        <p:spPr>
          <a:xfrm>
            <a:off x="1031897" y="0"/>
            <a:ext cx="10128205" cy="6804427"/>
          </a:xfrm>
          <a:prstGeom prst="rect">
            <a:avLst/>
          </a:prstGeom>
          <a:noFill/>
        </p:spPr>
        <p:txBody>
          <a:bodyPr wrap="square" rtlCol="0">
            <a:spAutoFit/>
          </a:bodyPr>
          <a:lstStyle/>
          <a:p>
            <a:pPr marL="171450" indent="-171450" algn="l">
              <a:spcBef>
                <a:spcPts val="150"/>
              </a:spcBef>
              <a:spcAft>
                <a:spcPts val="450"/>
              </a:spcAft>
              <a:buFont typeface="Arial" panose="020B0604020202020204" pitchFamily="34" charset="0"/>
              <a:buChar char="•"/>
            </a:pPr>
            <a:r>
              <a:rPr lang="en-US" sz="800" b="1" i="1"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Types of Jira Tickets</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Alleged Inappropriate Behavior – ECA</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inappropriate behavior by External Collections Agency.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BKYC Limit Reference Update</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update the BKYC limit reference.</a:t>
            </a:r>
          </a:p>
          <a:p>
            <a:pPr marL="171450" indent="-171450" algn="l">
              <a:spcAft>
                <a:spcPts val="600"/>
              </a:spcAft>
              <a:buFont typeface="Arial" panose="020B0604020202020204" pitchFamily="34" charset="0"/>
              <a:buChar char="•"/>
            </a:pP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a:t>
            </a: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Outbound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outbound communications.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Service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General service-related inquiries or complaints.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Late Payment Fee Dispute</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Disputes regarding late payment fees.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Details Change</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change personal or account details.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General Inquiries</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Miscellaneous questions or information requests.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Card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or inquiries related to credit or debit cards.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Others</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Any other types of tickets not categorized elsewhere.</a:t>
            </a:r>
          </a:p>
          <a:p>
            <a:pPr marL="171450" indent="-171450" algn="l">
              <a:spcAft>
                <a:spcPts val="600"/>
              </a:spcAft>
              <a:buFont typeface="Arial" panose="020B0604020202020204" pitchFamily="34" charset="0"/>
              <a:buChar char="•"/>
            </a:pP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a:t>
            </a: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Customer Reported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reported directly by the customer. Alleged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Inappropriate Behavior – ICA</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inappropriate behavior by Internal Collection Agent.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Suspicious</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suspicious activities or transactions.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KYC Related Self Service</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self-service KYC processes.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Error Encountered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errors encountered during usage. Slow Response: Complaints about slow response times.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Page Cannot be Displayed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where a webpage cannot be displayed.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Complaint for Collections</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Complaints related to collection processes.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Login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logging into accounts.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Lost Device</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lost devices.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Transaction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or inquiries related to transactions.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Fraud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fraudulent activities.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Process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specific processes.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Product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Inquiries or complaints about products.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KYC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KYC processes.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Stop Collection Notice Request</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stop collection notices.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CDD Review</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for Customer Due Diligence reviews.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Account Recon</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for account reconciliation.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Payment Arrangement Request</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arrange payment schedules.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Account Limit Blocking/Unblocking</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block or unblock account limits.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EDD CDD Review</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Enhanced Due Diligence and Customer Due Diligence reviews.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Account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General account-related issues.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Charge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Inquiries or disputes related to charges.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Mobile Number Related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mobile numbers</a:t>
            </a: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a:t>
            </a:r>
          </a:p>
          <a:p>
            <a:pPr marL="171450" indent="-171450" algn="l">
              <a:spcAft>
                <a:spcPts val="600"/>
              </a:spcAft>
              <a:buFont typeface="Arial" panose="020B0604020202020204" pitchFamily="34" charset="0"/>
              <a:buChar char="•"/>
            </a:pPr>
            <a:r>
              <a:rPr lang="en-US" sz="800" b="1"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Lost Card</a:t>
            </a:r>
            <a:r>
              <a:rPr lang="en-US" sz="800" b="0" i="0" dirty="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lost cards.</a:t>
            </a:r>
          </a:p>
        </p:txBody>
      </p:sp>
      <p:sp>
        <p:nvSpPr>
          <p:cNvPr id="6" name="Arrow: Left 5">
            <a:hlinkClick r:id="rId2" action="ppaction://hlinksldjump"/>
            <a:extLst>
              <a:ext uri="{FF2B5EF4-FFF2-40B4-BE49-F238E27FC236}">
                <a16:creationId xmlns:a16="http://schemas.microsoft.com/office/drawing/2014/main" id="{F132D637-77A1-C20A-2C0E-410BCF72D35E}"/>
              </a:ext>
            </a:extLst>
          </p:cNvPr>
          <p:cNvSpPr/>
          <p:nvPr/>
        </p:nvSpPr>
        <p:spPr>
          <a:xfrm>
            <a:off x="8726905" y="2237874"/>
            <a:ext cx="1636295" cy="818147"/>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Back</a:t>
            </a:r>
          </a:p>
        </p:txBody>
      </p:sp>
    </p:spTree>
    <p:extLst>
      <p:ext uri="{BB962C8B-B14F-4D97-AF65-F5344CB8AC3E}">
        <p14:creationId xmlns:p14="http://schemas.microsoft.com/office/powerpoint/2010/main" val="2945971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E6954B-206D-9346-2C36-3C74718623F1}"/>
              </a:ext>
            </a:extLst>
          </p:cNvPr>
          <p:cNvSpPr>
            <a:spLocks noGrp="1"/>
          </p:cNvSpPr>
          <p:nvPr>
            <p:ph type="sldNum" sz="quarter" idx="12"/>
          </p:nvPr>
        </p:nvSpPr>
        <p:spPr/>
        <p:txBody>
          <a:bodyPr/>
          <a:lstStyle/>
          <a:p>
            <a:fld id="{C7F0D36C-296C-4C41-928D-13DEBF2E67EF}" type="slidenum">
              <a:rPr lang="en-PH" smtClean="0"/>
              <a:pPr/>
              <a:t>3</a:t>
            </a:fld>
            <a:endParaRPr lang="en-PH"/>
          </a:p>
        </p:txBody>
      </p:sp>
      <p:sp>
        <p:nvSpPr>
          <p:cNvPr id="3" name="Title 2">
            <a:extLst>
              <a:ext uri="{FF2B5EF4-FFF2-40B4-BE49-F238E27FC236}">
                <a16:creationId xmlns:a16="http://schemas.microsoft.com/office/drawing/2014/main" id="{3EF55BC6-CD34-B597-F8F2-C2ABB9011218}"/>
              </a:ext>
            </a:extLst>
          </p:cNvPr>
          <p:cNvSpPr>
            <a:spLocks noGrp="1"/>
          </p:cNvSpPr>
          <p:nvPr>
            <p:ph type="title"/>
          </p:nvPr>
        </p:nvSpPr>
        <p:spPr>
          <a:xfrm>
            <a:off x="836384" y="484414"/>
            <a:ext cx="10369550" cy="484850"/>
          </a:xfrm>
        </p:spPr>
        <p:txBody>
          <a:bodyPr>
            <a:normAutofit fontScale="90000"/>
          </a:bodyPr>
          <a:lstStyle/>
          <a:p>
            <a:r>
              <a:rPr lang="en-US" dirty="0">
                <a:cs typeface="Calibri" panose="020F0502020204030204" pitchFamily="34" charset="0"/>
              </a:rPr>
              <a:t>Sil Loan B-score Scorecard was developed on Trench 3 users</a:t>
            </a:r>
          </a:p>
        </p:txBody>
      </p:sp>
      <p:graphicFrame>
        <p:nvGraphicFramePr>
          <p:cNvPr id="8" name="Table 7">
            <a:extLst>
              <a:ext uri="{FF2B5EF4-FFF2-40B4-BE49-F238E27FC236}">
                <a16:creationId xmlns:a16="http://schemas.microsoft.com/office/drawing/2014/main" id="{8A337983-A29B-91DE-47DF-D2115C7F5EEA}"/>
              </a:ext>
            </a:extLst>
          </p:cNvPr>
          <p:cNvGraphicFramePr>
            <a:graphicFrameLocks noGrp="1"/>
          </p:cNvGraphicFramePr>
          <p:nvPr>
            <p:extLst>
              <p:ext uri="{D42A27DB-BD31-4B8C-83A1-F6EECF244321}">
                <p14:modId xmlns:p14="http://schemas.microsoft.com/office/powerpoint/2010/main" val="992825541"/>
              </p:ext>
            </p:extLst>
          </p:nvPr>
        </p:nvGraphicFramePr>
        <p:xfrm>
          <a:off x="1400174" y="1419256"/>
          <a:ext cx="8228457" cy="1808577"/>
        </p:xfrm>
        <a:graphic>
          <a:graphicData uri="http://schemas.openxmlformats.org/drawingml/2006/table">
            <a:tbl>
              <a:tblPr firstRow="1" bandRow="1"/>
              <a:tblGrid>
                <a:gridCol w="1787562">
                  <a:extLst>
                    <a:ext uri="{9D8B030D-6E8A-4147-A177-3AD203B41FA5}">
                      <a16:colId xmlns:a16="http://schemas.microsoft.com/office/drawing/2014/main" val="4114134567"/>
                    </a:ext>
                  </a:extLst>
                </a:gridCol>
                <a:gridCol w="2156423">
                  <a:extLst>
                    <a:ext uri="{9D8B030D-6E8A-4147-A177-3AD203B41FA5}">
                      <a16:colId xmlns:a16="http://schemas.microsoft.com/office/drawing/2014/main" val="337368678"/>
                    </a:ext>
                  </a:extLst>
                </a:gridCol>
                <a:gridCol w="709350">
                  <a:extLst>
                    <a:ext uri="{9D8B030D-6E8A-4147-A177-3AD203B41FA5}">
                      <a16:colId xmlns:a16="http://schemas.microsoft.com/office/drawing/2014/main" val="898630896"/>
                    </a:ext>
                  </a:extLst>
                </a:gridCol>
                <a:gridCol w="2454350">
                  <a:extLst>
                    <a:ext uri="{9D8B030D-6E8A-4147-A177-3AD203B41FA5}">
                      <a16:colId xmlns:a16="http://schemas.microsoft.com/office/drawing/2014/main" val="642725022"/>
                    </a:ext>
                  </a:extLst>
                </a:gridCol>
                <a:gridCol w="1120772">
                  <a:extLst>
                    <a:ext uri="{9D8B030D-6E8A-4147-A177-3AD203B41FA5}">
                      <a16:colId xmlns:a16="http://schemas.microsoft.com/office/drawing/2014/main" val="2992254134"/>
                    </a:ext>
                  </a:extLst>
                </a:gridCol>
              </a:tblGrid>
              <a:tr h="497093">
                <a:tc>
                  <a:txBody>
                    <a:bodyPr/>
                    <a:lstStyle/>
                    <a:p>
                      <a:pPr algn="l" fontAlgn="ctr"/>
                      <a:r>
                        <a:rPr lang="en-IN" sz="1400" b="0" i="0" u="none" strike="noStrike" dirty="0">
                          <a:solidFill>
                            <a:srgbClr val="FFFFFF"/>
                          </a:solidFill>
                          <a:effectLst/>
                          <a:latin typeface="+mj-lt"/>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400" b="1" i="0" u="none" strike="noStrike" dirty="0">
                          <a:solidFill>
                            <a:srgbClr val="FFFFFF"/>
                          </a:solidFill>
                          <a:effectLst/>
                          <a:latin typeface="+mj-lt"/>
                        </a:rPr>
                        <a:t>Loan Disbursement Date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400" b="1" i="0" u="none" strike="noStrike">
                          <a:solidFill>
                            <a:srgbClr val="FFFFFF"/>
                          </a:solidFill>
                          <a:effectLst/>
                          <a:latin typeface="+mj-lt"/>
                        </a:rPr>
                        <a:t># Count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400" b="1" i="0" u="none" strike="noStrike">
                          <a:solidFill>
                            <a:srgbClr val="FFFFFF"/>
                          </a:solidFill>
                          <a:effectLst/>
                          <a:latin typeface="+mj-lt"/>
                        </a:rPr>
                        <a:t># Bad (FSPD30) Cash Loans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400" b="1" i="0" u="none" strike="noStrike">
                          <a:solidFill>
                            <a:srgbClr val="FFFFFF"/>
                          </a:solidFill>
                          <a:effectLst/>
                          <a:latin typeface="+mj-lt"/>
                        </a:rPr>
                        <a:t>FSPD30 rate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22457786"/>
                  </a:ext>
                </a:extLst>
              </a:tr>
              <a:tr h="327871">
                <a:tc>
                  <a:txBody>
                    <a:bodyPr/>
                    <a:lstStyle/>
                    <a:p>
                      <a:pPr algn="l" rtl="0" fontAlgn="ctr"/>
                      <a:r>
                        <a:rPr lang="en-IN" sz="1400" b="0" i="0" u="none" strike="noStrike" dirty="0">
                          <a:solidFill>
                            <a:srgbClr val="000000"/>
                          </a:solidFill>
                          <a:effectLst/>
                          <a:latin typeface="+mj-lt"/>
                        </a:rPr>
                        <a:t>Training (90%)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dirty="0">
                          <a:solidFill>
                            <a:srgbClr val="000000"/>
                          </a:solidFill>
                          <a:effectLst/>
                          <a:latin typeface="+mj-lt"/>
                        </a:rPr>
                        <a:t>01/01/2024 - 30/11/2024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400" b="0" i="0" u="none" strike="noStrike" dirty="0">
                          <a:solidFill>
                            <a:srgbClr val="000000"/>
                          </a:solidFill>
                          <a:effectLst/>
                          <a:latin typeface="+mj-lt"/>
                        </a:rPr>
                        <a:t>3,258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400" b="0" i="0" u="none" strike="noStrike" dirty="0">
                          <a:solidFill>
                            <a:srgbClr val="000000"/>
                          </a:solidFill>
                          <a:effectLst/>
                          <a:latin typeface="+mj-lt"/>
                        </a:rPr>
                        <a:t>154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400" b="0" i="0" u="none" strike="noStrike" dirty="0">
                          <a:solidFill>
                            <a:srgbClr val="000000"/>
                          </a:solidFill>
                          <a:effectLst/>
                          <a:latin typeface="+mj-lt"/>
                        </a:rPr>
                        <a:t>4.72%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5359116"/>
                  </a:ext>
                </a:extLst>
              </a:tr>
              <a:tr h="327871">
                <a:tc>
                  <a:txBody>
                    <a:bodyPr/>
                    <a:lstStyle/>
                    <a:p>
                      <a:pPr algn="l" rtl="0" fontAlgn="ctr"/>
                      <a:r>
                        <a:rPr lang="en-IN" sz="1400" b="0" i="0" u="none" strike="noStrike">
                          <a:solidFill>
                            <a:srgbClr val="000000"/>
                          </a:solidFill>
                          <a:effectLst/>
                          <a:latin typeface="+mj-lt"/>
                        </a:rPr>
                        <a:t>Validation (10%)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mj-lt"/>
                        </a:rPr>
                        <a:t>01/01/2024 - 30/11/2024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400" b="0" i="0" u="none" strike="noStrike" dirty="0">
                          <a:solidFill>
                            <a:srgbClr val="000000"/>
                          </a:solidFill>
                          <a:effectLst/>
                          <a:latin typeface="+mj-lt"/>
                        </a:rPr>
                        <a:t>346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400" b="0" i="0" u="none" strike="noStrike" dirty="0">
                          <a:solidFill>
                            <a:srgbClr val="000000"/>
                          </a:solidFill>
                          <a:effectLst/>
                          <a:latin typeface="+mj-lt"/>
                        </a:rPr>
                        <a:t>17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400" b="0" i="0" u="none" strike="noStrike" dirty="0">
                          <a:solidFill>
                            <a:srgbClr val="000000"/>
                          </a:solidFill>
                          <a:effectLst/>
                          <a:latin typeface="+mj-lt"/>
                        </a:rPr>
                        <a:t>4.68%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13110359"/>
                  </a:ext>
                </a:extLst>
              </a:tr>
              <a:tr h="327871">
                <a:tc>
                  <a:txBody>
                    <a:bodyPr/>
                    <a:lstStyle/>
                    <a:p>
                      <a:pPr algn="l" rtl="0" fontAlgn="ctr"/>
                      <a:r>
                        <a:rPr lang="en-IN" sz="1400" b="0" i="0" u="none" strike="noStrike">
                          <a:solidFill>
                            <a:srgbClr val="000000"/>
                          </a:solidFill>
                          <a:effectLst/>
                          <a:latin typeface="+mj-lt"/>
                        </a:rPr>
                        <a:t>Dec (Test)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mj-lt"/>
                        </a:rPr>
                        <a:t>01/12/2024 - 31/12/2024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400" b="0" i="0" u="none" strike="noStrike" dirty="0">
                          <a:solidFill>
                            <a:srgbClr val="000000"/>
                          </a:solidFill>
                          <a:effectLst/>
                          <a:latin typeface="+mj-lt"/>
                        </a:rPr>
                        <a:t>1,757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400" b="0" i="0" u="none" strike="noStrike" dirty="0">
                          <a:solidFill>
                            <a:srgbClr val="000000"/>
                          </a:solidFill>
                          <a:effectLst/>
                          <a:latin typeface="+mj-lt"/>
                        </a:rPr>
                        <a:t>144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400" b="0" i="0" u="none" strike="noStrike" dirty="0">
                          <a:solidFill>
                            <a:srgbClr val="000000"/>
                          </a:solidFill>
                          <a:effectLst/>
                          <a:latin typeface="+mj-lt"/>
                        </a:rPr>
                        <a:t>7.57%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2773202"/>
                  </a:ext>
                </a:extLst>
              </a:tr>
              <a:tr h="327871">
                <a:tc>
                  <a:txBody>
                    <a:bodyPr/>
                    <a:lstStyle/>
                    <a:p>
                      <a:pPr algn="l" rtl="0" fontAlgn="ctr"/>
                      <a:r>
                        <a:rPr lang="en-IN" sz="1400" b="0" i="0" u="none" strike="noStrike">
                          <a:solidFill>
                            <a:srgbClr val="000000"/>
                          </a:solidFill>
                          <a:effectLst/>
                          <a:latin typeface="+mj-lt"/>
                        </a:rPr>
                        <a:t>Jan (OOT)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dirty="0">
                          <a:solidFill>
                            <a:srgbClr val="000000"/>
                          </a:solidFill>
                          <a:effectLst/>
                          <a:latin typeface="+mj-lt"/>
                        </a:rPr>
                        <a:t>01/01/2025 - 17/01/2025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400" b="0" i="0" u="none" strike="noStrike" dirty="0">
                          <a:solidFill>
                            <a:srgbClr val="000000"/>
                          </a:solidFill>
                          <a:effectLst/>
                          <a:latin typeface="+mj-lt"/>
                        </a:rPr>
                        <a:t>441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400" b="0" i="0" u="none" strike="noStrike" dirty="0">
                          <a:solidFill>
                            <a:srgbClr val="000000"/>
                          </a:solidFill>
                          <a:effectLst/>
                          <a:latin typeface="+mj-lt"/>
                        </a:rPr>
                        <a:t>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400" b="0" i="0" u="none" strike="noStrike" dirty="0">
                          <a:solidFill>
                            <a:srgbClr val="000000"/>
                          </a:solidFill>
                          <a:effectLst/>
                          <a:latin typeface="+mj-lt"/>
                        </a:rPr>
                        <a:t>5.56%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1419388"/>
                  </a:ext>
                </a:extLst>
              </a:tr>
            </a:tbl>
          </a:graphicData>
        </a:graphic>
      </p:graphicFrame>
      <p:sp>
        <p:nvSpPr>
          <p:cNvPr id="5" name="TextBox 4">
            <a:extLst>
              <a:ext uri="{FF2B5EF4-FFF2-40B4-BE49-F238E27FC236}">
                <a16:creationId xmlns:a16="http://schemas.microsoft.com/office/drawing/2014/main" id="{1FD4289D-B398-F960-CB57-0515A2632F5F}"/>
              </a:ext>
            </a:extLst>
          </p:cNvPr>
          <p:cNvSpPr txBox="1"/>
          <p:nvPr/>
        </p:nvSpPr>
        <p:spPr>
          <a:xfrm>
            <a:off x="1400173" y="3654880"/>
            <a:ext cx="6588535" cy="369332"/>
          </a:xfrm>
          <a:prstGeom prst="rect">
            <a:avLst/>
          </a:prstGeom>
          <a:noFill/>
        </p:spPr>
        <p:txBody>
          <a:bodyPr wrap="none" rtlCol="0">
            <a:spAutoFit/>
          </a:bodyPr>
          <a:lstStyle/>
          <a:p>
            <a:r>
              <a:rPr lang="en-IN" dirty="0"/>
              <a:t>Type of 2</a:t>
            </a:r>
            <a:r>
              <a:rPr lang="en-IN" baseline="30000" dirty="0"/>
              <a:t>nd</a:t>
            </a:r>
            <a:r>
              <a:rPr lang="en-IN" dirty="0"/>
              <a:t> Onwards Disbursed Loans Used for Modelling – SIL offers</a:t>
            </a:r>
          </a:p>
        </p:txBody>
      </p:sp>
      <p:graphicFrame>
        <p:nvGraphicFramePr>
          <p:cNvPr id="6" name="Table 5">
            <a:extLst>
              <a:ext uri="{FF2B5EF4-FFF2-40B4-BE49-F238E27FC236}">
                <a16:creationId xmlns:a16="http://schemas.microsoft.com/office/drawing/2014/main" id="{78D78B3C-9E9A-F8E1-F326-F88FD2FA5E74}"/>
              </a:ext>
            </a:extLst>
          </p:cNvPr>
          <p:cNvGraphicFramePr>
            <a:graphicFrameLocks noGrp="1"/>
          </p:cNvGraphicFramePr>
          <p:nvPr>
            <p:extLst>
              <p:ext uri="{D42A27DB-BD31-4B8C-83A1-F6EECF244321}">
                <p14:modId xmlns:p14="http://schemas.microsoft.com/office/powerpoint/2010/main" val="3697061291"/>
              </p:ext>
            </p:extLst>
          </p:nvPr>
        </p:nvGraphicFramePr>
        <p:xfrm>
          <a:off x="1722742" y="4237065"/>
          <a:ext cx="7284899" cy="1842516"/>
        </p:xfrm>
        <a:graphic>
          <a:graphicData uri="http://schemas.openxmlformats.org/drawingml/2006/table">
            <a:tbl>
              <a:tblPr/>
              <a:tblGrid>
                <a:gridCol w="4866933">
                  <a:extLst>
                    <a:ext uri="{9D8B030D-6E8A-4147-A177-3AD203B41FA5}">
                      <a16:colId xmlns:a16="http://schemas.microsoft.com/office/drawing/2014/main" val="1446323761"/>
                    </a:ext>
                  </a:extLst>
                </a:gridCol>
                <a:gridCol w="2417966">
                  <a:extLst>
                    <a:ext uri="{9D8B030D-6E8A-4147-A177-3AD203B41FA5}">
                      <a16:colId xmlns:a16="http://schemas.microsoft.com/office/drawing/2014/main" val="873169175"/>
                    </a:ext>
                  </a:extLst>
                </a:gridCol>
              </a:tblGrid>
              <a:tr h="152400">
                <a:tc gridSpan="2">
                  <a:txBody>
                    <a:bodyPr/>
                    <a:lstStyle/>
                    <a:p>
                      <a:pPr algn="l" fontAlgn="base">
                        <a:lnSpc>
                          <a:spcPts val="1575"/>
                        </a:lnSpc>
                        <a:buNone/>
                      </a:pPr>
                      <a:r>
                        <a:rPr lang="en-US" sz="1300" b="0" i="0" u="none" strike="noStrike" dirty="0">
                          <a:solidFill>
                            <a:srgbClr val="000000"/>
                          </a:solidFill>
                          <a:effectLst/>
                          <a:latin typeface="Univers LT"/>
                        </a:rPr>
                        <a:t>Type of 2nd Onwards Disbursed Loans Used for Modeling – Sil Offer</a:t>
                      </a:r>
                      <a:r>
                        <a:rPr lang="en-US" sz="1300" b="0" i="0" dirty="0">
                          <a:solidFill>
                            <a:srgbClr val="000000"/>
                          </a:solidFill>
                          <a:effectLst/>
                          <a:latin typeface="Univers LT"/>
                        </a:rPr>
                        <a:t>​</a:t>
                      </a:r>
                      <a:endParaRPr lang="en-US" b="0" i="0" dirty="0">
                        <a:solidFill>
                          <a:srgbClr val="000000"/>
                        </a:solidFill>
                        <a:effectLst/>
                      </a:endParaRPr>
                    </a:p>
                    <a:p>
                      <a:pPr algn="l" fontAlgn="base">
                        <a:lnSpc>
                          <a:spcPts val="1575"/>
                        </a:lnSpc>
                        <a:buNone/>
                      </a:pPr>
                      <a:r>
                        <a:rPr lang="en-US" sz="1300" b="0" i="0" dirty="0">
                          <a:solidFill>
                            <a:srgbClr val="000000"/>
                          </a:solidFill>
                          <a:effectLst/>
                          <a:latin typeface="Univers" panose="020B0503020202020204" pitchFamily="34" charset="0"/>
                        </a:rPr>
                        <a:t>​</a:t>
                      </a:r>
                      <a:endParaRPr lang="en-US" b="0" i="0" dirty="0">
                        <a:solidFill>
                          <a:srgbClr val="000000"/>
                        </a:solidFill>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7719" cap="flat" cmpd="sng" algn="ctr">
                      <a:solidFill>
                        <a:srgbClr val="000000"/>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1113847740"/>
                  </a:ext>
                </a:extLst>
              </a:tr>
              <a:tr h="152400">
                <a:tc>
                  <a:txBody>
                    <a:bodyPr/>
                    <a:lstStyle/>
                    <a:p>
                      <a:pPr algn="l" fontAlgn="base">
                        <a:lnSpc>
                          <a:spcPts val="1575"/>
                        </a:lnSpc>
                        <a:buNone/>
                      </a:pPr>
                      <a:r>
                        <a:rPr lang="en-US" sz="1300" b="1" i="0" u="none" strike="noStrike">
                          <a:solidFill>
                            <a:srgbClr val="FFFFFF"/>
                          </a:solidFill>
                          <a:effectLst/>
                          <a:latin typeface="Univers LT"/>
                        </a:rPr>
                        <a:t>Loan Type Used in Modeling</a:t>
                      </a:r>
                      <a:r>
                        <a:rPr lang="en-US" sz="1300" b="0" i="0">
                          <a:solidFill>
                            <a:srgbClr val="000000"/>
                          </a:solidFill>
                          <a:effectLst/>
                          <a:latin typeface="Univers LT"/>
                        </a:rPr>
                        <a:t>​</a:t>
                      </a:r>
                      <a:endParaRPr lang="en-US" b="0" i="0">
                        <a:solidFill>
                          <a:srgbClr val="000000"/>
                        </a:solidFill>
                        <a:effectLst/>
                      </a:endParaRPr>
                    </a:p>
                  </a:txBody>
                  <a:tcPr>
                    <a:lnL w="7719" cap="flat" cmpd="sng" algn="ctr">
                      <a:solidFill>
                        <a:srgbClr val="000000"/>
                      </a:solidFill>
                      <a:prstDash val="solid"/>
                      <a:round/>
                      <a:headEnd type="none" w="med" len="med"/>
                      <a:tailEnd type="none" w="med" len="med"/>
                    </a:lnL>
                    <a:lnR w="7719" cap="flat" cmpd="sng" algn="ctr">
                      <a:solidFill>
                        <a:srgbClr val="000000"/>
                      </a:solidFill>
                      <a:prstDash val="solid"/>
                      <a:round/>
                      <a:headEnd type="none" w="med" len="med"/>
                      <a:tailEnd type="none" w="med" len="med"/>
                    </a:lnR>
                    <a:lnT w="7719" cap="flat" cmpd="sng" algn="ctr">
                      <a:solidFill>
                        <a:srgbClr val="000000"/>
                      </a:solidFill>
                      <a:prstDash val="solid"/>
                      <a:round/>
                      <a:headEnd type="none" w="med" len="med"/>
                      <a:tailEnd type="none" w="med" len="med"/>
                    </a:lnT>
                    <a:lnB w="7719" cap="flat" cmpd="sng" algn="ctr">
                      <a:solidFill>
                        <a:srgbClr val="000000"/>
                      </a:solidFill>
                      <a:prstDash val="solid"/>
                      <a:round/>
                      <a:headEnd type="none" w="med" len="med"/>
                      <a:tailEnd type="none" w="med" len="med"/>
                    </a:lnB>
                    <a:solidFill>
                      <a:srgbClr val="7030A0"/>
                    </a:solidFill>
                  </a:tcPr>
                </a:tc>
                <a:tc>
                  <a:txBody>
                    <a:bodyPr/>
                    <a:lstStyle/>
                    <a:p>
                      <a:pPr algn="l" fontAlgn="base">
                        <a:lnSpc>
                          <a:spcPts val="1575"/>
                        </a:lnSpc>
                        <a:buNone/>
                      </a:pPr>
                      <a:r>
                        <a:rPr lang="en-US" sz="1300" b="1" i="0" u="none" strike="noStrike" dirty="0">
                          <a:solidFill>
                            <a:srgbClr val="FFFFFF"/>
                          </a:solidFill>
                          <a:effectLst/>
                          <a:latin typeface="Univers LT"/>
                        </a:rPr>
                        <a:t>Type of Previous Disbursed Loan</a:t>
                      </a:r>
                      <a:r>
                        <a:rPr lang="en-US" sz="1300" b="0" i="0" dirty="0">
                          <a:solidFill>
                            <a:srgbClr val="000000"/>
                          </a:solidFill>
                          <a:effectLst/>
                          <a:latin typeface="Univers LT"/>
                        </a:rPr>
                        <a:t>​</a:t>
                      </a:r>
                      <a:endParaRPr lang="en-US" b="0" i="0" dirty="0">
                        <a:solidFill>
                          <a:srgbClr val="000000"/>
                        </a:solidFill>
                        <a:effectLst/>
                      </a:endParaRPr>
                    </a:p>
                  </a:txBody>
                  <a:tcPr>
                    <a:lnL w="7719" cap="flat" cmpd="sng" algn="ctr">
                      <a:solidFill>
                        <a:srgbClr val="000000"/>
                      </a:solidFill>
                      <a:prstDash val="solid"/>
                      <a:round/>
                      <a:headEnd type="none" w="med" len="med"/>
                      <a:tailEnd type="none" w="med" len="med"/>
                    </a:lnL>
                    <a:lnR w="7719" cap="flat" cmpd="sng" algn="ctr">
                      <a:solidFill>
                        <a:srgbClr val="000000"/>
                      </a:solidFill>
                      <a:prstDash val="solid"/>
                      <a:round/>
                      <a:headEnd type="none" w="med" len="med"/>
                      <a:tailEnd type="none" w="med" len="med"/>
                    </a:lnR>
                    <a:lnT w="7719" cap="flat" cmpd="sng" algn="ctr">
                      <a:solidFill>
                        <a:srgbClr val="000000"/>
                      </a:solidFill>
                      <a:prstDash val="solid"/>
                      <a:round/>
                      <a:headEnd type="none" w="med" len="med"/>
                      <a:tailEnd type="none" w="med" len="med"/>
                    </a:lnT>
                    <a:lnB w="7719"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503383368"/>
                  </a:ext>
                </a:extLst>
              </a:tr>
              <a:tr h="152400">
                <a:tc>
                  <a:txBody>
                    <a:bodyPr/>
                    <a:lstStyle/>
                    <a:p>
                      <a:pPr algn="l" fontAlgn="base">
                        <a:lnSpc>
                          <a:spcPts val="1575"/>
                        </a:lnSpc>
                        <a:buNone/>
                      </a:pPr>
                      <a:r>
                        <a:rPr lang="en-US" sz="1300" b="0" i="0" dirty="0">
                          <a:solidFill>
                            <a:srgbClr val="000000"/>
                          </a:solidFill>
                          <a:effectLst/>
                          <a:latin typeface="Univers LT"/>
                        </a:rPr>
                        <a:t>Sil-Instore, Sil ​Competitor, Sil Repeat, Sil ZERO</a:t>
                      </a:r>
                      <a:endParaRPr lang="en-US" b="0" i="0" dirty="0">
                        <a:solidFill>
                          <a:srgbClr val="000000"/>
                        </a:solidFill>
                        <a:effectLst/>
                      </a:endParaRPr>
                    </a:p>
                  </a:txBody>
                  <a:tcPr>
                    <a:lnL w="7719" cap="flat" cmpd="sng" algn="ctr">
                      <a:solidFill>
                        <a:srgbClr val="000000"/>
                      </a:solidFill>
                      <a:prstDash val="solid"/>
                      <a:round/>
                      <a:headEnd type="none" w="med" len="med"/>
                      <a:tailEnd type="none" w="med" len="med"/>
                    </a:lnL>
                    <a:lnR w="7719" cap="flat" cmpd="sng" algn="ctr">
                      <a:solidFill>
                        <a:srgbClr val="000000"/>
                      </a:solidFill>
                      <a:prstDash val="solid"/>
                      <a:round/>
                      <a:headEnd type="none" w="med" len="med"/>
                      <a:tailEnd type="none" w="med" len="med"/>
                    </a:lnR>
                    <a:lnT w="7719" cap="flat" cmpd="sng" algn="ctr">
                      <a:solidFill>
                        <a:srgbClr val="000000"/>
                      </a:solidFill>
                      <a:prstDash val="solid"/>
                      <a:round/>
                      <a:headEnd type="none" w="med" len="med"/>
                      <a:tailEnd type="none" w="med" len="med"/>
                    </a:lnT>
                    <a:lnB w="7719" cap="flat" cmpd="sng" algn="ctr">
                      <a:solidFill>
                        <a:srgbClr val="000000"/>
                      </a:solidFill>
                      <a:prstDash val="solid"/>
                      <a:round/>
                      <a:headEnd type="none" w="med" len="med"/>
                      <a:tailEnd type="none" w="med" len="med"/>
                    </a:lnB>
                    <a:noFill/>
                  </a:tcPr>
                </a:tc>
                <a:tc>
                  <a:txBody>
                    <a:bodyPr/>
                    <a:lstStyle/>
                    <a:p>
                      <a:pPr algn="l" fontAlgn="base">
                        <a:lnSpc>
                          <a:spcPts val="1575"/>
                        </a:lnSpc>
                        <a:buNone/>
                      </a:pPr>
                      <a:r>
                        <a:rPr lang="en-IN" sz="1300" b="0" i="0" u="none" strike="noStrike">
                          <a:solidFill>
                            <a:srgbClr val="000000"/>
                          </a:solidFill>
                          <a:effectLst/>
                          <a:latin typeface="Univers LT"/>
                        </a:rPr>
                        <a:t>Can be anything</a:t>
                      </a:r>
                      <a:r>
                        <a:rPr lang="en-IN" sz="1300" b="0" i="0">
                          <a:solidFill>
                            <a:srgbClr val="000000"/>
                          </a:solidFill>
                          <a:effectLst/>
                          <a:latin typeface="Univers LT"/>
                        </a:rPr>
                        <a:t>​</a:t>
                      </a:r>
                      <a:endParaRPr lang="en-IN" b="0" i="0">
                        <a:solidFill>
                          <a:srgbClr val="000000"/>
                        </a:solidFill>
                        <a:effectLst/>
                      </a:endParaRPr>
                    </a:p>
                  </a:txBody>
                  <a:tcPr>
                    <a:lnL w="7719" cap="flat" cmpd="sng" algn="ctr">
                      <a:solidFill>
                        <a:srgbClr val="000000"/>
                      </a:solidFill>
                      <a:prstDash val="solid"/>
                      <a:round/>
                      <a:headEnd type="none" w="med" len="med"/>
                      <a:tailEnd type="none" w="med" len="med"/>
                    </a:lnL>
                    <a:lnR w="7719" cap="flat" cmpd="sng" algn="ctr">
                      <a:solidFill>
                        <a:srgbClr val="000000"/>
                      </a:solidFill>
                      <a:prstDash val="solid"/>
                      <a:round/>
                      <a:headEnd type="none" w="med" len="med"/>
                      <a:tailEnd type="none" w="med" len="med"/>
                    </a:lnR>
                    <a:lnT w="7719" cap="flat" cmpd="sng" algn="ctr">
                      <a:solidFill>
                        <a:srgbClr val="000000"/>
                      </a:solidFill>
                      <a:prstDash val="solid"/>
                      <a:round/>
                      <a:headEnd type="none" w="med" len="med"/>
                      <a:tailEnd type="none" w="med" len="med"/>
                    </a:lnT>
                    <a:lnB w="7719"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01464629"/>
                  </a:ext>
                </a:extLst>
              </a:tr>
              <a:tr h="0">
                <a:tc>
                  <a:txBody>
                    <a:bodyPr/>
                    <a:lstStyle/>
                    <a:p>
                      <a:pPr algn="l" fontAlgn="auto">
                        <a:lnSpc>
                          <a:spcPts val="1575"/>
                        </a:lnSpc>
                        <a:buNone/>
                      </a:pPr>
                      <a:r>
                        <a:rPr lang="en-IN" sz="1300" b="0" i="0" u="none" strike="noStrike">
                          <a:solidFill>
                            <a:srgbClr val="000000"/>
                          </a:solidFill>
                          <a:effectLst/>
                          <a:latin typeface="Aptos Narrow" panose="020B0004020202020204" pitchFamily="34" charset="0"/>
                        </a:rPr>
                        <a:t>​</a:t>
                      </a:r>
                    </a:p>
                  </a:txBody>
                  <a:tcPr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7719"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l" fontAlgn="auto">
                        <a:lnSpc>
                          <a:spcPts val="1575"/>
                        </a:lnSpc>
                        <a:buNone/>
                      </a:pPr>
                      <a:r>
                        <a:rPr lang="en-IN" sz="1300" b="0" i="0" u="none" strike="noStrike">
                          <a:solidFill>
                            <a:srgbClr val="000000"/>
                          </a:solidFill>
                          <a:effectLst/>
                          <a:latin typeface="Univers" panose="020B0503020202020204" pitchFamily="34" charset="0"/>
                        </a:rPr>
                        <a:t>​</a:t>
                      </a:r>
                    </a:p>
                  </a:txBody>
                  <a:tcPr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7719"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0751925"/>
                  </a:ext>
                </a:extLst>
              </a:tr>
              <a:tr h="152400">
                <a:tc gridSpan="2">
                  <a:txBody>
                    <a:bodyPr/>
                    <a:lstStyle/>
                    <a:p>
                      <a:pPr algn="l" fontAlgn="base">
                        <a:lnSpc>
                          <a:spcPts val="1575"/>
                        </a:lnSpc>
                        <a:buNone/>
                      </a:pPr>
                      <a:r>
                        <a:rPr lang="en-US" sz="1300" b="1" i="0" u="none" strike="noStrike" dirty="0">
                          <a:solidFill>
                            <a:srgbClr val="000000"/>
                          </a:solidFill>
                          <a:effectLst/>
                          <a:latin typeface="Univers LT"/>
                        </a:rPr>
                        <a:t>Note:</a:t>
                      </a:r>
                      <a:r>
                        <a:rPr lang="en-US" sz="1300" b="0" i="0" u="none" strike="noStrike" dirty="0">
                          <a:solidFill>
                            <a:srgbClr val="000000"/>
                          </a:solidFill>
                          <a:effectLst/>
                          <a:latin typeface="Univers LT"/>
                        </a:rPr>
                        <a:t> Only 2nd onwards disbursed loans are considered for training and testing the model. The previous loan type can be of any category.</a:t>
                      </a:r>
                      <a:r>
                        <a:rPr lang="en-US" sz="1300" b="0" i="0" dirty="0">
                          <a:solidFill>
                            <a:srgbClr val="000000"/>
                          </a:solidFill>
                          <a:effectLst/>
                          <a:latin typeface="Univers LT"/>
                        </a:rPr>
                        <a:t>​</a:t>
                      </a:r>
                      <a:endParaRPr lang="en-US" b="0" i="0" dirty="0">
                        <a:solidFill>
                          <a:srgbClr val="000000"/>
                        </a:solidFill>
                        <a:effectLst/>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2289976243"/>
                  </a:ext>
                </a:extLst>
              </a:tr>
            </a:tbl>
          </a:graphicData>
        </a:graphic>
      </p:graphicFrame>
      <p:sp>
        <p:nvSpPr>
          <p:cNvPr id="7" name="Rectangle 1">
            <a:extLst>
              <a:ext uri="{FF2B5EF4-FFF2-40B4-BE49-F238E27FC236}">
                <a16:creationId xmlns:a16="http://schemas.microsoft.com/office/drawing/2014/main" id="{2A5383E5-8B62-8B82-52B7-F3A83A10869E}"/>
              </a:ext>
            </a:extLst>
          </p:cNvPr>
          <p:cNvSpPr>
            <a:spLocks noChangeArrowheads="1"/>
          </p:cNvSpPr>
          <p:nvPr/>
        </p:nvSpPr>
        <p:spPr bwMode="auto">
          <a:xfrm>
            <a:off x="1722743" y="42367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2096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4A0E6-6F2D-DB96-3AAA-C81DF4AEA82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323AA2-9002-17E4-ECA5-1EFFA4ABA0F5}"/>
              </a:ext>
            </a:extLst>
          </p:cNvPr>
          <p:cNvSpPr>
            <a:spLocks noGrp="1"/>
          </p:cNvSpPr>
          <p:nvPr>
            <p:ph type="sldNum" sz="quarter" idx="12"/>
          </p:nvPr>
        </p:nvSpPr>
        <p:spPr/>
        <p:txBody>
          <a:bodyPr/>
          <a:lstStyle/>
          <a:p>
            <a:fld id="{C7F0D36C-296C-4C41-928D-13DEBF2E67EF}" type="slidenum">
              <a:rPr lang="en-PH" smtClean="0"/>
              <a:pPr/>
              <a:t>4</a:t>
            </a:fld>
            <a:endParaRPr lang="en-PH"/>
          </a:p>
        </p:txBody>
      </p:sp>
      <p:sp>
        <p:nvSpPr>
          <p:cNvPr id="3" name="Title 2">
            <a:extLst>
              <a:ext uri="{FF2B5EF4-FFF2-40B4-BE49-F238E27FC236}">
                <a16:creationId xmlns:a16="http://schemas.microsoft.com/office/drawing/2014/main" id="{00AECE61-9C62-25E4-4954-03BDBEF6BE01}"/>
              </a:ext>
            </a:extLst>
          </p:cNvPr>
          <p:cNvSpPr>
            <a:spLocks noGrp="1"/>
          </p:cNvSpPr>
          <p:nvPr>
            <p:ph type="title"/>
          </p:nvPr>
        </p:nvSpPr>
        <p:spPr>
          <a:xfrm>
            <a:off x="781520" y="115509"/>
            <a:ext cx="10369550" cy="484850"/>
          </a:xfrm>
        </p:spPr>
        <p:txBody>
          <a:bodyPr>
            <a:normAutofit fontScale="90000"/>
          </a:bodyPr>
          <a:lstStyle/>
          <a:p>
            <a:r>
              <a:rPr lang="en-US" dirty="0"/>
              <a:t>FSPD30 rate month-on-month (SIL)</a:t>
            </a:r>
          </a:p>
        </p:txBody>
      </p:sp>
      <p:pic>
        <p:nvPicPr>
          <p:cNvPr id="5" name="Picture 4">
            <a:extLst>
              <a:ext uri="{FF2B5EF4-FFF2-40B4-BE49-F238E27FC236}">
                <a16:creationId xmlns:a16="http://schemas.microsoft.com/office/drawing/2014/main" id="{F7B3F4E5-55F3-76D7-79FC-82C19A5DC693}"/>
              </a:ext>
            </a:extLst>
          </p:cNvPr>
          <p:cNvPicPr>
            <a:picLocks noChangeAspect="1"/>
          </p:cNvPicPr>
          <p:nvPr/>
        </p:nvPicPr>
        <p:blipFill>
          <a:blip r:embed="rId2"/>
          <a:stretch>
            <a:fillRect/>
          </a:stretch>
        </p:blipFill>
        <p:spPr>
          <a:xfrm>
            <a:off x="433388" y="619125"/>
            <a:ext cx="11084844" cy="5619750"/>
          </a:xfrm>
          <a:prstGeom prst="rect">
            <a:avLst/>
          </a:prstGeom>
        </p:spPr>
      </p:pic>
    </p:spTree>
    <p:extLst>
      <p:ext uri="{BB962C8B-B14F-4D97-AF65-F5344CB8AC3E}">
        <p14:creationId xmlns:p14="http://schemas.microsoft.com/office/powerpoint/2010/main" val="203508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0479E-7F54-BFBC-695F-17C1BAB1122D}"/>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3F7E76-A373-5A7B-FD65-8A9F24776485}"/>
              </a:ext>
            </a:extLst>
          </p:cNvPr>
          <p:cNvSpPr>
            <a:spLocks noGrp="1"/>
          </p:cNvSpPr>
          <p:nvPr>
            <p:ph type="sldNum" sz="quarter" idx="12"/>
          </p:nvPr>
        </p:nvSpPr>
        <p:spPr/>
        <p:txBody>
          <a:bodyPr/>
          <a:lstStyle/>
          <a:p>
            <a:fld id="{C7F0D36C-296C-4C41-928D-13DEBF2E67EF}" type="slidenum">
              <a:rPr lang="en-PH" smtClean="0"/>
              <a:pPr/>
              <a:t>5</a:t>
            </a:fld>
            <a:endParaRPr lang="en-PH"/>
          </a:p>
        </p:txBody>
      </p:sp>
      <p:sp>
        <p:nvSpPr>
          <p:cNvPr id="3" name="Title 2">
            <a:extLst>
              <a:ext uri="{FF2B5EF4-FFF2-40B4-BE49-F238E27FC236}">
                <a16:creationId xmlns:a16="http://schemas.microsoft.com/office/drawing/2014/main" id="{86A1B171-F027-259E-0C48-AF3548193631}"/>
              </a:ext>
            </a:extLst>
          </p:cNvPr>
          <p:cNvSpPr>
            <a:spLocks noGrp="1"/>
          </p:cNvSpPr>
          <p:nvPr>
            <p:ph type="title"/>
          </p:nvPr>
        </p:nvSpPr>
        <p:spPr>
          <a:xfrm>
            <a:off x="781520" y="115509"/>
            <a:ext cx="10369550" cy="484850"/>
          </a:xfrm>
        </p:spPr>
        <p:txBody>
          <a:bodyPr>
            <a:normAutofit fontScale="90000"/>
          </a:bodyPr>
          <a:lstStyle/>
          <a:p>
            <a:r>
              <a:rPr lang="en-US" dirty="0"/>
              <a:t>FSPD30 rate month-on-month (SIL)</a:t>
            </a:r>
          </a:p>
        </p:txBody>
      </p:sp>
      <p:pic>
        <p:nvPicPr>
          <p:cNvPr id="8" name="Picture 7">
            <a:extLst>
              <a:ext uri="{FF2B5EF4-FFF2-40B4-BE49-F238E27FC236}">
                <a16:creationId xmlns:a16="http://schemas.microsoft.com/office/drawing/2014/main" id="{E6DB52E9-A99A-7BD6-E7CA-3B7802C67348}"/>
              </a:ext>
            </a:extLst>
          </p:cNvPr>
          <p:cNvPicPr>
            <a:picLocks noChangeAspect="1"/>
          </p:cNvPicPr>
          <p:nvPr/>
        </p:nvPicPr>
        <p:blipFill>
          <a:blip r:embed="rId2"/>
          <a:stretch>
            <a:fillRect/>
          </a:stretch>
        </p:blipFill>
        <p:spPr>
          <a:xfrm>
            <a:off x="396240" y="1534027"/>
            <a:ext cx="5303520" cy="2758440"/>
          </a:xfrm>
          <a:prstGeom prst="rect">
            <a:avLst/>
          </a:prstGeom>
        </p:spPr>
      </p:pic>
      <p:pic>
        <p:nvPicPr>
          <p:cNvPr id="9" name="Picture 8">
            <a:extLst>
              <a:ext uri="{FF2B5EF4-FFF2-40B4-BE49-F238E27FC236}">
                <a16:creationId xmlns:a16="http://schemas.microsoft.com/office/drawing/2014/main" id="{8EB9A4A0-A041-9CD1-8120-0488F23CE901}"/>
              </a:ext>
            </a:extLst>
          </p:cNvPr>
          <p:cNvPicPr>
            <a:picLocks noChangeAspect="1"/>
          </p:cNvPicPr>
          <p:nvPr/>
        </p:nvPicPr>
        <p:blipFill>
          <a:blip r:embed="rId3"/>
          <a:stretch>
            <a:fillRect/>
          </a:stretch>
        </p:blipFill>
        <p:spPr>
          <a:xfrm>
            <a:off x="6096000" y="1534027"/>
            <a:ext cx="5639289" cy="2755631"/>
          </a:xfrm>
          <a:prstGeom prst="rect">
            <a:avLst/>
          </a:prstGeom>
        </p:spPr>
      </p:pic>
    </p:spTree>
    <p:extLst>
      <p:ext uri="{BB962C8B-B14F-4D97-AF65-F5344CB8AC3E}">
        <p14:creationId xmlns:p14="http://schemas.microsoft.com/office/powerpoint/2010/main" val="375703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CED094-686A-2277-B516-32149843F900}"/>
              </a:ext>
            </a:extLst>
          </p:cNvPr>
          <p:cNvSpPr>
            <a:spLocks noGrp="1"/>
          </p:cNvSpPr>
          <p:nvPr>
            <p:ph type="sldNum" sz="quarter" idx="12"/>
          </p:nvPr>
        </p:nvSpPr>
        <p:spPr/>
        <p:txBody>
          <a:bodyPr/>
          <a:lstStyle/>
          <a:p>
            <a:fld id="{C7F0D36C-296C-4C41-928D-13DEBF2E67EF}" type="slidenum">
              <a:rPr lang="en-PH" smtClean="0"/>
              <a:pPr/>
              <a:t>6</a:t>
            </a:fld>
            <a:endParaRPr lang="en-PH"/>
          </a:p>
        </p:txBody>
      </p:sp>
      <p:grpSp>
        <p:nvGrpSpPr>
          <p:cNvPr id="5" name="Group 4">
            <a:extLst>
              <a:ext uri="{FF2B5EF4-FFF2-40B4-BE49-F238E27FC236}">
                <a16:creationId xmlns:a16="http://schemas.microsoft.com/office/drawing/2014/main" id="{659A6AF0-99CD-B9FF-0C9C-BCF39703DA14}"/>
              </a:ext>
            </a:extLst>
          </p:cNvPr>
          <p:cNvGrpSpPr/>
          <p:nvPr/>
        </p:nvGrpSpPr>
        <p:grpSpPr>
          <a:xfrm>
            <a:off x="399102" y="2273104"/>
            <a:ext cx="11641326" cy="2365482"/>
            <a:chOff x="367191" y="2273105"/>
            <a:chExt cx="9203791" cy="1806052"/>
          </a:xfrm>
        </p:grpSpPr>
        <p:sp>
          <p:nvSpPr>
            <p:cNvPr id="6" name="Arrow: Chevron 5">
              <a:extLst>
                <a:ext uri="{FF2B5EF4-FFF2-40B4-BE49-F238E27FC236}">
                  <a16:creationId xmlns:a16="http://schemas.microsoft.com/office/drawing/2014/main" id="{C4F274F8-1062-EEB7-1FE4-5F76D9ABD5E1}"/>
                </a:ext>
              </a:extLst>
            </p:cNvPr>
            <p:cNvSpPr/>
            <p:nvPr/>
          </p:nvSpPr>
          <p:spPr>
            <a:xfrm>
              <a:off x="1387268"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7" name="TextBox 3">
              <a:extLst>
                <a:ext uri="{FF2B5EF4-FFF2-40B4-BE49-F238E27FC236}">
                  <a16:creationId xmlns:a16="http://schemas.microsoft.com/office/drawing/2014/main" id="{3685D584-4F2C-FD07-F734-31CEC2203F49}"/>
                </a:ext>
              </a:extLst>
            </p:cNvPr>
            <p:cNvSpPr txBox="1"/>
            <p:nvPr/>
          </p:nvSpPr>
          <p:spPr>
            <a:xfrm>
              <a:off x="2883157" y="3550433"/>
              <a:ext cx="2102798" cy="2819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IV  &gt; 0.008</a:t>
              </a:r>
            </a:p>
          </p:txBody>
        </p:sp>
        <p:sp>
          <p:nvSpPr>
            <p:cNvPr id="8" name="Arrow: Chevron 7">
              <a:extLst>
                <a:ext uri="{FF2B5EF4-FFF2-40B4-BE49-F238E27FC236}">
                  <a16:creationId xmlns:a16="http://schemas.microsoft.com/office/drawing/2014/main" id="{91B27AB7-7137-006A-E2AC-0B3422507488}"/>
                </a:ext>
              </a:extLst>
            </p:cNvPr>
            <p:cNvSpPr/>
            <p:nvPr/>
          </p:nvSpPr>
          <p:spPr>
            <a:xfrm>
              <a:off x="3292267"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9" name="TextBox 5">
              <a:extLst>
                <a:ext uri="{FF2B5EF4-FFF2-40B4-BE49-F238E27FC236}">
                  <a16:creationId xmlns:a16="http://schemas.microsoft.com/office/drawing/2014/main" id="{8729F659-9C80-7298-5DD2-04B150CE236B}"/>
                </a:ext>
              </a:extLst>
            </p:cNvPr>
            <p:cNvSpPr txBox="1"/>
            <p:nvPr/>
          </p:nvSpPr>
          <p:spPr>
            <a:xfrm>
              <a:off x="529861" y="3537264"/>
              <a:ext cx="1968444" cy="2819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Missing Rate &lt;= 90%</a:t>
              </a:r>
            </a:p>
          </p:txBody>
        </p:sp>
        <p:sp>
          <p:nvSpPr>
            <p:cNvPr id="10" name="Arrow: Chevron 9">
              <a:extLst>
                <a:ext uri="{FF2B5EF4-FFF2-40B4-BE49-F238E27FC236}">
                  <a16:creationId xmlns:a16="http://schemas.microsoft.com/office/drawing/2014/main" id="{F477809F-43E5-A02B-352A-54316940262E}"/>
                </a:ext>
              </a:extLst>
            </p:cNvPr>
            <p:cNvSpPr/>
            <p:nvPr/>
          </p:nvSpPr>
          <p:spPr>
            <a:xfrm>
              <a:off x="5240573"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1" name="TextBox 7">
              <a:extLst>
                <a:ext uri="{FF2B5EF4-FFF2-40B4-BE49-F238E27FC236}">
                  <a16:creationId xmlns:a16="http://schemas.microsoft.com/office/drawing/2014/main" id="{25FB7E26-33D7-CAF0-DDED-C7FF7FF1031F}"/>
                </a:ext>
              </a:extLst>
            </p:cNvPr>
            <p:cNvSpPr txBox="1"/>
            <p:nvPr/>
          </p:nvSpPr>
          <p:spPr>
            <a:xfrm>
              <a:off x="4678076" y="3585681"/>
              <a:ext cx="2339281" cy="2819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Inter-correlation &lt; 70%</a:t>
              </a:r>
            </a:p>
          </p:txBody>
        </p:sp>
        <p:sp>
          <p:nvSpPr>
            <p:cNvPr id="12" name="Arrow: Chevron 11">
              <a:extLst>
                <a:ext uri="{FF2B5EF4-FFF2-40B4-BE49-F238E27FC236}">
                  <a16:creationId xmlns:a16="http://schemas.microsoft.com/office/drawing/2014/main" id="{D4F5A4A6-B2CF-3EA9-4DAC-EE05C966B404}"/>
                </a:ext>
              </a:extLst>
            </p:cNvPr>
            <p:cNvSpPr/>
            <p:nvPr/>
          </p:nvSpPr>
          <p:spPr>
            <a:xfrm>
              <a:off x="7557715"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3" name="TextBox 9">
              <a:extLst>
                <a:ext uri="{FF2B5EF4-FFF2-40B4-BE49-F238E27FC236}">
                  <a16:creationId xmlns:a16="http://schemas.microsoft.com/office/drawing/2014/main" id="{FBF1F261-23FC-9405-BD4D-235244360E8D}"/>
                </a:ext>
              </a:extLst>
            </p:cNvPr>
            <p:cNvSpPr txBox="1"/>
            <p:nvPr/>
          </p:nvSpPr>
          <p:spPr>
            <a:xfrm>
              <a:off x="6694371" y="3585681"/>
              <a:ext cx="2475549" cy="49347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Individual Feature Evaluation</a:t>
              </a:r>
            </a:p>
            <a:p>
              <a:pPr algn="ctr"/>
              <a:endParaRPr lang="en-US"/>
            </a:p>
          </p:txBody>
        </p:sp>
        <p:sp>
          <p:nvSpPr>
            <p:cNvPr id="14" name="TextBox 12">
              <a:extLst>
                <a:ext uri="{FF2B5EF4-FFF2-40B4-BE49-F238E27FC236}">
                  <a16:creationId xmlns:a16="http://schemas.microsoft.com/office/drawing/2014/main" id="{A7A80D9A-16CA-8CE2-06F5-D014C9844F49}"/>
                </a:ext>
              </a:extLst>
            </p:cNvPr>
            <p:cNvSpPr txBox="1"/>
            <p:nvPr/>
          </p:nvSpPr>
          <p:spPr>
            <a:xfrm>
              <a:off x="367191" y="2419068"/>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323 </a:t>
              </a:r>
            </a:p>
            <a:p>
              <a:r>
                <a:rPr lang="en-US" sz="2800" dirty="0"/>
                <a:t>Feats</a:t>
              </a:r>
            </a:p>
          </p:txBody>
        </p:sp>
        <p:sp>
          <p:nvSpPr>
            <p:cNvPr id="15" name="TextBox 13">
              <a:extLst>
                <a:ext uri="{FF2B5EF4-FFF2-40B4-BE49-F238E27FC236}">
                  <a16:creationId xmlns:a16="http://schemas.microsoft.com/office/drawing/2014/main" id="{AB7593A3-2FB3-AD2D-95DC-FA66BE90944F}"/>
                </a:ext>
              </a:extLst>
            </p:cNvPr>
            <p:cNvSpPr txBox="1"/>
            <p:nvPr/>
          </p:nvSpPr>
          <p:spPr>
            <a:xfrm>
              <a:off x="2236368" y="2374316"/>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175</a:t>
              </a:r>
            </a:p>
            <a:p>
              <a:r>
                <a:rPr lang="en-US" sz="2800" dirty="0"/>
                <a:t>Feats</a:t>
              </a:r>
              <a:endParaRPr lang="en-US" dirty="0"/>
            </a:p>
          </p:txBody>
        </p:sp>
        <p:sp>
          <p:nvSpPr>
            <p:cNvPr id="17" name="TextBox 15">
              <a:extLst>
                <a:ext uri="{FF2B5EF4-FFF2-40B4-BE49-F238E27FC236}">
                  <a16:creationId xmlns:a16="http://schemas.microsoft.com/office/drawing/2014/main" id="{D853B058-D290-250A-5607-23584E067A19}"/>
                </a:ext>
              </a:extLst>
            </p:cNvPr>
            <p:cNvSpPr txBox="1"/>
            <p:nvPr/>
          </p:nvSpPr>
          <p:spPr>
            <a:xfrm>
              <a:off x="6236868" y="2374316"/>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84</a:t>
              </a:r>
              <a:br>
                <a:rPr lang="en-US" sz="2800" dirty="0"/>
              </a:br>
              <a:r>
                <a:rPr lang="en-US" sz="2800" dirty="0"/>
                <a:t>Feats</a:t>
              </a:r>
              <a:endParaRPr lang="en-US" dirty="0"/>
            </a:p>
          </p:txBody>
        </p:sp>
        <p:sp>
          <p:nvSpPr>
            <p:cNvPr id="18" name="TextBox 16">
              <a:extLst>
                <a:ext uri="{FF2B5EF4-FFF2-40B4-BE49-F238E27FC236}">
                  <a16:creationId xmlns:a16="http://schemas.microsoft.com/office/drawing/2014/main" id="{A66641C1-CF4A-74AD-6D9B-655039344F55}"/>
                </a:ext>
              </a:extLst>
            </p:cNvPr>
            <p:cNvSpPr txBox="1"/>
            <p:nvPr/>
          </p:nvSpPr>
          <p:spPr>
            <a:xfrm>
              <a:off x="8424090" y="2374316"/>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15</a:t>
              </a:r>
              <a:br>
                <a:rPr lang="en-US" sz="2800" dirty="0"/>
              </a:br>
              <a:r>
                <a:rPr lang="en-US" sz="2800" dirty="0"/>
                <a:t>Feats</a:t>
              </a:r>
              <a:endParaRPr lang="en-US" dirty="0"/>
            </a:p>
          </p:txBody>
        </p:sp>
      </p:grpSp>
      <p:sp>
        <p:nvSpPr>
          <p:cNvPr id="19" name="Title 1">
            <a:extLst>
              <a:ext uri="{FF2B5EF4-FFF2-40B4-BE49-F238E27FC236}">
                <a16:creationId xmlns:a16="http://schemas.microsoft.com/office/drawing/2014/main" id="{2A879EBA-9C96-3E17-89A6-19FFC3E69BB9}"/>
              </a:ext>
            </a:extLst>
          </p:cNvPr>
          <p:cNvSpPr>
            <a:spLocks noGrp="1"/>
          </p:cNvSpPr>
          <p:nvPr/>
        </p:nvSpPr>
        <p:spPr>
          <a:xfrm>
            <a:off x="315567" y="74643"/>
            <a:ext cx="11415814" cy="844550"/>
          </a:xfrm>
          <a:prstGeom prst="rect">
            <a:avLst/>
          </a:prstGeom>
        </p:spPr>
        <p:txBody>
          <a:bodyPr vert="horz" lIns="0" tIns="91440" rIns="0" bIns="91440" rtlCol="0" anchor="t" anchorCtr="0">
            <a:noAutofit/>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tabLst>
                <a:tab pos="796925" algn="l"/>
              </a:tabLst>
            </a:pPr>
            <a:r>
              <a:rPr lang="en-US" sz="2800" dirty="0">
                <a:latin typeface="+mn-lt"/>
              </a:rPr>
              <a:t>Feature Selection Methodology Overview</a:t>
            </a:r>
            <a:endParaRPr lang="en-US" sz="2800" b="0" i="1" dirty="0">
              <a:latin typeface="+mn-lt"/>
            </a:endParaRPr>
          </a:p>
        </p:txBody>
      </p:sp>
      <p:grpSp>
        <p:nvGrpSpPr>
          <p:cNvPr id="20" name="Group 19">
            <a:extLst>
              <a:ext uri="{FF2B5EF4-FFF2-40B4-BE49-F238E27FC236}">
                <a16:creationId xmlns:a16="http://schemas.microsoft.com/office/drawing/2014/main" id="{274542D4-C7C7-28EE-508E-2A0A798650F7}"/>
              </a:ext>
            </a:extLst>
          </p:cNvPr>
          <p:cNvGrpSpPr/>
          <p:nvPr/>
        </p:nvGrpSpPr>
        <p:grpSpPr>
          <a:xfrm>
            <a:off x="399099" y="2273104"/>
            <a:ext cx="10042059" cy="1514254"/>
            <a:chOff x="367189" y="2273105"/>
            <a:chExt cx="7939388" cy="1156137"/>
          </a:xfrm>
        </p:grpSpPr>
        <p:sp>
          <p:nvSpPr>
            <p:cNvPr id="21" name="Arrow: Chevron 20">
              <a:extLst>
                <a:ext uri="{FF2B5EF4-FFF2-40B4-BE49-F238E27FC236}">
                  <a16:creationId xmlns:a16="http://schemas.microsoft.com/office/drawing/2014/main" id="{80A58A56-F059-01B1-634F-27A872B79AA1}"/>
                </a:ext>
              </a:extLst>
            </p:cNvPr>
            <p:cNvSpPr/>
            <p:nvPr/>
          </p:nvSpPr>
          <p:spPr>
            <a:xfrm>
              <a:off x="1387268"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solidFill>
              </a:endParaRPr>
            </a:p>
          </p:txBody>
        </p:sp>
        <p:sp>
          <p:nvSpPr>
            <p:cNvPr id="23" name="Arrow: Chevron 22">
              <a:extLst>
                <a:ext uri="{FF2B5EF4-FFF2-40B4-BE49-F238E27FC236}">
                  <a16:creationId xmlns:a16="http://schemas.microsoft.com/office/drawing/2014/main" id="{E4541DAE-3E94-D7F4-25B7-DEC3B6BB70BA}"/>
                </a:ext>
              </a:extLst>
            </p:cNvPr>
            <p:cNvSpPr/>
            <p:nvPr/>
          </p:nvSpPr>
          <p:spPr>
            <a:xfrm>
              <a:off x="3292267"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5" name="Arrow: Chevron 24">
              <a:extLst>
                <a:ext uri="{FF2B5EF4-FFF2-40B4-BE49-F238E27FC236}">
                  <a16:creationId xmlns:a16="http://schemas.microsoft.com/office/drawing/2014/main" id="{3A31C145-586E-1A83-D20C-0B1E8F3D8F03}"/>
                </a:ext>
              </a:extLst>
            </p:cNvPr>
            <p:cNvSpPr/>
            <p:nvPr/>
          </p:nvSpPr>
          <p:spPr>
            <a:xfrm>
              <a:off x="5240573"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7" name="Arrow: Chevron 26">
              <a:extLst>
                <a:ext uri="{FF2B5EF4-FFF2-40B4-BE49-F238E27FC236}">
                  <a16:creationId xmlns:a16="http://schemas.microsoft.com/office/drawing/2014/main" id="{42C29763-4357-4B1A-9B39-243197FCD49F}"/>
                </a:ext>
              </a:extLst>
            </p:cNvPr>
            <p:cNvSpPr/>
            <p:nvPr/>
          </p:nvSpPr>
          <p:spPr>
            <a:xfrm>
              <a:off x="7557715"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9" name="TextBox 12">
              <a:extLst>
                <a:ext uri="{FF2B5EF4-FFF2-40B4-BE49-F238E27FC236}">
                  <a16:creationId xmlns:a16="http://schemas.microsoft.com/office/drawing/2014/main" id="{471AEF15-56CD-3AE0-1B93-A8F9C3EDBDD5}"/>
                </a:ext>
              </a:extLst>
            </p:cNvPr>
            <p:cNvSpPr txBox="1"/>
            <p:nvPr/>
          </p:nvSpPr>
          <p:spPr>
            <a:xfrm>
              <a:off x="367189" y="2956105"/>
              <a:ext cx="1035671" cy="399480"/>
            </a:xfrm>
            <a:prstGeom prst="rect">
              <a:avLst/>
            </a:prstGeom>
            <a:noFill/>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800"/>
            </a:p>
          </p:txBody>
        </p:sp>
        <p:sp>
          <p:nvSpPr>
            <p:cNvPr id="31" name="TextBox 14">
              <a:extLst>
                <a:ext uri="{FF2B5EF4-FFF2-40B4-BE49-F238E27FC236}">
                  <a16:creationId xmlns:a16="http://schemas.microsoft.com/office/drawing/2014/main" id="{5A191559-CFD5-2DB4-B03F-F8BA1C32581D}"/>
                </a:ext>
              </a:extLst>
            </p:cNvPr>
            <p:cNvSpPr txBox="1"/>
            <p:nvPr/>
          </p:nvSpPr>
          <p:spPr>
            <a:xfrm>
              <a:off x="4184535" y="2419068"/>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148</a:t>
              </a:r>
              <a:br>
                <a:rPr lang="en-US" sz="2800" dirty="0"/>
              </a:br>
              <a:r>
                <a:rPr lang="en-US" sz="2800" dirty="0"/>
                <a:t>Feats</a:t>
              </a:r>
              <a:endParaRPr lang="en-US" dirty="0"/>
            </a:p>
          </p:txBody>
        </p:sp>
      </p:grpSp>
    </p:spTree>
    <p:extLst>
      <p:ext uri="{BB962C8B-B14F-4D97-AF65-F5344CB8AC3E}">
        <p14:creationId xmlns:p14="http://schemas.microsoft.com/office/powerpoint/2010/main" val="4067340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F5135-1F87-803C-A7F4-1273F79BB4B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4669DD-BCE7-D2B5-75CB-4DFC465458F3}"/>
              </a:ext>
            </a:extLst>
          </p:cNvPr>
          <p:cNvSpPr>
            <a:spLocks noGrp="1"/>
          </p:cNvSpPr>
          <p:nvPr>
            <p:ph type="sldNum" sz="quarter" idx="12"/>
          </p:nvPr>
        </p:nvSpPr>
        <p:spPr/>
        <p:txBody>
          <a:bodyPr/>
          <a:lstStyle/>
          <a:p>
            <a:fld id="{C7F0D36C-296C-4C41-928D-13DEBF2E67EF}" type="slidenum">
              <a:rPr lang="en-PH" smtClean="0"/>
              <a:pPr/>
              <a:t>7</a:t>
            </a:fld>
            <a:endParaRPr lang="en-PH"/>
          </a:p>
        </p:txBody>
      </p:sp>
      <p:sp>
        <p:nvSpPr>
          <p:cNvPr id="3" name="Title 2">
            <a:extLst>
              <a:ext uri="{FF2B5EF4-FFF2-40B4-BE49-F238E27FC236}">
                <a16:creationId xmlns:a16="http://schemas.microsoft.com/office/drawing/2014/main" id="{316ABE7A-2D02-03DE-C950-58A378604A01}"/>
              </a:ext>
            </a:extLst>
          </p:cNvPr>
          <p:cNvSpPr>
            <a:spLocks noGrp="1"/>
          </p:cNvSpPr>
          <p:nvPr>
            <p:ph type="title"/>
          </p:nvPr>
        </p:nvSpPr>
        <p:spPr>
          <a:xfrm>
            <a:off x="422878" y="236035"/>
            <a:ext cx="2368551" cy="587749"/>
          </a:xfrm>
        </p:spPr>
        <p:txBody>
          <a:bodyPr>
            <a:noAutofit/>
          </a:bodyPr>
          <a:lstStyle/>
          <a:p>
            <a:r>
              <a:rPr lang="en-IN" sz="2800" dirty="0"/>
              <a:t>SHAP(15 feat)</a:t>
            </a:r>
            <a:br>
              <a:rPr lang="en-IN" sz="2800" dirty="0"/>
            </a:br>
            <a:endParaRPr lang="en-IN" sz="2800" dirty="0"/>
          </a:p>
        </p:txBody>
      </p:sp>
      <p:sp>
        <p:nvSpPr>
          <p:cNvPr id="8" name="Title 2">
            <a:extLst>
              <a:ext uri="{FF2B5EF4-FFF2-40B4-BE49-F238E27FC236}">
                <a16:creationId xmlns:a16="http://schemas.microsoft.com/office/drawing/2014/main" id="{BDBFD9D1-1C5C-933C-A0EB-6BD25DFE6533}"/>
              </a:ext>
            </a:extLst>
          </p:cNvPr>
          <p:cNvSpPr txBox="1">
            <a:spLocks/>
          </p:cNvSpPr>
          <p:nvPr/>
        </p:nvSpPr>
        <p:spPr>
          <a:xfrm>
            <a:off x="5909278" y="233975"/>
            <a:ext cx="3787043" cy="587749"/>
          </a:xfrm>
          <a:prstGeom prst="rect">
            <a:avLst/>
          </a:prstGeom>
        </p:spPr>
        <p:txBody>
          <a:bodyPr vert="horz" lIns="0" tIns="0" rIns="0" bIns="0" rtlCol="0" anchor="t">
            <a:noAutofit/>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r>
              <a:rPr lang="en-IN" sz="2800" dirty="0"/>
              <a:t>Inter-Correlation (15 feat)</a:t>
            </a:r>
            <a:endParaRPr lang="en-US" sz="2800" dirty="0"/>
          </a:p>
        </p:txBody>
      </p:sp>
      <p:pic>
        <p:nvPicPr>
          <p:cNvPr id="6" name="Picture 5">
            <a:extLst>
              <a:ext uri="{FF2B5EF4-FFF2-40B4-BE49-F238E27FC236}">
                <a16:creationId xmlns:a16="http://schemas.microsoft.com/office/drawing/2014/main" id="{9D9FCABC-BB49-9882-EF66-A1D0037FFB6C}"/>
              </a:ext>
            </a:extLst>
          </p:cNvPr>
          <p:cNvPicPr>
            <a:picLocks noChangeAspect="1"/>
          </p:cNvPicPr>
          <p:nvPr/>
        </p:nvPicPr>
        <p:blipFill>
          <a:blip r:embed="rId2"/>
          <a:stretch>
            <a:fillRect/>
          </a:stretch>
        </p:blipFill>
        <p:spPr>
          <a:xfrm>
            <a:off x="6207760" y="1153160"/>
            <a:ext cx="5384800" cy="4551680"/>
          </a:xfrm>
          <a:prstGeom prst="rect">
            <a:avLst/>
          </a:prstGeom>
        </p:spPr>
      </p:pic>
      <p:pic>
        <p:nvPicPr>
          <p:cNvPr id="10" name="Picture 9">
            <a:extLst>
              <a:ext uri="{FF2B5EF4-FFF2-40B4-BE49-F238E27FC236}">
                <a16:creationId xmlns:a16="http://schemas.microsoft.com/office/drawing/2014/main" id="{60EA1AC3-8785-F73D-7A92-12BF6C4FE978}"/>
              </a:ext>
            </a:extLst>
          </p:cNvPr>
          <p:cNvPicPr>
            <a:picLocks noChangeAspect="1"/>
          </p:cNvPicPr>
          <p:nvPr/>
        </p:nvPicPr>
        <p:blipFill>
          <a:blip r:embed="rId3"/>
          <a:stretch>
            <a:fillRect/>
          </a:stretch>
        </p:blipFill>
        <p:spPr>
          <a:xfrm>
            <a:off x="422878" y="1153160"/>
            <a:ext cx="4998055" cy="4465320"/>
          </a:xfrm>
          <a:prstGeom prst="rect">
            <a:avLst/>
          </a:prstGeom>
        </p:spPr>
      </p:pic>
    </p:spTree>
    <p:extLst>
      <p:ext uri="{BB962C8B-B14F-4D97-AF65-F5344CB8AC3E}">
        <p14:creationId xmlns:p14="http://schemas.microsoft.com/office/powerpoint/2010/main" val="2995196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AI-generated content may be incorrect.">
            <a:extLst>
              <a:ext uri="{FF2B5EF4-FFF2-40B4-BE49-F238E27FC236}">
                <a16:creationId xmlns:a16="http://schemas.microsoft.com/office/drawing/2014/main" id="{1BB219A9-BFA6-F376-CEAC-DCF8E6A03496}"/>
              </a:ext>
            </a:extLst>
          </p:cNvPr>
          <p:cNvPicPr>
            <a:picLocks noChangeAspect="1"/>
          </p:cNvPicPr>
          <p:nvPr/>
        </p:nvPicPr>
        <p:blipFill>
          <a:blip r:embed="rId3"/>
          <a:stretch>
            <a:fillRect/>
          </a:stretch>
        </p:blipFill>
        <p:spPr>
          <a:xfrm>
            <a:off x="1112107" y="-104161"/>
            <a:ext cx="9854514" cy="743780"/>
          </a:xfrm>
          <a:prstGeom prst="rect">
            <a:avLst/>
          </a:prstGeom>
        </p:spPr>
      </p:pic>
      <p:sp>
        <p:nvSpPr>
          <p:cNvPr id="6" name="Arrow: Curved Right 5">
            <a:extLst>
              <a:ext uri="{FF2B5EF4-FFF2-40B4-BE49-F238E27FC236}">
                <a16:creationId xmlns:a16="http://schemas.microsoft.com/office/drawing/2014/main" id="{08FF86E1-CC83-7BED-BC23-32135FEA805B}"/>
              </a:ext>
            </a:extLst>
          </p:cNvPr>
          <p:cNvSpPr/>
          <p:nvPr/>
        </p:nvSpPr>
        <p:spPr>
          <a:xfrm>
            <a:off x="523647" y="3429000"/>
            <a:ext cx="559261" cy="2169160"/>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5" name="Picture 4">
            <a:extLst>
              <a:ext uri="{FF2B5EF4-FFF2-40B4-BE49-F238E27FC236}">
                <a16:creationId xmlns:a16="http://schemas.microsoft.com/office/drawing/2014/main" id="{CC1F6E28-FC2C-0A47-FD78-3A8FE4325331}"/>
              </a:ext>
            </a:extLst>
          </p:cNvPr>
          <p:cNvPicPr>
            <a:picLocks noChangeAspect="1"/>
          </p:cNvPicPr>
          <p:nvPr/>
        </p:nvPicPr>
        <p:blipFill>
          <a:blip r:embed="rId4"/>
          <a:stretch>
            <a:fillRect/>
          </a:stretch>
        </p:blipFill>
        <p:spPr>
          <a:xfrm>
            <a:off x="1112106" y="637399"/>
            <a:ext cx="9576233" cy="3688080"/>
          </a:xfrm>
          <a:prstGeom prst="rect">
            <a:avLst/>
          </a:prstGeom>
        </p:spPr>
      </p:pic>
      <p:pic>
        <p:nvPicPr>
          <p:cNvPr id="4" name="Picture 3">
            <a:extLst>
              <a:ext uri="{FF2B5EF4-FFF2-40B4-BE49-F238E27FC236}">
                <a16:creationId xmlns:a16="http://schemas.microsoft.com/office/drawing/2014/main" id="{617F7858-4781-7DF9-2D9C-7436F88723BF}"/>
              </a:ext>
            </a:extLst>
          </p:cNvPr>
          <p:cNvPicPr>
            <a:picLocks noChangeAspect="1"/>
          </p:cNvPicPr>
          <p:nvPr/>
        </p:nvPicPr>
        <p:blipFill>
          <a:blip r:embed="rId5"/>
          <a:stretch>
            <a:fillRect/>
          </a:stretch>
        </p:blipFill>
        <p:spPr>
          <a:xfrm>
            <a:off x="1112105" y="5180997"/>
            <a:ext cx="9483705" cy="743779"/>
          </a:xfrm>
          <a:prstGeom prst="rect">
            <a:avLst/>
          </a:prstGeom>
        </p:spPr>
      </p:pic>
    </p:spTree>
    <p:extLst>
      <p:ext uri="{BB962C8B-B14F-4D97-AF65-F5344CB8AC3E}">
        <p14:creationId xmlns:p14="http://schemas.microsoft.com/office/powerpoint/2010/main" val="3428591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3B2528-1B5B-BEC6-102A-917E2D592C4A}"/>
              </a:ext>
            </a:extLst>
          </p:cNvPr>
          <p:cNvSpPr>
            <a:spLocks noGrp="1"/>
          </p:cNvSpPr>
          <p:nvPr>
            <p:ph type="sldNum" sz="quarter" idx="12"/>
          </p:nvPr>
        </p:nvSpPr>
        <p:spPr/>
        <p:txBody>
          <a:bodyPr/>
          <a:lstStyle/>
          <a:p>
            <a:fld id="{C7F0D36C-296C-4C41-928D-13DEBF2E67EF}" type="slidenum">
              <a:rPr lang="en-PH" smtClean="0"/>
              <a:pPr/>
              <a:t>9</a:t>
            </a:fld>
            <a:endParaRPr lang="en-PH"/>
          </a:p>
        </p:txBody>
      </p:sp>
      <p:sp>
        <p:nvSpPr>
          <p:cNvPr id="3" name="Title 2">
            <a:extLst>
              <a:ext uri="{FF2B5EF4-FFF2-40B4-BE49-F238E27FC236}">
                <a16:creationId xmlns:a16="http://schemas.microsoft.com/office/drawing/2014/main" id="{B142CDEE-B919-E235-FAB7-B7A0EDAF6A3C}"/>
              </a:ext>
            </a:extLst>
          </p:cNvPr>
          <p:cNvSpPr>
            <a:spLocks noGrp="1"/>
          </p:cNvSpPr>
          <p:nvPr>
            <p:ph type="title"/>
          </p:nvPr>
        </p:nvSpPr>
        <p:spPr>
          <a:xfrm>
            <a:off x="1098792" y="2423013"/>
            <a:ext cx="10369550" cy="587749"/>
          </a:xfrm>
        </p:spPr>
        <p:txBody>
          <a:bodyPr/>
          <a:lstStyle/>
          <a:p>
            <a:pPr algn="ctr"/>
            <a:r>
              <a:rPr lang="en-US" dirty="0"/>
              <a:t>Feature Evaluation Plots (15 features)</a:t>
            </a:r>
          </a:p>
        </p:txBody>
      </p:sp>
    </p:spTree>
    <p:extLst>
      <p:ext uri="{BB962C8B-B14F-4D97-AF65-F5344CB8AC3E}">
        <p14:creationId xmlns:p14="http://schemas.microsoft.com/office/powerpoint/2010/main" val="633098496"/>
      </p:ext>
    </p:extLst>
  </p:cSld>
  <p:clrMapOvr>
    <a:masterClrMapping/>
  </p:clrMapOvr>
</p:sld>
</file>

<file path=ppt/theme/theme1.xml><?xml version="1.0" encoding="utf-8"?>
<a:theme xmlns:a="http://schemas.openxmlformats.org/drawingml/2006/main" name="1_Office Theme">
  <a:themeElements>
    <a:clrScheme name="Tonik">
      <a:dk1>
        <a:sysClr val="windowText" lastClr="000000"/>
      </a:dk1>
      <a:lt1>
        <a:sysClr val="window" lastClr="FFFFFF"/>
      </a:lt1>
      <a:dk2>
        <a:srgbClr val="44546A"/>
      </a:dk2>
      <a:lt2>
        <a:srgbClr val="E7E6E6"/>
      </a:lt2>
      <a:accent1>
        <a:srgbClr val="785AFF"/>
      </a:accent1>
      <a:accent2>
        <a:srgbClr val="F7F2A4"/>
      </a:accent2>
      <a:accent3>
        <a:srgbClr val="FFCCD6"/>
      </a:accent3>
      <a:accent4>
        <a:srgbClr val="C9ECFF"/>
      </a:accent4>
      <a:accent5>
        <a:srgbClr val="C7F3C6"/>
      </a:accent5>
      <a:accent6>
        <a:srgbClr val="D3C9FF"/>
      </a:accent6>
      <a:hlink>
        <a:srgbClr val="785AFF"/>
      </a:hlink>
      <a:folHlink>
        <a:srgbClr val="785AFF"/>
      </a:folHlink>
    </a:clrScheme>
    <a:fontScheme name="Tonik">
      <a:majorFont>
        <a:latin typeface="Univers LT"/>
        <a:ea typeface=""/>
        <a:cs typeface=""/>
      </a:majorFont>
      <a:minorFont>
        <a:latin typeface="Univers L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DB PRESENTATION Tenod Portfolio" id="{19DCB347-E421-4AE0-8790-A5E8FE2205FF}" vid="{8CDB839D-8AEE-47C5-B92E-E375D2778C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activity xmlns="5f4996b1-2601-4576-adaf-c7aabee466f2"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BAD7889757FC44E93109D08D7AA6A62" ma:contentTypeVersion="12" ma:contentTypeDescription="Create a new document." ma:contentTypeScope="" ma:versionID="5fdb052f61e92ae6bb09133884bee5d7">
  <xsd:schema xmlns:xsd="http://www.w3.org/2001/XMLSchema" xmlns:xs="http://www.w3.org/2001/XMLSchema" xmlns:p="http://schemas.microsoft.com/office/2006/metadata/properties" xmlns:ns1="http://schemas.microsoft.com/sharepoint/v3" xmlns:ns3="5f4996b1-2601-4576-adaf-c7aabee466f2" targetNamespace="http://schemas.microsoft.com/office/2006/metadata/properties" ma:root="true" ma:fieldsID="ea3721dcfbbfc31b55a5c77f35333c7d" ns1:_="" ns3:_="">
    <xsd:import namespace="http://schemas.microsoft.com/sharepoint/v3"/>
    <xsd:import namespace="5f4996b1-2601-4576-adaf-c7aabee466f2"/>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element ref="ns1:_ip_UnifiedCompliancePolicyProperties" minOccurs="0"/>
                <xsd:element ref="ns1:_ip_UnifiedCompliancePolicyUIAction"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f4996b1-2601-4576-adaf-c7aabee466f2"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10A9FB-F30F-41F7-B318-D44A7A8AB8DB}">
  <ds:schemaRefs>
    <ds:schemaRef ds:uri="http://www.w3.org/XML/1998/namespace"/>
    <ds:schemaRef ds:uri="http://schemas.microsoft.com/office/2006/metadata/properties"/>
    <ds:schemaRef ds:uri="http://schemas.microsoft.com/office/infopath/2007/PartnerControls"/>
    <ds:schemaRef ds:uri="http://schemas.microsoft.com/sharepoint/v3"/>
    <ds:schemaRef ds:uri="http://purl.org/dc/terms/"/>
    <ds:schemaRef ds:uri="http://schemas.microsoft.com/office/2006/documentManagement/types"/>
    <ds:schemaRef ds:uri="http://schemas.openxmlformats.org/package/2006/metadata/core-properties"/>
    <ds:schemaRef ds:uri="http://purl.org/dc/dcmitype/"/>
    <ds:schemaRef ds:uri="5f4996b1-2601-4576-adaf-c7aabee466f2"/>
    <ds:schemaRef ds:uri="http://purl.org/dc/elements/1.1/"/>
  </ds:schemaRefs>
</ds:datastoreItem>
</file>

<file path=customXml/itemProps2.xml><?xml version="1.0" encoding="utf-8"?>
<ds:datastoreItem xmlns:ds="http://schemas.openxmlformats.org/officeDocument/2006/customXml" ds:itemID="{E5C98176-A3A4-4B8D-A451-6BE7FABF8159}">
  <ds:schemaRefs>
    <ds:schemaRef ds:uri="5f4996b1-2601-4576-adaf-c7aabee466f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204285D-EC20-4417-94C9-1222F562DD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1880</TotalTime>
  <Words>1791</Words>
  <Application>Microsoft Office PowerPoint</Application>
  <PresentationFormat>Widescreen</PresentationFormat>
  <Paragraphs>241</Paragraphs>
  <Slides>26</Slides>
  <Notes>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1_Office Theme</vt:lpstr>
      <vt:lpstr>Trench 3 Transaction Score for B Score Model for SIL</vt:lpstr>
      <vt:lpstr>Architecture Overview of TDB’s Risk Scorecards</vt:lpstr>
      <vt:lpstr>Sil Loan B-score Scorecard was developed on Trench 3 users</vt:lpstr>
      <vt:lpstr>FSPD30 rate month-on-month (SIL)</vt:lpstr>
      <vt:lpstr>FSPD30 rate month-on-month (SIL)</vt:lpstr>
      <vt:lpstr>PowerPoint Presentation</vt:lpstr>
      <vt:lpstr>SHAP(15 feat) </vt:lpstr>
      <vt:lpstr>PowerPoint Presentation</vt:lpstr>
      <vt:lpstr>Feature Evaluation Plots (15 features)</vt:lpstr>
      <vt:lpstr>tx_amt_cash_in_total</vt:lpstr>
      <vt:lpstr>last_applied_loan_type_bin</vt:lpstr>
      <vt:lpstr>fe_tx_first_product</vt:lpstr>
      <vt:lpstr>cnt_jira_tickets_created_bin</vt:lpstr>
      <vt:lpstr>first_applied_loan_amount</vt:lpstr>
      <vt:lpstr>tx_max_ever_dpd</vt:lpstr>
      <vt:lpstr>tx_cnt_installments_paid_tot_with_dpd</vt:lpstr>
      <vt:lpstr>vel_contract_nongranted_cnt_12on24</vt:lpstr>
      <vt:lpstr>fe_time_since_last_applied_loan_application_time</vt:lpstr>
      <vt:lpstr>tx_min_age_completed_loans</vt:lpstr>
      <vt:lpstr>dob_observation_date</vt:lpstr>
      <vt:lpstr>meng_no_of_logins</vt:lpstr>
      <vt:lpstr>last_applied_loan_appln_time_hour_m_bin</vt:lpstr>
      <vt:lpstr>last_applied_loan_tenor</vt:lpstr>
      <vt:lpstr>days_since_last_inquiry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Engine</dc:title>
  <dc:creator>Marek Matas;bsivakumar@tonikbank.com</dc:creator>
  <cp:lastModifiedBy>Dwaipayan</cp:lastModifiedBy>
  <cp:revision>12</cp:revision>
  <dcterms:created xsi:type="dcterms:W3CDTF">2023-11-14T06:47:28Z</dcterms:created>
  <dcterms:modified xsi:type="dcterms:W3CDTF">2025-05-13T09:25:05Z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0x0101005BAD7889757FC44E93109D08D7AA6A62</vt:lpwstr>
  </property>
</Properties>
</file>