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98" r:id="rId2"/>
    <p:sldId id="730" r:id="rId3"/>
    <p:sldId id="532" r:id="rId4"/>
    <p:sldId id="734" r:id="rId5"/>
    <p:sldId id="741" r:id="rId6"/>
    <p:sldId id="740" r:id="rId7"/>
    <p:sldId id="739" r:id="rId8"/>
    <p:sldId id="6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5AFF"/>
    <a:srgbClr val="D1D1D1"/>
    <a:srgbClr val="CCD3D8"/>
    <a:srgbClr val="F5F2AB"/>
    <a:srgbClr val="F7F36A"/>
    <a:srgbClr val="D0C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542F2-4E0F-F2A7-DDF8-6FD1E66E9A42}" v="58" dt="2025-08-22T08:32:56.348"/>
    <p1510:client id="{6B6378AF-F55D-4BBB-8236-DED72DE38C69}" v="11" dt="2025-08-22T13:21:28.506"/>
    <p1510:client id="{88ED2828-675D-5400-6AA7-6FF376F3AB7D}" v="5" dt="2025-08-22T09:52:13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108" d="100"/>
          <a:sy n="108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wa" userId="S::bbanik@tonikbank.com::26f52a98-3216-49f8-95c0-92c9bbdc30ba" providerId="AD" clId="Web-{162542F2-4E0F-F2A7-DDF8-6FD1E66E9A42}"/>
    <pc:docChg chg="addSld modSld">
      <pc:chgData name="Biswa" userId="S::bbanik@tonikbank.com::26f52a98-3216-49f8-95c0-92c9bbdc30ba" providerId="AD" clId="Web-{162542F2-4E0F-F2A7-DDF8-6FD1E66E9A42}" dt="2025-08-22T08:32:56.348" v="30"/>
      <pc:docMkLst>
        <pc:docMk/>
      </pc:docMkLst>
      <pc:sldChg chg="delSp modSp">
        <pc:chgData name="Biswa" userId="S::bbanik@tonikbank.com::26f52a98-3216-49f8-95c0-92c9bbdc30ba" providerId="AD" clId="Web-{162542F2-4E0F-F2A7-DDF8-6FD1E66E9A42}" dt="2025-08-22T08:32:56.348" v="30"/>
        <pc:sldMkLst>
          <pc:docMk/>
          <pc:sldMk cId="150826144" sldId="734"/>
        </pc:sldMkLst>
        <pc:spChg chg="del">
          <ac:chgData name="Biswa" userId="S::bbanik@tonikbank.com::26f52a98-3216-49f8-95c0-92c9bbdc30ba" providerId="AD" clId="Web-{162542F2-4E0F-F2A7-DDF8-6FD1E66E9A42}" dt="2025-08-22T08:32:56.348" v="29"/>
          <ac:spMkLst>
            <pc:docMk/>
            <pc:sldMk cId="150826144" sldId="734"/>
            <ac:spMk id="7" creationId="{BE43DB6B-FCF1-9544-482F-6675863D604D}"/>
          </ac:spMkLst>
        </pc:spChg>
        <pc:spChg chg="mod">
          <ac:chgData name="Biswa" userId="S::bbanik@tonikbank.com::26f52a98-3216-49f8-95c0-92c9bbdc30ba" providerId="AD" clId="Web-{162542F2-4E0F-F2A7-DDF8-6FD1E66E9A42}" dt="2025-08-22T08:32:48.238" v="23" actId="20577"/>
          <ac:spMkLst>
            <pc:docMk/>
            <pc:sldMk cId="150826144" sldId="734"/>
            <ac:spMk id="9" creationId="{765078EA-BC36-5431-9700-0E629EA5D26B}"/>
          </ac:spMkLst>
        </pc:spChg>
        <pc:spChg chg="del">
          <ac:chgData name="Biswa" userId="S::bbanik@tonikbank.com::26f52a98-3216-49f8-95c0-92c9bbdc30ba" providerId="AD" clId="Web-{162542F2-4E0F-F2A7-DDF8-6FD1E66E9A42}" dt="2025-08-22T08:32:56.348" v="27"/>
          <ac:spMkLst>
            <pc:docMk/>
            <pc:sldMk cId="150826144" sldId="734"/>
            <ac:spMk id="10" creationId="{ADD1C7E1-5ECB-B5CD-E5B9-15DECA6C10C6}"/>
          </ac:spMkLst>
        </pc:spChg>
        <pc:spChg chg="del">
          <ac:chgData name="Biswa" userId="S::bbanik@tonikbank.com::26f52a98-3216-49f8-95c0-92c9bbdc30ba" providerId="AD" clId="Web-{162542F2-4E0F-F2A7-DDF8-6FD1E66E9A42}" dt="2025-08-22T08:32:56.348" v="26"/>
          <ac:spMkLst>
            <pc:docMk/>
            <pc:sldMk cId="150826144" sldId="734"/>
            <ac:spMk id="13" creationId="{7584B31D-AEC4-8284-25DB-5645BF1039A7}"/>
          </ac:spMkLst>
        </pc:spChg>
        <pc:graphicFrameChg chg="del">
          <ac:chgData name="Biswa" userId="S::bbanik@tonikbank.com::26f52a98-3216-49f8-95c0-92c9bbdc30ba" providerId="AD" clId="Web-{162542F2-4E0F-F2A7-DDF8-6FD1E66E9A42}" dt="2025-08-22T08:32:56.348" v="28"/>
          <ac:graphicFrameMkLst>
            <pc:docMk/>
            <pc:sldMk cId="150826144" sldId="734"/>
            <ac:graphicFrameMk id="2" creationId="{A33368C2-7135-B468-C433-C28D40656052}"/>
          </ac:graphicFrameMkLst>
        </pc:graphicFrameChg>
        <pc:graphicFrameChg chg="del">
          <ac:chgData name="Biswa" userId="S::bbanik@tonikbank.com::26f52a98-3216-49f8-95c0-92c9bbdc30ba" providerId="AD" clId="Web-{162542F2-4E0F-F2A7-DDF8-6FD1E66E9A42}" dt="2025-08-22T08:32:56.348" v="30"/>
          <ac:graphicFrameMkLst>
            <pc:docMk/>
            <pc:sldMk cId="150826144" sldId="734"/>
            <ac:graphicFrameMk id="4" creationId="{D2A336FA-8F64-6EE9-61B5-DA3C6D075ECE}"/>
          </ac:graphicFrameMkLst>
        </pc:graphicFrameChg>
        <pc:graphicFrameChg chg="del">
          <ac:chgData name="Biswa" userId="S::bbanik@tonikbank.com::26f52a98-3216-49f8-95c0-92c9bbdc30ba" providerId="AD" clId="Web-{162542F2-4E0F-F2A7-DDF8-6FD1E66E9A42}" dt="2025-08-22T08:32:56.348" v="25"/>
          <ac:graphicFrameMkLst>
            <pc:docMk/>
            <pc:sldMk cId="150826144" sldId="734"/>
            <ac:graphicFrameMk id="15" creationId="{6FAFE722-33B7-D4BA-7971-525224371DAF}"/>
          </ac:graphicFrameMkLst>
        </pc:graphicFrameChg>
        <pc:graphicFrameChg chg="del">
          <ac:chgData name="Biswa" userId="S::bbanik@tonikbank.com::26f52a98-3216-49f8-95c0-92c9bbdc30ba" providerId="AD" clId="Web-{162542F2-4E0F-F2A7-DDF8-6FD1E66E9A42}" dt="2025-08-22T08:32:56.348" v="24"/>
          <ac:graphicFrameMkLst>
            <pc:docMk/>
            <pc:sldMk cId="150826144" sldId="734"/>
            <ac:graphicFrameMk id="19" creationId="{98D4FF0E-65C0-1CEF-C68C-6E7B8068D572}"/>
          </ac:graphicFrameMkLst>
        </pc:graphicFrameChg>
      </pc:sldChg>
      <pc:sldChg chg="modSp add replId">
        <pc:chgData name="Biswa" userId="S::bbanik@tonikbank.com::26f52a98-3216-49f8-95c0-92c9bbdc30ba" providerId="AD" clId="Web-{162542F2-4E0F-F2A7-DDF8-6FD1E66E9A42}" dt="2025-08-22T08:32:37.004" v="19" actId="20577"/>
        <pc:sldMkLst>
          <pc:docMk/>
          <pc:sldMk cId="1308166769" sldId="740"/>
        </pc:sldMkLst>
        <pc:spChg chg="mod">
          <ac:chgData name="Biswa" userId="S::bbanik@tonikbank.com::26f52a98-3216-49f8-95c0-92c9bbdc30ba" providerId="AD" clId="Web-{162542F2-4E0F-F2A7-DDF8-6FD1E66E9A42}" dt="2025-08-22T08:32:37.004" v="19" actId="20577"/>
          <ac:spMkLst>
            <pc:docMk/>
            <pc:sldMk cId="1308166769" sldId="740"/>
            <ac:spMk id="9" creationId="{FF0A8034-AD35-78B5-78BE-127AEE337929}"/>
          </ac:spMkLst>
        </pc:spChg>
      </pc:sldChg>
    </pc:docChg>
  </pc:docChgLst>
  <pc:docChgLst>
    <pc:chgData name="Bhuvanesh" userId="4650cd39-8dbb-4c0f-8fda-594efc81948c" providerId="ADAL" clId="{6B6378AF-F55D-4BBB-8236-DED72DE38C69}"/>
    <pc:docChg chg="addSld modSld">
      <pc:chgData name="Bhuvanesh" userId="4650cd39-8dbb-4c0f-8fda-594efc81948c" providerId="ADAL" clId="{6B6378AF-F55D-4BBB-8236-DED72DE38C69}" dt="2025-08-22T13:22:29.922" v="76" actId="20577"/>
      <pc:docMkLst>
        <pc:docMk/>
      </pc:docMkLst>
      <pc:sldChg chg="addSp modSp mod">
        <pc:chgData name="Bhuvanesh" userId="4650cd39-8dbb-4c0f-8fda-594efc81948c" providerId="ADAL" clId="{6B6378AF-F55D-4BBB-8236-DED72DE38C69}" dt="2025-08-22T13:22:29.922" v="76" actId="20577"/>
        <pc:sldMkLst>
          <pc:docMk/>
          <pc:sldMk cId="150826144" sldId="734"/>
        </pc:sldMkLst>
        <pc:spChg chg="add mod">
          <ac:chgData name="Bhuvanesh" userId="4650cd39-8dbb-4c0f-8fda-594efc81948c" providerId="ADAL" clId="{6B6378AF-F55D-4BBB-8236-DED72DE38C69}" dt="2025-08-22T13:18:38.771" v="22" actId="1076"/>
          <ac:spMkLst>
            <pc:docMk/>
            <pc:sldMk cId="150826144" sldId="734"/>
            <ac:spMk id="4" creationId="{491BDACF-BE41-14BF-9582-DAB13D4DCF8E}"/>
          </ac:spMkLst>
        </pc:spChg>
        <pc:spChg chg="mod">
          <ac:chgData name="Bhuvanesh" userId="4650cd39-8dbb-4c0f-8fda-594efc81948c" providerId="ADAL" clId="{6B6378AF-F55D-4BBB-8236-DED72DE38C69}" dt="2025-08-22T13:18:20.030" v="20" actId="20577"/>
          <ac:spMkLst>
            <pc:docMk/>
            <pc:sldMk cId="150826144" sldId="734"/>
            <ac:spMk id="9" creationId="{765078EA-BC36-5431-9700-0E629EA5D26B}"/>
          </ac:spMkLst>
        </pc:spChg>
        <pc:graphicFrameChg chg="add mod">
          <ac:chgData name="Bhuvanesh" userId="4650cd39-8dbb-4c0f-8fda-594efc81948c" providerId="ADAL" clId="{6B6378AF-F55D-4BBB-8236-DED72DE38C69}" dt="2025-08-22T13:18:38.771" v="22" actId="1076"/>
          <ac:graphicFrameMkLst>
            <pc:docMk/>
            <pc:sldMk cId="150826144" sldId="734"/>
            <ac:graphicFrameMk id="2" creationId="{AF404048-45FE-3A17-780A-D4AAA3EB8E85}"/>
          </ac:graphicFrameMkLst>
        </pc:graphicFrameChg>
        <pc:graphicFrameChg chg="add mod">
          <ac:chgData name="Bhuvanesh" userId="4650cd39-8dbb-4c0f-8fda-594efc81948c" providerId="ADAL" clId="{6B6378AF-F55D-4BBB-8236-DED72DE38C69}" dt="2025-08-22T13:18:38.771" v="22" actId="1076"/>
          <ac:graphicFrameMkLst>
            <pc:docMk/>
            <pc:sldMk cId="150826144" sldId="734"/>
            <ac:graphicFrameMk id="3" creationId="{D4D36E9C-7408-B46E-BA27-BAA44E757632}"/>
          </ac:graphicFrameMkLst>
        </pc:graphicFrameChg>
        <pc:graphicFrameChg chg="add mod modGraphic">
          <ac:chgData name="Bhuvanesh" userId="4650cd39-8dbb-4c0f-8fda-594efc81948c" providerId="ADAL" clId="{6B6378AF-F55D-4BBB-8236-DED72DE38C69}" dt="2025-08-22T13:22:29.922" v="76" actId="20577"/>
          <ac:graphicFrameMkLst>
            <pc:docMk/>
            <pc:sldMk cId="150826144" sldId="734"/>
            <ac:graphicFrameMk id="6" creationId="{D0CE7A4D-67FA-F6B5-AA6E-FDA0AC863A98}"/>
          </ac:graphicFrameMkLst>
        </pc:graphicFrameChg>
        <pc:graphicFrameChg chg="add mod modGraphic">
          <ac:chgData name="Bhuvanesh" userId="4650cd39-8dbb-4c0f-8fda-594efc81948c" providerId="ADAL" clId="{6B6378AF-F55D-4BBB-8236-DED72DE38C69}" dt="2025-08-22T13:20:55.971" v="46"/>
          <ac:graphicFrameMkLst>
            <pc:docMk/>
            <pc:sldMk cId="150826144" sldId="734"/>
            <ac:graphicFrameMk id="7" creationId="{D8E31A1C-9536-57FF-E2DD-01A84189D4DA}"/>
          </ac:graphicFrameMkLst>
        </pc:graphicFrameChg>
        <pc:graphicFrameChg chg="mod">
          <ac:chgData name="Bhuvanesh" userId="4650cd39-8dbb-4c0f-8fda-594efc81948c" providerId="ADAL" clId="{6B6378AF-F55D-4BBB-8236-DED72DE38C69}" dt="2025-08-21T11:03:16.382" v="0" actId="1076"/>
          <ac:graphicFrameMkLst>
            <pc:docMk/>
            <pc:sldMk cId="150826144" sldId="734"/>
            <ac:graphicFrameMk id="19" creationId="{98D4FF0E-65C0-1CEF-C68C-6E7B8068D572}"/>
          </ac:graphicFrameMkLst>
        </pc:graphicFrameChg>
      </pc:sldChg>
      <pc:sldChg chg="addSp modSp add mod">
        <pc:chgData name="Bhuvanesh" userId="4650cd39-8dbb-4c0f-8fda-594efc81948c" providerId="ADAL" clId="{6B6378AF-F55D-4BBB-8236-DED72DE38C69}" dt="2025-08-22T13:22:22.353" v="62" actId="20577"/>
        <pc:sldMkLst>
          <pc:docMk/>
          <pc:sldMk cId="1803542541" sldId="741"/>
        </pc:sldMkLst>
        <pc:spChg chg="add mod">
          <ac:chgData name="Bhuvanesh" userId="4650cd39-8dbb-4c0f-8fda-594efc81948c" providerId="ADAL" clId="{6B6378AF-F55D-4BBB-8236-DED72DE38C69}" dt="2025-08-22T13:19:58.877" v="32" actId="1076"/>
          <ac:spMkLst>
            <pc:docMk/>
            <pc:sldMk cId="1803542541" sldId="741"/>
            <ac:spMk id="4" creationId="{201FD08D-3DE8-7074-0513-5943036C2F33}"/>
          </ac:spMkLst>
        </pc:spChg>
        <pc:spChg chg="mod">
          <ac:chgData name="Bhuvanesh" userId="4650cd39-8dbb-4c0f-8fda-594efc81948c" providerId="ADAL" clId="{6B6378AF-F55D-4BBB-8236-DED72DE38C69}" dt="2025-08-22T13:19:52.848" v="31" actId="1076"/>
          <ac:spMkLst>
            <pc:docMk/>
            <pc:sldMk cId="1803542541" sldId="741"/>
            <ac:spMk id="9" creationId="{AFF61C9F-64A4-9BAC-71F1-C8C5FB211EB1}"/>
          </ac:spMkLst>
        </pc:spChg>
        <pc:graphicFrameChg chg="add mod">
          <ac:chgData name="Bhuvanesh" userId="4650cd39-8dbb-4c0f-8fda-594efc81948c" providerId="ADAL" clId="{6B6378AF-F55D-4BBB-8236-DED72DE38C69}" dt="2025-08-22T13:19:50.280" v="30" actId="1076"/>
          <ac:graphicFrameMkLst>
            <pc:docMk/>
            <pc:sldMk cId="1803542541" sldId="741"/>
            <ac:graphicFrameMk id="2" creationId="{DC4B6F58-69F5-A873-AEA2-82F48812E7C6}"/>
          </ac:graphicFrameMkLst>
        </pc:graphicFrameChg>
        <pc:graphicFrameChg chg="add mod">
          <ac:chgData name="Bhuvanesh" userId="4650cd39-8dbb-4c0f-8fda-594efc81948c" providerId="ADAL" clId="{6B6378AF-F55D-4BBB-8236-DED72DE38C69}" dt="2025-08-22T13:19:58.877" v="32" actId="1076"/>
          <ac:graphicFrameMkLst>
            <pc:docMk/>
            <pc:sldMk cId="1803542541" sldId="741"/>
            <ac:graphicFrameMk id="3" creationId="{B99FA327-CDCD-9863-B1E4-E87D148871B7}"/>
          </ac:graphicFrameMkLst>
        </pc:graphicFrameChg>
        <pc:graphicFrameChg chg="add mod">
          <ac:chgData name="Bhuvanesh" userId="4650cd39-8dbb-4c0f-8fda-594efc81948c" providerId="ADAL" clId="{6B6378AF-F55D-4BBB-8236-DED72DE38C69}" dt="2025-08-22T13:19:35.646" v="29"/>
          <ac:graphicFrameMkLst>
            <pc:docMk/>
            <pc:sldMk cId="1803542541" sldId="741"/>
            <ac:graphicFrameMk id="6" creationId="{944DBE20-D1FA-D074-7D26-7A4C8D2BD6AD}"/>
          </ac:graphicFrameMkLst>
        </pc:graphicFrameChg>
        <pc:graphicFrameChg chg="add mod">
          <ac:chgData name="Bhuvanesh" userId="4650cd39-8dbb-4c0f-8fda-594efc81948c" providerId="ADAL" clId="{6B6378AF-F55D-4BBB-8236-DED72DE38C69}" dt="2025-08-22T13:19:35.646" v="29"/>
          <ac:graphicFrameMkLst>
            <pc:docMk/>
            <pc:sldMk cId="1803542541" sldId="741"/>
            <ac:graphicFrameMk id="7" creationId="{9C881CE4-AC69-E58D-7401-667C636F0F59}"/>
          </ac:graphicFrameMkLst>
        </pc:graphicFrameChg>
        <pc:graphicFrameChg chg="add mod modGraphic">
          <ac:chgData name="Bhuvanesh" userId="4650cd39-8dbb-4c0f-8fda-594efc81948c" providerId="ADAL" clId="{6B6378AF-F55D-4BBB-8236-DED72DE38C69}" dt="2025-08-22T13:22:22.353" v="62" actId="20577"/>
          <ac:graphicFrameMkLst>
            <pc:docMk/>
            <pc:sldMk cId="1803542541" sldId="741"/>
            <ac:graphicFrameMk id="8" creationId="{F38789D6-04E9-C84F-7C00-17C50C2CE628}"/>
          </ac:graphicFrameMkLst>
        </pc:graphicFrameChg>
        <pc:graphicFrameChg chg="add mod modGraphic">
          <ac:chgData name="Bhuvanesh" userId="4650cd39-8dbb-4c0f-8fda-594efc81948c" providerId="ADAL" clId="{6B6378AF-F55D-4BBB-8236-DED72DE38C69}" dt="2025-08-22T13:21:28.506" v="48"/>
          <ac:graphicFrameMkLst>
            <pc:docMk/>
            <pc:sldMk cId="1803542541" sldId="741"/>
            <ac:graphicFrameMk id="10" creationId="{CD5E3069-C276-24FF-ADFE-1D7AE4751AF9}"/>
          </ac:graphicFrameMkLst>
        </pc:graphicFrameChg>
      </pc:sldChg>
    </pc:docChg>
  </pc:docChgLst>
  <pc:docChgLst>
    <pc:chgData name="Biswa" userId="S::bbanik@tonikbank.com::26f52a98-3216-49f8-95c0-92c9bbdc30ba" providerId="AD" clId="Web-{88ED2828-675D-5400-6AA7-6FF376F3AB7D}"/>
    <pc:docChg chg="modSld">
      <pc:chgData name="Biswa" userId="S::bbanik@tonikbank.com::26f52a98-3216-49f8-95c0-92c9bbdc30ba" providerId="AD" clId="Web-{88ED2828-675D-5400-6AA7-6FF376F3AB7D}" dt="2025-08-22T09:52:12.597" v="3" actId="20577"/>
      <pc:docMkLst>
        <pc:docMk/>
      </pc:docMkLst>
      <pc:sldChg chg="modSp">
        <pc:chgData name="Biswa" userId="S::bbanik@tonikbank.com::26f52a98-3216-49f8-95c0-92c9bbdc30ba" providerId="AD" clId="Web-{88ED2828-675D-5400-6AA7-6FF376F3AB7D}" dt="2025-08-22T09:52:12.597" v="3" actId="20577"/>
        <pc:sldMkLst>
          <pc:docMk/>
          <pc:sldMk cId="3960329600" sldId="532"/>
        </pc:sldMkLst>
        <pc:spChg chg="mod">
          <ac:chgData name="Biswa" userId="S::bbanik@tonikbank.com::26f52a98-3216-49f8-95c0-92c9bbdc30ba" providerId="AD" clId="Web-{88ED2828-675D-5400-6AA7-6FF376F3AB7D}" dt="2025-08-22T09:52:12.597" v="3" actId="20577"/>
          <ac:spMkLst>
            <pc:docMk/>
            <pc:sldMk cId="3960329600" sldId="532"/>
            <ac:spMk id="2" creationId="{9058DAB3-0ECD-5A71-C38B-1B91C7FD62F0}"/>
          </ac:spMkLst>
        </pc:spChg>
      </pc:sldChg>
      <pc:sldChg chg="modSp">
        <pc:chgData name="Biswa" userId="S::bbanik@tonikbank.com::26f52a98-3216-49f8-95c0-92c9bbdc30ba" providerId="AD" clId="Web-{88ED2828-675D-5400-6AA7-6FF376F3AB7D}" dt="2025-08-22T09:51:54.206" v="0"/>
        <pc:sldMkLst>
          <pc:docMk/>
          <pc:sldMk cId="13548610" sldId="730"/>
        </pc:sldMkLst>
        <pc:spChg chg="mod">
          <ac:chgData name="Biswa" userId="S::bbanik@tonikbank.com::26f52a98-3216-49f8-95c0-92c9bbdc30ba" providerId="AD" clId="Web-{88ED2828-675D-5400-6AA7-6FF376F3AB7D}" dt="2025-08-22T09:51:54.206" v="0"/>
          <ac:spMkLst>
            <pc:docMk/>
            <pc:sldMk cId="13548610" sldId="730"/>
            <ac:spMk id="42" creationId="{C063AA3B-C221-E6AF-7FB0-8636662177F2}"/>
          </ac:spMkLst>
        </pc:spChg>
      </pc:sldChg>
    </pc:docChg>
  </pc:docChgLst>
  <pc:docChgLst>
    <pc:chgData name="Guest User" userId="S::urn:spo:tenantanon#2fe6762b-2c15-4a41-9779-d487e594fbaf::" providerId="AD" clId="Web-{DE5BF2B3-F90E-CCE7-9552-0FBE59FC95F9}"/>
    <pc:docChg chg="modSld">
      <pc:chgData name="Guest User" userId="S::urn:spo:tenantanon#2fe6762b-2c15-4a41-9779-d487e594fbaf::" providerId="AD" clId="Web-{DE5BF2B3-F90E-CCE7-9552-0FBE59FC95F9}" dt="2025-07-09T07:08:44.987" v="5" actId="14100"/>
      <pc:docMkLst>
        <pc:docMk/>
      </pc:docMkLst>
      <pc:sldChg chg="modSp">
        <pc:chgData name="Guest User" userId="S::urn:spo:tenantanon#2fe6762b-2c15-4a41-9779-d487e594fbaf::" providerId="AD" clId="Web-{DE5BF2B3-F90E-CCE7-9552-0FBE59FC95F9}" dt="2025-07-09T07:08:44.987" v="5" actId="14100"/>
        <pc:sldMkLst>
          <pc:docMk/>
          <pc:sldMk cId="150826144" sldId="734"/>
        </pc:sldMkLst>
      </pc:sldChg>
    </pc:docChg>
  </pc:docChgLst>
  <pc:docChgLst>
    <pc:chgData name="Bhuvanesh" userId="4650cd39-8dbb-4c0f-8fda-594efc81948c" providerId="ADAL" clId="{0E25AD48-D920-4116-A613-BE16F8416292}"/>
    <pc:docChg chg="undo custSel addSld delSld modSld">
      <pc:chgData name="Bhuvanesh" userId="4650cd39-8dbb-4c0f-8fda-594efc81948c" providerId="ADAL" clId="{0E25AD48-D920-4116-A613-BE16F8416292}" dt="2025-06-09T09:22:17.592" v="498" actId="47"/>
      <pc:docMkLst>
        <pc:docMk/>
      </pc:docMkLst>
      <pc:sldChg chg="modSp mod">
        <pc:chgData name="Bhuvanesh" userId="4650cd39-8dbb-4c0f-8fda-594efc81948c" providerId="ADAL" clId="{0E25AD48-D920-4116-A613-BE16F8416292}" dt="2025-06-08T18:52:18.634" v="65" actId="1076"/>
        <pc:sldMkLst>
          <pc:docMk/>
          <pc:sldMk cId="4129944639" sldId="498"/>
        </pc:sldMkLst>
      </pc:sldChg>
      <pc:sldChg chg="addSp delSp modSp mod">
        <pc:chgData name="Bhuvanesh" userId="4650cd39-8dbb-4c0f-8fda-594efc81948c" providerId="ADAL" clId="{0E25AD48-D920-4116-A613-BE16F8416292}" dt="2025-06-09T05:27:18.777" v="380" actId="21"/>
        <pc:sldMkLst>
          <pc:docMk/>
          <pc:sldMk cId="3960329600" sldId="532"/>
        </pc:sldMkLst>
      </pc:sldChg>
      <pc:sldChg chg="del">
        <pc:chgData name="Bhuvanesh" userId="4650cd39-8dbb-4c0f-8fda-594efc81948c" providerId="ADAL" clId="{0E25AD48-D920-4116-A613-BE16F8416292}" dt="2025-06-08T18:50:03.019" v="22" actId="47"/>
        <pc:sldMkLst>
          <pc:docMk/>
          <pc:sldMk cId="2939594249" sldId="534"/>
        </pc:sldMkLst>
      </pc:sldChg>
      <pc:sldChg chg="addSp delSp modSp mod">
        <pc:chgData name="Bhuvanesh" userId="4650cd39-8dbb-4c0f-8fda-594efc81948c" providerId="ADAL" clId="{0E25AD48-D920-4116-A613-BE16F8416292}" dt="2025-06-09T05:28:20.906" v="394" actId="1076"/>
        <pc:sldMkLst>
          <pc:docMk/>
          <pc:sldMk cId="13548610" sldId="730"/>
        </pc:sldMkLst>
      </pc:sldChg>
      <pc:sldChg chg="del">
        <pc:chgData name="Bhuvanesh" userId="4650cd39-8dbb-4c0f-8fda-594efc81948c" providerId="ADAL" clId="{0E25AD48-D920-4116-A613-BE16F8416292}" dt="2025-06-08T18:50:00.150" v="20" actId="47"/>
        <pc:sldMkLst>
          <pc:docMk/>
          <pc:sldMk cId="649155138" sldId="733"/>
        </pc:sldMkLst>
      </pc:sldChg>
      <pc:sldChg chg="modSp mod modShow">
        <pc:chgData name="Bhuvanesh" userId="4650cd39-8dbb-4c0f-8fda-594efc81948c" providerId="ADAL" clId="{0E25AD48-D920-4116-A613-BE16F8416292}" dt="2025-06-09T05:25:45.081" v="349" actId="20577"/>
        <pc:sldMkLst>
          <pc:docMk/>
          <pc:sldMk cId="150826144" sldId="734"/>
        </pc:sldMkLst>
      </pc:sldChg>
      <pc:sldChg chg="addSp delSp modSp del mod modShow">
        <pc:chgData name="Bhuvanesh" userId="4650cd39-8dbb-4c0f-8fda-594efc81948c" providerId="ADAL" clId="{0E25AD48-D920-4116-A613-BE16F8416292}" dt="2025-06-09T09:22:16.356" v="497" actId="47"/>
        <pc:sldMkLst>
          <pc:docMk/>
          <pc:sldMk cId="640733388" sldId="735"/>
        </pc:sldMkLst>
      </pc:sldChg>
      <pc:sldChg chg="del mod modShow">
        <pc:chgData name="Bhuvanesh" userId="4650cd39-8dbb-4c0f-8fda-594efc81948c" providerId="ADAL" clId="{0E25AD48-D920-4116-A613-BE16F8416292}" dt="2025-06-09T07:37:58.569" v="441" actId="47"/>
        <pc:sldMkLst>
          <pc:docMk/>
          <pc:sldMk cId="2188284973" sldId="736"/>
        </pc:sldMkLst>
      </pc:sldChg>
      <pc:sldChg chg="del">
        <pc:chgData name="Bhuvanesh" userId="4650cd39-8dbb-4c0f-8fda-594efc81948c" providerId="ADAL" clId="{0E25AD48-D920-4116-A613-BE16F8416292}" dt="2025-06-08T18:50:00.419" v="21" actId="47"/>
        <pc:sldMkLst>
          <pc:docMk/>
          <pc:sldMk cId="1535975769" sldId="737"/>
        </pc:sldMkLst>
      </pc:sldChg>
      <pc:sldChg chg="modSp del mod modShow">
        <pc:chgData name="Bhuvanesh" userId="4650cd39-8dbb-4c0f-8fda-594efc81948c" providerId="ADAL" clId="{0E25AD48-D920-4116-A613-BE16F8416292}" dt="2025-06-09T05:21:28.171" v="333" actId="2696"/>
        <pc:sldMkLst>
          <pc:docMk/>
          <pc:sldMk cId="1646851977" sldId="738"/>
        </pc:sldMkLst>
      </pc:sldChg>
      <pc:sldChg chg="modSp add mod">
        <pc:chgData name="Bhuvanesh" userId="4650cd39-8dbb-4c0f-8fda-594efc81948c" providerId="ADAL" clId="{0E25AD48-D920-4116-A613-BE16F8416292}" dt="2025-06-09T05:25:38" v="345" actId="20577"/>
        <pc:sldMkLst>
          <pc:docMk/>
          <pc:sldMk cId="1009851934" sldId="739"/>
        </pc:sldMkLst>
      </pc:sldChg>
      <pc:sldChg chg="addSp delSp modSp add del mod modShow">
        <pc:chgData name="Bhuvanesh" userId="4650cd39-8dbb-4c0f-8fda-594efc81948c" providerId="ADAL" clId="{0E25AD48-D920-4116-A613-BE16F8416292}" dt="2025-06-09T09:22:17.592" v="498" actId="47"/>
        <pc:sldMkLst>
          <pc:docMk/>
          <pc:sldMk cId="3954517252" sldId="740"/>
        </pc:sldMkLst>
      </pc:sldChg>
    </pc:docChg>
  </pc:docChgLst>
  <pc:docChgLst>
    <pc:chgData name="Bhuvanesh" userId="4650cd39-8dbb-4c0f-8fda-594efc81948c" providerId="ADAL" clId="{B4BFFB19-FC39-4D41-AEDE-41D65ED0958B}"/>
    <pc:docChg chg="undo custSel modSld">
      <pc:chgData name="Bhuvanesh" userId="4650cd39-8dbb-4c0f-8fda-594efc81948c" providerId="ADAL" clId="{B4BFFB19-FC39-4D41-AEDE-41D65ED0958B}" dt="2025-06-11T07:54:44.882" v="61" actId="20577"/>
      <pc:docMkLst>
        <pc:docMk/>
      </pc:docMkLst>
      <pc:sldChg chg="modSp mod">
        <pc:chgData name="Bhuvanesh" userId="4650cd39-8dbb-4c0f-8fda-594efc81948c" providerId="ADAL" clId="{B4BFFB19-FC39-4D41-AEDE-41D65ED0958B}" dt="2025-06-11T07:54:39.910" v="59" actId="20577"/>
        <pc:sldMkLst>
          <pc:docMk/>
          <pc:sldMk cId="150826144" sldId="734"/>
        </pc:sldMkLst>
      </pc:sldChg>
      <pc:sldChg chg="modSp mod">
        <pc:chgData name="Bhuvanesh" userId="4650cd39-8dbb-4c0f-8fda-594efc81948c" providerId="ADAL" clId="{B4BFFB19-FC39-4D41-AEDE-41D65ED0958B}" dt="2025-06-11T07:54:44.882" v="61" actId="20577"/>
        <pc:sldMkLst>
          <pc:docMk/>
          <pc:sldMk cId="1009851934" sldId="739"/>
        </pc:sldMkLst>
      </pc:sldChg>
    </pc:docChg>
  </pc:docChgLst>
  <pc:docChgLst>
    <pc:chgData name="Biswa" userId="S::bbanik@tonikbank.com::26f52a98-3216-49f8-95c0-92c9bbdc30ba" providerId="AD" clId="Web-{4E5FD282-216E-C910-E641-10B9A4EB9A0E}"/>
    <pc:docChg chg="modSld">
      <pc:chgData name="Biswa" userId="S::bbanik@tonikbank.com::26f52a98-3216-49f8-95c0-92c9bbdc30ba" providerId="AD" clId="Web-{4E5FD282-216E-C910-E641-10B9A4EB9A0E}" dt="2025-06-10T10:14:22.801" v="14" actId="20577"/>
      <pc:docMkLst>
        <pc:docMk/>
      </pc:docMkLst>
      <pc:sldChg chg="modSp">
        <pc:chgData name="Biswa" userId="S::bbanik@tonikbank.com::26f52a98-3216-49f8-95c0-92c9bbdc30ba" providerId="AD" clId="Web-{4E5FD282-216E-C910-E641-10B9A4EB9A0E}" dt="2025-06-10T10:14:22.801" v="14" actId="20577"/>
        <pc:sldMkLst>
          <pc:docMk/>
          <pc:sldMk cId="13548610" sldId="730"/>
        </pc:sldMkLst>
      </pc:sldChg>
    </pc:docChg>
  </pc:docChgLst>
  <pc:docChgLst>
    <pc:chgData name="Bhuvanesh" userId="4650cd39-8dbb-4c0f-8fda-594efc81948c" providerId="ADAL" clId="{09B4BBE5-75DE-4207-8C99-C581EBCC794D}"/>
    <pc:docChg chg="undo redo custSel modSld">
      <pc:chgData name="Bhuvanesh" userId="4650cd39-8dbb-4c0f-8fda-594efc81948c" providerId="ADAL" clId="{09B4BBE5-75DE-4207-8C99-C581EBCC794D}" dt="2025-06-27T13:27:59.629" v="49" actId="20577"/>
      <pc:docMkLst>
        <pc:docMk/>
      </pc:docMkLst>
      <pc:sldChg chg="modSp mod">
        <pc:chgData name="Bhuvanesh" userId="4650cd39-8dbb-4c0f-8fda-594efc81948c" providerId="ADAL" clId="{09B4BBE5-75DE-4207-8C99-C581EBCC794D}" dt="2025-06-27T13:27:59.629" v="49" actId="20577"/>
        <pc:sldMkLst>
          <pc:docMk/>
          <pc:sldMk cId="4129944639" sldId="498"/>
        </pc:sldMkLst>
      </pc:sldChg>
      <pc:sldChg chg="modSp mod">
        <pc:chgData name="Bhuvanesh" userId="4650cd39-8dbb-4c0f-8fda-594efc81948c" providerId="ADAL" clId="{09B4BBE5-75DE-4207-8C99-C581EBCC794D}" dt="2025-06-27T11:56:42.057" v="26"/>
        <pc:sldMkLst>
          <pc:docMk/>
          <pc:sldMk cId="150826144" sldId="734"/>
        </pc:sldMkLst>
      </pc:sldChg>
      <pc:sldChg chg="modSp mod">
        <pc:chgData name="Bhuvanesh" userId="4650cd39-8dbb-4c0f-8fda-594efc81948c" providerId="ADAL" clId="{09B4BBE5-75DE-4207-8C99-C581EBCC794D}" dt="2025-06-27T11:58:11.822" v="47"/>
        <pc:sldMkLst>
          <pc:docMk/>
          <pc:sldMk cId="1009851934" sldId="739"/>
        </pc:sldMkLst>
      </pc:sldChg>
    </pc:docChg>
  </pc:docChgLst>
  <pc:docChgLst>
    <pc:chgData name="Bhuvanesh" userId="4650cd39-8dbb-4c0f-8fda-594efc81948c" providerId="ADAL" clId="{81E9F5AD-09B1-4795-976C-67BF9BF9DBE2}"/>
    <pc:docChg chg="undo custSel modSld">
      <pc:chgData name="Bhuvanesh" userId="4650cd39-8dbb-4c0f-8fda-594efc81948c" providerId="ADAL" clId="{81E9F5AD-09B1-4795-976C-67BF9BF9DBE2}" dt="2025-06-16T09:10:06.223" v="44"/>
      <pc:docMkLst>
        <pc:docMk/>
      </pc:docMkLst>
      <pc:sldChg chg="modSp mod">
        <pc:chgData name="Bhuvanesh" userId="4650cd39-8dbb-4c0f-8fda-594efc81948c" providerId="ADAL" clId="{81E9F5AD-09B1-4795-976C-67BF9BF9DBE2}" dt="2025-06-16T09:00:23.523" v="9" actId="20577"/>
        <pc:sldMkLst>
          <pc:docMk/>
          <pc:sldMk cId="4129944639" sldId="498"/>
        </pc:sldMkLst>
      </pc:sldChg>
      <pc:sldChg chg="modSp mod">
        <pc:chgData name="Bhuvanesh" userId="4650cd39-8dbb-4c0f-8fda-594efc81948c" providerId="ADAL" clId="{81E9F5AD-09B1-4795-976C-67BF9BF9DBE2}" dt="2025-06-16T09:01:32.586" v="10" actId="400"/>
        <pc:sldMkLst>
          <pc:docMk/>
          <pc:sldMk cId="13548610" sldId="730"/>
        </pc:sldMkLst>
      </pc:sldChg>
      <pc:sldChg chg="modSp mod">
        <pc:chgData name="Bhuvanesh" userId="4650cd39-8dbb-4c0f-8fda-594efc81948c" providerId="ADAL" clId="{81E9F5AD-09B1-4795-976C-67BF9BF9DBE2}" dt="2025-06-16T09:04:47.244" v="33"/>
        <pc:sldMkLst>
          <pc:docMk/>
          <pc:sldMk cId="150826144" sldId="734"/>
        </pc:sldMkLst>
      </pc:sldChg>
      <pc:sldChg chg="modSp mod">
        <pc:chgData name="Bhuvanesh" userId="4650cd39-8dbb-4c0f-8fda-594efc81948c" providerId="ADAL" clId="{81E9F5AD-09B1-4795-976C-67BF9BF9DBE2}" dt="2025-06-16T09:10:06.223" v="44"/>
        <pc:sldMkLst>
          <pc:docMk/>
          <pc:sldMk cId="1009851934" sldId="7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6231-9112-4905-A6D7-FAE999C30CA4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70F89-1F4C-48A3-9511-EA32D260D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8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0EA2-3659-58C3-E1DB-5CBFAA84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59306-2B35-966F-607E-FA997FF09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F385A8-8C12-9F80-009C-9988539B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3FFC-3074-E8B0-1E52-23775D14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2B3C1-5BB2-43C2-AF37-BC9A4E3B549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862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4405E-F9C5-987D-39AB-4684EE7CA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BD9F0F-72D1-F56B-9956-C237DDB7A1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46D7E-A43B-F79D-AC0E-AB8821945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6876D-8E92-214C-47DE-5A1C4DDD4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6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2F3E5-3748-7864-469A-D1DBFCC23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7BAF61-C757-F4C5-DCE7-72E22670D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A6C069-22EC-7773-9A1B-AC0434930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B680F-ECF4-1A5D-826E-E1E31A09B8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57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70AE9-B38E-8FA8-B8A0-2696AA6A6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DF7AF-A3B4-061E-0AC2-A60BFC9591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22F001-5E6E-5EA6-489D-8A552DC80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E1504-BEAC-51D6-4A0D-D841FD0E1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972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7B0EE-C762-608A-F987-3951D0A85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EB58E2-CDEF-C835-349E-12CAAC8D7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A0644-C8F4-9897-7412-E0B2D635C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EEC69-8A10-AF58-A562-1E83E9450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50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3C8C-E16A-91E5-3C77-D61D66C2F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2FBA3-58CD-B504-7239-E9AD72456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2788-29AC-8EB2-D243-5B852E4C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CBEC2-83A0-7302-999E-B91C9CAA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D9CFD-0333-0AB8-F085-A6EF2254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4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6B02-AFD6-5DF8-5BFB-61AE2D66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31C95-B2C8-B1E6-9299-10BDB13B3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3F455-4B00-1323-0DBE-C587EBBB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7E0A-9FC7-25F3-9BDB-96033C5F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05D8-EECB-71D8-4733-D288565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8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4D928-B53F-C751-2642-19B08CBBA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11FA2-C89D-61DD-11C8-9F95C9ACD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D17E-BB39-7336-38EF-50598EEC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08DA-055F-CD35-D060-51785082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5A0-6C09-9C82-044E-209E61A7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6560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9DDE-38B5-BED9-AB1A-628101A2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9D7F-67F3-25F6-C334-EAAE7B1E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35C3-349B-9685-8B26-458BB003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C998-02BA-E891-AA94-DEDCAA40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134B-F684-65D7-DBA2-47C99E6C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5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9089-E1C6-4DA6-43B5-13B880AE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8DD0F-11D2-8697-CA32-02A0B7D4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B1CB3-692C-589A-C92A-EBB52B74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BE53A-76AC-55CB-F2D7-772B5A66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DAEF-D74B-BE96-BF7A-227D38C8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DD0A-D820-FBF2-80A4-CF80373A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D4EE-8A6B-652D-2744-0C688B2CF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57A1C-5761-14DF-5D11-118EDB34A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2C6DC-3E5F-D84B-A721-F13D9A0E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D34-6B82-1F3D-F18D-884C9DE4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6D4BD-4893-DC5A-9B71-322E003E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43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1341-C3F1-722C-8217-462C6448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571CD-A5C7-3D8E-C954-E23C1268F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13C9E-1914-7565-3D06-74E82D9E4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0D59B-7D23-69C1-789C-280821F5B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1302A-FB9E-E282-4D38-0EEE82829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F68E2-7C92-FD9B-D283-C8812EED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B14E0-B7CB-2F4B-B58C-D64CFF90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48D01-5043-A145-350C-5FDD650C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2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755A-29A4-A133-A95A-222D4D0F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527B1-95A1-AD54-61F7-F44524DF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F9073-E800-B914-51FB-9F1DE98F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AB414-1EA8-6BF0-BEE4-2758FE76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E354C-905F-502F-D1E1-9B60D676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4D463-25EC-D55D-3F95-6B56E2A2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2EA88-8B60-C009-7C35-2EB519F6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8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ABA4-0A6F-9B3F-1288-6795B336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89701-604D-6E20-E05F-38DFDC51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C369-F118-A79B-8ECE-7893FC8CE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343D-2B18-A793-2CBA-1943B9F5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5052A-8D8A-6BC1-6D38-E553071D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892FE-5F52-BF73-6F76-D6700F3D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4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8D3F-4956-5E77-B259-31984C2F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5DEDF-3E79-F999-F2E9-58937F085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A1A7B-F6D4-30D2-4142-2B360FC6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0D135-F610-6A8B-D17F-80F5B9F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4C5BA-7C64-B59E-CE8F-676B0C3B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7E6E4-3674-CE2D-A72D-65834E59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9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7D3FD-4538-81B0-F605-3CEB0F9D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5AB-08BA-D7F0-5780-3A380D95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3E7C7-417A-337F-EE9B-38014608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A3793-16E4-4C73-8A4D-62D8B04A7D74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16ED-B0BE-D04E-9732-A6A7A88C2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DAC43-743E-0341-35A0-0051665A2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80754" y="0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727" y="3909656"/>
            <a:ext cx="7318375" cy="57379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</a:rPr>
              <a:t>Trench 3 Stack Scorecard for Cash and SIL Loans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>
                <a:solidFill>
                  <a:srgbClr val="785AFF"/>
                </a:solidFill>
              </a:rPr>
              <a:t>Presented by:</a:t>
            </a:r>
          </a:p>
          <a:p>
            <a:r>
              <a:rPr lang="en-PH" b="1">
                <a:solidFill>
                  <a:srgbClr val="785AFF"/>
                </a:solidFill>
              </a:rPr>
              <a:t>Data Science</a:t>
            </a:r>
            <a:endParaRPr lang="en-PH" sz="1800" b="1" spc="20">
              <a:solidFill>
                <a:srgbClr val="785AFF"/>
              </a:solidFill>
            </a:endParaRPr>
          </a:p>
          <a:p>
            <a:endParaRPr lang="en-PH" b="1">
              <a:solidFill>
                <a:srgbClr val="785AFF"/>
              </a:solidFill>
            </a:endParaRPr>
          </a:p>
          <a:p>
            <a:endParaRPr lang="en-PH" sz="2000" b="1">
              <a:solidFill>
                <a:srgbClr val="785AFF"/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0" u="none" strike="noStrike">
                <a:solidFill>
                  <a:srgbClr val="785AFF"/>
                </a:solidFill>
                <a:effectLst/>
                <a:latin typeface="Aptos" panose="020B0004020202020204" pitchFamily="34" charset="0"/>
              </a:rPr>
              <a:t>12</a:t>
            </a:r>
            <a:r>
              <a:rPr lang="en-US" b="1" baseline="30000">
                <a:solidFill>
                  <a:srgbClr val="785AFF"/>
                </a:solidFill>
                <a:latin typeface="Aptos" panose="020B0004020202020204" pitchFamily="34" charset="0"/>
              </a:rPr>
              <a:t>th</a:t>
            </a:r>
            <a:r>
              <a:rPr lang="en-US" sz="1800" b="1" i="0" u="none" strike="noStrike">
                <a:solidFill>
                  <a:srgbClr val="785AFF"/>
                </a:solidFill>
                <a:effectLst/>
                <a:latin typeface="Aptos" panose="020B0004020202020204" pitchFamily="34" charset="0"/>
              </a:rPr>
              <a:t> </a:t>
            </a:r>
            <a:r>
              <a:rPr lang="en-US" sz="1800" b="1" i="0" u="none" strike="noStrike" dirty="0">
                <a:solidFill>
                  <a:srgbClr val="785AFF"/>
                </a:solidFill>
                <a:effectLst/>
                <a:latin typeface="Aptos" panose="020B0004020202020204" pitchFamily="34" charset="0"/>
              </a:rPr>
              <a:t>June 2025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dirty="0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2006-4B4C-1813-EC53-2456FC991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07571-F12B-8E17-D93D-D2BE8306013A}"/>
              </a:ext>
            </a:extLst>
          </p:cNvPr>
          <p:cNvSpPr/>
          <p:nvPr/>
        </p:nvSpPr>
        <p:spPr>
          <a:xfrm>
            <a:off x="24085" y="4531787"/>
            <a:ext cx="5813047" cy="2271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51981-7D84-5437-B872-6A906766430D}"/>
              </a:ext>
            </a:extLst>
          </p:cNvPr>
          <p:cNvSpPr/>
          <p:nvPr/>
        </p:nvSpPr>
        <p:spPr>
          <a:xfrm>
            <a:off x="5929209" y="803150"/>
            <a:ext cx="6226215" cy="6000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15ED5-3130-182A-E25F-8659984B36BB}"/>
              </a:ext>
            </a:extLst>
          </p:cNvPr>
          <p:cNvSpPr/>
          <p:nvPr/>
        </p:nvSpPr>
        <p:spPr>
          <a:xfrm>
            <a:off x="21070" y="786465"/>
            <a:ext cx="5813047" cy="3669015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B046C-05CF-A7F0-8526-59CF99C9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72" y="-3344"/>
            <a:ext cx="12202003" cy="587749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>
                <a:solidFill>
                  <a:srgbClr val="785AFF"/>
                </a:solidFill>
              </a:rPr>
              <a:t>Architecture Overview of TDB’s Risk Scorecards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14EB0-DD1E-60DF-A1B8-E7C1C82FA876}"/>
              </a:ext>
            </a:extLst>
          </p:cNvPr>
          <p:cNvCxnSpPr/>
          <p:nvPr/>
        </p:nvCxnSpPr>
        <p:spPr>
          <a:xfrm>
            <a:off x="-18016" y="4502286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61F06F-C645-8DE2-6CC4-FEB88E717EEE}"/>
              </a:ext>
            </a:extLst>
          </p:cNvPr>
          <p:cNvCxnSpPr/>
          <p:nvPr/>
        </p:nvCxnSpPr>
        <p:spPr>
          <a:xfrm>
            <a:off x="0" y="2694345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47B1B-554D-85BF-940A-7E08A04CAF0E}"/>
              </a:ext>
            </a:extLst>
          </p:cNvPr>
          <p:cNvCxnSpPr/>
          <p:nvPr/>
        </p:nvCxnSpPr>
        <p:spPr>
          <a:xfrm>
            <a:off x="0" y="774108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695144-35FC-5DFD-7C53-1F85B051ABBF}"/>
              </a:ext>
            </a:extLst>
          </p:cNvPr>
          <p:cNvCxnSpPr>
            <a:cxnSpLocks/>
          </p:cNvCxnSpPr>
          <p:nvPr/>
        </p:nvCxnSpPr>
        <p:spPr>
          <a:xfrm flipV="1">
            <a:off x="5880525" y="454032"/>
            <a:ext cx="0" cy="6279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EE502A-547C-0AEE-46E3-A232D4F3FA71}"/>
              </a:ext>
            </a:extLst>
          </p:cNvPr>
          <p:cNvSpPr txBox="1"/>
          <p:nvPr/>
        </p:nvSpPr>
        <p:spPr>
          <a:xfrm>
            <a:off x="414528" y="393072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Limit Setting Model</a:t>
            </a:r>
            <a:r>
              <a:rPr lang="en-US"/>
              <a:t> (Hosted in </a:t>
            </a:r>
            <a:r>
              <a:rPr lang="en-US" b="1"/>
              <a:t>Digital Layer</a:t>
            </a:r>
            <a:r>
              <a:rPr lang="en-US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B67C0-8AB7-69E5-80BA-5CEC7D744D11}"/>
              </a:ext>
            </a:extLst>
          </p:cNvPr>
          <p:cNvSpPr txBox="1"/>
          <p:nvPr/>
        </p:nvSpPr>
        <p:spPr>
          <a:xfrm>
            <a:off x="6669024" y="397650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Credit Decisioning Model</a:t>
            </a:r>
            <a:r>
              <a:rPr lang="en-US"/>
              <a:t> (Hosted in </a:t>
            </a:r>
            <a:r>
              <a:rPr lang="en-US" b="1"/>
              <a:t>Taran</a:t>
            </a:r>
            <a:r>
              <a:rPr lang="en-US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81A355-EAB1-43C8-F604-188E6C822AEE}"/>
              </a:ext>
            </a:extLst>
          </p:cNvPr>
          <p:cNvGrpSpPr/>
          <p:nvPr/>
        </p:nvGrpSpPr>
        <p:grpSpPr>
          <a:xfrm>
            <a:off x="3005553" y="1247525"/>
            <a:ext cx="2520080" cy="814657"/>
            <a:chOff x="1011500" y="4383162"/>
            <a:chExt cx="2050693" cy="1181644"/>
          </a:xfrm>
          <a:noFill/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86A6AA4-23FF-1757-B0E2-C4F7CF3B11E2}"/>
                </a:ext>
              </a:extLst>
            </p:cNvPr>
            <p:cNvSpPr/>
            <p:nvPr/>
          </p:nvSpPr>
          <p:spPr>
            <a:xfrm>
              <a:off x="1011500" y="4383162"/>
              <a:ext cx="2050693" cy="118164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08DA2-A2DA-8EDF-DF7F-91DCC877E810}"/>
                </a:ext>
              </a:extLst>
            </p:cNvPr>
            <p:cNvSpPr/>
            <p:nvPr/>
          </p:nvSpPr>
          <p:spPr>
            <a:xfrm>
              <a:off x="1161753" y="4452943"/>
              <a:ext cx="1750185" cy="41617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Gamma Demo Score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495DCA8-06AA-A2BE-4451-CF3CFA8A3656}"/>
                </a:ext>
              </a:extLst>
            </p:cNvPr>
            <p:cNvSpPr/>
            <p:nvPr/>
          </p:nvSpPr>
          <p:spPr>
            <a:xfrm>
              <a:off x="1136647" y="5008512"/>
              <a:ext cx="1750183" cy="41617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Apps Score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BE9A4D-6F9F-40F3-A5CD-56DB9BE6C869}"/>
              </a:ext>
            </a:extLst>
          </p:cNvPr>
          <p:cNvGrpSpPr/>
          <p:nvPr/>
        </p:nvGrpSpPr>
        <p:grpSpPr>
          <a:xfrm>
            <a:off x="2987273" y="2997467"/>
            <a:ext cx="2505742" cy="1095579"/>
            <a:chOff x="867921" y="3274904"/>
            <a:chExt cx="2505742" cy="1614087"/>
          </a:xfrm>
          <a:noFill/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81F097-6050-EBDF-10E5-D5669400CBCE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  <a:grpFill/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AEA2C02-16AD-CD12-E54A-35AD80C1A3C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0A4429B-9BB4-8F0A-3ECA-9055567DEA8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Gamma Demo Score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BE1BD19-CD35-1175-11A0-412B8C79C782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B3CBEC9-1D77-A6E3-5C3D-F33A94D4F6F7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A89CE-CA3E-C189-E914-1780DFCCE24A}"/>
              </a:ext>
            </a:extLst>
          </p:cNvPr>
          <p:cNvGrpSpPr/>
          <p:nvPr/>
        </p:nvGrpSpPr>
        <p:grpSpPr>
          <a:xfrm>
            <a:off x="3170053" y="5143841"/>
            <a:ext cx="2151344" cy="816885"/>
            <a:chOff x="1051515" y="3344686"/>
            <a:chExt cx="2151344" cy="1474522"/>
          </a:xfrm>
          <a:solidFill>
            <a:srgbClr val="785AFF"/>
          </a:solidFill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765EAA-FA79-46B9-5981-5CE4A2681597}"/>
                </a:ext>
              </a:extLst>
            </p:cNvPr>
            <p:cNvGrpSpPr/>
            <p:nvPr/>
          </p:nvGrpSpPr>
          <p:grpSpPr>
            <a:xfrm>
              <a:off x="1051515" y="3344686"/>
              <a:ext cx="2151344" cy="945347"/>
              <a:chOff x="1161753" y="4452943"/>
              <a:chExt cx="1760655" cy="945347"/>
            </a:xfrm>
            <a:grpFill/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F98D2E7D-C1ED-8DE9-6390-8E512BE7F737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2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bg1"/>
                    </a:solidFill>
                  </a:rPr>
                  <a:t>Gamma Demo Score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063AA3B-C221-E6AF-7FB0-8636662177F2}"/>
                  </a:ext>
                </a:extLst>
              </p:cNvPr>
              <p:cNvSpPr/>
              <p:nvPr/>
            </p:nvSpPr>
            <p:spPr>
              <a:xfrm>
                <a:off x="1172225" y="4982118"/>
                <a:ext cx="1750183" cy="416172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Apps Score</a:t>
                </a:r>
              </a:p>
            </p:txBody>
          </p: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7160726-182E-9F42-EDA7-0FCC63DAC5D4}"/>
                </a:ext>
              </a:extLst>
            </p:cNvPr>
            <p:cNvSpPr/>
            <p:nvPr/>
          </p:nvSpPr>
          <p:spPr>
            <a:xfrm>
              <a:off x="1064310" y="4403036"/>
              <a:ext cx="2138549" cy="41617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bg1"/>
                  </a:solidFill>
                </a:rPr>
                <a:t>Enhanced Transaction Score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05569A2-C720-4E18-B0E4-FA338BC61AAF}"/>
              </a:ext>
            </a:extLst>
          </p:cNvPr>
          <p:cNvSpPr txBox="1"/>
          <p:nvPr/>
        </p:nvSpPr>
        <p:spPr>
          <a:xfrm>
            <a:off x="114290" y="905038"/>
            <a:ext cx="237423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/>
              <a:t>Trench 1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New Users - within 30 days from TSA Onboarding AND Never Disbursed Loan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F334BB-F1B2-5B3B-BBDC-3A6AFAFCD989}"/>
              </a:ext>
            </a:extLst>
          </p:cNvPr>
          <p:cNvSpPr txBox="1"/>
          <p:nvPr/>
        </p:nvSpPr>
        <p:spPr>
          <a:xfrm>
            <a:off x="30400" y="3319358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2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TSA Onboarding AND Never Disbursed Loan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928C9-1613-4F7C-FB90-F817FCCB24C9}"/>
              </a:ext>
            </a:extLst>
          </p:cNvPr>
          <p:cNvSpPr txBox="1"/>
          <p:nvPr/>
        </p:nvSpPr>
        <p:spPr>
          <a:xfrm>
            <a:off x="-20845" y="4861736"/>
            <a:ext cx="2399956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/>
              <a:t>Trench 3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</a:rPr>
              <a:t>Existing Users - After 30 days from 1</a:t>
            </a:r>
            <a:r>
              <a:rPr lang="en-US" sz="1400" baseline="30000" dirty="0">
                <a:solidFill>
                  <a:srgbClr val="FF0000"/>
                </a:solidFill>
              </a:rPr>
              <a:t>st</a:t>
            </a:r>
            <a:r>
              <a:rPr lang="en-US" sz="1400" dirty="0">
                <a:solidFill>
                  <a:srgbClr val="FF0000"/>
                </a:solidFill>
              </a:rPr>
              <a:t> Disbursed Loan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527655-E8EE-5514-BACC-F931EF736D5F}"/>
              </a:ext>
            </a:extLst>
          </p:cNvPr>
          <p:cNvGrpSpPr/>
          <p:nvPr/>
        </p:nvGrpSpPr>
        <p:grpSpPr>
          <a:xfrm>
            <a:off x="6027307" y="1036327"/>
            <a:ext cx="2655965" cy="1143688"/>
            <a:chOff x="867921" y="3274904"/>
            <a:chExt cx="2505742" cy="16140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C304A58-92AD-A959-4D01-E6EC58C26703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5E0BD23-380C-AC5A-AE8F-E2A84FDB26E9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7EABF01E-7175-6F6C-1056-E18DFB752349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15E84860-E5FF-BCF5-6BC0-D7A292CAE98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C6EBA7-03F5-0D98-6F43-9F5B65391E5F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800CB0-C74F-FA0E-6DA3-E10AACB6E208}"/>
              </a:ext>
            </a:extLst>
          </p:cNvPr>
          <p:cNvGrpSpPr/>
          <p:nvPr/>
        </p:nvGrpSpPr>
        <p:grpSpPr>
          <a:xfrm>
            <a:off x="9528053" y="1051411"/>
            <a:ext cx="2505742" cy="1151931"/>
            <a:chOff x="9223248" y="1112907"/>
            <a:chExt cx="2505742" cy="16140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331FA2F-C51F-8029-9470-2C0AF078F56B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A7481134-2F6E-3F63-2134-E7F55C1573F1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1AA7A67C-A5B2-0D51-44B0-B809AC1FD05C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91A5B701-CC7E-8BB3-D06C-CC4DF685F91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58A2218-A6DA-0589-141B-2DF7A87490FA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9047A66-6D7F-CB34-337E-B6C0796342A8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C0530A-3B03-BE92-767E-8D05BA0C955D}"/>
              </a:ext>
            </a:extLst>
          </p:cNvPr>
          <p:cNvGrpSpPr/>
          <p:nvPr/>
        </p:nvGrpSpPr>
        <p:grpSpPr>
          <a:xfrm>
            <a:off x="6027307" y="3003390"/>
            <a:ext cx="2662087" cy="1078436"/>
            <a:chOff x="867921" y="3274904"/>
            <a:chExt cx="2505742" cy="161408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2B2822-17E4-08A3-6F8B-A1A874E4E5BB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97F5B9C-621E-36E6-6431-78AF03283BE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875C110-B1BA-673A-86C2-DC8C907DEC48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6206867-EE36-8651-3931-70EEFD9DC64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2C98BBE-7BFA-12AA-2135-3950B031C855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44F039-EDAB-5A04-AB83-8E051DA70744}"/>
              </a:ext>
            </a:extLst>
          </p:cNvPr>
          <p:cNvGrpSpPr/>
          <p:nvPr/>
        </p:nvGrpSpPr>
        <p:grpSpPr>
          <a:xfrm>
            <a:off x="9521931" y="3009765"/>
            <a:ext cx="2505742" cy="1072062"/>
            <a:chOff x="9223248" y="1112907"/>
            <a:chExt cx="2505742" cy="16140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D6C316C-04E0-BAEF-272F-D1D77E0A68FC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3CD28DE-D32C-2BF4-EFF5-0AF9FE1837EA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3DF1A97-84C0-9503-D7A9-55A69D636E4D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768E45EF-ADC7-EF77-ECE2-6B396D216D2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97E2E1F-BCF4-7BB5-A4AB-F241448F6BC4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0F19A8D-7E9C-0C04-0B1C-3DA2D59C76CB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EF531A-19C8-2993-7D49-77EBE2A56C68}"/>
              </a:ext>
            </a:extLst>
          </p:cNvPr>
          <p:cNvGrpSpPr/>
          <p:nvPr/>
        </p:nvGrpSpPr>
        <p:grpSpPr>
          <a:xfrm>
            <a:off x="5982784" y="5276538"/>
            <a:ext cx="2706615" cy="1062668"/>
            <a:chOff x="867921" y="3274904"/>
            <a:chExt cx="2505742" cy="161408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C871E9-8C8B-F514-78C5-2E107F4A3FC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F24DE4BC-F4DB-CEF8-DC36-222BA99DF620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6CA672C-1BC8-B2D3-E870-C4AD523B0C01}"/>
                  </a:ext>
                </a:extLst>
              </p:cNvPr>
              <p:cNvSpPr/>
              <p:nvPr/>
            </p:nvSpPr>
            <p:spPr>
              <a:xfrm>
                <a:off x="1162981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7976C704-C270-1139-0623-B97479BA0E2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78635FC-7C1B-892E-2AF6-335986A444F2}"/>
                </a:ext>
              </a:extLst>
            </p:cNvPr>
            <p:cNvSpPr/>
            <p:nvPr/>
          </p:nvSpPr>
          <p:spPr>
            <a:xfrm>
              <a:off x="1069586" y="4398442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CD843B-2935-A75F-FE1E-D7D9E61D1EFB}"/>
              </a:ext>
            </a:extLst>
          </p:cNvPr>
          <p:cNvGrpSpPr/>
          <p:nvPr/>
        </p:nvGrpSpPr>
        <p:grpSpPr>
          <a:xfrm>
            <a:off x="9477408" y="5282913"/>
            <a:ext cx="2505742" cy="1056294"/>
            <a:chOff x="9223248" y="1112907"/>
            <a:chExt cx="2505742" cy="16140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CE8E5B1-B78F-83F9-2E6C-363D1178D4A8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D3C90470-4E34-CC56-D812-CCB8DB349DC0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E078E816-0563-2A8E-8FEA-AC6B8D140C97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BD5E789-C381-DE5D-5FAD-189EC6C0A1A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8CA88424-904F-B5D7-6F78-ECFD10A77845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FAB804C-8107-B79D-2D6B-FF2F0DC373F3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8135A57-CF5A-6805-B7D3-8E6655A8C2D5}"/>
              </a:ext>
            </a:extLst>
          </p:cNvPr>
          <p:cNvSpPr txBox="1"/>
          <p:nvPr/>
        </p:nvSpPr>
        <p:spPr>
          <a:xfrm>
            <a:off x="2655803" y="877498"/>
            <a:ext cx="330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94C11F-ADE6-42FA-BF9D-96D4940EBB04}"/>
              </a:ext>
            </a:extLst>
          </p:cNvPr>
          <p:cNvSpPr txBox="1"/>
          <p:nvPr/>
        </p:nvSpPr>
        <p:spPr>
          <a:xfrm>
            <a:off x="2718488" y="2725897"/>
            <a:ext cx="327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9DBA80-871A-4643-9CEF-4C7EC5ABC938}"/>
              </a:ext>
            </a:extLst>
          </p:cNvPr>
          <p:cNvSpPr txBox="1"/>
          <p:nvPr/>
        </p:nvSpPr>
        <p:spPr>
          <a:xfrm>
            <a:off x="3082328" y="4711483"/>
            <a:ext cx="238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B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17B026-894B-984C-57B9-547B46C06DC4}"/>
              </a:ext>
            </a:extLst>
          </p:cNvPr>
          <p:cNvSpPr txBox="1"/>
          <p:nvPr/>
        </p:nvSpPr>
        <p:spPr>
          <a:xfrm>
            <a:off x="6235248" y="736113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96CA20-FF4D-FFBD-1167-C2F7A0A36041}"/>
              </a:ext>
            </a:extLst>
          </p:cNvPr>
          <p:cNvSpPr txBox="1"/>
          <p:nvPr/>
        </p:nvSpPr>
        <p:spPr>
          <a:xfrm>
            <a:off x="9656418" y="741492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4DE140-2FB9-241B-30BC-E34866864B2F}"/>
              </a:ext>
            </a:extLst>
          </p:cNvPr>
          <p:cNvSpPr txBox="1"/>
          <p:nvPr/>
        </p:nvSpPr>
        <p:spPr>
          <a:xfrm>
            <a:off x="6241344" y="2731248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E5FC11-F1A5-6F3F-3EC8-A2EB45F3BA1D}"/>
              </a:ext>
            </a:extLst>
          </p:cNvPr>
          <p:cNvSpPr txBox="1"/>
          <p:nvPr/>
        </p:nvSpPr>
        <p:spPr>
          <a:xfrm>
            <a:off x="9662514" y="2736627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379509-14ED-9D26-F414-FDA1E6450E4E}"/>
              </a:ext>
            </a:extLst>
          </p:cNvPr>
          <p:cNvSpPr txBox="1"/>
          <p:nvPr/>
        </p:nvSpPr>
        <p:spPr>
          <a:xfrm>
            <a:off x="6247440" y="5025861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C2A957-97B5-215A-E3F4-2795BAFE2D89}"/>
              </a:ext>
            </a:extLst>
          </p:cNvPr>
          <p:cNvSpPr txBox="1"/>
          <p:nvPr/>
        </p:nvSpPr>
        <p:spPr>
          <a:xfrm>
            <a:off x="9673960" y="5019784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F18CB4DA-156E-30E1-D0D3-95EC3E0023EB}"/>
              </a:ext>
            </a:extLst>
          </p:cNvPr>
          <p:cNvSpPr/>
          <p:nvPr/>
        </p:nvSpPr>
        <p:spPr>
          <a:xfrm>
            <a:off x="8881596" y="1901490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96DA64-B214-411D-B6F9-E871C46F0916}"/>
              </a:ext>
            </a:extLst>
          </p:cNvPr>
          <p:cNvSpPr txBox="1"/>
          <p:nvPr/>
        </p:nvSpPr>
        <p:spPr>
          <a:xfrm>
            <a:off x="2864346" y="2281723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2A21D8-9780-9165-0653-853E2C1CEFAF}"/>
              </a:ext>
            </a:extLst>
          </p:cNvPr>
          <p:cNvSpPr txBox="1"/>
          <p:nvPr/>
        </p:nvSpPr>
        <p:spPr>
          <a:xfrm>
            <a:off x="5982784" y="2354639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1B31F-4D89-7791-D43E-EC6A3507F0F0}"/>
              </a:ext>
            </a:extLst>
          </p:cNvPr>
          <p:cNvSpPr txBox="1"/>
          <p:nvPr/>
        </p:nvSpPr>
        <p:spPr>
          <a:xfrm>
            <a:off x="9443153" y="2375565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AA86BC-8C1F-FAD3-A9E0-190951E06E36}"/>
              </a:ext>
            </a:extLst>
          </p:cNvPr>
          <p:cNvSpPr txBox="1"/>
          <p:nvPr/>
        </p:nvSpPr>
        <p:spPr>
          <a:xfrm>
            <a:off x="2882444" y="425041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3F5573-A545-4044-37B4-DCDEC9446ED3}"/>
              </a:ext>
            </a:extLst>
          </p:cNvPr>
          <p:cNvSpPr txBox="1"/>
          <p:nvPr/>
        </p:nvSpPr>
        <p:spPr>
          <a:xfrm>
            <a:off x="5987137" y="4237808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016ED-CC30-9465-1FA6-13E0ED5F3992}"/>
              </a:ext>
            </a:extLst>
          </p:cNvPr>
          <p:cNvSpPr txBox="1"/>
          <p:nvPr/>
        </p:nvSpPr>
        <p:spPr>
          <a:xfrm>
            <a:off x="9447506" y="4241316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2BB359-48AD-3A0A-0EDC-828FAE6B29A7}"/>
              </a:ext>
            </a:extLst>
          </p:cNvPr>
          <p:cNvSpPr txBox="1"/>
          <p:nvPr/>
        </p:nvSpPr>
        <p:spPr>
          <a:xfrm>
            <a:off x="2976944" y="620043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C69948-99ED-1A9F-E64D-AB6BD39C2FD2}"/>
              </a:ext>
            </a:extLst>
          </p:cNvPr>
          <p:cNvSpPr txBox="1"/>
          <p:nvPr/>
        </p:nvSpPr>
        <p:spPr>
          <a:xfrm>
            <a:off x="5982781" y="649569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ED181-9907-211D-A2F9-15F754458889}"/>
              </a:ext>
            </a:extLst>
          </p:cNvPr>
          <p:cNvSpPr txBox="1"/>
          <p:nvPr/>
        </p:nvSpPr>
        <p:spPr>
          <a:xfrm>
            <a:off x="9443150" y="6499202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05710B-03E5-37EA-2EAE-2B65689B8B4B}"/>
              </a:ext>
            </a:extLst>
          </p:cNvPr>
          <p:cNvGrpSpPr/>
          <p:nvPr/>
        </p:nvGrpSpPr>
        <p:grpSpPr>
          <a:xfrm>
            <a:off x="4072962" y="2097207"/>
            <a:ext cx="272858" cy="249273"/>
            <a:chOff x="5204834" y="2089148"/>
            <a:chExt cx="272858" cy="249273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E94D9EF-2A6C-231B-EF8A-61B70BFC1686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B4AC67-8855-777E-176A-C82B0651ADBB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E35A980-992C-BC06-E6FA-0E097ADCD35C}"/>
              </a:ext>
            </a:extLst>
          </p:cNvPr>
          <p:cNvGrpSpPr/>
          <p:nvPr/>
        </p:nvGrpSpPr>
        <p:grpSpPr>
          <a:xfrm>
            <a:off x="7222685" y="2206946"/>
            <a:ext cx="272858" cy="249273"/>
            <a:chOff x="5204834" y="2089148"/>
            <a:chExt cx="272858" cy="249273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5EAAA67-BBBE-C06C-DDD4-407C09006A9E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B19137-5235-DBA4-FAD7-3AE95FD88FB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1D0AC0-CEA7-1C19-F86A-AE031E71F10E}"/>
              </a:ext>
            </a:extLst>
          </p:cNvPr>
          <p:cNvGrpSpPr/>
          <p:nvPr/>
        </p:nvGrpSpPr>
        <p:grpSpPr>
          <a:xfrm>
            <a:off x="10676398" y="2224588"/>
            <a:ext cx="272858" cy="249273"/>
            <a:chOff x="5204834" y="2089148"/>
            <a:chExt cx="272858" cy="249273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6A4F4B9-5D5E-6966-840E-C886AD70EA3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0F5AFF-28CD-5476-6335-D3E85AB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660078-4EFF-C20E-5FB6-BA6C8FF71E53}"/>
              </a:ext>
            </a:extLst>
          </p:cNvPr>
          <p:cNvGrpSpPr/>
          <p:nvPr/>
        </p:nvGrpSpPr>
        <p:grpSpPr>
          <a:xfrm>
            <a:off x="7293218" y="4093871"/>
            <a:ext cx="272858" cy="249273"/>
            <a:chOff x="5204834" y="2089148"/>
            <a:chExt cx="272858" cy="24927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040F421-2289-80EE-1851-4109890B578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34A3731-40DC-5224-D0CA-96850981308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12B4EDB-C0CC-4659-8A11-92B0AF18EE0B}"/>
              </a:ext>
            </a:extLst>
          </p:cNvPr>
          <p:cNvGrpSpPr/>
          <p:nvPr/>
        </p:nvGrpSpPr>
        <p:grpSpPr>
          <a:xfrm>
            <a:off x="10739905" y="4093871"/>
            <a:ext cx="272858" cy="249273"/>
            <a:chOff x="5204834" y="2089148"/>
            <a:chExt cx="272858" cy="24927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078ED1-201F-8BDF-E7C8-D19B8A99BF9B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2AFD9BA-DE1C-0EDF-0AA2-D68FAB61E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596A82E-2425-BC04-2A5D-5304CF87A443}"/>
              </a:ext>
            </a:extLst>
          </p:cNvPr>
          <p:cNvGrpSpPr/>
          <p:nvPr/>
        </p:nvGrpSpPr>
        <p:grpSpPr>
          <a:xfrm>
            <a:off x="4070053" y="4104753"/>
            <a:ext cx="272858" cy="249273"/>
            <a:chOff x="5204834" y="2089148"/>
            <a:chExt cx="272858" cy="24927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F90155-87F7-00D1-774B-F1C0D1D53263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0D4367-5DE4-1640-D698-9C846C5C8D87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197FCE-B1E0-AB81-0368-62B2FAE4F406}"/>
              </a:ext>
            </a:extLst>
          </p:cNvPr>
          <p:cNvGrpSpPr/>
          <p:nvPr/>
        </p:nvGrpSpPr>
        <p:grpSpPr>
          <a:xfrm>
            <a:off x="4077138" y="6044200"/>
            <a:ext cx="272858" cy="249273"/>
            <a:chOff x="5204834" y="2089148"/>
            <a:chExt cx="272858" cy="249273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4AE1FFD-FCEC-83E3-6107-8F7AF3A8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20DF70-F3E2-4268-B81C-6408939FBAE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1B099DF-2B75-804C-3B30-2D0D57DAF683}"/>
              </a:ext>
            </a:extLst>
          </p:cNvPr>
          <p:cNvGrpSpPr/>
          <p:nvPr/>
        </p:nvGrpSpPr>
        <p:grpSpPr>
          <a:xfrm>
            <a:off x="7293218" y="6363805"/>
            <a:ext cx="272858" cy="249273"/>
            <a:chOff x="5204834" y="2089148"/>
            <a:chExt cx="272858" cy="249273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9E274-7377-B5AC-0131-20CAC6C04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54EBF65-13EA-F1E1-9145-270F861BD736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C66CF40-A216-7014-BE3D-6F2BDDF8041A}"/>
              </a:ext>
            </a:extLst>
          </p:cNvPr>
          <p:cNvGrpSpPr/>
          <p:nvPr/>
        </p:nvGrpSpPr>
        <p:grpSpPr>
          <a:xfrm>
            <a:off x="10755590" y="6352722"/>
            <a:ext cx="272858" cy="249273"/>
            <a:chOff x="5204834" y="2089148"/>
            <a:chExt cx="272858" cy="24927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DE80F8-9EA0-3C5F-BDBD-66BE562939E7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DD5D296-D70A-702A-40AB-02311CCBBD2E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51BF65D-AD6B-73A0-BAA3-78015754C321}"/>
              </a:ext>
            </a:extLst>
          </p:cNvPr>
          <p:cNvSpPr/>
          <p:nvPr/>
        </p:nvSpPr>
        <p:spPr>
          <a:xfrm>
            <a:off x="5962423" y="4538455"/>
            <a:ext cx="6157671" cy="5594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Lowest Risk users</a:t>
            </a:r>
            <a:r>
              <a:rPr lang="en-US" sz="1200">
                <a:solidFill>
                  <a:schemeClr val="tx1"/>
                </a:solidFill>
              </a:rPr>
              <a:t> from this B Score will be pre-approved for upsell and </a:t>
            </a:r>
            <a:r>
              <a:rPr lang="en-US" sz="1200" err="1">
                <a:solidFill>
                  <a:schemeClr val="tx1"/>
                </a:solidFill>
              </a:rPr>
              <a:t>xsell</a:t>
            </a:r>
            <a:r>
              <a:rPr lang="en-US" sz="1200">
                <a:solidFill>
                  <a:schemeClr val="tx1"/>
                </a:solidFill>
              </a:rPr>
              <a:t>.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 b="1">
                <a:solidFill>
                  <a:schemeClr val="tx1"/>
                </a:solidFill>
              </a:rPr>
              <a:t>Medium Risk users</a:t>
            </a:r>
            <a:r>
              <a:rPr lang="en-US" sz="1200">
                <a:solidFill>
                  <a:schemeClr val="tx1"/>
                </a:solidFill>
              </a:rPr>
              <a:t> from this B Score will have to go through Taran.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High Risk users</a:t>
            </a:r>
            <a:r>
              <a:rPr lang="en-US" sz="1200">
                <a:solidFill>
                  <a:schemeClr val="tx1"/>
                </a:solidFill>
              </a:rPr>
              <a:t> from this B Score will not be given any offer.</a:t>
            </a: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BC33B0CB-1E6B-80BF-FD26-E4B33D6A01F7}"/>
              </a:ext>
            </a:extLst>
          </p:cNvPr>
          <p:cNvSpPr/>
          <p:nvPr/>
        </p:nvSpPr>
        <p:spPr>
          <a:xfrm>
            <a:off x="8888697" y="3830043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253EA276-1520-2D49-8B8E-B58B010D7920}"/>
              </a:ext>
            </a:extLst>
          </p:cNvPr>
          <p:cNvSpPr/>
          <p:nvPr/>
        </p:nvSpPr>
        <p:spPr>
          <a:xfrm>
            <a:off x="8892488" y="6129102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81A4FE7-0BF1-6A09-E15E-FDEEAAC9D2A7}"/>
              </a:ext>
            </a:extLst>
          </p:cNvPr>
          <p:cNvCxnSpPr>
            <a:cxnSpLocks/>
          </p:cNvCxnSpPr>
          <p:nvPr/>
        </p:nvCxnSpPr>
        <p:spPr>
          <a:xfrm>
            <a:off x="92367" y="2021021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3DCD966-6664-A88B-DD7E-71E0B19410F7}"/>
              </a:ext>
            </a:extLst>
          </p:cNvPr>
          <p:cNvSpPr txBox="1"/>
          <p:nvPr/>
        </p:nvSpPr>
        <p:spPr>
          <a:xfrm>
            <a:off x="57870" y="1869727"/>
            <a:ext cx="1592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automatically move from Trench 1 to Trench 2 after 30 days if no disbursed loans</a:t>
            </a:r>
          </a:p>
        </p:txBody>
      </p: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C110E538-95EB-5047-D872-9B804CE054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75048" y="3635426"/>
            <a:ext cx="642273" cy="419139"/>
          </a:xfrm>
          <a:prstGeom prst="curvedConnector4">
            <a:avLst>
              <a:gd name="adj1" fmla="val -25354"/>
              <a:gd name="adj2" fmla="val 1649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E14B3E7-0F68-194A-7AFE-624C9D29E350}"/>
              </a:ext>
            </a:extLst>
          </p:cNvPr>
          <p:cNvSpPr txBox="1"/>
          <p:nvPr/>
        </p:nvSpPr>
        <p:spPr>
          <a:xfrm>
            <a:off x="292259" y="2664112"/>
            <a:ext cx="253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stay in Trench 2 until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loan. His Gamma Stack will be re-calculated every 30-day anniversary from TSA onboarding date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FC0FF46-6A6C-9319-BECC-290EE0D206AB}"/>
              </a:ext>
            </a:extLst>
          </p:cNvPr>
          <p:cNvCxnSpPr>
            <a:cxnSpLocks/>
          </p:cNvCxnSpPr>
          <p:nvPr/>
        </p:nvCxnSpPr>
        <p:spPr>
          <a:xfrm>
            <a:off x="2772026" y="4263732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D8AC39-4F01-7DAF-FD35-126F6E89F3F2}"/>
              </a:ext>
            </a:extLst>
          </p:cNvPr>
          <p:cNvCxnSpPr>
            <a:cxnSpLocks/>
          </p:cNvCxnSpPr>
          <p:nvPr/>
        </p:nvCxnSpPr>
        <p:spPr>
          <a:xfrm>
            <a:off x="2894267" y="2464928"/>
            <a:ext cx="0" cy="2634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2663B8A-D8A0-7622-E6C9-534B399D2DB8}"/>
              </a:ext>
            </a:extLst>
          </p:cNvPr>
          <p:cNvSpPr txBox="1"/>
          <p:nvPr/>
        </p:nvSpPr>
        <p:spPr>
          <a:xfrm>
            <a:off x="1216060" y="4546893"/>
            <a:ext cx="1592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move to Trench 3 after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C567BC-4162-6060-D5BF-3792C4638F03}"/>
              </a:ext>
            </a:extLst>
          </p:cNvPr>
          <p:cNvSpPr txBox="1"/>
          <p:nvPr/>
        </p:nvSpPr>
        <p:spPr>
          <a:xfrm>
            <a:off x="8662450" y="1517264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0C4F1-EEB4-5E88-AC57-77F260262B94}"/>
              </a:ext>
            </a:extLst>
          </p:cNvPr>
          <p:cNvSpPr txBox="1"/>
          <p:nvPr/>
        </p:nvSpPr>
        <p:spPr>
          <a:xfrm>
            <a:off x="8688979" y="3420111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41B852-0384-09FF-F622-45B5B574ACF7}"/>
              </a:ext>
            </a:extLst>
          </p:cNvPr>
          <p:cNvSpPr txBox="1"/>
          <p:nvPr/>
        </p:nvSpPr>
        <p:spPr>
          <a:xfrm>
            <a:off x="8664531" y="5748488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EF56DB04-A753-BBB6-1498-BE38DA770745}"/>
              </a:ext>
            </a:extLst>
          </p:cNvPr>
          <p:cNvCxnSpPr>
            <a:cxnSpLocks/>
          </p:cNvCxnSpPr>
          <p:nvPr/>
        </p:nvCxnSpPr>
        <p:spPr>
          <a:xfrm flipH="1">
            <a:off x="1761499" y="5185458"/>
            <a:ext cx="559546" cy="651868"/>
          </a:xfrm>
          <a:prstGeom prst="curvedConnector4">
            <a:avLst>
              <a:gd name="adj1" fmla="val -40855"/>
              <a:gd name="adj2" fmla="val 1384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62DE84-BC5C-0FC8-3894-1DABD0E467D3}"/>
              </a:ext>
            </a:extLst>
          </p:cNvPr>
          <p:cNvSpPr txBox="1"/>
          <p:nvPr/>
        </p:nvSpPr>
        <p:spPr>
          <a:xfrm>
            <a:off x="-6489" y="6141990"/>
            <a:ext cx="3446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Once moved to Trench 3, user will forever remain in Trench 3. His Gamma Stack will be re-calculated every 30 days anniversary from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Loan Disbursement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4FFD-2092-07A3-2EBC-8E6F83C469F8}"/>
              </a:ext>
            </a:extLst>
          </p:cNvPr>
          <p:cNvSpPr/>
          <p:nvPr/>
        </p:nvSpPr>
        <p:spPr>
          <a:xfrm>
            <a:off x="8147004" y="40342"/>
            <a:ext cx="518984" cy="231060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30B85-BE66-AD31-9426-D6BC26181DED}"/>
              </a:ext>
            </a:extLst>
          </p:cNvPr>
          <p:cNvSpPr/>
          <p:nvPr/>
        </p:nvSpPr>
        <p:spPr>
          <a:xfrm>
            <a:off x="10195471" y="36587"/>
            <a:ext cx="518984" cy="231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19201-BDC7-D4C6-85A2-3502A3158EBB}"/>
              </a:ext>
            </a:extLst>
          </p:cNvPr>
          <p:cNvSpPr txBox="1"/>
          <p:nvPr/>
        </p:nvSpPr>
        <p:spPr>
          <a:xfrm>
            <a:off x="8596954" y="15244"/>
            <a:ext cx="1597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Cash Loan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12867-8DC1-0DA0-6C3C-88D21D29CDC0}"/>
              </a:ext>
            </a:extLst>
          </p:cNvPr>
          <p:cNvSpPr txBox="1"/>
          <p:nvPr/>
        </p:nvSpPr>
        <p:spPr>
          <a:xfrm>
            <a:off x="10635862" y="22340"/>
            <a:ext cx="184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both Cash and SIL</a:t>
            </a:r>
          </a:p>
        </p:txBody>
      </p:sp>
      <p:sp>
        <p:nvSpPr>
          <p:cNvPr id="30" name="Rounded Rectangle 30">
            <a:extLst>
              <a:ext uri="{FF2B5EF4-FFF2-40B4-BE49-F238E27FC236}">
                <a16:creationId xmlns:a16="http://schemas.microsoft.com/office/drawing/2014/main" id="{B7DB89F3-13BB-543E-0D60-0FC82EFF7C4A}"/>
              </a:ext>
            </a:extLst>
          </p:cNvPr>
          <p:cNvSpPr/>
          <p:nvPr/>
        </p:nvSpPr>
        <p:spPr>
          <a:xfrm>
            <a:off x="3038626" y="5028909"/>
            <a:ext cx="2426252" cy="10133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DAB3-0ECD-5A71-C38B-1B91C7FD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66" y="229594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85AFF"/>
                </a:solidFill>
              </a:rPr>
              <a:t>Cash Gamma Trench 3 Stack Model</a:t>
            </a:r>
            <a:endParaRPr lang="en-IN" b="1" dirty="0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2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00272-8D43-285E-771E-1066C4DDF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388BF98-2603-C46E-12BA-6C230C80E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6" y="-183117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078EA-BC36-5431-9700-0E629EA5D26B}"/>
              </a:ext>
            </a:extLst>
          </p:cNvPr>
          <p:cNvSpPr txBox="1"/>
          <p:nvPr/>
        </p:nvSpPr>
        <p:spPr>
          <a:xfrm>
            <a:off x="198415" y="135811"/>
            <a:ext cx="1179517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rgbClr val="785AFF"/>
                </a:solidFill>
              </a:rPr>
              <a:t>Trench 3 Gamma Stack for Cash - IOS (</a:t>
            </a:r>
            <a:r>
              <a:rPr lang="en-US" sz="2800" b="1" dirty="0">
                <a:solidFill>
                  <a:srgbClr val="C00000"/>
                </a:solidFill>
              </a:rPr>
              <a:t>New Version</a:t>
            </a:r>
            <a:r>
              <a:rPr lang="en-US" sz="2800" b="1" dirty="0">
                <a:solidFill>
                  <a:srgbClr val="785AFF"/>
                </a:solidFill>
              </a:rPr>
              <a:t>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404048-45FE-3A17-780A-D4AAA3EB8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884085"/>
              </p:ext>
            </p:extLst>
          </p:nvPr>
        </p:nvGraphicFramePr>
        <p:xfrm>
          <a:off x="246802" y="782142"/>
          <a:ext cx="11523470" cy="1971040"/>
        </p:xfrm>
        <a:graphic>
          <a:graphicData uri="http://schemas.openxmlformats.org/drawingml/2006/table">
            <a:tbl>
              <a:tblPr/>
              <a:tblGrid>
                <a:gridCol w="3842513">
                  <a:extLst>
                    <a:ext uri="{9D8B030D-6E8A-4147-A177-3AD203B41FA5}">
                      <a16:colId xmlns:a16="http://schemas.microsoft.com/office/drawing/2014/main" val="1850605309"/>
                    </a:ext>
                  </a:extLst>
                </a:gridCol>
                <a:gridCol w="1225296">
                  <a:extLst>
                    <a:ext uri="{9D8B030D-6E8A-4147-A177-3AD203B41FA5}">
                      <a16:colId xmlns:a16="http://schemas.microsoft.com/office/drawing/2014/main" val="2302973898"/>
                    </a:ext>
                  </a:extLst>
                </a:gridCol>
                <a:gridCol w="1014984">
                  <a:extLst>
                    <a:ext uri="{9D8B030D-6E8A-4147-A177-3AD203B41FA5}">
                      <a16:colId xmlns:a16="http://schemas.microsoft.com/office/drawing/2014/main" val="2473615127"/>
                    </a:ext>
                  </a:extLst>
                </a:gridCol>
                <a:gridCol w="832877">
                  <a:extLst>
                    <a:ext uri="{9D8B030D-6E8A-4147-A177-3AD203B41FA5}">
                      <a16:colId xmlns:a16="http://schemas.microsoft.com/office/drawing/2014/main" val="3281124102"/>
                    </a:ext>
                  </a:extLst>
                </a:gridCol>
                <a:gridCol w="921560">
                  <a:extLst>
                    <a:ext uri="{9D8B030D-6E8A-4147-A177-3AD203B41FA5}">
                      <a16:colId xmlns:a16="http://schemas.microsoft.com/office/drawing/2014/main" val="2571861591"/>
                    </a:ext>
                  </a:extLst>
                </a:gridCol>
                <a:gridCol w="921560">
                  <a:extLst>
                    <a:ext uri="{9D8B030D-6E8A-4147-A177-3AD203B41FA5}">
                      <a16:colId xmlns:a16="http://schemas.microsoft.com/office/drawing/2014/main" val="114656367"/>
                    </a:ext>
                  </a:extLst>
                </a:gridCol>
                <a:gridCol w="921560">
                  <a:extLst>
                    <a:ext uri="{9D8B030D-6E8A-4147-A177-3AD203B41FA5}">
                      <a16:colId xmlns:a16="http://schemas.microsoft.com/office/drawing/2014/main" val="626059084"/>
                    </a:ext>
                  </a:extLst>
                </a:gridCol>
                <a:gridCol w="921560">
                  <a:extLst>
                    <a:ext uri="{9D8B030D-6E8A-4147-A177-3AD203B41FA5}">
                      <a16:colId xmlns:a16="http://schemas.microsoft.com/office/drawing/2014/main" val="3550534933"/>
                    </a:ext>
                  </a:extLst>
                </a:gridCol>
                <a:gridCol w="921560">
                  <a:extLst>
                    <a:ext uri="{9D8B030D-6E8A-4147-A177-3AD203B41FA5}">
                      <a16:colId xmlns:a16="http://schemas.microsoft.com/office/drawing/2014/main" val="1963342486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 Gamma Trench 3 Stack (IOS)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  <a:b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(2024-01-01 - 2024​-10-31​)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</a:t>
                      </a:r>
                      <a:b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(2024-01-01 - 2024​-10-31​)​​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gini_nov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gini_dec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gini_jan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gini_feb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gini_mar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gini_apr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9946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0.347200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0.507934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0.333827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E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0.264914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A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0.167377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38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0.239580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0.224581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0.091378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7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403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0.148254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0.189508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0.111643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0.137627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0.148216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0.105700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0.044307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419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0.435585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0.484852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0.492400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0.328868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0.255504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0.244056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0.335046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0.132678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02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c_credo_score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0.354073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0.494557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0.349065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4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0.300204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0.213364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0.253097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0.219593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0.112187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6445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0.487751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B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0.606033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0.531084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8C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0.374399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AA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0.268081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0.304693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2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0.376492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99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0.189255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306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0.438949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0.480131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0.493084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0.350129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0.281309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0.266145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0.344852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0.137137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5886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0.488099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0.598164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9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0.531768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0.391753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0.285955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0.317867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0.382628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0.193766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296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D36E9C-7408-B46E-BA27-BAA44E757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117671"/>
              </p:ext>
            </p:extLst>
          </p:nvPr>
        </p:nvGraphicFramePr>
        <p:xfrm>
          <a:off x="246801" y="2975146"/>
          <a:ext cx="11523470" cy="189230"/>
        </p:xfrm>
        <a:graphic>
          <a:graphicData uri="http://schemas.openxmlformats.org/drawingml/2006/table">
            <a:tbl>
              <a:tblPr/>
              <a:tblGrid>
                <a:gridCol w="3842514">
                  <a:extLst>
                    <a:ext uri="{9D8B030D-6E8A-4147-A177-3AD203B41FA5}">
                      <a16:colId xmlns:a16="http://schemas.microsoft.com/office/drawing/2014/main" val="2323607364"/>
                    </a:ext>
                  </a:extLst>
                </a:gridCol>
                <a:gridCol w="1216152">
                  <a:extLst>
                    <a:ext uri="{9D8B030D-6E8A-4147-A177-3AD203B41FA5}">
                      <a16:colId xmlns:a16="http://schemas.microsoft.com/office/drawing/2014/main" val="2100433993"/>
                    </a:ext>
                  </a:extLst>
                </a:gridCol>
                <a:gridCol w="1033272">
                  <a:extLst>
                    <a:ext uri="{9D8B030D-6E8A-4147-A177-3AD203B41FA5}">
                      <a16:colId xmlns:a16="http://schemas.microsoft.com/office/drawing/2014/main" val="203971267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771938537"/>
                    </a:ext>
                  </a:extLst>
                </a:gridCol>
                <a:gridCol w="905256">
                  <a:extLst>
                    <a:ext uri="{9D8B030D-6E8A-4147-A177-3AD203B41FA5}">
                      <a16:colId xmlns:a16="http://schemas.microsoft.com/office/drawing/2014/main" val="2040735381"/>
                    </a:ext>
                  </a:extLst>
                </a:gridCol>
                <a:gridCol w="941832">
                  <a:extLst>
                    <a:ext uri="{9D8B030D-6E8A-4147-A177-3AD203B41FA5}">
                      <a16:colId xmlns:a16="http://schemas.microsoft.com/office/drawing/2014/main" val="1878924158"/>
                    </a:ext>
                  </a:extLst>
                </a:gridCol>
                <a:gridCol w="932688">
                  <a:extLst>
                    <a:ext uri="{9D8B030D-6E8A-4147-A177-3AD203B41FA5}">
                      <a16:colId xmlns:a16="http://schemas.microsoft.com/office/drawing/2014/main" val="1925633669"/>
                    </a:ext>
                  </a:extLst>
                </a:gridCol>
                <a:gridCol w="923544">
                  <a:extLst>
                    <a:ext uri="{9D8B030D-6E8A-4147-A177-3AD203B41FA5}">
                      <a16:colId xmlns:a16="http://schemas.microsoft.com/office/drawing/2014/main" val="490992790"/>
                    </a:ext>
                  </a:extLst>
                </a:gridCol>
                <a:gridCol w="905252">
                  <a:extLst>
                    <a:ext uri="{9D8B030D-6E8A-4147-A177-3AD203B41FA5}">
                      <a16:colId xmlns:a16="http://schemas.microsoft.com/office/drawing/2014/main" val="419224237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c_t3_tx_score (HP Tuned)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0.489293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0.601311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0.531920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0.388161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0.281487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0.313301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0.381781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0.193613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885534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1BDACF-BE41-14BF-9582-DAB13D4DCF8E}"/>
              </a:ext>
            </a:extLst>
          </p:cNvPr>
          <p:cNvSpPr/>
          <p:nvPr/>
        </p:nvSpPr>
        <p:spPr>
          <a:xfrm>
            <a:off x="198415" y="2946287"/>
            <a:ext cx="11616184" cy="2469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CE7A4D-67FA-F6B5-AA6E-FDA0AC863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48738"/>
              </p:ext>
            </p:extLst>
          </p:nvPr>
        </p:nvGraphicFramePr>
        <p:xfrm>
          <a:off x="961753" y="3843710"/>
          <a:ext cx="2975428" cy="101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>
                  <a:extLst>
                    <a:ext uri="{9D8B030D-6E8A-4147-A177-3AD203B41FA5}">
                      <a16:colId xmlns:a16="http://schemas.microsoft.com/office/drawing/2014/main" val="2404434306"/>
                    </a:ext>
                  </a:extLst>
                </a:gridCol>
              </a:tblGrid>
              <a:tr h="10153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HP Used for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 Trench 3 Cash IOS (</a:t>
                      </a:r>
                      <a:r>
                        <a:rPr lang="en-US"/>
                        <a:t>New Version)</a:t>
                      </a:r>
                      <a:endParaRPr lang="en-US" dirty="0"/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13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E31A1C-9536-57FF-E2DD-01A84189D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63995"/>
              </p:ext>
            </p:extLst>
          </p:nvPr>
        </p:nvGraphicFramePr>
        <p:xfrm>
          <a:off x="5861243" y="3664767"/>
          <a:ext cx="5264800" cy="23260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2428">
                  <a:extLst>
                    <a:ext uri="{9D8B030D-6E8A-4147-A177-3AD203B41FA5}">
                      <a16:colId xmlns:a16="http://schemas.microsoft.com/office/drawing/2014/main" val="4083969514"/>
                    </a:ext>
                  </a:extLst>
                </a:gridCol>
                <a:gridCol w="1682795">
                  <a:extLst>
                    <a:ext uri="{9D8B030D-6E8A-4147-A177-3AD203B41FA5}">
                      <a16:colId xmlns:a16="http://schemas.microsoft.com/office/drawing/2014/main" val="364168864"/>
                    </a:ext>
                  </a:extLst>
                </a:gridCol>
                <a:gridCol w="2379577">
                  <a:extLst>
                    <a:ext uri="{9D8B030D-6E8A-4147-A177-3AD203B41FA5}">
                      <a16:colId xmlns:a16="http://schemas.microsoft.com/office/drawing/2014/main" val="3340208367"/>
                    </a:ext>
                  </a:extLst>
                </a:gridCol>
              </a:tblGrid>
              <a:tr h="361552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Step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Transformer / Estimator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08139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  <a:latin typeface="Arial"/>
                        </a:rPr>
                        <a:t>1. Imputer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SimpleImputer</a:t>
                      </a:r>
                      <a:endParaRPr lang="en-US" sz="12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strategy="mean"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44274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  <a:latin typeface="Arial"/>
                        </a:rPr>
                        <a:t>2. Scaler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StandardScaler</a:t>
                      </a:r>
                      <a:endParaRPr lang="en-US" sz="12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— (default parameters)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136576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  <a:latin typeface="Arial"/>
                        </a:rPr>
                        <a:t>3. Classifier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LogisticRegression</a:t>
                      </a:r>
                      <a:endParaRPr lang="en-US" sz="12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penalty="l2"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119598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solver="</a:t>
                      </a:r>
                      <a:r>
                        <a:rPr lang="en-US" sz="1200" dirty="0" err="1">
                          <a:effectLst/>
                          <a:latin typeface="Arial"/>
                        </a:rPr>
                        <a:t>liblinear</a:t>
                      </a:r>
                      <a:r>
                        <a:rPr lang="en-US" sz="1200" dirty="0">
                          <a:effectLst/>
                          <a:latin typeface="Arial"/>
                        </a:rPr>
                        <a:t>"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660339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C=0.07510584791208463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427048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class_weight</a:t>
                      </a:r>
                      <a:r>
                        <a:rPr lang="en-US" sz="1200" dirty="0">
                          <a:effectLst/>
                          <a:latin typeface="Arial"/>
                        </a:rPr>
                        <a:t>="balanced"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2942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max_iter</a:t>
                      </a:r>
                      <a:r>
                        <a:rPr lang="en-US" sz="1200" dirty="0">
                          <a:effectLst/>
                          <a:latin typeface="Arial"/>
                        </a:rPr>
                        <a:t>=1000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832313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random_state</a:t>
                      </a:r>
                      <a:r>
                        <a:rPr lang="en-US" sz="1200" dirty="0">
                          <a:effectLst/>
                          <a:latin typeface="Arial"/>
                        </a:rPr>
                        <a:t>=42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51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2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D449A-2AED-189A-B6E8-E073CC83A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628EBA1-D9C6-5CED-C22B-E2F21328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6" y="-183117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61C9F-64A4-9BAC-71F1-C8C5FB211EB1}"/>
              </a:ext>
            </a:extLst>
          </p:cNvPr>
          <p:cNvSpPr txBox="1"/>
          <p:nvPr/>
        </p:nvSpPr>
        <p:spPr>
          <a:xfrm>
            <a:off x="198415" y="30835"/>
            <a:ext cx="1179517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rgbClr val="785AFF"/>
                </a:solidFill>
              </a:rPr>
              <a:t>Trench 3 Gamma Stack for Cash - Android (</a:t>
            </a:r>
            <a:r>
              <a:rPr lang="en-US" sz="2800" b="1" dirty="0">
                <a:solidFill>
                  <a:srgbClr val="C00000"/>
                </a:solidFill>
              </a:rPr>
              <a:t>New Version</a:t>
            </a:r>
            <a:r>
              <a:rPr lang="en-US" sz="2800" b="1" dirty="0">
                <a:solidFill>
                  <a:srgbClr val="785AFF"/>
                </a:solidFill>
              </a:rPr>
              <a:t>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4B6F58-69F5-A873-AEA2-82F48812E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32914"/>
              </p:ext>
            </p:extLst>
          </p:nvPr>
        </p:nvGraphicFramePr>
        <p:xfrm>
          <a:off x="242596" y="546726"/>
          <a:ext cx="11527822" cy="3484880"/>
        </p:xfrm>
        <a:graphic>
          <a:graphicData uri="http://schemas.openxmlformats.org/drawingml/2006/table">
            <a:tbl>
              <a:tblPr/>
              <a:tblGrid>
                <a:gridCol w="4687966">
                  <a:extLst>
                    <a:ext uri="{9D8B030D-6E8A-4147-A177-3AD203B41FA5}">
                      <a16:colId xmlns:a16="http://schemas.microsoft.com/office/drawing/2014/main" val="2956778232"/>
                    </a:ext>
                  </a:extLst>
                </a:gridCol>
                <a:gridCol w="1138257">
                  <a:extLst>
                    <a:ext uri="{9D8B030D-6E8A-4147-A177-3AD203B41FA5}">
                      <a16:colId xmlns:a16="http://schemas.microsoft.com/office/drawing/2014/main" val="3788286214"/>
                    </a:ext>
                  </a:extLst>
                </a:gridCol>
                <a:gridCol w="1028157">
                  <a:extLst>
                    <a:ext uri="{9D8B030D-6E8A-4147-A177-3AD203B41FA5}">
                      <a16:colId xmlns:a16="http://schemas.microsoft.com/office/drawing/2014/main" val="2070975509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873441051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1286540574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3750572244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2874361981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872882032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2533946679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 Gamma Trench 3 Stack (Android)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</a:t>
                      </a:r>
                      <a:b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(2024-01-01 - 2024​-10-31​)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</a:t>
                      </a:r>
                      <a:b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(2024-01-01 - 2024​-10-31​)​​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gini_nov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gini_dec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gini_jan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gini_feb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gini_mar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gini_apr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2979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0.232164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2A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0.367121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5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0.205875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E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0.140918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8A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0.202822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2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0.137561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0.153403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0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0.160628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6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4823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0.134450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0.198225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0.013294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0.045182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0.144001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0.124661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0.060588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0.125785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100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0.287382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2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0.291296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B9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0.243749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F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0.174669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E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0.160339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D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0.200977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5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0.179404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0.173830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5160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0.385116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0.467949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0.353280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0.268317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0.261648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0.245873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0.252693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0.239569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3251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0.240874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0.379551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0.191435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7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0.134622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3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0.220757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8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0.154846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D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0.147814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B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0.176087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832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c_credo_score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0.356762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0.435535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0.297292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0.201299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F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0.243132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0.235111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0.237230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0.227034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0945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0.405394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0.541964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B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0.368453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F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0.276690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C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0.312804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B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0.254869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C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0.285485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0.307259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0608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 + c_credo_score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0.302677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B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0.312018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0.230821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9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0.181815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0.202691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B2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0.234421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0.170169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C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0.199895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315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0.390342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0.499827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0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0.345245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0.271183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0.298891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0.270290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0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0.259791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0.260492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625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0.449478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A6D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0.534317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0.423450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99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0.325249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8B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0.299316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0.284425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B6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0.295594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BF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0.276274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2610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0.358934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0.434874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0.287389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0.199309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E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0.254694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0.243485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0.229808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0.231959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2392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0.408023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0.551122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3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0.365145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3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0.278845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8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0.328750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9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0.266817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6E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0.285150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E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0.318021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A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9065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0.468782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B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0.595997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B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0.434487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0.324867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8CC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0.341275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99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0.299047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B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0.331874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0.323129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93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012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 + c_credo_score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0.454656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F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0.550713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0.423001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99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0.325476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0.327567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A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0.303174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93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0.297465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B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0.297169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4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813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c_t3_tx_score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0.469497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0.597130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0.432005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0.323960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EC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0.353227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0.308051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0.328188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0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0.330244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3265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9FA327-CDCD-9863-B1E4-E87D14887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423360"/>
              </p:ext>
            </p:extLst>
          </p:nvPr>
        </p:nvGraphicFramePr>
        <p:xfrm>
          <a:off x="286777" y="4143977"/>
          <a:ext cx="11527823" cy="189230"/>
        </p:xfrm>
        <a:graphic>
          <a:graphicData uri="http://schemas.openxmlformats.org/drawingml/2006/table">
            <a:tbl>
              <a:tblPr/>
              <a:tblGrid>
                <a:gridCol w="4687966">
                  <a:extLst>
                    <a:ext uri="{9D8B030D-6E8A-4147-A177-3AD203B41FA5}">
                      <a16:colId xmlns:a16="http://schemas.microsoft.com/office/drawing/2014/main" val="2579850843"/>
                    </a:ext>
                  </a:extLst>
                </a:gridCol>
                <a:gridCol w="1138258">
                  <a:extLst>
                    <a:ext uri="{9D8B030D-6E8A-4147-A177-3AD203B41FA5}">
                      <a16:colId xmlns:a16="http://schemas.microsoft.com/office/drawing/2014/main" val="145390566"/>
                    </a:ext>
                  </a:extLst>
                </a:gridCol>
                <a:gridCol w="1028157">
                  <a:extLst>
                    <a:ext uri="{9D8B030D-6E8A-4147-A177-3AD203B41FA5}">
                      <a16:colId xmlns:a16="http://schemas.microsoft.com/office/drawing/2014/main" val="2405640170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2435024080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1797913204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3695477286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2908525515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1546677042"/>
                    </a:ext>
                  </a:extLst>
                </a:gridCol>
                <a:gridCol w="778907">
                  <a:extLst>
                    <a:ext uri="{9D8B030D-6E8A-4147-A177-3AD203B41FA5}">
                      <a16:colId xmlns:a16="http://schemas.microsoft.com/office/drawing/2014/main" val="19608685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c_t3g_de_score + </a:t>
                      </a:r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apps_score</a:t>
                      </a: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</a:t>
                      </a:r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c_credo_score</a:t>
                      </a: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+ c_t3_tx_score (HP Tuned)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0.469115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0.591969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0.435668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0.327095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0.337098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0.300576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0.329960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0.322362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240364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1FD08D-3DE8-7074-0513-5943036C2F33}"/>
              </a:ext>
            </a:extLst>
          </p:cNvPr>
          <p:cNvSpPr/>
          <p:nvPr/>
        </p:nvSpPr>
        <p:spPr>
          <a:xfrm>
            <a:off x="242596" y="4115118"/>
            <a:ext cx="11616184" cy="2469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8789D6-04E9-C84F-7C00-17C50C2CE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89922"/>
              </p:ext>
            </p:extLst>
          </p:nvPr>
        </p:nvGraphicFramePr>
        <p:xfrm>
          <a:off x="899610" y="4690032"/>
          <a:ext cx="2975428" cy="101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>
                  <a:extLst>
                    <a:ext uri="{9D8B030D-6E8A-4147-A177-3AD203B41FA5}">
                      <a16:colId xmlns:a16="http://schemas.microsoft.com/office/drawing/2014/main" val="2404434306"/>
                    </a:ext>
                  </a:extLst>
                </a:gridCol>
              </a:tblGrid>
              <a:tr h="10153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HP Used for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 Trench 3 Cash Android (New Version)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132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5E3069-C276-24FF-ADFE-1D7AE4751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43879"/>
              </p:ext>
            </p:extLst>
          </p:nvPr>
        </p:nvGraphicFramePr>
        <p:xfrm>
          <a:off x="5799100" y="4511089"/>
          <a:ext cx="5264800" cy="23260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2428">
                  <a:extLst>
                    <a:ext uri="{9D8B030D-6E8A-4147-A177-3AD203B41FA5}">
                      <a16:colId xmlns:a16="http://schemas.microsoft.com/office/drawing/2014/main" val="4083969514"/>
                    </a:ext>
                  </a:extLst>
                </a:gridCol>
                <a:gridCol w="1682795">
                  <a:extLst>
                    <a:ext uri="{9D8B030D-6E8A-4147-A177-3AD203B41FA5}">
                      <a16:colId xmlns:a16="http://schemas.microsoft.com/office/drawing/2014/main" val="364168864"/>
                    </a:ext>
                  </a:extLst>
                </a:gridCol>
                <a:gridCol w="2379577">
                  <a:extLst>
                    <a:ext uri="{9D8B030D-6E8A-4147-A177-3AD203B41FA5}">
                      <a16:colId xmlns:a16="http://schemas.microsoft.com/office/drawing/2014/main" val="3340208367"/>
                    </a:ext>
                  </a:extLst>
                </a:gridCol>
              </a:tblGrid>
              <a:tr h="361552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Step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Transformer / Estimator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08139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  <a:latin typeface="Arial"/>
                        </a:rPr>
                        <a:t>1. Imputer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SimpleImputer</a:t>
                      </a:r>
                      <a:endParaRPr lang="en-US" sz="12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strategy="mean"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44274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  <a:latin typeface="Arial"/>
                        </a:rPr>
                        <a:t>2. Scaler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StandardScaler</a:t>
                      </a:r>
                      <a:endParaRPr lang="en-US" sz="12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— (default parameters)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136576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  <a:latin typeface="Arial"/>
                        </a:rPr>
                        <a:t>3. Classifier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LogisticRegression</a:t>
                      </a:r>
                      <a:endParaRPr lang="en-US" sz="12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penalty="l1"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119598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solver="</a:t>
                      </a:r>
                      <a:r>
                        <a:rPr lang="en-US" sz="1200" dirty="0" err="1">
                          <a:effectLst/>
                          <a:latin typeface="Arial"/>
                        </a:rPr>
                        <a:t>liblinear</a:t>
                      </a:r>
                      <a:r>
                        <a:rPr lang="en-US" sz="1200" dirty="0">
                          <a:effectLst/>
                          <a:latin typeface="Arial"/>
                        </a:rPr>
                        <a:t>"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660339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C=0.006626955979161663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427048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class_weight</a:t>
                      </a:r>
                      <a:r>
                        <a:rPr lang="en-US" sz="1200" dirty="0">
                          <a:effectLst/>
                          <a:latin typeface="Arial"/>
                        </a:rPr>
                        <a:t>="balanced"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2942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max_iter</a:t>
                      </a:r>
                      <a:r>
                        <a:rPr lang="en-US" sz="1200" dirty="0">
                          <a:effectLst/>
                          <a:latin typeface="Arial"/>
                        </a:rPr>
                        <a:t>=1000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832313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random_state</a:t>
                      </a:r>
                      <a:r>
                        <a:rPr lang="en-US" sz="1200" dirty="0">
                          <a:effectLst/>
                          <a:latin typeface="Arial"/>
                        </a:rPr>
                        <a:t>=42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51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54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8E31-FF22-4BDA-5949-611F1FEA0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2D96A2-F4B6-95BC-A992-2E349D9397C5}"/>
              </a:ext>
            </a:extLst>
          </p:cNvPr>
          <p:cNvGraphicFramePr>
            <a:graphicFrameLocks noGrp="1"/>
          </p:cNvGraphicFramePr>
          <p:nvPr/>
        </p:nvGraphicFramePr>
        <p:xfrm>
          <a:off x="554653" y="782142"/>
          <a:ext cx="10053613" cy="2908429"/>
        </p:xfrm>
        <a:graphic>
          <a:graphicData uri="http://schemas.openxmlformats.org/drawingml/2006/table">
            <a:tbl>
              <a:tblPr/>
              <a:tblGrid>
                <a:gridCol w="3302459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514164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186072">
                  <a:extLst>
                    <a:ext uri="{9D8B030D-6E8A-4147-A177-3AD203B41FA5}">
                      <a16:colId xmlns:a16="http://schemas.microsoft.com/office/drawing/2014/main" val="793928937"/>
                    </a:ext>
                  </a:extLst>
                </a:gridCol>
                <a:gridCol w="1350306">
                  <a:extLst>
                    <a:ext uri="{9D8B030D-6E8A-4147-A177-3AD203B41FA5}">
                      <a16:colId xmlns:a16="http://schemas.microsoft.com/office/drawing/2014/main" val="1430887427"/>
                    </a:ext>
                  </a:extLst>
                </a:gridCol>
                <a:gridCol w="1350306">
                  <a:extLst>
                    <a:ext uri="{9D8B030D-6E8A-4147-A177-3AD203B41FA5}">
                      <a16:colId xmlns:a16="http://schemas.microsoft.com/office/drawing/2014/main" val="2682906176"/>
                    </a:ext>
                  </a:extLst>
                </a:gridCol>
                <a:gridCol w="1350306">
                  <a:extLst>
                    <a:ext uri="{9D8B030D-6E8A-4147-A177-3AD203B41FA5}">
                      <a16:colId xmlns:a16="http://schemas.microsoft.com/office/drawing/2014/main" val="1607403828"/>
                    </a:ext>
                  </a:extLst>
                </a:gridCol>
              </a:tblGrid>
              <a:tr h="66866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Gamma Trench 3 stacking - Cash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​​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01/01/2024 - 31/10/2024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01/11/2024 - 30/11/2024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01/12/2024 - 31/12/2024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01/01/2025 -31/01/2025 </a:t>
                      </a:r>
                      <a:endParaRPr lang="en-US"/>
                    </a:p>
                  </a:txBody>
                  <a:tcPr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01/02/2025 -29/02/2025 </a:t>
                      </a:r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60607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Train Gini (100%)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Nov Gini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Dec Gini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 Gini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 Gini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363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is_android</a:t>
                      </a:r>
                      <a:r>
                        <a:rPr lang="en-US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Demo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0.1934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87765"/>
                  </a:ext>
                </a:extLst>
              </a:tr>
              <a:tr h="363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is_android</a:t>
                      </a:r>
                      <a:r>
                        <a:rPr lang="en-US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Demo + Apps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0.1866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  <a:tr h="363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is_android</a:t>
                      </a:r>
                      <a:r>
                        <a:rPr lang="en-US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Demo + Transaction 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0.2992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86680"/>
                  </a:ext>
                </a:extLst>
              </a:tr>
              <a:tr h="542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is_android</a:t>
                      </a:r>
                      <a:r>
                        <a:rPr lang="en-US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Demo + Apps + Transaction 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0.4468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0.2970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2560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07D031B-EA09-246E-F3CE-779281954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6" y="-183117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945575-F07F-3D84-4350-FC84E9843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5" y="2669873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A8034-AD35-78B5-78BE-127AEE337929}"/>
              </a:ext>
            </a:extLst>
          </p:cNvPr>
          <p:cNvSpPr txBox="1"/>
          <p:nvPr/>
        </p:nvSpPr>
        <p:spPr>
          <a:xfrm>
            <a:off x="198415" y="135811"/>
            <a:ext cx="1179517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rgbClr val="785AFF"/>
                </a:solidFill>
              </a:rPr>
              <a:t>Trench 3 Gamma Stack for Cash (</a:t>
            </a:r>
            <a:r>
              <a:rPr lang="en-US" sz="2800" b="1" dirty="0">
                <a:solidFill>
                  <a:srgbClr val="C00000"/>
                </a:solidFill>
              </a:rPr>
              <a:t>current version in Production</a:t>
            </a:r>
            <a:r>
              <a:rPr lang="en-US" sz="2800" b="1" dirty="0">
                <a:solidFill>
                  <a:srgbClr val="785AFF"/>
                </a:solidFill>
              </a:rPr>
              <a:t>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FF46E1-13E2-F58C-BFDE-0BAF464ED445}"/>
              </a:ext>
            </a:extLst>
          </p:cNvPr>
          <p:cNvGraphicFramePr>
            <a:graphicFrameLocks noGrp="1"/>
          </p:cNvGraphicFramePr>
          <p:nvPr/>
        </p:nvGraphicFramePr>
        <p:xfrm>
          <a:off x="585324" y="3838157"/>
          <a:ext cx="10022929" cy="576453"/>
        </p:xfrm>
        <a:graphic>
          <a:graphicData uri="http://schemas.openxmlformats.org/drawingml/2006/table">
            <a:tbl>
              <a:tblPr/>
              <a:tblGrid>
                <a:gridCol w="3312761">
                  <a:extLst>
                    <a:ext uri="{9D8B030D-6E8A-4147-A177-3AD203B41FA5}">
                      <a16:colId xmlns:a16="http://schemas.microsoft.com/office/drawing/2014/main" val="503562136"/>
                    </a:ext>
                  </a:extLst>
                </a:gridCol>
                <a:gridCol w="1452966">
                  <a:extLst>
                    <a:ext uri="{9D8B030D-6E8A-4147-A177-3AD203B41FA5}">
                      <a16:colId xmlns:a16="http://schemas.microsoft.com/office/drawing/2014/main" val="50421381"/>
                    </a:ext>
                  </a:extLst>
                </a:gridCol>
                <a:gridCol w="1232113">
                  <a:extLst>
                    <a:ext uri="{9D8B030D-6E8A-4147-A177-3AD203B41FA5}">
                      <a16:colId xmlns:a16="http://schemas.microsoft.com/office/drawing/2014/main" val="3921790542"/>
                    </a:ext>
                  </a:extLst>
                </a:gridCol>
                <a:gridCol w="1336728">
                  <a:extLst>
                    <a:ext uri="{9D8B030D-6E8A-4147-A177-3AD203B41FA5}">
                      <a16:colId xmlns:a16="http://schemas.microsoft.com/office/drawing/2014/main" val="4218699065"/>
                    </a:ext>
                  </a:extLst>
                </a:gridCol>
                <a:gridCol w="1348352">
                  <a:extLst>
                    <a:ext uri="{9D8B030D-6E8A-4147-A177-3AD203B41FA5}">
                      <a16:colId xmlns:a16="http://schemas.microsoft.com/office/drawing/2014/main" val="2232909771"/>
                    </a:ext>
                  </a:extLst>
                </a:gridCol>
                <a:gridCol w="1340009">
                  <a:extLst>
                    <a:ext uri="{9D8B030D-6E8A-4147-A177-3AD203B41FA5}">
                      <a16:colId xmlns:a16="http://schemas.microsoft.com/office/drawing/2014/main" val="836019990"/>
                    </a:ext>
                  </a:extLst>
                </a:gridCol>
              </a:tblGrid>
              <a:tr h="29028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is_android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+ Demo + </a:t>
                      </a:r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Trx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Score after HP Tuning​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9147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11965D-5134-0165-F6A7-8C0EFAFA6E6E}"/>
              </a:ext>
            </a:extLst>
          </p:cNvPr>
          <p:cNvSpPr/>
          <p:nvPr/>
        </p:nvSpPr>
        <p:spPr>
          <a:xfrm>
            <a:off x="541293" y="3839533"/>
            <a:ext cx="10151590" cy="5225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3" name="Arrow: Curved Right 7">
            <a:extLst>
              <a:ext uri="{FF2B5EF4-FFF2-40B4-BE49-F238E27FC236}">
                <a16:creationId xmlns:a16="http://schemas.microsoft.com/office/drawing/2014/main" id="{7D54545E-FAA9-004D-5C43-766E99033554}"/>
              </a:ext>
            </a:extLst>
          </p:cNvPr>
          <p:cNvSpPr/>
          <p:nvPr/>
        </p:nvSpPr>
        <p:spPr>
          <a:xfrm>
            <a:off x="102323" y="3187578"/>
            <a:ext cx="419597" cy="973032"/>
          </a:xfrm>
          <a:prstGeom prst="curvedRightArrow">
            <a:avLst/>
          </a:prstGeom>
          <a:solidFill>
            <a:srgbClr val="785AFF"/>
          </a:solidFill>
          <a:ln>
            <a:solidFill>
              <a:srgbClr val="785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21437FA-50C9-185B-EBE4-504C52D86E79}"/>
              </a:ext>
            </a:extLst>
          </p:cNvPr>
          <p:cNvGraphicFramePr>
            <a:graphicFrameLocks noGrp="1"/>
          </p:cNvGraphicFramePr>
          <p:nvPr/>
        </p:nvGraphicFramePr>
        <p:xfrm>
          <a:off x="899610" y="4690032"/>
          <a:ext cx="2975428" cy="101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>
                  <a:extLst>
                    <a:ext uri="{9D8B030D-6E8A-4147-A177-3AD203B41FA5}">
                      <a16:colId xmlns:a16="http://schemas.microsoft.com/office/drawing/2014/main" val="2404434306"/>
                    </a:ext>
                  </a:extLst>
                </a:gridCol>
              </a:tblGrid>
              <a:tr h="10153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HP Used for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 Trench 3 Cash 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132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401F5AC-8E12-8403-ECCB-BF87DD5BB38C}"/>
              </a:ext>
            </a:extLst>
          </p:cNvPr>
          <p:cNvGraphicFramePr>
            <a:graphicFrameLocks noGrp="1"/>
          </p:cNvGraphicFramePr>
          <p:nvPr/>
        </p:nvGraphicFramePr>
        <p:xfrm>
          <a:off x="5799100" y="4511089"/>
          <a:ext cx="5264800" cy="23260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2428">
                  <a:extLst>
                    <a:ext uri="{9D8B030D-6E8A-4147-A177-3AD203B41FA5}">
                      <a16:colId xmlns:a16="http://schemas.microsoft.com/office/drawing/2014/main" val="4083969514"/>
                    </a:ext>
                  </a:extLst>
                </a:gridCol>
                <a:gridCol w="1682795">
                  <a:extLst>
                    <a:ext uri="{9D8B030D-6E8A-4147-A177-3AD203B41FA5}">
                      <a16:colId xmlns:a16="http://schemas.microsoft.com/office/drawing/2014/main" val="364168864"/>
                    </a:ext>
                  </a:extLst>
                </a:gridCol>
                <a:gridCol w="2379577">
                  <a:extLst>
                    <a:ext uri="{9D8B030D-6E8A-4147-A177-3AD203B41FA5}">
                      <a16:colId xmlns:a16="http://schemas.microsoft.com/office/drawing/2014/main" val="3340208367"/>
                    </a:ext>
                  </a:extLst>
                </a:gridCol>
              </a:tblGrid>
              <a:tr h="361552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Step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Transformer / Estimator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08139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  <a:latin typeface="Arial"/>
                        </a:rPr>
                        <a:t>1. Imputer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SimpleImputer</a:t>
                      </a:r>
                      <a:endParaRPr lang="en-US" sz="12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strategy="mean"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44274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  <a:latin typeface="Arial"/>
                        </a:rPr>
                        <a:t>2. Scaler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StandardScaler</a:t>
                      </a:r>
                      <a:endParaRPr lang="en-US" sz="12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— (default parameters)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136576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r>
                        <a:rPr lang="en-US" sz="1200" b="1" dirty="0">
                          <a:effectLst/>
                          <a:latin typeface="Arial"/>
                        </a:rPr>
                        <a:t>3. Classifier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LogisticRegression</a:t>
                      </a:r>
                      <a:endParaRPr lang="en-US" sz="12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penalty="l1"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119598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solver="</a:t>
                      </a:r>
                      <a:r>
                        <a:rPr lang="en-US" sz="1200" dirty="0" err="1">
                          <a:effectLst/>
                          <a:latin typeface="Arial"/>
                        </a:rPr>
                        <a:t>liblinear</a:t>
                      </a:r>
                      <a:r>
                        <a:rPr lang="en-US" sz="1200" dirty="0">
                          <a:effectLst/>
                          <a:latin typeface="Arial"/>
                        </a:rPr>
                        <a:t>"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660339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C=0.03437525360748177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427048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class_weight</a:t>
                      </a:r>
                      <a:r>
                        <a:rPr lang="en-US" sz="1200" dirty="0">
                          <a:effectLst/>
                          <a:latin typeface="Arial"/>
                        </a:rPr>
                        <a:t>="balanced"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2942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max_iter</a:t>
                      </a:r>
                      <a:r>
                        <a:rPr lang="en-US" sz="1200" dirty="0">
                          <a:effectLst/>
                          <a:latin typeface="Arial"/>
                        </a:rPr>
                        <a:t>=1000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832313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random_state</a:t>
                      </a:r>
                      <a:r>
                        <a:rPr lang="en-US" sz="1200" dirty="0">
                          <a:effectLst/>
                          <a:latin typeface="Arial"/>
                        </a:rPr>
                        <a:t>=42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51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16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F92FC-7E62-2879-5694-781FBA731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851720-553A-28DA-1710-A2C5A5D8E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55697"/>
              </p:ext>
            </p:extLst>
          </p:nvPr>
        </p:nvGraphicFramePr>
        <p:xfrm>
          <a:off x="554653" y="782142"/>
          <a:ext cx="10053613" cy="2908429"/>
        </p:xfrm>
        <a:graphic>
          <a:graphicData uri="http://schemas.openxmlformats.org/drawingml/2006/table">
            <a:tbl>
              <a:tblPr/>
              <a:tblGrid>
                <a:gridCol w="3302459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514164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186072">
                  <a:extLst>
                    <a:ext uri="{9D8B030D-6E8A-4147-A177-3AD203B41FA5}">
                      <a16:colId xmlns:a16="http://schemas.microsoft.com/office/drawing/2014/main" val="793928937"/>
                    </a:ext>
                  </a:extLst>
                </a:gridCol>
                <a:gridCol w="1350306">
                  <a:extLst>
                    <a:ext uri="{9D8B030D-6E8A-4147-A177-3AD203B41FA5}">
                      <a16:colId xmlns:a16="http://schemas.microsoft.com/office/drawing/2014/main" val="1430887427"/>
                    </a:ext>
                  </a:extLst>
                </a:gridCol>
                <a:gridCol w="1350306">
                  <a:extLst>
                    <a:ext uri="{9D8B030D-6E8A-4147-A177-3AD203B41FA5}">
                      <a16:colId xmlns:a16="http://schemas.microsoft.com/office/drawing/2014/main" val="2682906176"/>
                    </a:ext>
                  </a:extLst>
                </a:gridCol>
                <a:gridCol w="1350306">
                  <a:extLst>
                    <a:ext uri="{9D8B030D-6E8A-4147-A177-3AD203B41FA5}">
                      <a16:colId xmlns:a16="http://schemas.microsoft.com/office/drawing/2014/main" val="1607403828"/>
                    </a:ext>
                  </a:extLst>
                </a:gridCol>
              </a:tblGrid>
              <a:tr h="66866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Gamma Trench 3 stacking - SIL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​​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01/01/2024 - 31/10/2024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01/11/2024 - 30/11/2024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01/12/2024 - 31/12/2024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01/01/2025 -31/01/2025 </a:t>
                      </a:r>
                      <a:endParaRPr lang="en-US"/>
                    </a:p>
                  </a:txBody>
                  <a:tcPr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01/02/2025 -29/02/2025 </a:t>
                      </a:r>
                      <a:endParaRPr lang="en-US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60607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Train Gini (100%)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Nov Gini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Dec Gini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 Gini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 Gini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363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is_android</a:t>
                      </a:r>
                      <a:r>
                        <a:rPr lang="en-US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Demo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0.1924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87765"/>
                  </a:ext>
                </a:extLst>
              </a:tr>
              <a:tr h="363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is_android</a:t>
                      </a:r>
                      <a:r>
                        <a:rPr lang="en-US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Demo + Apps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0.2868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0.2325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0.2670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  <a:tr h="3636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is_android</a:t>
                      </a:r>
                      <a:r>
                        <a:rPr lang="en-US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Demo + Transaction 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0.4575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86680"/>
                  </a:ext>
                </a:extLst>
              </a:tr>
              <a:tr h="542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is_android</a:t>
                      </a:r>
                      <a:r>
                        <a:rPr lang="en-US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Demo + Apps + Transaction 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0.4595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2560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C1BA146-7D91-E8E8-82E7-9A1B522A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6" y="-183117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401783A-09D6-44BD-E77A-A4E19C19A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5" y="2669873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3012F-AC0E-73E4-0DFC-C3582CB7F615}"/>
              </a:ext>
            </a:extLst>
          </p:cNvPr>
          <p:cNvSpPr txBox="1"/>
          <p:nvPr/>
        </p:nvSpPr>
        <p:spPr>
          <a:xfrm>
            <a:off x="198415" y="135811"/>
            <a:ext cx="1179517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solidFill>
                  <a:srgbClr val="785AFF"/>
                </a:solidFill>
              </a:rPr>
              <a:t>Trench 3 Gamma Stack for SIL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8784E2-2226-98B1-FDF5-D4DD4AF68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87987"/>
              </p:ext>
            </p:extLst>
          </p:nvPr>
        </p:nvGraphicFramePr>
        <p:xfrm>
          <a:off x="585324" y="3838157"/>
          <a:ext cx="10022941" cy="322453"/>
        </p:xfrm>
        <a:graphic>
          <a:graphicData uri="http://schemas.openxmlformats.org/drawingml/2006/table">
            <a:tbl>
              <a:tblPr/>
              <a:tblGrid>
                <a:gridCol w="3566817">
                  <a:extLst>
                    <a:ext uri="{9D8B030D-6E8A-4147-A177-3AD203B41FA5}">
                      <a16:colId xmlns:a16="http://schemas.microsoft.com/office/drawing/2014/main" val="503562136"/>
                    </a:ext>
                  </a:extLst>
                </a:gridCol>
                <a:gridCol w="1444215">
                  <a:extLst>
                    <a:ext uri="{9D8B030D-6E8A-4147-A177-3AD203B41FA5}">
                      <a16:colId xmlns:a16="http://schemas.microsoft.com/office/drawing/2014/main" val="50421381"/>
                    </a:ext>
                  </a:extLst>
                </a:gridCol>
                <a:gridCol w="1246805">
                  <a:extLst>
                    <a:ext uri="{9D8B030D-6E8A-4147-A177-3AD203B41FA5}">
                      <a16:colId xmlns:a16="http://schemas.microsoft.com/office/drawing/2014/main" val="3921790542"/>
                    </a:ext>
                  </a:extLst>
                </a:gridCol>
                <a:gridCol w="1226026">
                  <a:extLst>
                    <a:ext uri="{9D8B030D-6E8A-4147-A177-3AD203B41FA5}">
                      <a16:colId xmlns:a16="http://schemas.microsoft.com/office/drawing/2014/main" val="4218699065"/>
                    </a:ext>
                  </a:extLst>
                </a:gridCol>
                <a:gridCol w="1236415">
                  <a:extLst>
                    <a:ext uri="{9D8B030D-6E8A-4147-A177-3AD203B41FA5}">
                      <a16:colId xmlns:a16="http://schemas.microsoft.com/office/drawing/2014/main" val="2232909771"/>
                    </a:ext>
                  </a:extLst>
                </a:gridCol>
                <a:gridCol w="1302663">
                  <a:extLst>
                    <a:ext uri="{9D8B030D-6E8A-4147-A177-3AD203B41FA5}">
                      <a16:colId xmlns:a16="http://schemas.microsoft.com/office/drawing/2014/main" val="836019990"/>
                    </a:ext>
                  </a:extLst>
                </a:gridCol>
              </a:tblGrid>
              <a:tr h="29028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is_android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+ Demo + </a:t>
                      </a:r>
                      <a:r>
                        <a:rPr lang="en-US" sz="1200" b="1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Trx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Score </a:t>
                      </a:r>
                      <a:r>
                        <a:rPr lang="en-US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</a:t>
                      </a: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HP Tuning​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0.3298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9147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94065E-192B-A8A1-5330-5A5E8ADBEACA}"/>
              </a:ext>
            </a:extLst>
          </p:cNvPr>
          <p:cNvSpPr/>
          <p:nvPr/>
        </p:nvSpPr>
        <p:spPr>
          <a:xfrm>
            <a:off x="521920" y="3839533"/>
            <a:ext cx="10189623" cy="33532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3" name="Arrow: Curved Right 7">
            <a:extLst>
              <a:ext uri="{FF2B5EF4-FFF2-40B4-BE49-F238E27FC236}">
                <a16:creationId xmlns:a16="http://schemas.microsoft.com/office/drawing/2014/main" id="{5FADC227-81DE-A92E-05D5-FCDE1E14DAD9}"/>
              </a:ext>
            </a:extLst>
          </p:cNvPr>
          <p:cNvSpPr/>
          <p:nvPr/>
        </p:nvSpPr>
        <p:spPr>
          <a:xfrm>
            <a:off x="102323" y="3187578"/>
            <a:ext cx="419597" cy="973032"/>
          </a:xfrm>
          <a:prstGeom prst="curvedRightArrow">
            <a:avLst/>
          </a:prstGeom>
          <a:solidFill>
            <a:srgbClr val="785AFF"/>
          </a:solidFill>
          <a:ln>
            <a:solidFill>
              <a:srgbClr val="785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DF7E7B4-0FEA-78EE-C6F4-991F52B1B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31578"/>
              </p:ext>
            </p:extLst>
          </p:nvPr>
        </p:nvGraphicFramePr>
        <p:xfrm>
          <a:off x="899610" y="4690032"/>
          <a:ext cx="2975428" cy="101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>
                  <a:extLst>
                    <a:ext uri="{9D8B030D-6E8A-4147-A177-3AD203B41FA5}">
                      <a16:colId xmlns:a16="http://schemas.microsoft.com/office/drawing/2014/main" val="2404434306"/>
                    </a:ext>
                  </a:extLst>
                </a:gridCol>
              </a:tblGrid>
              <a:tr h="10153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HP Used for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 Trench 3 SIL 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132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05F59BF-82E1-BFDE-3082-D7DB890A2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05449"/>
              </p:ext>
            </p:extLst>
          </p:nvPr>
        </p:nvGraphicFramePr>
        <p:xfrm>
          <a:off x="5780247" y="4359860"/>
          <a:ext cx="5264800" cy="23260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2428">
                  <a:extLst>
                    <a:ext uri="{9D8B030D-6E8A-4147-A177-3AD203B41FA5}">
                      <a16:colId xmlns:a16="http://schemas.microsoft.com/office/drawing/2014/main" val="4083969514"/>
                    </a:ext>
                  </a:extLst>
                </a:gridCol>
                <a:gridCol w="1682795">
                  <a:extLst>
                    <a:ext uri="{9D8B030D-6E8A-4147-A177-3AD203B41FA5}">
                      <a16:colId xmlns:a16="http://schemas.microsoft.com/office/drawing/2014/main" val="364168864"/>
                    </a:ext>
                  </a:extLst>
                </a:gridCol>
                <a:gridCol w="2379577">
                  <a:extLst>
                    <a:ext uri="{9D8B030D-6E8A-4147-A177-3AD203B41FA5}">
                      <a16:colId xmlns:a16="http://schemas.microsoft.com/office/drawing/2014/main" val="3340208367"/>
                    </a:ext>
                  </a:extLst>
                </a:gridCol>
              </a:tblGrid>
              <a:tr h="361552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Step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Transformer / Estimator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08139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1. Imputer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SimpleImputer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strategy="mean"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44274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2. Scaler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StandardScaler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— (default parameters)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136576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3. Classifier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LogisticRegression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>
                          <a:effectLst/>
                          <a:latin typeface="Arial"/>
                        </a:rPr>
                        <a:t>penalty="l1"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119598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solver="liblinear"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660339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C=0.011904105490782312</a:t>
                      </a:r>
                      <a:endParaRPr lang="en-US" sz="12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427048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class_weight="balanced"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2942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max_iter</a:t>
                      </a:r>
                      <a:r>
                        <a:rPr lang="en-US" sz="1200">
                          <a:effectLst/>
                          <a:latin typeface="Arial"/>
                        </a:rPr>
                        <a:t>=1000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832313"/>
                  </a:ext>
                </a:extLst>
              </a:tr>
              <a:tr h="204355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dirty="0" err="1">
                          <a:effectLst/>
                          <a:latin typeface="Arial"/>
                        </a:rPr>
                        <a:t>random_state</a:t>
                      </a:r>
                      <a:r>
                        <a:rPr lang="en-US" sz="1200" dirty="0">
                          <a:effectLst/>
                          <a:latin typeface="Arial"/>
                        </a:rPr>
                        <a:t>=42</a:t>
                      </a:r>
                    </a:p>
                  </a:txBody>
                  <a:tcPr marL="9525" marR="9525" marT="95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51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85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5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1F4EF96-D230-0505-B825-D55DEAD4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CC40F-4CB6-3B03-9F7A-7EC060E48F78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785AFF"/>
                </a:solidFill>
                <a:latin typeface="Calibri" panose="020F0502020204030204"/>
                <a:ea typeface="Calibri"/>
                <a:cs typeface="Calibri"/>
              </a:rPr>
              <a:t>Questions?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7BE9-5DE8-7366-47E1-FDCDFCD861DC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E85B0D6F-9198-085C-1638-D57BAF11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1512</Words>
  <Application>Microsoft Office PowerPoint</Application>
  <PresentationFormat>Widescreen</PresentationFormat>
  <Paragraphs>484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Times New Roman</vt:lpstr>
      <vt:lpstr>Univers</vt:lpstr>
      <vt:lpstr>Office Theme</vt:lpstr>
      <vt:lpstr>Trench 3 Stack Scorecard for Cash and SIL Loans</vt:lpstr>
      <vt:lpstr>Architecture Overview of TDB’s Risk Scorecards</vt:lpstr>
      <vt:lpstr>Cash Gamma Trench 3 Stack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Sowndarya</dc:creator>
  <cp:lastModifiedBy>Bhuvanesh</cp:lastModifiedBy>
  <cp:revision>19</cp:revision>
  <dcterms:created xsi:type="dcterms:W3CDTF">2025-03-17T03:57:09Z</dcterms:created>
  <dcterms:modified xsi:type="dcterms:W3CDTF">2025-08-22T13:22:30Z</dcterms:modified>
</cp:coreProperties>
</file>