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7" r:id="rId4"/>
    <p:sldId id="266" r:id="rId5"/>
    <p:sldId id="265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71445" autoAdjust="0"/>
  </p:normalViewPr>
  <p:slideViewPr>
    <p:cSldViewPr snapToGrid="0">
      <p:cViewPr varScale="1">
        <p:scale>
          <a:sx n="84" d="100"/>
          <a:sy n="84" d="100"/>
        </p:scale>
        <p:origin x="157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58D7E-EDA3-4115-9100-5A820081D336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E5245-A3DB-4B6D-A0E1-83C168221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33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326"/>
                </a:solidFill>
                <a:effectLst/>
                <a:latin typeface="Circular"/>
              </a:rPr>
              <a:t>Not all explicit songs are listed as explicit when uploaded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E5245-A3DB-4B6D-A0E1-83C168221A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22326"/>
              </a:solidFill>
              <a:effectLst/>
              <a:latin typeface="Circula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Artists: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Mariah Carey is different from Mariah Carey and Whitney Houston</a:t>
            </a:r>
          </a:p>
          <a:p>
            <a:r>
              <a:rPr lang="en-US" b="0" i="0" dirty="0">
                <a:solidFill>
                  <a:srgbClr val="222326"/>
                </a:solidFill>
                <a:effectLst/>
                <a:latin typeface="Circular"/>
              </a:rPr>
              <a:t/>
            </a:r>
            <a:br>
              <a:rPr lang="en-US" b="0" i="0" dirty="0">
                <a:solidFill>
                  <a:srgbClr val="222326"/>
                </a:solidFill>
                <a:effectLst/>
                <a:latin typeface="Circular"/>
              </a:rPr>
            </a:br>
            <a:r>
              <a:rPr lang="en-US" b="0" i="0" dirty="0">
                <a:solidFill>
                  <a:srgbClr val="222326"/>
                </a:solidFill>
                <a:effectLst/>
                <a:latin typeface="Circular"/>
              </a:rPr>
              <a:t>Around 7 songs on average by artists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E5245-A3DB-4B6D-A0E1-83C168221A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9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22326"/>
              </a:solidFill>
              <a:effectLst/>
              <a:latin typeface="Circular"/>
            </a:endParaRPr>
          </a:p>
          <a:p>
            <a:r>
              <a:rPr lang="en-US" b="0" i="0" dirty="0">
                <a:solidFill>
                  <a:srgbClr val="222326"/>
                </a:solidFill>
                <a:effectLst/>
                <a:latin typeface="Circular"/>
              </a:rPr>
              <a:t>Energy is a measure from 0.0 to 1.0 and represents a perceptual measure of intensity and activity. Typically, energetic tracks feel fast, loud, and noisy. For example, death metal has high energy, while a Bach prelude scores low on the scale. Perceptual features contributing to this attribute include dynamic range, perceived loudness, timbre, onset rate, and general entropy.</a:t>
            </a:r>
          </a:p>
          <a:p>
            <a:endParaRPr lang="en-US" b="0" i="0" dirty="0">
              <a:solidFill>
                <a:srgbClr val="222326"/>
              </a:solidFill>
              <a:effectLst/>
              <a:latin typeface="Circular"/>
            </a:endParaRPr>
          </a:p>
          <a:p>
            <a:pPr algn="l"/>
            <a:r>
              <a:rPr lang="en-US" b="0" i="0" dirty="0">
                <a:solidFill>
                  <a:srgbClr val="222326"/>
                </a:solidFill>
                <a:effectLst/>
                <a:latin typeface="var(--font-prose)"/>
              </a:rPr>
              <a:t>Valence is a measure from 0.0 to 1.0 describing the musical positiveness conveyed by a track. Tracks with high valence sound more positive (e.g. happy, cheerful, euphoric), while tracks with low valence sound more negative (e.g. sad, depressed, angry).</a:t>
            </a:r>
          </a:p>
          <a:p>
            <a:r>
              <a:rPr lang="en-US" b="0" i="0" dirty="0">
                <a:solidFill>
                  <a:srgbClr val="222326"/>
                </a:solidFill>
                <a:effectLst/>
                <a:latin typeface="Circular"/>
              </a:rPr>
              <a:t/>
            </a:r>
            <a:br>
              <a:rPr lang="en-US" b="0" i="0" dirty="0">
                <a:solidFill>
                  <a:srgbClr val="222326"/>
                </a:solidFill>
                <a:effectLst/>
                <a:latin typeface="Circular"/>
              </a:rPr>
            </a:br>
            <a:endParaRPr lang="en-US" dirty="0"/>
          </a:p>
          <a:p>
            <a:r>
              <a:rPr lang="en-US" dirty="0"/>
              <a:t>Many of these (</a:t>
            </a:r>
            <a:r>
              <a:rPr lang="en-US" dirty="0" err="1"/>
              <a:t>speechiness</a:t>
            </a:r>
            <a:r>
              <a:rPr lang="en-US" dirty="0"/>
              <a:t>, </a:t>
            </a:r>
            <a:r>
              <a:rPr lang="en-US" dirty="0" err="1"/>
              <a:t>acousticness</a:t>
            </a:r>
            <a:r>
              <a:rPr lang="en-US" dirty="0"/>
              <a:t>, </a:t>
            </a:r>
            <a:r>
              <a:rPr lang="en-US" dirty="0" err="1"/>
              <a:t>instrumentalness</a:t>
            </a:r>
            <a:r>
              <a:rPr lang="en-US" dirty="0"/>
              <a:t>) are not used because they are determined by Spotify</a:t>
            </a:r>
          </a:p>
          <a:p>
            <a:r>
              <a:rPr lang="en-US" dirty="0"/>
              <a:t>Album ID for an album always the same.</a:t>
            </a:r>
          </a:p>
          <a:p>
            <a:endParaRPr lang="en-US" dirty="0"/>
          </a:p>
          <a:p>
            <a:r>
              <a:rPr lang="en-US" dirty="0"/>
              <a:t>Did not look at lyrics of songs because words can mean different things if said differently or depending on other words</a:t>
            </a:r>
          </a:p>
          <a:p>
            <a:endParaRPr lang="en-US" i="1" dirty="0"/>
          </a:p>
          <a:p>
            <a:r>
              <a:rPr lang="en-US" i="0" dirty="0"/>
              <a:t>I didn’t </a:t>
            </a:r>
            <a:r>
              <a:rPr lang="en-US" i="1" dirty="0"/>
              <a:t>steal</a:t>
            </a:r>
            <a:r>
              <a:rPr lang="en-US" i="0" dirty="0"/>
              <a:t> a cookie from the cookie jar</a:t>
            </a:r>
            <a:br>
              <a:rPr lang="en-US" i="0" dirty="0"/>
            </a:br>
            <a:r>
              <a:rPr lang="en-US" i="0" dirty="0"/>
              <a:t>I didn’t steal a cookie from the </a:t>
            </a:r>
            <a:r>
              <a:rPr lang="en-US" i="1" dirty="0"/>
              <a:t>cookie jar</a:t>
            </a:r>
            <a:endParaRPr lang="en-US" i="0" dirty="0"/>
          </a:p>
          <a:p>
            <a:r>
              <a:rPr lang="en-US" i="0" dirty="0"/>
              <a:t/>
            </a:r>
            <a:br>
              <a:rPr lang="en-US" i="0" dirty="0"/>
            </a:br>
            <a:r>
              <a:rPr lang="en-US" i="0" dirty="0"/>
              <a:t>I haven’t listened to most of these songs so I won’t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E5245-A3DB-4B6D-A0E1-83C168221A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98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#Model 1 80-20 split</a:t>
            </a:r>
          </a:p>
          <a:p>
            <a:r>
              <a:rPr lang="en-US" dirty="0"/>
              <a:t>#Accuracy :  0.9676762048130143</a:t>
            </a:r>
          </a:p>
          <a:p>
            <a:r>
              <a:rPr lang="en-US" dirty="0"/>
              <a:t>#Training Area Under ROC: 0.9992808974017898   </a:t>
            </a:r>
          </a:p>
          <a:p>
            <a:r>
              <a:rPr lang="en-US" dirty="0"/>
              <a:t>#Test Area Under ROC 0.9831225938810771</a:t>
            </a:r>
          </a:p>
          <a:p>
            <a:endParaRPr lang="en-US" dirty="0"/>
          </a:p>
          <a:p>
            <a:r>
              <a:rPr lang="en-US" dirty="0"/>
              <a:t>#Model 2 75-25 split</a:t>
            </a:r>
          </a:p>
          <a:p>
            <a:r>
              <a:rPr lang="en-US" dirty="0"/>
              <a:t>#Accuracy :  0.9674617074378462</a:t>
            </a:r>
          </a:p>
          <a:p>
            <a:r>
              <a:rPr lang="en-US" dirty="0"/>
              <a:t>#Training Area Under ROC: 0.9993084178588645</a:t>
            </a:r>
          </a:p>
          <a:p>
            <a:r>
              <a:rPr lang="en-US" dirty="0"/>
              <a:t>#Test Area Under ROC 0.982823692357705</a:t>
            </a:r>
          </a:p>
          <a:p>
            <a:endParaRPr lang="en-US" dirty="0"/>
          </a:p>
          <a:p>
            <a:r>
              <a:rPr lang="en-US" dirty="0"/>
              <a:t>#Model 3 70-30 split</a:t>
            </a:r>
          </a:p>
          <a:p>
            <a:r>
              <a:rPr lang="en-US" dirty="0"/>
              <a:t>#Accuracy :  0.9673963863521301</a:t>
            </a:r>
          </a:p>
          <a:p>
            <a:r>
              <a:rPr lang="en-US" dirty="0"/>
              <a:t>#Training Area Under ROC: 0.9993391035377046</a:t>
            </a:r>
          </a:p>
          <a:p>
            <a:r>
              <a:rPr lang="en-US" dirty="0"/>
              <a:t>#Test Area Under ROC 0.9821757322179495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E5245-A3DB-4B6D-A0E1-83C168221A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14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80-20</a:t>
            </a:r>
          </a:p>
          <a:p>
            <a:r>
              <a:rPr lang="en-US" dirty="0"/>
              <a:t>Accuracy :  0.9676762048130143</a:t>
            </a:r>
          </a:p>
          <a:p>
            <a:r>
              <a:rPr lang="en-US" dirty="0"/>
              <a:t>Precision:  </a:t>
            </a:r>
            <a:r>
              <a:rPr lang="en-US" b="0" i="0" u="none" strike="noStrike" dirty="0">
                <a:solidFill>
                  <a:srgbClr val="EDEBE9"/>
                </a:solidFill>
                <a:effectLst/>
                <a:latin typeface="-apple-system"/>
              </a:rPr>
              <a:t>0.9382</a:t>
            </a:r>
            <a:endParaRPr lang="en-US" dirty="0"/>
          </a:p>
          <a:p>
            <a:endParaRPr lang="en-US" dirty="0"/>
          </a:p>
          <a:p>
            <a:r>
              <a:rPr lang="en-US" dirty="0"/>
              <a:t>75-25</a:t>
            </a:r>
          </a:p>
          <a:p>
            <a:r>
              <a:rPr lang="en-US" dirty="0"/>
              <a:t>Accuracy: 0.9674617074378462</a:t>
            </a:r>
          </a:p>
          <a:p>
            <a:r>
              <a:rPr lang="en-US" dirty="0"/>
              <a:t>Precision: 0.</a:t>
            </a:r>
            <a:r>
              <a:rPr lang="en-US" b="0" i="0" u="none" strike="noStrike" dirty="0">
                <a:solidFill>
                  <a:srgbClr val="EDEBE9"/>
                </a:solidFill>
                <a:effectLst/>
                <a:latin typeface="-apple-system"/>
              </a:rPr>
              <a:t>9376</a:t>
            </a:r>
            <a:endParaRPr lang="en-US" dirty="0"/>
          </a:p>
          <a:p>
            <a:endParaRPr lang="en-US" dirty="0"/>
          </a:p>
          <a:p>
            <a:r>
              <a:rPr lang="en-US" dirty="0"/>
              <a:t>70-30a</a:t>
            </a:r>
          </a:p>
          <a:p>
            <a:r>
              <a:rPr lang="en-US" dirty="0"/>
              <a:t>Accuracy :  0.9673963863521301</a:t>
            </a:r>
          </a:p>
          <a:p>
            <a:r>
              <a:rPr lang="en-US" dirty="0"/>
              <a:t>Precision:  </a:t>
            </a:r>
            <a:r>
              <a:rPr lang="en-US" b="0" i="0" u="none" strike="noStrike" dirty="0">
                <a:solidFill>
                  <a:srgbClr val="EDEBE9"/>
                </a:solidFill>
                <a:effectLst/>
                <a:latin typeface="-apple-system"/>
              </a:rPr>
              <a:t>0.9372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E5245-A3DB-4B6D-A0E1-83C168221A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9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set might not have had enough for determining whether a song was explicit or not.</a:t>
            </a:r>
          </a:p>
          <a:p>
            <a:endParaRPr lang="en-US" dirty="0"/>
          </a:p>
          <a:p>
            <a:r>
              <a:rPr lang="en-US" dirty="0"/>
              <a:t>Features limited to using only ones that are from music itself</a:t>
            </a:r>
          </a:p>
          <a:p>
            <a:r>
              <a:rPr lang="en-US" dirty="0"/>
              <a:t>- Not using energy, valence, etc. from Spotify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E5245-A3DB-4B6D-A0E1-83C168221A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5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40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8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2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4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3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9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2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1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3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F2850D-66B7-40CF-8195-41D5C0B1F54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18BFFC-C5AA-46F2-80BF-10499C2FA02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55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03D2C5-67BA-47BE-BDA6-DA1BD82DF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Explicit Spotify Song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C53ACD9-CBDF-4A56-8E4F-C6E2C27E1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Chan</a:t>
            </a:r>
          </a:p>
        </p:txBody>
      </p:sp>
    </p:spTree>
    <p:extLst>
      <p:ext uri="{BB962C8B-B14F-4D97-AF65-F5344CB8AC3E}">
        <p14:creationId xmlns:p14="http://schemas.microsoft.com/office/powerpoint/2010/main" val="25708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96049A-0BA8-4A95-91A0-68E0DE59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4BB6CE-34B0-44E0-AB89-3599A2929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model to determine whether a song is explicit based off some features from Spotify’s API for future songs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4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E4C86-84E3-406F-97EA-33A49408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E02951-0365-4F54-8464-FB5820CB9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Songs from between 1908 to </a:t>
            </a:r>
            <a:r>
              <a:rPr lang="en-US" dirty="0" smtClean="0"/>
              <a:t>2020</a:t>
            </a:r>
          </a:p>
          <a:p>
            <a:pPr lvl="1"/>
            <a:r>
              <a:rPr lang="en-US" dirty="0" smtClean="0"/>
              <a:t>1204025 “songs”</a:t>
            </a:r>
            <a:endParaRPr lang="en-US" dirty="0"/>
          </a:p>
          <a:p>
            <a:pPr lvl="1"/>
            <a:r>
              <a:rPr lang="en-US" dirty="0" smtClean="0"/>
              <a:t>165365 </a:t>
            </a:r>
            <a:r>
              <a:rPr lang="en-US" dirty="0"/>
              <a:t>artists or groups of artists</a:t>
            </a:r>
          </a:p>
          <a:p>
            <a:pPr lvl="1"/>
            <a:r>
              <a:rPr lang="en-US" dirty="0"/>
              <a:t>Approximately 7% of these songs are </a:t>
            </a:r>
            <a:r>
              <a:rPr lang="en-US" dirty="0" smtClean="0"/>
              <a:t>marked as </a:t>
            </a:r>
            <a:r>
              <a:rPr lang="en-US" dirty="0" smtClean="0"/>
              <a:t>explicit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6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399CD2-3CB0-4E5E-B207-005DD5D7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18C93B-EAC6-4D13-8F5D-5D610C036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34893" cy="4023360"/>
          </a:xfrm>
        </p:spPr>
        <p:txBody>
          <a:bodyPr/>
          <a:lstStyle/>
          <a:p>
            <a:pPr lvl="1"/>
            <a:r>
              <a:rPr lang="en-US" dirty="0" smtClean="0"/>
              <a:t>Name</a:t>
            </a:r>
            <a:endParaRPr lang="en-US" dirty="0"/>
          </a:p>
          <a:p>
            <a:pPr lvl="1"/>
            <a:r>
              <a:rPr lang="en-US" dirty="0"/>
              <a:t>Artist(s)</a:t>
            </a:r>
          </a:p>
          <a:p>
            <a:pPr lvl="1"/>
            <a:r>
              <a:rPr lang="en-US" dirty="0"/>
              <a:t>Album</a:t>
            </a:r>
          </a:p>
          <a:p>
            <a:pPr lvl="1"/>
            <a:r>
              <a:rPr lang="en-US" dirty="0"/>
              <a:t>Energy</a:t>
            </a:r>
          </a:p>
          <a:p>
            <a:pPr lvl="1"/>
            <a:r>
              <a:rPr lang="en-US" dirty="0"/>
              <a:t>Valence</a:t>
            </a:r>
          </a:p>
          <a:p>
            <a:pPr lvl="1"/>
            <a:r>
              <a:rPr lang="en-US" dirty="0"/>
              <a:t>Tempo</a:t>
            </a:r>
          </a:p>
          <a:p>
            <a:pPr lvl="1"/>
            <a:r>
              <a:rPr lang="en-US" dirty="0"/>
              <a:t>Duration</a:t>
            </a:r>
          </a:p>
          <a:p>
            <a:pPr lvl="1"/>
            <a:r>
              <a:rPr lang="en-US" dirty="0"/>
              <a:t>Time Signature</a:t>
            </a:r>
          </a:p>
          <a:p>
            <a:pPr lvl="1"/>
            <a:r>
              <a:rPr lang="en-US" dirty="0"/>
              <a:t>Release Year</a:t>
            </a:r>
          </a:p>
          <a:p>
            <a:pPr lvl="1"/>
            <a:r>
              <a:rPr lang="en-US" dirty="0"/>
              <a:t>Explicit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0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7B3D49-94CE-45BF-9E8C-E4B4CCC2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Train-Test </a:t>
            </a:r>
            <a:r>
              <a:rPr lang="en-US" dirty="0"/>
              <a:t>Splits, Accuracy, and Area Under ROC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D207E6-C7BB-4748-AB36-D40AC881D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80-20</a:t>
            </a:r>
          </a:p>
          <a:p>
            <a:pPr lvl="1"/>
            <a:r>
              <a:rPr lang="en-US" dirty="0"/>
              <a:t>Accuracy :  96.77%</a:t>
            </a:r>
          </a:p>
          <a:p>
            <a:pPr lvl="1"/>
            <a:r>
              <a:rPr lang="en-US" dirty="0"/>
              <a:t>Test Area Under ROC: 98.31%</a:t>
            </a:r>
          </a:p>
          <a:p>
            <a:pPr marL="0">
              <a:buNone/>
            </a:pPr>
            <a:r>
              <a:rPr lang="en-US" dirty="0"/>
              <a:t>75-25</a:t>
            </a:r>
          </a:p>
          <a:p>
            <a:pPr lvl="1"/>
            <a:r>
              <a:rPr lang="en-US" dirty="0"/>
              <a:t>Accuracy :  96.75%</a:t>
            </a:r>
          </a:p>
          <a:p>
            <a:pPr lvl="1"/>
            <a:r>
              <a:rPr lang="en-US" dirty="0"/>
              <a:t>Test Area Under ROC: 98.28%</a:t>
            </a:r>
          </a:p>
          <a:p>
            <a:r>
              <a:rPr lang="en-US" dirty="0"/>
              <a:t>70-30</a:t>
            </a:r>
          </a:p>
          <a:p>
            <a:pPr lvl="1"/>
            <a:r>
              <a:rPr lang="en-US" dirty="0"/>
              <a:t>Accuracy :  96.74%</a:t>
            </a:r>
          </a:p>
          <a:p>
            <a:pPr lvl="1"/>
            <a:r>
              <a:rPr lang="en-US" dirty="0"/>
              <a:t>Test Area Under ROC: 98.22%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3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10DCED-E1A9-4C56-B38B-F8AEBA5E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Continued</a:t>
            </a:r>
            <a:endParaRPr lang="en-US" dirty="0"/>
          </a:p>
        </p:txBody>
      </p:sp>
      <p:pic>
        <p:nvPicPr>
          <p:cNvPr id="13" name="Content Placeholder 4" descr="Chart, waterfall chart, treemap chart&#10;&#10;Description automatically generated">
            <a:extLst>
              <a:ext uri="{FF2B5EF4-FFF2-40B4-BE49-F238E27FC236}">
                <a16:creationId xmlns:a16="http://schemas.microsoft.com/office/drawing/2014/main" xmlns="" id="{331ADE8E-6EBB-4F88-B7C2-9155829D9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69" y="2315689"/>
            <a:ext cx="3423557" cy="2847141"/>
          </a:xfrm>
          <a:prstGeom prst="rect">
            <a:avLst/>
          </a:prstGeom>
        </p:spPr>
      </p:pic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xmlns="" id="{6091975E-C647-457B-A8D2-AB9B2BE8E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826" y="2319549"/>
            <a:ext cx="3475121" cy="2843281"/>
          </a:xfrm>
          <a:prstGeom prst="rect">
            <a:avLst/>
          </a:prstGeom>
        </p:spPr>
      </p:pic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xmlns="" id="{9636D5B5-AD88-4FEA-9C98-4898812E2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947" y="2315689"/>
            <a:ext cx="3460371" cy="284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2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AEEB40-C602-4523-A726-33AA658C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237564-C5B9-48BE-99CE-B6B9AEDD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“work”</a:t>
            </a:r>
          </a:p>
          <a:p>
            <a:r>
              <a:rPr lang="en-US" dirty="0"/>
              <a:t>Future experiment requirements</a:t>
            </a:r>
          </a:p>
          <a:p>
            <a:pPr lvl="1"/>
            <a:r>
              <a:rPr lang="en-US" dirty="0"/>
              <a:t>Data set</a:t>
            </a:r>
          </a:p>
          <a:p>
            <a:pPr lvl="1"/>
            <a:r>
              <a:rPr lang="en-US" dirty="0"/>
              <a:t>Features used</a:t>
            </a:r>
          </a:p>
        </p:txBody>
      </p:sp>
    </p:spTree>
    <p:extLst>
      <p:ext uri="{BB962C8B-B14F-4D97-AF65-F5344CB8AC3E}">
        <p14:creationId xmlns:p14="http://schemas.microsoft.com/office/powerpoint/2010/main" val="42784596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275</TotalTime>
  <Words>408</Words>
  <Application>Microsoft Office PowerPoint</Application>
  <PresentationFormat>Widescreen</PresentationFormat>
  <Paragraphs>89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Circular</vt:lpstr>
      <vt:lpstr>var(--font-prose)</vt:lpstr>
      <vt:lpstr>Calibri</vt:lpstr>
      <vt:lpstr>Calibri Light</vt:lpstr>
      <vt:lpstr>Retrospect</vt:lpstr>
      <vt:lpstr>Explicit Spotify Song Classification</vt:lpstr>
      <vt:lpstr>Purpose</vt:lpstr>
      <vt:lpstr>Data Set Information</vt:lpstr>
      <vt:lpstr>Features Used</vt:lpstr>
      <vt:lpstr>Results of Train-Test Splits, Accuracy, and Area Under ROC</vt:lpstr>
      <vt:lpstr>Results Continued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Explicit Spotify Song Classification</dc:title>
  <dc:creator>David Chan</dc:creator>
  <cp:lastModifiedBy>David Chan</cp:lastModifiedBy>
  <cp:revision>11</cp:revision>
  <dcterms:created xsi:type="dcterms:W3CDTF">2021-12-13T05:02:12Z</dcterms:created>
  <dcterms:modified xsi:type="dcterms:W3CDTF">2021-12-14T00:59:12Z</dcterms:modified>
</cp:coreProperties>
</file>