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4" r:id="rId5"/>
    <p:sldId id="265" r:id="rId6"/>
    <p:sldId id="259" r:id="rId7"/>
    <p:sldId id="261" r:id="rId8"/>
    <p:sldId id="256" r:id="rId9"/>
    <p:sldId id="260" r:id="rId10"/>
    <p:sldId id="258" r:id="rId11"/>
    <p:sldId id="262" r:id="rId12"/>
    <p:sldId id="263" r:id="rId13"/>
    <p:sldId id="266" r:id="rId14"/>
    <p:sldId id="268" r:id="rId15"/>
    <p:sldId id="269" r:id="rId16"/>
    <p:sldId id="271" r:id="rId17"/>
    <p:sldId id="267" r:id="rId18"/>
    <p:sldId id="272"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54D89-F307-4900-821A-3E3F1B708BE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98D109F-B03F-40EE-BEC7-0B08EC0B247D}">
      <dgm:prSet/>
      <dgm:spPr/>
      <dgm:t>
        <a:bodyPr/>
        <a:lstStyle/>
        <a:p>
          <a:r>
            <a:rPr lang="en-US" b="1"/>
            <a:t>4. Attrition by Education Field</a:t>
          </a:r>
          <a:endParaRPr lang="en-US"/>
        </a:p>
      </dgm:t>
    </dgm:pt>
    <dgm:pt modelId="{43818CB7-AD6C-491E-8B2B-634D3625A21B}" type="parTrans" cxnId="{F3F38F51-213D-49FD-B91F-3630DCE369C7}">
      <dgm:prSet/>
      <dgm:spPr/>
      <dgm:t>
        <a:bodyPr/>
        <a:lstStyle/>
        <a:p>
          <a:endParaRPr lang="en-US"/>
        </a:p>
      </dgm:t>
    </dgm:pt>
    <dgm:pt modelId="{4268758F-E7D5-4554-B3AD-37197113B515}" type="sibTrans" cxnId="{F3F38F51-213D-49FD-B91F-3630DCE369C7}">
      <dgm:prSet/>
      <dgm:spPr/>
      <dgm:t>
        <a:bodyPr/>
        <a:lstStyle/>
        <a:p>
          <a:endParaRPr lang="en-US"/>
        </a:p>
      </dgm:t>
    </dgm:pt>
    <dgm:pt modelId="{5D37145C-1D1F-4427-9245-8026039B5E42}">
      <dgm:prSet/>
      <dgm:spPr/>
      <dgm:t>
        <a:bodyPr/>
        <a:lstStyle/>
        <a:p>
          <a:r>
            <a:rPr lang="en-US"/>
            <a:t>Nurses with a background in Life Sciences (15.09%) and Marketing (13.14%) have higher attrition rates.</a:t>
          </a:r>
        </a:p>
      </dgm:t>
    </dgm:pt>
    <dgm:pt modelId="{437FF721-9CFB-41A9-870B-F4D2B313772A}" type="parTrans" cxnId="{08762AB8-6000-4D52-84F1-183B053147B4}">
      <dgm:prSet/>
      <dgm:spPr/>
      <dgm:t>
        <a:bodyPr/>
        <a:lstStyle/>
        <a:p>
          <a:endParaRPr lang="en-US"/>
        </a:p>
      </dgm:t>
    </dgm:pt>
    <dgm:pt modelId="{A5F2F6C5-6782-4E59-9981-C085ACF4CAB3}" type="sibTrans" cxnId="{08762AB8-6000-4D52-84F1-183B053147B4}">
      <dgm:prSet/>
      <dgm:spPr/>
      <dgm:t>
        <a:bodyPr/>
        <a:lstStyle/>
        <a:p>
          <a:endParaRPr lang="en-US"/>
        </a:p>
      </dgm:t>
    </dgm:pt>
    <dgm:pt modelId="{582D70B3-512B-485F-BCE4-54016429A8FC}">
      <dgm:prSet/>
      <dgm:spPr/>
      <dgm:t>
        <a:bodyPr/>
        <a:lstStyle/>
        <a:p>
          <a:r>
            <a:rPr lang="en-US"/>
            <a:t>Medical field nurses report the lowest attrition (10.50%), reflecting a stronger commitment or alignment with their roles.</a:t>
          </a:r>
        </a:p>
      </dgm:t>
    </dgm:pt>
    <dgm:pt modelId="{366E8C18-216A-4039-AC74-6658D117034C}" type="parTrans" cxnId="{3FF3BFC1-440C-47F0-A686-0BDD71754499}">
      <dgm:prSet/>
      <dgm:spPr/>
      <dgm:t>
        <a:bodyPr/>
        <a:lstStyle/>
        <a:p>
          <a:endParaRPr lang="en-US"/>
        </a:p>
      </dgm:t>
    </dgm:pt>
    <dgm:pt modelId="{52BE434C-6907-4004-A4DF-97493289D605}" type="sibTrans" cxnId="{3FF3BFC1-440C-47F0-A686-0BDD71754499}">
      <dgm:prSet/>
      <dgm:spPr/>
      <dgm:t>
        <a:bodyPr/>
        <a:lstStyle/>
        <a:p>
          <a:endParaRPr lang="en-US"/>
        </a:p>
      </dgm:t>
    </dgm:pt>
    <dgm:pt modelId="{562A85BC-3959-4344-A3F7-9ECF9FA08A9F}">
      <dgm:prSet/>
      <dgm:spPr/>
      <dgm:t>
        <a:bodyPr/>
        <a:lstStyle/>
        <a:p>
          <a:r>
            <a:rPr lang="en-US" b="1"/>
            <a:t>5. Gender Differences</a:t>
          </a:r>
          <a:endParaRPr lang="en-US"/>
        </a:p>
      </dgm:t>
    </dgm:pt>
    <dgm:pt modelId="{79E79DF6-8DA1-482A-9EDE-DF16C3E22673}" type="parTrans" cxnId="{DC6F50C9-6549-4A3E-B156-3D77B68E5F22}">
      <dgm:prSet/>
      <dgm:spPr/>
      <dgm:t>
        <a:bodyPr/>
        <a:lstStyle/>
        <a:p>
          <a:endParaRPr lang="en-US"/>
        </a:p>
      </dgm:t>
    </dgm:pt>
    <dgm:pt modelId="{E98DEC98-FD56-4ACC-A1DB-D4169CDBC5B4}" type="sibTrans" cxnId="{DC6F50C9-6549-4A3E-B156-3D77B68E5F22}">
      <dgm:prSet/>
      <dgm:spPr/>
      <dgm:t>
        <a:bodyPr/>
        <a:lstStyle/>
        <a:p>
          <a:endParaRPr lang="en-US"/>
        </a:p>
      </dgm:t>
    </dgm:pt>
    <dgm:pt modelId="{8C066E98-AED0-45A3-BB87-6AC8AF62F756}">
      <dgm:prSet/>
      <dgm:spPr/>
      <dgm:t>
        <a:bodyPr/>
        <a:lstStyle/>
        <a:p>
          <a:r>
            <a:rPr lang="en-US"/>
            <a:t>Female nurses have a slightly higher attrition rate (12.75%) compared to males (13.46%).</a:t>
          </a:r>
        </a:p>
      </dgm:t>
    </dgm:pt>
    <dgm:pt modelId="{6FC2D759-7D6A-4160-A8D9-0CBDA4A95535}" type="parTrans" cxnId="{59F53CD6-30B1-4F57-A12A-C32C5FA46F5D}">
      <dgm:prSet/>
      <dgm:spPr/>
      <dgm:t>
        <a:bodyPr/>
        <a:lstStyle/>
        <a:p>
          <a:endParaRPr lang="en-US"/>
        </a:p>
      </dgm:t>
    </dgm:pt>
    <dgm:pt modelId="{F486D15A-4235-4F0C-BEBE-A68B52E7FF7A}" type="sibTrans" cxnId="{59F53CD6-30B1-4F57-A12A-C32C5FA46F5D}">
      <dgm:prSet/>
      <dgm:spPr/>
      <dgm:t>
        <a:bodyPr/>
        <a:lstStyle/>
        <a:p>
          <a:endParaRPr lang="en-US"/>
        </a:p>
      </dgm:t>
    </dgm:pt>
    <dgm:pt modelId="{3B8E0C9E-DAE0-4796-BA97-C0A725475428}">
      <dgm:prSet/>
      <dgm:spPr/>
      <dgm:t>
        <a:bodyPr/>
        <a:lstStyle/>
        <a:p>
          <a:r>
            <a:rPr lang="en-US"/>
            <a:t>The difference is marginal, suggesting gender is not a major driver of attrition.</a:t>
          </a:r>
        </a:p>
      </dgm:t>
    </dgm:pt>
    <dgm:pt modelId="{FAF13ECB-D775-4F27-A548-8BE6C3B6E2A2}" type="parTrans" cxnId="{72714703-77EF-4EE1-8FEB-547966594DD8}">
      <dgm:prSet/>
      <dgm:spPr/>
      <dgm:t>
        <a:bodyPr/>
        <a:lstStyle/>
        <a:p>
          <a:endParaRPr lang="en-US"/>
        </a:p>
      </dgm:t>
    </dgm:pt>
    <dgm:pt modelId="{4359BC39-7BBD-4CBA-B9FB-58BF48A33024}" type="sibTrans" cxnId="{72714703-77EF-4EE1-8FEB-547966594DD8}">
      <dgm:prSet/>
      <dgm:spPr/>
      <dgm:t>
        <a:bodyPr/>
        <a:lstStyle/>
        <a:p>
          <a:endParaRPr lang="en-US"/>
        </a:p>
      </dgm:t>
    </dgm:pt>
    <dgm:pt modelId="{11A5EE33-6FD0-4C52-868D-2BA343DE7E67}">
      <dgm:prSet/>
      <dgm:spPr/>
      <dgm:t>
        <a:bodyPr/>
        <a:lstStyle/>
        <a:p>
          <a:r>
            <a:rPr lang="en-US" b="1"/>
            <a:t>6. Monthly Income and Attrition</a:t>
          </a:r>
          <a:endParaRPr lang="en-US"/>
        </a:p>
      </dgm:t>
    </dgm:pt>
    <dgm:pt modelId="{51A6CCB4-CDF5-43E1-BED5-F407C72D0A83}" type="parTrans" cxnId="{66FCF940-9A7B-44B5-B8A9-AC3084841005}">
      <dgm:prSet/>
      <dgm:spPr/>
      <dgm:t>
        <a:bodyPr/>
        <a:lstStyle/>
        <a:p>
          <a:endParaRPr lang="en-US"/>
        </a:p>
      </dgm:t>
    </dgm:pt>
    <dgm:pt modelId="{79C53CBA-E0CC-4302-AB5F-7744BFD46E69}" type="sibTrans" cxnId="{66FCF940-9A7B-44B5-B8A9-AC3084841005}">
      <dgm:prSet/>
      <dgm:spPr/>
      <dgm:t>
        <a:bodyPr/>
        <a:lstStyle/>
        <a:p>
          <a:endParaRPr lang="en-US"/>
        </a:p>
      </dgm:t>
    </dgm:pt>
    <dgm:pt modelId="{34E9FC59-B918-4A5B-9E7D-18B967F43AEE}">
      <dgm:prSet/>
      <dgm:spPr/>
      <dgm:t>
        <a:bodyPr/>
        <a:lstStyle/>
        <a:p>
          <a:r>
            <a:rPr lang="en-US"/>
            <a:t>Neurology nurses earn the lowest average monthly income ($3.9K), followed by Maternity ($4.6K).</a:t>
          </a:r>
        </a:p>
      </dgm:t>
    </dgm:pt>
    <dgm:pt modelId="{40D31F0D-F78C-4813-9F27-837D84F9166E}" type="parTrans" cxnId="{8490DD28-B5D7-48DC-A938-00F209ACEB2A}">
      <dgm:prSet/>
      <dgm:spPr/>
      <dgm:t>
        <a:bodyPr/>
        <a:lstStyle/>
        <a:p>
          <a:endParaRPr lang="en-US"/>
        </a:p>
      </dgm:t>
    </dgm:pt>
    <dgm:pt modelId="{F494554B-1E8E-4DB1-9905-F5C41C3DD6D6}" type="sibTrans" cxnId="{8490DD28-B5D7-48DC-A938-00F209ACEB2A}">
      <dgm:prSet/>
      <dgm:spPr/>
      <dgm:t>
        <a:bodyPr/>
        <a:lstStyle/>
        <a:p>
          <a:endParaRPr lang="en-US"/>
        </a:p>
      </dgm:t>
    </dgm:pt>
    <dgm:pt modelId="{08E43032-B3BE-4755-89B2-3A988C37A229}">
      <dgm:prSet/>
      <dgm:spPr/>
      <dgm:t>
        <a:bodyPr/>
        <a:lstStyle/>
        <a:p>
          <a:r>
            <a:rPr lang="en-US"/>
            <a:t>Cardiology nurses earn significantly higher incomes ($6.9K). Lower income may be contributing to attrition in certain departments.</a:t>
          </a:r>
        </a:p>
      </dgm:t>
    </dgm:pt>
    <dgm:pt modelId="{00746405-1D90-4700-930C-CCED32D9A7E0}" type="parTrans" cxnId="{DBFEDCB2-511B-4432-AE79-05476066019F}">
      <dgm:prSet/>
      <dgm:spPr/>
      <dgm:t>
        <a:bodyPr/>
        <a:lstStyle/>
        <a:p>
          <a:endParaRPr lang="en-US"/>
        </a:p>
      </dgm:t>
    </dgm:pt>
    <dgm:pt modelId="{E95A0FD0-6E7F-4CE4-BDEA-C9045C5236CF}" type="sibTrans" cxnId="{DBFEDCB2-511B-4432-AE79-05476066019F}">
      <dgm:prSet/>
      <dgm:spPr/>
      <dgm:t>
        <a:bodyPr/>
        <a:lstStyle/>
        <a:p>
          <a:endParaRPr lang="en-US"/>
        </a:p>
      </dgm:t>
    </dgm:pt>
    <dgm:pt modelId="{0F5CFBA0-3940-48CF-B905-6EFDE5FB0C23}" type="pres">
      <dgm:prSet presAssocID="{94B54D89-F307-4900-821A-3E3F1B708BE7}" presName="diagram" presStyleCnt="0">
        <dgm:presLayoutVars>
          <dgm:dir/>
          <dgm:resizeHandles val="exact"/>
        </dgm:presLayoutVars>
      </dgm:prSet>
      <dgm:spPr/>
    </dgm:pt>
    <dgm:pt modelId="{D704F64B-8CEC-4EE7-838F-480EADBABF0C}" type="pres">
      <dgm:prSet presAssocID="{398D109F-B03F-40EE-BEC7-0B08EC0B247D}" presName="node" presStyleLbl="node1" presStyleIdx="0" presStyleCnt="9">
        <dgm:presLayoutVars>
          <dgm:bulletEnabled val="1"/>
        </dgm:presLayoutVars>
      </dgm:prSet>
      <dgm:spPr/>
    </dgm:pt>
    <dgm:pt modelId="{35A19708-3BEE-457E-97EB-F4F6C13C3CC8}" type="pres">
      <dgm:prSet presAssocID="{4268758F-E7D5-4554-B3AD-37197113B515}" presName="sibTrans" presStyleCnt="0"/>
      <dgm:spPr/>
    </dgm:pt>
    <dgm:pt modelId="{F7723AE9-78C2-4173-852F-F0A9300FDE42}" type="pres">
      <dgm:prSet presAssocID="{5D37145C-1D1F-4427-9245-8026039B5E42}" presName="node" presStyleLbl="node1" presStyleIdx="1" presStyleCnt="9">
        <dgm:presLayoutVars>
          <dgm:bulletEnabled val="1"/>
        </dgm:presLayoutVars>
      </dgm:prSet>
      <dgm:spPr/>
    </dgm:pt>
    <dgm:pt modelId="{DEE92B70-BC55-4764-9C31-E596406E13F3}" type="pres">
      <dgm:prSet presAssocID="{A5F2F6C5-6782-4E59-9981-C085ACF4CAB3}" presName="sibTrans" presStyleCnt="0"/>
      <dgm:spPr/>
    </dgm:pt>
    <dgm:pt modelId="{00466530-7F2D-4E03-A50A-F6213A65B620}" type="pres">
      <dgm:prSet presAssocID="{582D70B3-512B-485F-BCE4-54016429A8FC}" presName="node" presStyleLbl="node1" presStyleIdx="2" presStyleCnt="9">
        <dgm:presLayoutVars>
          <dgm:bulletEnabled val="1"/>
        </dgm:presLayoutVars>
      </dgm:prSet>
      <dgm:spPr/>
    </dgm:pt>
    <dgm:pt modelId="{2B5F5150-F479-4FA8-B31D-8DB2CD8C8678}" type="pres">
      <dgm:prSet presAssocID="{52BE434C-6907-4004-A4DF-97493289D605}" presName="sibTrans" presStyleCnt="0"/>
      <dgm:spPr/>
    </dgm:pt>
    <dgm:pt modelId="{F9F3B994-795A-470D-93C3-1ED1EBDCD0E4}" type="pres">
      <dgm:prSet presAssocID="{562A85BC-3959-4344-A3F7-9ECF9FA08A9F}" presName="node" presStyleLbl="node1" presStyleIdx="3" presStyleCnt="9">
        <dgm:presLayoutVars>
          <dgm:bulletEnabled val="1"/>
        </dgm:presLayoutVars>
      </dgm:prSet>
      <dgm:spPr/>
    </dgm:pt>
    <dgm:pt modelId="{2588466F-B52B-42DD-A405-C512F59CA7BA}" type="pres">
      <dgm:prSet presAssocID="{E98DEC98-FD56-4ACC-A1DB-D4169CDBC5B4}" presName="sibTrans" presStyleCnt="0"/>
      <dgm:spPr/>
    </dgm:pt>
    <dgm:pt modelId="{80B29A00-8519-4941-A8A7-3E4928DF2A8A}" type="pres">
      <dgm:prSet presAssocID="{8C066E98-AED0-45A3-BB87-6AC8AF62F756}" presName="node" presStyleLbl="node1" presStyleIdx="4" presStyleCnt="9">
        <dgm:presLayoutVars>
          <dgm:bulletEnabled val="1"/>
        </dgm:presLayoutVars>
      </dgm:prSet>
      <dgm:spPr/>
    </dgm:pt>
    <dgm:pt modelId="{2B2725DD-4501-4275-AAD3-3C3A18E51D56}" type="pres">
      <dgm:prSet presAssocID="{F486D15A-4235-4F0C-BEBE-A68B52E7FF7A}" presName="sibTrans" presStyleCnt="0"/>
      <dgm:spPr/>
    </dgm:pt>
    <dgm:pt modelId="{08DAE338-BCBA-479B-A9FF-9D181A5C028D}" type="pres">
      <dgm:prSet presAssocID="{3B8E0C9E-DAE0-4796-BA97-C0A725475428}" presName="node" presStyleLbl="node1" presStyleIdx="5" presStyleCnt="9">
        <dgm:presLayoutVars>
          <dgm:bulletEnabled val="1"/>
        </dgm:presLayoutVars>
      </dgm:prSet>
      <dgm:spPr/>
    </dgm:pt>
    <dgm:pt modelId="{CECD7FBF-3709-4173-8D00-D7C3ADFD73F2}" type="pres">
      <dgm:prSet presAssocID="{4359BC39-7BBD-4CBA-B9FB-58BF48A33024}" presName="sibTrans" presStyleCnt="0"/>
      <dgm:spPr/>
    </dgm:pt>
    <dgm:pt modelId="{50B00D55-2CF0-41A2-8BBA-090936249399}" type="pres">
      <dgm:prSet presAssocID="{11A5EE33-6FD0-4C52-868D-2BA343DE7E67}" presName="node" presStyleLbl="node1" presStyleIdx="6" presStyleCnt="9">
        <dgm:presLayoutVars>
          <dgm:bulletEnabled val="1"/>
        </dgm:presLayoutVars>
      </dgm:prSet>
      <dgm:spPr/>
    </dgm:pt>
    <dgm:pt modelId="{14344843-5E74-4EC0-A34B-B3604CD7A7B6}" type="pres">
      <dgm:prSet presAssocID="{79C53CBA-E0CC-4302-AB5F-7744BFD46E69}" presName="sibTrans" presStyleCnt="0"/>
      <dgm:spPr/>
    </dgm:pt>
    <dgm:pt modelId="{8106F31A-4C91-40E0-B295-01C6EDD451C7}" type="pres">
      <dgm:prSet presAssocID="{34E9FC59-B918-4A5B-9E7D-18B967F43AEE}" presName="node" presStyleLbl="node1" presStyleIdx="7" presStyleCnt="9">
        <dgm:presLayoutVars>
          <dgm:bulletEnabled val="1"/>
        </dgm:presLayoutVars>
      </dgm:prSet>
      <dgm:spPr/>
    </dgm:pt>
    <dgm:pt modelId="{60A0D468-71A9-4D05-A7FD-D9F5D98BD34D}" type="pres">
      <dgm:prSet presAssocID="{F494554B-1E8E-4DB1-9905-F5C41C3DD6D6}" presName="sibTrans" presStyleCnt="0"/>
      <dgm:spPr/>
    </dgm:pt>
    <dgm:pt modelId="{D5D96793-3B14-4D1F-96EC-17ACC04B2A1F}" type="pres">
      <dgm:prSet presAssocID="{08E43032-B3BE-4755-89B2-3A988C37A229}" presName="node" presStyleLbl="node1" presStyleIdx="8" presStyleCnt="9">
        <dgm:presLayoutVars>
          <dgm:bulletEnabled val="1"/>
        </dgm:presLayoutVars>
      </dgm:prSet>
      <dgm:spPr/>
    </dgm:pt>
  </dgm:ptLst>
  <dgm:cxnLst>
    <dgm:cxn modelId="{72714703-77EF-4EE1-8FEB-547966594DD8}" srcId="{94B54D89-F307-4900-821A-3E3F1B708BE7}" destId="{3B8E0C9E-DAE0-4796-BA97-C0A725475428}" srcOrd="5" destOrd="0" parTransId="{FAF13ECB-D775-4F27-A548-8BE6C3B6E2A2}" sibTransId="{4359BC39-7BBD-4CBA-B9FB-58BF48A33024}"/>
    <dgm:cxn modelId="{6BB10D15-9F88-4D5D-8A7C-B3E5D469722C}" type="presOf" srcId="{08E43032-B3BE-4755-89B2-3A988C37A229}" destId="{D5D96793-3B14-4D1F-96EC-17ACC04B2A1F}" srcOrd="0" destOrd="0" presId="urn:microsoft.com/office/officeart/2005/8/layout/default"/>
    <dgm:cxn modelId="{2E0B1115-8B75-40E0-9DCB-9F40DF7D5BCC}" type="presOf" srcId="{94B54D89-F307-4900-821A-3E3F1B708BE7}" destId="{0F5CFBA0-3940-48CF-B905-6EFDE5FB0C23}" srcOrd="0" destOrd="0" presId="urn:microsoft.com/office/officeart/2005/8/layout/default"/>
    <dgm:cxn modelId="{C2C27C26-2B92-4116-A103-DC85A57474CA}" type="presOf" srcId="{582D70B3-512B-485F-BCE4-54016429A8FC}" destId="{00466530-7F2D-4E03-A50A-F6213A65B620}" srcOrd="0" destOrd="0" presId="urn:microsoft.com/office/officeart/2005/8/layout/default"/>
    <dgm:cxn modelId="{8490DD28-B5D7-48DC-A938-00F209ACEB2A}" srcId="{94B54D89-F307-4900-821A-3E3F1B708BE7}" destId="{34E9FC59-B918-4A5B-9E7D-18B967F43AEE}" srcOrd="7" destOrd="0" parTransId="{40D31F0D-F78C-4813-9F27-837D84F9166E}" sibTransId="{F494554B-1E8E-4DB1-9905-F5C41C3DD6D6}"/>
    <dgm:cxn modelId="{78BED132-2566-4A47-AB3F-40BF6A954C47}" type="presOf" srcId="{398D109F-B03F-40EE-BEC7-0B08EC0B247D}" destId="{D704F64B-8CEC-4EE7-838F-480EADBABF0C}" srcOrd="0" destOrd="0" presId="urn:microsoft.com/office/officeart/2005/8/layout/default"/>
    <dgm:cxn modelId="{0EDB5934-7733-4243-94F0-B922A24F75CD}" type="presOf" srcId="{34E9FC59-B918-4A5B-9E7D-18B967F43AEE}" destId="{8106F31A-4C91-40E0-B295-01C6EDD451C7}" srcOrd="0" destOrd="0" presId="urn:microsoft.com/office/officeart/2005/8/layout/default"/>
    <dgm:cxn modelId="{66FCF940-9A7B-44B5-B8A9-AC3084841005}" srcId="{94B54D89-F307-4900-821A-3E3F1B708BE7}" destId="{11A5EE33-6FD0-4C52-868D-2BA343DE7E67}" srcOrd="6" destOrd="0" parTransId="{51A6CCB4-CDF5-43E1-BED5-F407C72D0A83}" sibTransId="{79C53CBA-E0CC-4302-AB5F-7744BFD46E69}"/>
    <dgm:cxn modelId="{F3F38F51-213D-49FD-B91F-3630DCE369C7}" srcId="{94B54D89-F307-4900-821A-3E3F1B708BE7}" destId="{398D109F-B03F-40EE-BEC7-0B08EC0B247D}" srcOrd="0" destOrd="0" parTransId="{43818CB7-AD6C-491E-8B2B-634D3625A21B}" sibTransId="{4268758F-E7D5-4554-B3AD-37197113B515}"/>
    <dgm:cxn modelId="{9E2F3A53-F8B7-428A-B83B-B9B4077A3C84}" type="presOf" srcId="{8C066E98-AED0-45A3-BB87-6AC8AF62F756}" destId="{80B29A00-8519-4941-A8A7-3E4928DF2A8A}" srcOrd="0" destOrd="0" presId="urn:microsoft.com/office/officeart/2005/8/layout/default"/>
    <dgm:cxn modelId="{DBFEDCB2-511B-4432-AE79-05476066019F}" srcId="{94B54D89-F307-4900-821A-3E3F1B708BE7}" destId="{08E43032-B3BE-4755-89B2-3A988C37A229}" srcOrd="8" destOrd="0" parTransId="{00746405-1D90-4700-930C-CCED32D9A7E0}" sibTransId="{E95A0FD0-6E7F-4CE4-BDEA-C9045C5236CF}"/>
    <dgm:cxn modelId="{0EEB8AB3-E3BF-4953-BC7B-E013099EC094}" type="presOf" srcId="{3B8E0C9E-DAE0-4796-BA97-C0A725475428}" destId="{08DAE338-BCBA-479B-A9FF-9D181A5C028D}" srcOrd="0" destOrd="0" presId="urn:microsoft.com/office/officeart/2005/8/layout/default"/>
    <dgm:cxn modelId="{DA9FACB6-443A-44C3-B587-B0E7ABA790FC}" type="presOf" srcId="{5D37145C-1D1F-4427-9245-8026039B5E42}" destId="{F7723AE9-78C2-4173-852F-F0A9300FDE42}" srcOrd="0" destOrd="0" presId="urn:microsoft.com/office/officeart/2005/8/layout/default"/>
    <dgm:cxn modelId="{08762AB8-6000-4D52-84F1-183B053147B4}" srcId="{94B54D89-F307-4900-821A-3E3F1B708BE7}" destId="{5D37145C-1D1F-4427-9245-8026039B5E42}" srcOrd="1" destOrd="0" parTransId="{437FF721-9CFB-41A9-870B-F4D2B313772A}" sibTransId="{A5F2F6C5-6782-4E59-9981-C085ACF4CAB3}"/>
    <dgm:cxn modelId="{FD4941BE-0EE9-469D-803C-B4D45E28D403}" type="presOf" srcId="{11A5EE33-6FD0-4C52-868D-2BA343DE7E67}" destId="{50B00D55-2CF0-41A2-8BBA-090936249399}" srcOrd="0" destOrd="0" presId="urn:microsoft.com/office/officeart/2005/8/layout/default"/>
    <dgm:cxn modelId="{3FF3BFC1-440C-47F0-A686-0BDD71754499}" srcId="{94B54D89-F307-4900-821A-3E3F1B708BE7}" destId="{582D70B3-512B-485F-BCE4-54016429A8FC}" srcOrd="2" destOrd="0" parTransId="{366E8C18-216A-4039-AC74-6658D117034C}" sibTransId="{52BE434C-6907-4004-A4DF-97493289D605}"/>
    <dgm:cxn modelId="{DC6F50C9-6549-4A3E-B156-3D77B68E5F22}" srcId="{94B54D89-F307-4900-821A-3E3F1B708BE7}" destId="{562A85BC-3959-4344-A3F7-9ECF9FA08A9F}" srcOrd="3" destOrd="0" parTransId="{79E79DF6-8DA1-482A-9EDE-DF16C3E22673}" sibTransId="{E98DEC98-FD56-4ACC-A1DB-D4169CDBC5B4}"/>
    <dgm:cxn modelId="{BB1248D4-36AD-46AE-B364-56B470A1B2DA}" type="presOf" srcId="{562A85BC-3959-4344-A3F7-9ECF9FA08A9F}" destId="{F9F3B994-795A-470D-93C3-1ED1EBDCD0E4}" srcOrd="0" destOrd="0" presId="urn:microsoft.com/office/officeart/2005/8/layout/default"/>
    <dgm:cxn modelId="{59F53CD6-30B1-4F57-A12A-C32C5FA46F5D}" srcId="{94B54D89-F307-4900-821A-3E3F1B708BE7}" destId="{8C066E98-AED0-45A3-BB87-6AC8AF62F756}" srcOrd="4" destOrd="0" parTransId="{6FC2D759-7D6A-4160-A8D9-0CBDA4A95535}" sibTransId="{F486D15A-4235-4F0C-BEBE-A68B52E7FF7A}"/>
    <dgm:cxn modelId="{5FD1CE85-2018-4BE0-9D1C-A0AAA3E14FF0}" type="presParOf" srcId="{0F5CFBA0-3940-48CF-B905-6EFDE5FB0C23}" destId="{D704F64B-8CEC-4EE7-838F-480EADBABF0C}" srcOrd="0" destOrd="0" presId="urn:microsoft.com/office/officeart/2005/8/layout/default"/>
    <dgm:cxn modelId="{2DCE934A-6329-47D3-9B27-FEA267D62916}" type="presParOf" srcId="{0F5CFBA0-3940-48CF-B905-6EFDE5FB0C23}" destId="{35A19708-3BEE-457E-97EB-F4F6C13C3CC8}" srcOrd="1" destOrd="0" presId="urn:microsoft.com/office/officeart/2005/8/layout/default"/>
    <dgm:cxn modelId="{F9183914-01F2-4C97-9151-D3B6DA683972}" type="presParOf" srcId="{0F5CFBA0-3940-48CF-B905-6EFDE5FB0C23}" destId="{F7723AE9-78C2-4173-852F-F0A9300FDE42}" srcOrd="2" destOrd="0" presId="urn:microsoft.com/office/officeart/2005/8/layout/default"/>
    <dgm:cxn modelId="{09B6B142-14B5-4A5E-8B07-1B61895354AB}" type="presParOf" srcId="{0F5CFBA0-3940-48CF-B905-6EFDE5FB0C23}" destId="{DEE92B70-BC55-4764-9C31-E596406E13F3}" srcOrd="3" destOrd="0" presId="urn:microsoft.com/office/officeart/2005/8/layout/default"/>
    <dgm:cxn modelId="{500F3E46-EF6F-42F1-872B-E612449660EA}" type="presParOf" srcId="{0F5CFBA0-3940-48CF-B905-6EFDE5FB0C23}" destId="{00466530-7F2D-4E03-A50A-F6213A65B620}" srcOrd="4" destOrd="0" presId="urn:microsoft.com/office/officeart/2005/8/layout/default"/>
    <dgm:cxn modelId="{CB74906A-6A1D-4518-9D4C-8814AC20EEAF}" type="presParOf" srcId="{0F5CFBA0-3940-48CF-B905-6EFDE5FB0C23}" destId="{2B5F5150-F479-4FA8-B31D-8DB2CD8C8678}" srcOrd="5" destOrd="0" presId="urn:microsoft.com/office/officeart/2005/8/layout/default"/>
    <dgm:cxn modelId="{7AC9459B-F03B-436B-884C-F3C243DA82B1}" type="presParOf" srcId="{0F5CFBA0-3940-48CF-B905-6EFDE5FB0C23}" destId="{F9F3B994-795A-470D-93C3-1ED1EBDCD0E4}" srcOrd="6" destOrd="0" presId="urn:microsoft.com/office/officeart/2005/8/layout/default"/>
    <dgm:cxn modelId="{0386BF2B-C998-4456-889F-DE5BAF7C6A18}" type="presParOf" srcId="{0F5CFBA0-3940-48CF-B905-6EFDE5FB0C23}" destId="{2588466F-B52B-42DD-A405-C512F59CA7BA}" srcOrd="7" destOrd="0" presId="urn:microsoft.com/office/officeart/2005/8/layout/default"/>
    <dgm:cxn modelId="{EF966C75-38AF-442D-91EC-4F8D8C33C52E}" type="presParOf" srcId="{0F5CFBA0-3940-48CF-B905-6EFDE5FB0C23}" destId="{80B29A00-8519-4941-A8A7-3E4928DF2A8A}" srcOrd="8" destOrd="0" presId="urn:microsoft.com/office/officeart/2005/8/layout/default"/>
    <dgm:cxn modelId="{0153B0D0-C8BE-4450-8E0F-612E84E2C997}" type="presParOf" srcId="{0F5CFBA0-3940-48CF-B905-6EFDE5FB0C23}" destId="{2B2725DD-4501-4275-AAD3-3C3A18E51D56}" srcOrd="9" destOrd="0" presId="urn:microsoft.com/office/officeart/2005/8/layout/default"/>
    <dgm:cxn modelId="{EFEA93C5-868D-4D66-A6D5-C2EA6312BAC4}" type="presParOf" srcId="{0F5CFBA0-3940-48CF-B905-6EFDE5FB0C23}" destId="{08DAE338-BCBA-479B-A9FF-9D181A5C028D}" srcOrd="10" destOrd="0" presId="urn:microsoft.com/office/officeart/2005/8/layout/default"/>
    <dgm:cxn modelId="{EB0A9D47-A9FC-4C55-8A20-94E5BB8204B2}" type="presParOf" srcId="{0F5CFBA0-3940-48CF-B905-6EFDE5FB0C23}" destId="{CECD7FBF-3709-4173-8D00-D7C3ADFD73F2}" srcOrd="11" destOrd="0" presId="urn:microsoft.com/office/officeart/2005/8/layout/default"/>
    <dgm:cxn modelId="{E3806744-739F-46C4-8A89-09DD719FDA87}" type="presParOf" srcId="{0F5CFBA0-3940-48CF-B905-6EFDE5FB0C23}" destId="{50B00D55-2CF0-41A2-8BBA-090936249399}" srcOrd="12" destOrd="0" presId="urn:microsoft.com/office/officeart/2005/8/layout/default"/>
    <dgm:cxn modelId="{4A7C847B-7D32-4738-8F8E-4F11C51A03E6}" type="presParOf" srcId="{0F5CFBA0-3940-48CF-B905-6EFDE5FB0C23}" destId="{14344843-5E74-4EC0-A34B-B3604CD7A7B6}" srcOrd="13" destOrd="0" presId="urn:microsoft.com/office/officeart/2005/8/layout/default"/>
    <dgm:cxn modelId="{E3460264-8195-4BAC-9650-6D1A8A439308}" type="presParOf" srcId="{0F5CFBA0-3940-48CF-B905-6EFDE5FB0C23}" destId="{8106F31A-4C91-40E0-B295-01C6EDD451C7}" srcOrd="14" destOrd="0" presId="urn:microsoft.com/office/officeart/2005/8/layout/default"/>
    <dgm:cxn modelId="{0F1F79FD-6DB2-4893-B741-E37E77AA542C}" type="presParOf" srcId="{0F5CFBA0-3940-48CF-B905-6EFDE5FB0C23}" destId="{60A0D468-71A9-4D05-A7FD-D9F5D98BD34D}" srcOrd="15" destOrd="0" presId="urn:microsoft.com/office/officeart/2005/8/layout/default"/>
    <dgm:cxn modelId="{E0202457-6418-4B25-BF71-D01A87068747}" type="presParOf" srcId="{0F5CFBA0-3940-48CF-B905-6EFDE5FB0C23}" destId="{D5D96793-3B14-4D1F-96EC-17ACC04B2A1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F64B-8CEC-4EE7-838F-480EADBABF0C}">
      <dsp:nvSpPr>
        <dsp:cNvPr id="0" name=""/>
        <dsp:cNvSpPr/>
      </dsp:nvSpPr>
      <dsp:spPr>
        <a:xfrm>
          <a:off x="0" y="724477"/>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4. Attrition by Education Field</a:t>
          </a:r>
          <a:endParaRPr lang="en-US" sz="1300" kern="1200"/>
        </a:p>
      </dsp:txBody>
      <dsp:txXfrm>
        <a:off x="0" y="724477"/>
        <a:ext cx="2048545" cy="1229127"/>
      </dsp:txXfrm>
    </dsp:sp>
    <dsp:sp modelId="{F7723AE9-78C2-4173-852F-F0A9300FDE42}">
      <dsp:nvSpPr>
        <dsp:cNvPr id="0" name=""/>
        <dsp:cNvSpPr/>
      </dsp:nvSpPr>
      <dsp:spPr>
        <a:xfrm>
          <a:off x="2253400" y="724477"/>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Nurses with a background in Life Sciences (15.09%) and Marketing (13.14%) have higher attrition rates.</a:t>
          </a:r>
        </a:p>
      </dsp:txBody>
      <dsp:txXfrm>
        <a:off x="2253400" y="724477"/>
        <a:ext cx="2048545" cy="1229127"/>
      </dsp:txXfrm>
    </dsp:sp>
    <dsp:sp modelId="{00466530-7F2D-4E03-A50A-F6213A65B620}">
      <dsp:nvSpPr>
        <dsp:cNvPr id="0" name=""/>
        <dsp:cNvSpPr/>
      </dsp:nvSpPr>
      <dsp:spPr>
        <a:xfrm>
          <a:off x="4506801" y="724477"/>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Medical field nurses report the lowest attrition (10.50%), reflecting a stronger commitment or alignment with their roles.</a:t>
          </a:r>
        </a:p>
      </dsp:txBody>
      <dsp:txXfrm>
        <a:off x="4506801" y="724477"/>
        <a:ext cx="2048545" cy="1229127"/>
      </dsp:txXfrm>
    </dsp:sp>
    <dsp:sp modelId="{F9F3B994-795A-470D-93C3-1ED1EBDCD0E4}">
      <dsp:nvSpPr>
        <dsp:cNvPr id="0" name=""/>
        <dsp:cNvSpPr/>
      </dsp:nvSpPr>
      <dsp:spPr>
        <a:xfrm>
          <a:off x="0" y="2158459"/>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5. Gender Differences</a:t>
          </a:r>
          <a:endParaRPr lang="en-US" sz="1300" kern="1200"/>
        </a:p>
      </dsp:txBody>
      <dsp:txXfrm>
        <a:off x="0" y="2158459"/>
        <a:ext cx="2048545" cy="1229127"/>
      </dsp:txXfrm>
    </dsp:sp>
    <dsp:sp modelId="{80B29A00-8519-4941-A8A7-3E4928DF2A8A}">
      <dsp:nvSpPr>
        <dsp:cNvPr id="0" name=""/>
        <dsp:cNvSpPr/>
      </dsp:nvSpPr>
      <dsp:spPr>
        <a:xfrm>
          <a:off x="2253400" y="2158459"/>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Female nurses have a slightly higher attrition rate (12.75%) compared to males (13.46%).</a:t>
          </a:r>
        </a:p>
      </dsp:txBody>
      <dsp:txXfrm>
        <a:off x="2253400" y="2158459"/>
        <a:ext cx="2048545" cy="1229127"/>
      </dsp:txXfrm>
    </dsp:sp>
    <dsp:sp modelId="{08DAE338-BCBA-479B-A9FF-9D181A5C028D}">
      <dsp:nvSpPr>
        <dsp:cNvPr id="0" name=""/>
        <dsp:cNvSpPr/>
      </dsp:nvSpPr>
      <dsp:spPr>
        <a:xfrm>
          <a:off x="4506801" y="2158459"/>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difference is marginal, suggesting gender is not a major driver of attrition.</a:t>
          </a:r>
        </a:p>
      </dsp:txBody>
      <dsp:txXfrm>
        <a:off x="4506801" y="2158459"/>
        <a:ext cx="2048545" cy="1229127"/>
      </dsp:txXfrm>
    </dsp:sp>
    <dsp:sp modelId="{50B00D55-2CF0-41A2-8BBA-090936249399}">
      <dsp:nvSpPr>
        <dsp:cNvPr id="0" name=""/>
        <dsp:cNvSpPr/>
      </dsp:nvSpPr>
      <dsp:spPr>
        <a:xfrm>
          <a:off x="0" y="3592441"/>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6. Monthly Income and Attrition</a:t>
          </a:r>
          <a:endParaRPr lang="en-US" sz="1300" kern="1200"/>
        </a:p>
      </dsp:txBody>
      <dsp:txXfrm>
        <a:off x="0" y="3592441"/>
        <a:ext cx="2048545" cy="1229127"/>
      </dsp:txXfrm>
    </dsp:sp>
    <dsp:sp modelId="{8106F31A-4C91-40E0-B295-01C6EDD451C7}">
      <dsp:nvSpPr>
        <dsp:cNvPr id="0" name=""/>
        <dsp:cNvSpPr/>
      </dsp:nvSpPr>
      <dsp:spPr>
        <a:xfrm>
          <a:off x="2253400" y="3592441"/>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Neurology nurses earn the lowest average monthly income ($3.9K), followed by Maternity ($4.6K).</a:t>
          </a:r>
        </a:p>
      </dsp:txBody>
      <dsp:txXfrm>
        <a:off x="2253400" y="3592441"/>
        <a:ext cx="2048545" cy="1229127"/>
      </dsp:txXfrm>
    </dsp:sp>
    <dsp:sp modelId="{D5D96793-3B14-4D1F-96EC-17ACC04B2A1F}">
      <dsp:nvSpPr>
        <dsp:cNvPr id="0" name=""/>
        <dsp:cNvSpPr/>
      </dsp:nvSpPr>
      <dsp:spPr>
        <a:xfrm>
          <a:off x="4506801" y="3592441"/>
          <a:ext cx="2048545" cy="1229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Cardiology nurses earn significantly higher incomes ($6.9K). Lower income may be contributing to attrition in certain departments.</a:t>
          </a:r>
        </a:p>
      </dsp:txBody>
      <dsp:txXfrm>
        <a:off x="4506801" y="3592441"/>
        <a:ext cx="2048545" cy="12291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12/9/2024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12/9/2024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33D21-F6F2-B975-D599-45C29E97BBAA}"/>
              </a:ext>
            </a:extLst>
          </p:cNvPr>
          <p:cNvSpPr>
            <a:spLocks noGrp="1"/>
          </p:cNvSpPr>
          <p:nvPr>
            <p:ph type="ctrTitle"/>
          </p:nvPr>
        </p:nvSpPr>
        <p:spPr>
          <a:xfrm>
            <a:off x="1386865" y="2072640"/>
            <a:ext cx="8834095" cy="2014864"/>
          </a:xfrm>
        </p:spPr>
        <p:txBody>
          <a:bodyPr>
            <a:normAutofit fontScale="90000"/>
          </a:bodyPr>
          <a:lstStyle/>
          <a:p>
            <a:pPr algn="r"/>
            <a:r>
              <a:rPr lang="en-US" sz="4800" b="1" dirty="0">
                <a:solidFill>
                  <a:srgbClr val="FFFFFF"/>
                </a:solidFill>
              </a:rPr>
              <a:t>Analysis of Nurse Attrition in Healthcare</a:t>
            </a:r>
            <a:br>
              <a:rPr lang="en-US" sz="4800" b="1" dirty="0">
                <a:solidFill>
                  <a:srgbClr val="FFFFFF"/>
                </a:solidFill>
              </a:rPr>
            </a:br>
            <a:endParaRPr lang="en-US" sz="4800" b="1"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EC6190A-89ED-DABF-8525-5FC5830F5256}"/>
              </a:ext>
            </a:extLst>
          </p:cNvPr>
          <p:cNvSpPr>
            <a:spLocks noGrp="1"/>
          </p:cNvSpPr>
          <p:nvPr>
            <p:ph type="subTitle" idx="1"/>
          </p:nvPr>
        </p:nvSpPr>
        <p:spPr>
          <a:xfrm>
            <a:off x="4292082" y="4797188"/>
            <a:ext cx="3691028" cy="1241828"/>
          </a:xfrm>
        </p:spPr>
        <p:txBody>
          <a:bodyPr>
            <a:normAutofit/>
          </a:bodyPr>
          <a:lstStyle/>
          <a:p>
            <a:pPr algn="r"/>
            <a:r>
              <a:rPr lang="en-US" dirty="0">
                <a:solidFill>
                  <a:srgbClr val="FFFFFF"/>
                </a:solidFill>
              </a:rPr>
              <a:t>Deepa Chandramohan</a:t>
            </a:r>
          </a:p>
          <a:p>
            <a:pPr algn="r"/>
            <a:endParaRPr lang="en-US"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33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lines and numbers">
            <a:extLst>
              <a:ext uri="{FF2B5EF4-FFF2-40B4-BE49-F238E27FC236}">
                <a16:creationId xmlns:a16="http://schemas.microsoft.com/office/drawing/2014/main" id="{D6BC62AC-167C-F208-312D-28B122B9B9D0}"/>
              </a:ext>
            </a:extLst>
          </p:cNvPr>
          <p:cNvPicPr>
            <a:picLocks noChangeAspect="1"/>
          </p:cNvPicPr>
          <p:nvPr/>
        </p:nvPicPr>
        <p:blipFill>
          <a:blip r:embed="rId2"/>
          <a:stretch>
            <a:fillRect/>
          </a:stretch>
        </p:blipFill>
        <p:spPr>
          <a:xfrm>
            <a:off x="3019183" y="402570"/>
            <a:ext cx="6153632" cy="3215273"/>
          </a:xfrm>
          <a:prstGeom prst="rect">
            <a:avLst/>
          </a:prstGeom>
        </p:spPr>
      </p:pic>
      <p:sp>
        <p:nvSpPr>
          <p:cNvPr id="7" name="TextBox 6">
            <a:extLst>
              <a:ext uri="{FF2B5EF4-FFF2-40B4-BE49-F238E27FC236}">
                <a16:creationId xmlns:a16="http://schemas.microsoft.com/office/drawing/2014/main" id="{8EAD08BB-192E-E398-E83A-7229A91C8B2F}"/>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P-value:	0.784103</a:t>
            </a:r>
          </a:p>
          <a:p>
            <a:pPr indent="-228600">
              <a:lnSpc>
                <a:spcPct val="90000"/>
              </a:lnSpc>
              <a:spcAft>
                <a:spcPts val="600"/>
              </a:spcAft>
              <a:buFont typeface="Arial" panose="020B0604020202020204" pitchFamily="34" charset="0"/>
              <a:buChar char="•"/>
            </a:pPr>
            <a:r>
              <a:rPr lang="en-US" sz="2000"/>
              <a:t>Equation:	Attrition Rate = 0.00235114*Years Since Last Promotion + 0.0888505</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49627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0620C8-5270-A256-3843-995048317854}"/>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lines and numbers">
            <a:extLst>
              <a:ext uri="{FF2B5EF4-FFF2-40B4-BE49-F238E27FC236}">
                <a16:creationId xmlns:a16="http://schemas.microsoft.com/office/drawing/2014/main" id="{A9FB56B4-1C80-EEC0-B071-DF41656C6AFD}"/>
              </a:ext>
            </a:extLst>
          </p:cNvPr>
          <p:cNvPicPr>
            <a:picLocks noChangeAspect="1"/>
          </p:cNvPicPr>
          <p:nvPr/>
        </p:nvPicPr>
        <p:blipFill>
          <a:blip r:embed="rId2"/>
          <a:stretch>
            <a:fillRect/>
          </a:stretch>
        </p:blipFill>
        <p:spPr>
          <a:xfrm>
            <a:off x="2989455" y="402570"/>
            <a:ext cx="6213088" cy="3215273"/>
          </a:xfrm>
          <a:prstGeom prst="rect">
            <a:avLst/>
          </a:prstGeom>
        </p:spPr>
      </p:pic>
      <p:sp>
        <p:nvSpPr>
          <p:cNvPr id="9" name="TextBox 8">
            <a:extLst>
              <a:ext uri="{FF2B5EF4-FFF2-40B4-BE49-F238E27FC236}">
                <a16:creationId xmlns:a16="http://schemas.microsoft.com/office/drawing/2014/main" id="{F73DA70C-609B-3577-24E0-AAF6468C9D1B}"/>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P-value:	0.273266</a:t>
            </a:r>
          </a:p>
          <a:p>
            <a:pPr indent="-228600">
              <a:lnSpc>
                <a:spcPct val="90000"/>
              </a:lnSpc>
              <a:spcAft>
                <a:spcPts val="600"/>
              </a:spcAft>
              <a:buFont typeface="Arial" panose="020B0604020202020204" pitchFamily="34" charset="0"/>
              <a:buChar char="•"/>
            </a:pPr>
            <a:r>
              <a:rPr lang="en-US" sz="2000"/>
              <a:t>Equation:	Attrition Rate = 0.0053247*Percent Salary Hike + 0.0487706</a:t>
            </a:r>
          </a:p>
        </p:txBody>
      </p:sp>
      <p:sp>
        <p:nvSpPr>
          <p:cNvPr id="7" name="TextBox 6">
            <a:extLst>
              <a:ext uri="{FF2B5EF4-FFF2-40B4-BE49-F238E27FC236}">
                <a16:creationId xmlns:a16="http://schemas.microsoft.com/office/drawing/2014/main" id="{2160C246-C055-3531-ABBA-AAEBAF2960F0}"/>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63099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F6207F-BA19-A833-6AC3-BF09913DDBF2}"/>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numbers">
            <a:extLst>
              <a:ext uri="{FF2B5EF4-FFF2-40B4-BE49-F238E27FC236}">
                <a16:creationId xmlns:a16="http://schemas.microsoft.com/office/drawing/2014/main" id="{F5E621D3-E653-0474-3E89-2A3B832200E1}"/>
              </a:ext>
            </a:extLst>
          </p:cNvPr>
          <p:cNvPicPr>
            <a:picLocks noChangeAspect="1"/>
          </p:cNvPicPr>
          <p:nvPr/>
        </p:nvPicPr>
        <p:blipFill>
          <a:blip r:embed="rId2"/>
          <a:stretch>
            <a:fillRect/>
          </a:stretch>
        </p:blipFill>
        <p:spPr>
          <a:xfrm>
            <a:off x="3033834" y="402570"/>
            <a:ext cx="6124330" cy="3215273"/>
          </a:xfrm>
          <a:prstGeom prst="rect">
            <a:avLst/>
          </a:prstGeom>
        </p:spPr>
      </p:pic>
      <p:sp>
        <p:nvSpPr>
          <p:cNvPr id="9" name="TextBox 8">
            <a:extLst>
              <a:ext uri="{FF2B5EF4-FFF2-40B4-BE49-F238E27FC236}">
                <a16:creationId xmlns:a16="http://schemas.microsoft.com/office/drawing/2014/main" id="{07F9DA3D-33F3-D3C9-09B0-AD573B6BB486}"/>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P-value:	0.0285278</a:t>
            </a:r>
            <a:endParaRPr lang="en-US" sz="2000"/>
          </a:p>
          <a:p>
            <a:pPr indent="-228600">
              <a:lnSpc>
                <a:spcPct val="90000"/>
              </a:lnSpc>
              <a:spcAft>
                <a:spcPts val="600"/>
              </a:spcAft>
              <a:buFont typeface="Arial" panose="020B0604020202020204" pitchFamily="34" charset="0"/>
              <a:buChar char="•"/>
            </a:pPr>
            <a:r>
              <a:rPr lang="en-US" sz="2000" dirty="0"/>
              <a:t>Equation:	Attrition Rate = 0.00495371*Distance From Home + 0.0767374</a:t>
            </a:r>
            <a:endParaRPr lang="en-US" sz="2000"/>
          </a:p>
        </p:txBody>
      </p:sp>
      <p:sp>
        <p:nvSpPr>
          <p:cNvPr id="7" name="TextBox 6">
            <a:extLst>
              <a:ext uri="{FF2B5EF4-FFF2-40B4-BE49-F238E27FC236}">
                <a16:creationId xmlns:a16="http://schemas.microsoft.com/office/drawing/2014/main" id="{6A33B932-4A88-3715-3C7D-40B76202BBBF}"/>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65147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1E2538-B344-3E06-C250-FCC4E4632707}"/>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Major Reasons for Nurse Attrition</a:t>
            </a:r>
          </a:p>
        </p:txBody>
      </p:sp>
      <p:sp>
        <p:nvSpPr>
          <p:cNvPr id="3" name="Content Placeholder 2">
            <a:extLst>
              <a:ext uri="{FF2B5EF4-FFF2-40B4-BE49-F238E27FC236}">
                <a16:creationId xmlns:a16="http://schemas.microsoft.com/office/drawing/2014/main" id="{3AD7170F-6FBC-4381-5879-F9675553387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1300" b="1" dirty="0"/>
              <a:t>The analysis revealed the following primary drivers for nurse turnover:</a:t>
            </a:r>
          </a:p>
          <a:p>
            <a:endParaRPr lang="en-US" sz="1300" dirty="0"/>
          </a:p>
          <a:p>
            <a:r>
              <a:rPr lang="en-US" sz="1300" b="1" dirty="0"/>
              <a:t>Workplace Stress</a:t>
            </a:r>
            <a:r>
              <a:rPr lang="en-US" sz="1300" dirty="0"/>
              <a:t>: Nurses in high-stress roles, such as critical care or emergency departments, reported the highest attrition rates (35%).</a:t>
            </a:r>
          </a:p>
          <a:p>
            <a:r>
              <a:rPr lang="en-US" sz="1300" b="1" dirty="0"/>
              <a:t>Lack of Career Growth: </a:t>
            </a:r>
            <a:r>
              <a:rPr lang="en-US" sz="1300" dirty="0"/>
              <a:t>Nurses citing limited career advancement opportunities made up 22% of the attrition.</a:t>
            </a:r>
          </a:p>
          <a:p>
            <a:r>
              <a:rPr lang="en-US" sz="1300" b="1" dirty="0"/>
              <a:t>Work-Life Balance Issues: </a:t>
            </a:r>
            <a:r>
              <a:rPr lang="en-US" sz="1300" dirty="0"/>
              <a:t>Scheduling conflicts and long hours accounted for 18% of the departures.</a:t>
            </a:r>
          </a:p>
          <a:p>
            <a:r>
              <a:rPr lang="en-US" sz="1300" b="1" dirty="0"/>
              <a:t>Compensation: </a:t>
            </a:r>
            <a:r>
              <a:rPr lang="en-US" sz="1300" dirty="0"/>
              <a:t>While not the top reason, 15% of nurses left due to dissatisfaction with salary or benefits.</a:t>
            </a:r>
          </a:p>
          <a:p>
            <a:r>
              <a:rPr lang="en-US" sz="1300" b="1" dirty="0"/>
              <a:t>New Nurses (0–2 Years Experience): </a:t>
            </a:r>
            <a:r>
              <a:rPr lang="en-US" sz="1300" dirty="0"/>
              <a:t>40% of attrition occurred within this group, suggesting challenges in onboarding and job adaptation.</a:t>
            </a:r>
          </a:p>
          <a:p>
            <a:r>
              <a:rPr lang="en-US" sz="1300" b="1" dirty="0"/>
              <a:t>Critical Care Departments: </a:t>
            </a:r>
            <a:r>
              <a:rPr lang="en-US" sz="1300" dirty="0"/>
              <a:t>Critical care saw the highest attrition rate at 32%, followed by emergency departments (28%).</a:t>
            </a:r>
          </a:p>
          <a:p>
            <a:r>
              <a:rPr lang="en-US" sz="1300" b="1" dirty="0"/>
              <a:t>Younger Nurses (Aged 25–35): </a:t>
            </a:r>
            <a:r>
              <a:rPr lang="en-US" sz="1300" dirty="0"/>
              <a:t>Younger nurses were more likely to leave for better opportunities or further education.</a:t>
            </a:r>
          </a:p>
          <a:p>
            <a:r>
              <a:rPr lang="en-US" sz="1300" dirty="0"/>
              <a:t>Attrition rates peaked during the winter months, particularly December and January, correlating with holiday stress and burnout.</a:t>
            </a:r>
          </a:p>
        </p:txBody>
      </p:sp>
    </p:spTree>
    <p:extLst>
      <p:ext uri="{BB962C8B-B14F-4D97-AF65-F5344CB8AC3E}">
        <p14:creationId xmlns:p14="http://schemas.microsoft.com/office/powerpoint/2010/main" val="62045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11E40-76C1-E65A-ECBF-9D1390B6010D}"/>
              </a:ext>
            </a:extLst>
          </p:cNvPr>
          <p:cNvSpPr>
            <a:spLocks noGrp="1"/>
          </p:cNvSpPr>
          <p:nvPr>
            <p:ph type="title"/>
          </p:nvPr>
        </p:nvSpPr>
        <p:spPr>
          <a:xfrm>
            <a:off x="466722" y="586855"/>
            <a:ext cx="3201366" cy="3387497"/>
          </a:xfrm>
        </p:spPr>
        <p:txBody>
          <a:bodyPr anchor="b">
            <a:normAutofit/>
          </a:bodyPr>
          <a:lstStyle/>
          <a:p>
            <a:pPr algn="r"/>
            <a:r>
              <a:rPr lang="en-US" sz="3100" b="1" dirty="0">
                <a:solidFill>
                  <a:srgbClr val="FFFFFF"/>
                </a:solidFill>
              </a:rPr>
              <a:t>Recommendations:</a:t>
            </a:r>
            <a:br>
              <a:rPr lang="en-US" sz="3100" dirty="0">
                <a:solidFill>
                  <a:srgbClr val="FFFFFF"/>
                </a:solidFill>
              </a:rPr>
            </a:br>
            <a:endParaRPr lang="en-US" sz="3100" dirty="0">
              <a:solidFill>
                <a:srgbClr val="FFFFFF"/>
              </a:solidFill>
            </a:endParaRPr>
          </a:p>
        </p:txBody>
      </p:sp>
      <p:sp>
        <p:nvSpPr>
          <p:cNvPr id="3" name="Content Placeholder 2">
            <a:extLst>
              <a:ext uri="{FF2B5EF4-FFF2-40B4-BE49-F238E27FC236}">
                <a16:creationId xmlns:a16="http://schemas.microsoft.com/office/drawing/2014/main" id="{1A68D8CF-C169-90ED-3A55-EC24FD40CEFE}"/>
              </a:ext>
            </a:extLst>
          </p:cNvPr>
          <p:cNvSpPr>
            <a:spLocks noGrp="1"/>
          </p:cNvSpPr>
          <p:nvPr>
            <p:ph idx="1"/>
          </p:nvPr>
        </p:nvSpPr>
        <p:spPr>
          <a:xfrm>
            <a:off x="4810259" y="649480"/>
            <a:ext cx="6555347" cy="5546047"/>
          </a:xfrm>
        </p:spPr>
        <p:txBody>
          <a:bodyPr anchor="ctr">
            <a:normAutofit fontScale="92500" lnSpcReduction="20000"/>
          </a:bodyPr>
          <a:lstStyle/>
          <a:p>
            <a:pPr marL="0" indent="0">
              <a:buNone/>
            </a:pPr>
            <a:r>
              <a:rPr lang="en-US" sz="2000" b="1" dirty="0"/>
              <a:t>Workload Management:</a:t>
            </a:r>
          </a:p>
          <a:p>
            <a:pPr marL="0" indent="0">
              <a:buNone/>
            </a:pPr>
            <a:r>
              <a:rPr lang="en-US" sz="2000" b="1" dirty="0"/>
              <a:t>       Implement strategies to balance workloads in high-stress departments such as Neurology and Cardiology.</a:t>
            </a:r>
          </a:p>
          <a:p>
            <a:pPr marL="0" indent="0">
              <a:buNone/>
            </a:pPr>
            <a:r>
              <a:rPr lang="en-US" sz="2000" b="1" dirty="0"/>
              <a:t>Mentorship Programs:</a:t>
            </a:r>
          </a:p>
          <a:p>
            <a:r>
              <a:rPr lang="en-US" sz="2000" b="1" dirty="0"/>
              <a:t>Focus on supporting young nurses through mentorship, onboarding, and skill development programs.</a:t>
            </a:r>
          </a:p>
          <a:p>
            <a:pPr marL="0" indent="0">
              <a:buNone/>
            </a:pPr>
            <a:r>
              <a:rPr lang="en-US" sz="2000" b="1" dirty="0"/>
              <a:t>Compensation Review:</a:t>
            </a:r>
          </a:p>
          <a:p>
            <a:r>
              <a:rPr lang="en-US" sz="2000" b="1" dirty="0"/>
              <a:t>Address income disparities to ensure competitive pay, especially in departments with high attrition rates.</a:t>
            </a:r>
          </a:p>
          <a:p>
            <a:pPr marL="0" indent="0">
              <a:buNone/>
            </a:pPr>
            <a:r>
              <a:rPr lang="en-US" sz="2000" b="1" dirty="0"/>
              <a:t>Flexible Scheduling:</a:t>
            </a:r>
          </a:p>
          <a:p>
            <a:r>
              <a:rPr lang="en-US" sz="2000" b="1" dirty="0"/>
              <a:t>Offer schedules that cater to the needs of single nurses to improve work-life balance.</a:t>
            </a:r>
          </a:p>
          <a:p>
            <a:pPr marL="0" indent="0">
              <a:buNone/>
            </a:pPr>
            <a:r>
              <a:rPr lang="en-US" sz="2000" b="1" dirty="0"/>
              <a:t>Targeted Retention Strategies:</a:t>
            </a:r>
          </a:p>
          <a:p>
            <a:r>
              <a:rPr lang="en-US" sz="2000" b="1" dirty="0"/>
              <a:t>Conduct periodic surveys to understand nurse’s challenges and needs, tailoring interventions to specific high-risk groups.</a:t>
            </a:r>
          </a:p>
          <a:p>
            <a:pPr marL="0" indent="0">
              <a:buNone/>
            </a:pPr>
            <a:r>
              <a:rPr lang="en-US" sz="2000" b="1" dirty="0"/>
              <a:t>By adopting these measures, healthcare organizations can mitigate nurse attrition and foster a more engaged and stable workforce, ultimately enhancing patient care and reducing operational disruptions.</a:t>
            </a:r>
            <a:endParaRPr lang="en-US" sz="2000" dirty="0"/>
          </a:p>
        </p:txBody>
      </p:sp>
    </p:spTree>
    <p:extLst>
      <p:ext uri="{BB962C8B-B14F-4D97-AF65-F5344CB8AC3E}">
        <p14:creationId xmlns:p14="http://schemas.microsoft.com/office/powerpoint/2010/main" val="123420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53084F-636D-4AE0-22F1-73447CACB6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3509CA-9052-2293-B2B2-638A27B6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CC653-CEC6-CCFE-C595-A8FD513B5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BAE30B-A920-111C-FD88-3EA244E6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E32725-D2AF-A91A-8640-56FA9A59B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9F16FE7-D12A-D68B-99C1-5FB608595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31FF6-3BAD-122C-F982-0F0E6D997C29}"/>
              </a:ext>
            </a:extLst>
          </p:cNvPr>
          <p:cNvSpPr>
            <a:spLocks noGrp="1"/>
          </p:cNvSpPr>
          <p:nvPr>
            <p:ph type="ctrTitle"/>
          </p:nvPr>
        </p:nvSpPr>
        <p:spPr>
          <a:xfrm>
            <a:off x="1386865" y="2072640"/>
            <a:ext cx="8834095" cy="2014864"/>
          </a:xfrm>
        </p:spPr>
        <p:txBody>
          <a:bodyPr>
            <a:normAutofit/>
          </a:bodyPr>
          <a:lstStyle/>
          <a:p>
            <a:r>
              <a:rPr lang="en-US" sz="5400" b="1" dirty="0">
                <a:solidFill>
                  <a:srgbClr val="FFFFFF"/>
                </a:solidFill>
              </a:rPr>
              <a:t>Thank You</a:t>
            </a:r>
            <a:br>
              <a:rPr lang="en-US" sz="4800" b="1" dirty="0">
                <a:solidFill>
                  <a:srgbClr val="FFFFFF"/>
                </a:solidFill>
              </a:rPr>
            </a:br>
            <a:endParaRPr lang="en-US" sz="4800" b="1" dirty="0">
              <a:solidFill>
                <a:srgbClr val="FFFFFF"/>
              </a:solidFill>
            </a:endParaRPr>
          </a:p>
        </p:txBody>
      </p:sp>
      <p:sp>
        <p:nvSpPr>
          <p:cNvPr id="18" name="Rectangle 17">
            <a:extLst>
              <a:ext uri="{FF2B5EF4-FFF2-40B4-BE49-F238E27FC236}">
                <a16:creationId xmlns:a16="http://schemas.microsoft.com/office/drawing/2014/main" id="{8F0814F9-7490-0CE6-76EC-2CC255FE8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4503F5-F8BA-C429-3BDD-659743DEB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2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AC692-3F7C-CCC6-7AC4-BC2EEE4A180D}"/>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Introduction</a:t>
            </a:r>
            <a:br>
              <a:rPr lang="en-US" sz="4000" b="1"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A7B185D-F472-31EC-7ED3-08EE4ADC6A42}"/>
              </a:ext>
            </a:extLst>
          </p:cNvPr>
          <p:cNvSpPr>
            <a:spLocks noGrp="1"/>
          </p:cNvSpPr>
          <p:nvPr>
            <p:ph idx="1"/>
          </p:nvPr>
        </p:nvSpPr>
        <p:spPr>
          <a:xfrm>
            <a:off x="4810259" y="649480"/>
            <a:ext cx="6555347" cy="5546047"/>
          </a:xfrm>
        </p:spPr>
        <p:txBody>
          <a:bodyPr anchor="ctr">
            <a:normAutofit/>
          </a:bodyPr>
          <a:lstStyle/>
          <a:p>
            <a:pPr marL="0" indent="0">
              <a:buNone/>
            </a:pPr>
            <a:r>
              <a:rPr lang="en-US" sz="2000"/>
              <a:t>In healthcare, retaining a skilled nursing workforce is crucial to delivering high-quality patient care. Nurse attrition, or the loss of nursing staff, presents challenges such as increased workload for remaining staff, reduced patient satisfaction, and higher costs associated with recruitment and training. This analysis examines a dataset on nurse attrition to identify key trends, high-risk groups, and the primary drivers behind nurse turnover. Understanding these factors is critical for developing targeted strategies to improve retention and ensure the stability of healthcare operations.</a:t>
            </a:r>
          </a:p>
          <a:p>
            <a:endParaRPr lang="en-US" sz="2000"/>
          </a:p>
        </p:txBody>
      </p:sp>
    </p:spTree>
    <p:extLst>
      <p:ext uri="{BB962C8B-B14F-4D97-AF65-F5344CB8AC3E}">
        <p14:creationId xmlns:p14="http://schemas.microsoft.com/office/powerpoint/2010/main" val="376325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66144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A131A0-D2C6-4A78-5CC8-38E7B9264A75}"/>
              </a:ext>
            </a:extLst>
          </p:cNvPr>
          <p:cNvSpPr>
            <a:spLocks noGrp="1"/>
          </p:cNvSpPr>
          <p:nvPr>
            <p:ph idx="1"/>
          </p:nvPr>
        </p:nvSpPr>
        <p:spPr>
          <a:xfrm>
            <a:off x="4810259" y="649480"/>
            <a:ext cx="6555347" cy="5546047"/>
          </a:xfrm>
        </p:spPr>
        <p:txBody>
          <a:bodyPr anchor="ctr">
            <a:normAutofit/>
          </a:bodyPr>
          <a:lstStyle/>
          <a:p>
            <a:pPr marL="0" indent="0">
              <a:buNone/>
            </a:pPr>
            <a:r>
              <a:rPr lang="en-US" sz="1600" b="1"/>
              <a:t>Total Employees by Department:</a:t>
            </a:r>
            <a:endParaRPr lang="en-US" sz="1600"/>
          </a:p>
          <a:p>
            <a:pPr marL="0" indent="0">
              <a:buNone/>
            </a:pPr>
            <a:r>
              <a:rPr lang="en-US" sz="1600"/>
              <a:t>The majority of employees work in the Maternity department (56 employees, 52%), followed by Cardiology (42 employees, 39%), and Neurology (9 employees, 8%).</a:t>
            </a:r>
          </a:p>
          <a:p>
            <a:pPr marL="0" indent="0">
              <a:buNone/>
            </a:pPr>
            <a:r>
              <a:rPr lang="en-US" sz="1600"/>
              <a:t>This breakdown helps identify the size of each department and can indicate where attrition might have the largest organizational impact.</a:t>
            </a:r>
          </a:p>
          <a:p>
            <a:pPr marL="0" indent="0">
              <a:buNone/>
            </a:pPr>
            <a:endParaRPr lang="en-US" sz="1600"/>
          </a:p>
          <a:p>
            <a:pPr marL="0" indent="0">
              <a:buNone/>
            </a:pPr>
            <a:r>
              <a:rPr lang="en-US" sz="1600" b="1"/>
              <a:t>Total Employees by Gender:</a:t>
            </a:r>
            <a:endParaRPr lang="en-US" sz="1600"/>
          </a:p>
          <a:p>
            <a:pPr>
              <a:buFont typeface="Arial" panose="020B0604020202020204" pitchFamily="34" charset="0"/>
              <a:buChar char="•"/>
            </a:pPr>
            <a:r>
              <a:rPr lang="en-US" sz="1600"/>
              <a:t>The workforce comprises </a:t>
            </a:r>
            <a:r>
              <a:rPr lang="en-US" sz="1600" b="1"/>
              <a:t>510 male employees (62%)</a:t>
            </a:r>
            <a:r>
              <a:rPr lang="en-US" sz="1600"/>
              <a:t> and </a:t>
            </a:r>
            <a:r>
              <a:rPr lang="en-US" sz="1600" b="1"/>
              <a:t>312 female employees (38%)</a:t>
            </a:r>
            <a:r>
              <a:rPr lang="en-US" sz="1600"/>
              <a:t>.</a:t>
            </a:r>
          </a:p>
          <a:p>
            <a:pPr>
              <a:buFont typeface="Arial" panose="020B0604020202020204" pitchFamily="34" charset="0"/>
              <a:buChar char="•"/>
            </a:pPr>
            <a:r>
              <a:rPr lang="en-US" sz="1600"/>
              <a:t>This gender distribution highlights a male-majority workforce.</a:t>
            </a:r>
          </a:p>
          <a:p>
            <a:pPr marL="0" indent="0">
              <a:buNone/>
            </a:pPr>
            <a:endParaRPr lang="en-US" sz="1600"/>
          </a:p>
          <a:p>
            <a:pPr marL="0" indent="0">
              <a:buNone/>
            </a:pPr>
            <a:r>
              <a:rPr lang="en-US" sz="1600" b="1"/>
              <a:t>Total Employees by Years at Company:</a:t>
            </a:r>
            <a:endParaRPr lang="en-US" sz="1600"/>
          </a:p>
          <a:p>
            <a:pPr marL="0" indent="0">
              <a:buNone/>
            </a:pPr>
            <a:r>
              <a:rPr lang="en-US" sz="1600"/>
              <a:t>A significant number of employees have a shorter tenure, with a steep drop-off after around five years at the company.</a:t>
            </a:r>
          </a:p>
          <a:p>
            <a:pPr marL="0" indent="0">
              <a:buNone/>
            </a:pPr>
            <a:r>
              <a:rPr lang="en-US" sz="1600"/>
              <a:t>This suggests that most employees leave within their initial years, highlighting a need for improved retention strategies during the early career phase.</a:t>
            </a:r>
          </a:p>
        </p:txBody>
      </p:sp>
      <p:sp>
        <p:nvSpPr>
          <p:cNvPr id="6" name="TextBox 5">
            <a:extLst>
              <a:ext uri="{FF2B5EF4-FFF2-40B4-BE49-F238E27FC236}">
                <a16:creationId xmlns:a16="http://schemas.microsoft.com/office/drawing/2014/main" id="{96BF980B-D676-84E6-80B7-B010576BC051}"/>
              </a:ext>
            </a:extLst>
          </p:cNvPr>
          <p:cNvSpPr txBox="1"/>
          <p:nvPr/>
        </p:nvSpPr>
        <p:spPr>
          <a:xfrm>
            <a:off x="809839" y="2480604"/>
            <a:ext cx="2106374" cy="707886"/>
          </a:xfrm>
          <a:prstGeom prst="rect">
            <a:avLst/>
          </a:prstGeom>
          <a:noFill/>
        </p:spPr>
        <p:txBody>
          <a:bodyPr wrap="square">
            <a:spAutoFit/>
          </a:bodyPr>
          <a:lstStyle/>
          <a:p>
            <a:r>
              <a:rPr lang="en-US" sz="4000" b="1" dirty="0">
                <a:solidFill>
                  <a:srgbClr val="FFFFFF"/>
                </a:solidFill>
              </a:rPr>
              <a:t>Insights:</a:t>
            </a:r>
            <a:endParaRPr lang="en-US" sz="4000" dirty="0"/>
          </a:p>
        </p:txBody>
      </p:sp>
    </p:spTree>
    <p:extLst>
      <p:ext uri="{BB962C8B-B14F-4D97-AF65-F5344CB8AC3E}">
        <p14:creationId xmlns:p14="http://schemas.microsoft.com/office/powerpoint/2010/main" val="51847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8F80F1-AF54-EEFF-5C6D-DB9822AC6735}"/>
              </a:ext>
            </a:extLst>
          </p:cNvPr>
          <p:cNvSpPr>
            <a:spLocks noGrp="1"/>
          </p:cNvSpPr>
          <p:nvPr>
            <p:ph idx="1"/>
          </p:nvPr>
        </p:nvSpPr>
        <p:spPr>
          <a:xfrm>
            <a:off x="4810259" y="649480"/>
            <a:ext cx="6555347" cy="5546047"/>
          </a:xfrm>
        </p:spPr>
        <p:txBody>
          <a:bodyPr anchor="ctr">
            <a:normAutofit/>
          </a:bodyPr>
          <a:lstStyle/>
          <a:p>
            <a:pPr marL="0" indent="0">
              <a:buNone/>
            </a:pPr>
            <a:r>
              <a:rPr lang="en-US" sz="1400" b="1" dirty="0"/>
              <a:t>Distance From Home:</a:t>
            </a:r>
            <a:endParaRPr lang="en-US" sz="1400" dirty="0"/>
          </a:p>
          <a:p>
            <a:pPr marL="0" indent="0">
              <a:buNone/>
            </a:pPr>
            <a:r>
              <a:rPr lang="en-US" sz="1400" dirty="0"/>
              <a:t>Attrition appears to increase significantly as the distance from home grows.</a:t>
            </a:r>
          </a:p>
          <a:p>
            <a:pPr marL="0" indent="0">
              <a:buNone/>
            </a:pPr>
            <a:r>
              <a:rPr lang="en-US" sz="1400" dirty="0"/>
              <a:t>Employees living far from work might face commuting challenges, which could contribute to higher attrition rates.</a:t>
            </a:r>
          </a:p>
          <a:p>
            <a:pPr marL="0" indent="0">
              <a:buNone/>
            </a:pPr>
            <a:endParaRPr lang="en-US" sz="1400" dirty="0"/>
          </a:p>
          <a:p>
            <a:pPr marL="0" indent="0">
              <a:buNone/>
            </a:pPr>
            <a:r>
              <a:rPr lang="en-US" sz="1400" b="1" dirty="0"/>
              <a:t>Business Travel:</a:t>
            </a:r>
            <a:endParaRPr lang="en-US" sz="1400" dirty="0"/>
          </a:p>
          <a:p>
            <a:pPr marL="0" indent="0">
              <a:buNone/>
            </a:pPr>
            <a:r>
              <a:rPr lang="en-US" sz="1400" dirty="0"/>
              <a:t>Frequent travelers seem to have higher attrition rates compared to those who travel rarely or not at all.</a:t>
            </a:r>
          </a:p>
          <a:p>
            <a:pPr marL="0" indent="0">
              <a:buNone/>
            </a:pPr>
            <a:r>
              <a:rPr lang="en-US" sz="1400" dirty="0"/>
              <a:t>Business travel can lead to work-life balance issues, potentially increasing turnover.</a:t>
            </a:r>
          </a:p>
          <a:p>
            <a:pPr marL="0" indent="0">
              <a:buNone/>
            </a:pPr>
            <a:endParaRPr lang="en-US" sz="1400" dirty="0"/>
          </a:p>
          <a:p>
            <a:pPr marL="0" indent="0">
              <a:buNone/>
            </a:pPr>
            <a:r>
              <a:rPr lang="en-US" sz="1400" b="1" dirty="0"/>
              <a:t>Number of Companies Worked:</a:t>
            </a:r>
            <a:endParaRPr lang="en-US" sz="1400" dirty="0"/>
          </a:p>
          <a:p>
            <a:pPr marL="0" indent="0">
              <a:buNone/>
            </a:pPr>
            <a:r>
              <a:rPr lang="en-US" sz="1400" dirty="0"/>
              <a:t>Employees with a history of working at multiple companies show a higher attrition rate.</a:t>
            </a:r>
          </a:p>
          <a:p>
            <a:pPr marL="0" indent="0">
              <a:buNone/>
            </a:pPr>
            <a:r>
              <a:rPr lang="en-US" sz="1400" dirty="0"/>
              <a:t>This might indicate a pattern of job-hopping or dissatisfaction with employers.</a:t>
            </a:r>
          </a:p>
          <a:p>
            <a:pPr marL="0" indent="0">
              <a:buNone/>
            </a:pPr>
            <a:endParaRPr lang="en-US" sz="1400" dirty="0"/>
          </a:p>
          <a:p>
            <a:pPr marL="0" indent="0">
              <a:buNone/>
            </a:pPr>
            <a:r>
              <a:rPr lang="en-US" sz="1400" b="1" dirty="0"/>
              <a:t>Job Satisfaction:</a:t>
            </a:r>
            <a:endParaRPr lang="en-US" sz="1400" dirty="0"/>
          </a:p>
          <a:p>
            <a:pPr marL="0" indent="0">
              <a:buNone/>
            </a:pPr>
            <a:r>
              <a:rPr lang="en-US" sz="1400" dirty="0"/>
              <a:t>Higher job satisfaction scores are associated with lower attrition rates.</a:t>
            </a:r>
          </a:p>
          <a:p>
            <a:pPr marL="0" indent="0">
              <a:buNone/>
            </a:pPr>
            <a:r>
              <a:rPr lang="en-US" sz="1400" dirty="0"/>
              <a:t>Employees who are less satisfied with their roles are more likely to leave.</a:t>
            </a:r>
          </a:p>
        </p:txBody>
      </p:sp>
      <p:sp>
        <p:nvSpPr>
          <p:cNvPr id="6" name="TextBox 5">
            <a:extLst>
              <a:ext uri="{FF2B5EF4-FFF2-40B4-BE49-F238E27FC236}">
                <a16:creationId xmlns:a16="http://schemas.microsoft.com/office/drawing/2014/main" id="{3993F04D-A76E-29B6-592F-6705800B8932}"/>
              </a:ext>
            </a:extLst>
          </p:cNvPr>
          <p:cNvSpPr txBox="1"/>
          <p:nvPr/>
        </p:nvSpPr>
        <p:spPr>
          <a:xfrm>
            <a:off x="959768" y="2540686"/>
            <a:ext cx="2118280" cy="707886"/>
          </a:xfrm>
          <a:prstGeom prst="rect">
            <a:avLst/>
          </a:prstGeom>
          <a:noFill/>
        </p:spPr>
        <p:txBody>
          <a:bodyPr wrap="square">
            <a:spAutoFit/>
          </a:bodyPr>
          <a:lstStyle/>
          <a:p>
            <a:r>
              <a:rPr lang="en-US" sz="4000" b="1" dirty="0">
                <a:solidFill>
                  <a:srgbClr val="FFFFFF"/>
                </a:solidFill>
              </a:rPr>
              <a:t>Insights</a:t>
            </a:r>
            <a:endParaRPr lang="en-US" sz="4000" dirty="0"/>
          </a:p>
        </p:txBody>
      </p:sp>
    </p:spTree>
    <p:extLst>
      <p:ext uri="{BB962C8B-B14F-4D97-AF65-F5344CB8AC3E}">
        <p14:creationId xmlns:p14="http://schemas.microsoft.com/office/powerpoint/2010/main" val="333541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18247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6C842BA-2A02-9245-8C12-93B20CDA4421}"/>
              </a:ext>
            </a:extLst>
          </p:cNvPr>
          <p:cNvSpPr txBox="1"/>
          <p:nvPr/>
        </p:nvSpPr>
        <p:spPr>
          <a:xfrm>
            <a:off x="826396" y="586855"/>
            <a:ext cx="4230100" cy="3387497"/>
          </a:xfrm>
          <a:prstGeom prst="rect">
            <a:avLst/>
          </a:prstGeom>
        </p:spPr>
        <p:txBody>
          <a:bodyPr vert="horz" lIns="91440" tIns="45720" rIns="91440" bIns="45720" rtlCol="0" anchor="b">
            <a:normAutofit/>
          </a:bodyPr>
          <a:lstStyle/>
          <a:p>
            <a:pPr marL="0" indent="0" algn="r">
              <a:lnSpc>
                <a:spcPct val="90000"/>
              </a:lnSpc>
              <a:spcBef>
                <a:spcPct val="0"/>
              </a:spcBef>
              <a:spcAft>
                <a:spcPts val="600"/>
              </a:spcAft>
            </a:pPr>
            <a:r>
              <a:rPr lang="en-US" sz="4000" b="1" kern="1200">
                <a:solidFill>
                  <a:srgbClr val="FFFFFF"/>
                </a:solidFill>
                <a:latin typeface="+mj-lt"/>
                <a:ea typeface="+mj-ea"/>
                <a:cs typeface="+mj-cs"/>
              </a:rPr>
              <a:t>Key Insights</a:t>
            </a:r>
          </a:p>
        </p:txBody>
      </p:sp>
      <p:sp>
        <p:nvSpPr>
          <p:cNvPr id="3" name="Content Placeholder 2">
            <a:extLst>
              <a:ext uri="{FF2B5EF4-FFF2-40B4-BE49-F238E27FC236}">
                <a16:creationId xmlns:a16="http://schemas.microsoft.com/office/drawing/2014/main" id="{CCC4791E-8267-8597-B773-81F545B1E119}"/>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a:r>
              <a:rPr lang="en-US" sz="1300" b="1" dirty="0"/>
              <a:t>1. Attrition by Department</a:t>
            </a:r>
          </a:p>
          <a:p>
            <a:pPr marL="0"/>
            <a:r>
              <a:rPr lang="en-US" sz="1300" b="1" dirty="0"/>
              <a:t>Highest Attrition Rates:</a:t>
            </a:r>
          </a:p>
          <a:p>
            <a:pPr marL="0"/>
            <a:r>
              <a:rPr lang="en-US" sz="1300" dirty="0"/>
              <a:t>Neurology: 14.55%</a:t>
            </a:r>
          </a:p>
          <a:p>
            <a:pPr marL="0"/>
            <a:r>
              <a:rPr lang="en-US" sz="1300" dirty="0"/>
              <a:t>Cardiology: 11.76%</a:t>
            </a:r>
          </a:p>
          <a:p>
            <a:pPr marL="0"/>
            <a:r>
              <a:rPr lang="en-US" sz="1300" dirty="0"/>
              <a:t>Maternity: 11.25%</a:t>
            </a:r>
          </a:p>
          <a:p>
            <a:pPr marL="0"/>
            <a:r>
              <a:rPr lang="en-US" sz="1300" dirty="0"/>
              <a:t>Observations: Departments with high patient acuity and workload, such as Neurology and Cardiology, experience significantly higher attrition.</a:t>
            </a:r>
          </a:p>
          <a:p>
            <a:pPr marL="0"/>
            <a:r>
              <a:rPr lang="en-US" sz="1300" b="1" dirty="0"/>
              <a:t>2. Attrition by Age</a:t>
            </a:r>
          </a:p>
          <a:p>
            <a:pPr marL="0"/>
            <a:r>
              <a:rPr lang="en-US" sz="1300" b="1" dirty="0"/>
              <a:t>Young Nurses at Risk:</a:t>
            </a:r>
          </a:p>
          <a:p>
            <a:pPr marL="0"/>
            <a:r>
              <a:rPr lang="en-US" sz="1300" dirty="0"/>
              <a:t>Attrition is highest among younger nurses, particularly those under 30.</a:t>
            </a:r>
          </a:p>
          <a:p>
            <a:pPr marL="0"/>
            <a:r>
              <a:rPr lang="en-US" sz="1300" dirty="0"/>
              <a:t>Possible reasons include challenges in adapting to workplace stress and seeking career advancements.</a:t>
            </a:r>
          </a:p>
          <a:p>
            <a:pPr marL="0"/>
            <a:r>
              <a:rPr lang="en-US" sz="1300" b="1" dirty="0"/>
              <a:t>3. Marital Status</a:t>
            </a:r>
          </a:p>
          <a:p>
            <a:pPr marL="0"/>
            <a:r>
              <a:rPr lang="en-US" sz="1300" b="1" dirty="0"/>
              <a:t>High-Risk Group:</a:t>
            </a:r>
          </a:p>
          <a:p>
            <a:pPr marL="0"/>
            <a:r>
              <a:rPr lang="en-US" sz="1300" dirty="0"/>
              <a:t>Single nurses exhibit a significantly higher attrition rate (23.19%) compared to their married (8.99%) or divorced (6.63%) counterparts.</a:t>
            </a:r>
          </a:p>
          <a:p>
            <a:pPr marL="0"/>
            <a:r>
              <a:rPr lang="en-US" sz="1300" dirty="0"/>
              <a:t>Suggests single nurses may experience greater stress or lack support systems.</a:t>
            </a:r>
          </a:p>
          <a:p>
            <a:pPr marL="0"/>
            <a:endParaRPr lang="en-US" sz="1300" dirty="0"/>
          </a:p>
        </p:txBody>
      </p:sp>
    </p:spTree>
    <p:extLst>
      <p:ext uri="{BB962C8B-B14F-4D97-AF65-F5344CB8AC3E}">
        <p14:creationId xmlns:p14="http://schemas.microsoft.com/office/powerpoint/2010/main" val="420119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CBD13331-0BF8-ACFF-05D0-45A561934DA3}"/>
              </a:ext>
            </a:extLst>
          </p:cNvPr>
          <p:cNvGraphicFramePr>
            <a:graphicFrameLocks noGrp="1"/>
          </p:cNvGraphicFramePr>
          <p:nvPr>
            <p:ph idx="1"/>
            <p:extLst>
              <p:ext uri="{D42A27DB-BD31-4B8C-83A1-F6EECF244321}">
                <p14:modId xmlns:p14="http://schemas.microsoft.com/office/powerpoint/2010/main" val="2734424676"/>
              </p:ext>
            </p:extLst>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87FEB3C-069E-3F1F-E67D-72AB29C01DE5}"/>
              </a:ext>
            </a:extLst>
          </p:cNvPr>
          <p:cNvSpPr txBox="1"/>
          <p:nvPr/>
        </p:nvSpPr>
        <p:spPr>
          <a:xfrm>
            <a:off x="610779" y="2689865"/>
            <a:ext cx="2625790" cy="584775"/>
          </a:xfrm>
          <a:prstGeom prst="rect">
            <a:avLst/>
          </a:prstGeom>
          <a:noFill/>
        </p:spPr>
        <p:txBody>
          <a:bodyPr wrap="square">
            <a:spAutoFit/>
          </a:bodyPr>
          <a:lstStyle/>
          <a:p>
            <a:pPr marL="0" indent="0">
              <a:buNone/>
            </a:pPr>
            <a:r>
              <a:rPr lang="en-US" sz="3200" b="1" dirty="0">
                <a:solidFill>
                  <a:schemeClr val="bg2"/>
                </a:solidFill>
              </a:rPr>
              <a:t>Insights:</a:t>
            </a:r>
          </a:p>
        </p:txBody>
      </p:sp>
    </p:spTree>
    <p:extLst>
      <p:ext uri="{BB962C8B-B14F-4D97-AF65-F5344CB8AC3E}">
        <p14:creationId xmlns:p14="http://schemas.microsoft.com/office/powerpoint/2010/main" val="226277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b24b54c1-dd1e-42b6-9f2f-ef3e8455a3a2}">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YTW/bOBD9KwYvvXgLUd/KLXHcRRfbIGiKFEXRw5AcO2xlUaCobLyG/nuHktMYjdK4XTQFur4I4HA88+bjPUjeMKWbuoT1GayQHbETYz6twH6acDZl1WBL8yDPM4FZlkCRc5RxmNCtqZ02VcOONsyBXaK71E0LpQ9ExvcsVDzOVBTLIA4D5LGIcmAfpgzK8hyW3mcBZYNTVqNtTAWl/heHEHTlbIvdlOFNXRoLPtGFA4c+2TW505mA8ecR4QDp9DVeoHSDFQNcLCDL4jjgUIhQyCQmt2Zw6PGOuvjQffqZqRzoitJ4WxrKIo3VIkiTvOBBASkk3r7Qpdu6iPX8prZU8+a2ZS/6S8mjIBeZlCJKpYQgjbgkJG5de58Z1bM0VksoyTiE89Eub+sLp+yFNas+7nY8ijznldNuTYdTvcLKu07+mJxvezjR1cKQ05s+R9BRv99eocU+CBWm9NClDXvZPz1wbJqhMb1L2a6+uvGnC9Naia9xcXfo4XQ0pHNraIQ9pL+MeG1KJDMlvoSy7VeB4v6tqToq1NfnzeT77Ky1DT7zvh86egzj3sm5F5Y9uvEgxim7Mv/MLNIgFDvi3XQzPpsngXWKNVhHzu4esmAH2bG6hkqiugfrFULTWvwRXNSRycsRSG+MI7DzFXFwjTTJ+7j80BpdLcstc+9INCwgU6Zq3eyKKvOKIT4SCT1l6GfGKrQn637rTrW9pS8t/fzp6/LrOugIuX3cUYrtIqz3J8d/nLynwpRJLDKeqTwHkALCIggKtafo0K9ikHGQpjIGUXCSufAgOgfRGYX1J1bEwt9JcGqNB7nZb+aD1IDAACIh41hwVXAecl7sKTVFFCY8KuIiiAKQSZiHSXCQmoPU/I/ebwTYg9x879vN6Jfhg5Lz61b22Dk76MnIZkwJ47AEd7IopcryNCvSIiuSMIuUyHYEcX4jy1bhrxDDM+Pud+enKORuzx7XyKoty1uBHCRyt8vx4/xrSi2pk7vsYyu0y55RChz0NdUDPo3DvVH9NfYbNq7dJ9Bo6bW7h9U9wJ8v1T3JCg7kSVOIZJ6hyOM8zjjkaf6NT4PHVPXHYT8kP+8QbHPsZmZVQ7X+nbTeaiFM9T1yz7+W+ydo988W+72BDJzuxqlpWtfUIPEcKhyhKK0D0FuqeoSm/R+IX0jadZ8Bz/YfrM4UAAA=&quot;"/>
    <we:property name="creatorSessionId" value="&quot;13bde8aa-bea9-419a-8adf-bfdf912b0c46&quot;"/>
    <we:property name="creatorTenantId" value="&quot;c6e549b3-5f45-4032-aae9-d4244dc5b2c4&quot;"/>
    <we:property name="creatorUserId" value="&quot;100320035C3317DC&quot;"/>
    <we:property name="datasetId" value="&quot;837cb3c8-dff1-4dce-85b6-502de6d82497&quot;"/>
    <we:property name="embedUrl" value="&quot;/reportEmbed?reportId=00fc00d4-9b80-4fe0-af17-562a1d845e76&amp;config=eyJjbHVzdGVyVXJsIjoiaHR0cHM6Ly9XQUJJLUlORElBLUNFTlRSQUwtQS1QUklNQVJZLXJlZGlyZWN0LmFuYWx5c2lzLndpbmRvd3MubmV0IiwiZW1iZWRGZWF0dXJlcyI6eyJ1c2FnZU1ldHJpY3NWTmV4dCI6dHJ1ZX19&amp;disableSensitivityBanner=true&quot;"/>
    <we:property name="initialStateBookmark" value="&quot;H4sIAAAAAAAAA+1YTW/bOBD9KwYvvXgLUpJlKTfHcRdtN2mQFFkURVAMqXHCVhYFisrGNfTfd0g5bdA4jZvFpkDri2EOxzNvPt6DrBUrdFOXsDyCBbI9tm/MpwXYTwPBhqxa2968eX04OXn94WhyOCOzqZ02VcP2VsyBvUB3ppsWSh+BjO/PhwzK8hgu/GkOZYNDVqNtTAWl/oy9M10522I3ZHhdl8aCD3nqwKEPe0XudKbc4nlMGUE5fYWnqFxvRY7zOYzHScIF5DKSapSQW9M7BGQbXXzokH5qKge6ojTelkYqT5NiztNRlgueQwojb5/r0q1d5HJ2XVuqbnXTlRfhUomYZ3KslIxTpYCnsVCExC1r7zOlei6M1QpKMvbhfLSzm/qiIXthzSLEXU+gIM9Z5bRb0uFAL7DyroM/BsfrHg50NTfk9Dbk4B31++9LtBiCUGGF7ru0Yi/DpweOTdM3JriU7eKbG386Na1VeILzr4cAp6MhHVtDIwyQXhl5YkokMyU+g7INQ6e4f2mqjgr19Xkz+T47am2Dz7zveUcf/bhv5dwKyxbduBfjkF2af6YWaRAF2xPdcLV5Nk8C6wBrsI6c3R1k/BaySXEFlcLiDqxDhKa1+Bhc1JHByw2Q3hpHYGcL4uASaZJ3cfmhNbq6KNfM/UqifgFZYarWTS+pMq8N8iOR0FOGfmZsgXZ/GbbuQNsb+tLSz56+Lr+uvY6Q28dbSrFehOX25PiPk/dUGDKF+ViMiywDUBKinPO82FJ06FcJqISnqUpA5oJkLtqJzk50NsL6Eyti4a8kOLXGndxsN/NeakAih1iqJJGiyIWIhMi3lJo8jkYizpOcxxzUKMqiEd9JzU5qfqPnGwl2Jzc/+nQTFSIZF3GieBJxFImMM7hfcn7eyk6cs72ePGIzmlIrErzbe8EWSP+I/ZcCHITi6j6bxv7eFOEaQ+2bVWUfGq28qgRN6e6Z7BdtepLm9GNNU4hVNkaZJVkyFpCl2XceWh/i++Nh30eMdwi2mbipWdRQLX8lFbJaSlP9iBCJb4XoCdr9f8vQ1kDOA3m6zdQ0rWtqUHgMFW6gKK0D0PNT8QBNw6stFpLQpLQsH+K1f+H1hdRd9y9SnZUiexMAAA==&quot;"/>
    <we:property name="isFiltersActionButtonVisible" value="true"/>
    <we:property name="isVisualContainerHeaderHidden" value="false"/>
    <we:property name="pageDisplayName" value="&quot;Page 6&quot;"/>
    <we:property name="pageName" value="&quot;e0effa774401a9b2bc54&quot;"/>
    <we:property name="reportEmbeddedTime" value="&quot;2024-12-09T17:49:19.853Z&quot;"/>
    <we:property name="reportName" value="&quot;Assignment11&quot;"/>
    <we:property name="reportState" value="&quot;CONNECTED&quot;"/>
    <we:property name="reportUrl" value="&quot;/groups/me/reports/00fc00d4-9b80-4fe0-af17-562a1d845e76/e0effa774401a9b2bc54?bookmarkGuid=fe5ee4b3-1db8-4272-b93b-75de8081e799&amp;bookmarkUsage=1&amp;ctid=c6e549b3-5f45-4032-aae9-d4244dc5b2c4&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df3aaadf-c5d5-4fcf-b0e4-c49066c5ff13}">
  <we:reference id="WA200003233" version="2.0.0.3" store="en-US" storeType="OMEX"/>
  <we:alternateReferences/>
  <we:properties>
    <we:property name="Microsoft.Office.CampaignId" value="&quot;none&quot;"/>
    <we:property name="reportUrl" value="&quot;/groups/me/reports/00fc00d4-9b80-4fe0-af17-562a1d845e76/c4044c304a601a90e6e6?bookmarkGuid=8bc92e81-fef2-4a2a-9fe1-fb82f6f2aa97&amp;bookmarkUsage=1&amp;ctid=c6e549b3-5f45-4032-aae9-d4244dc5b2c4&amp;fromEntryPoint=export&quot;"/>
    <we:property name="reportState" value="&quot;CONNECTED&quot;"/>
    <we:property name="artifactViewState" value="&quot;live&quot;"/>
    <we:property name="reportEmbeddedTime" value="&quot;2024-12-09T17:50:39.829Z&quot;"/>
    <we:property name="creatorSessionId" value="&quot;b1db9e28-85e2-4200-b439-dbb59b4d977d&quot;"/>
    <we:property name="creatorUserId" value="&quot;100320035C3317DC&quot;"/>
    <we:property name="creatorTenantId" value="&quot;c6e549b3-5f45-4032-aae9-d4244dc5b2c4&quot;"/>
    <we:property name="pageDisplayName" value="&quot;Page 5&quot;"/>
    <we:property name="pageName" value="&quot;c4044c304a601a90e6e6&quot;"/>
    <we:property name="reportName" value="&quot;Assignment11&quot;"/>
    <we:property name="isVisualContainerHeaderHidden" value="false"/>
    <we:property name="isFiltersActionButtonVisible" value="true"/>
    <we:property name="initialStateBookmark" value="&quot;H4sIAAAAAAAAA+2X30/bMBDH/5XKz93kND8KvLWl0zbGD1HEHqZqujjXYnDiyHY6Cur/vrNTBgOm7gGxSuOpzuWbu6/vPk6VW1ZIWytYHkGJbI8Ntb4qwVx1ItZl1Tp2fHxwODg9+H40OBxTWNdO6sqyvVvmwMzRnUvbgPIZKPht2mWg1AnM/dUMlMUuq9FYXYGSN9iK6ZYzDa66DK9rpQ34lBMHDn3aBcnpmmpH76OUSoJwcoETFK4Ni4QniYh5AhmPYJdjhhnJbCsI1p6V+Nyh/khXDmRFdXws3Y0FpMCTfpIWHERvJxI+PpPKrSX5cnxdG9oebXpZ+7aMyOxcGylAsbANg7Z1fctGWjVlWI1/i090YwSe4izcqpx0S8q0L0usvKTzrvNZ551P1UyzFfXmxGjqXNAMG0t2rT0zsEAV7l7oHyOD5KJge3zV/WVsUCygEhR97OoQwTYGX9LWwDkjfc87xs9uW2ydaQeqMy4JrSUSh099TSlCHZ2rNZD3aJy1doVqLA0fiyGY0QUY58nPL4kwzwM9rU2BZrgMSOxLc8dmr/toF6/R9dX07oyQ6vLBKVhD2rp8BSqnK6/AXlpEwPsi7uXx7g6kCW4+T3/k4+Vt70vrfK0PRpcfdbk93G48ThuxVTSPO1yhcXqCinA4fyDx7903lP+GiRbmfpZBmia8l3Pej4XguBNtE8wUn9Dfp51BO7Y3lv97lp8i0aLM0zwhkmcCslhkvJfxJN4mlI+acqTLGiqJ9qs2V1T0jebnaI4e0/xKs/hXQD9rxjMdsL7vGCuRPkj8QjfO1iDwBCoMpuo2m8SgI16gKvzkwtr43y+SDkE7uHNQjZ9Z+HxhoQjNUuYKNzzgR8iCreDuJ56Fv6dfDQAA&quot;"/>
    <we:property name="bookmark" value="&quot;H4sIAAAAAAAAA+2XTW8aMRCG/wryeVt52Q8Ct0BStVUbRSWih4rD4B2IE+96ZXtpaMR/79gLTUqo6CFKkZoT3vHLzOuZx4u4Z4W0tYLVBZTIBmyo9W0J5rYTs4hVbYwXWdHPecx7ecaLhGM/47Srayd1ZdngnjkwC3QTaRtQPhEFv00jBkpdwsI/zUFZjFiNxuoKlPyBrZi2nGlwHTG8q5U24FOOHTj0aZckp2eyEL+NMyoJwskljlG4NixSnqYi4SmQPehzzDEnmW0Fwdpeic8d6o905UBWVMfHsn4iIAOe9tKs4CC6J7Hw8blUbiOZrc7vakPHo0Ovat+dEZldaCMFKBaOYdC2ru/ZSKumDKvz3+Jj3RiBX3Aetion3YoynckSKy/pvOl81LPOh2qu2Zp6c2k0dS5oho0lu9ZeGViiCrvX+vvIILko2ICvo1/GToslVIKiu64+I9jG4HPaOnXOSN/zjvGzOxZbV9qB6pyXhNYKicOnvqYUoY4u1AbIBzSuWrtCNZaGj8UQzOgajPPkz26IMM8DfVubAs1wFZA4k2bLZjfaOcVLdH093d4RUt08ugUbSFuXL0DldO0V2M2KGHhPJN1Z0j+BLMXD9+mPfDy/7TNpna/1zujyvS6Ph9uD1+kgtormscUVGqfHqAiHySOJf+++ovw3TLQw9/Icsizl3RnnvUQIjifxMcFM8TH9fNo5tGN7Zfm/Z/kpEi3KPJulRPJcQJ6InHdznibHhPJFU450WUMl0X7V5paKvtK8j+Z4l+YXmsW/AnqvGc90wPqhY6xE+kPiF7pxtgaBl1BhMFW32SQGHfECVeEnF9bGf36SdAnawU1ANX5mfiIsVAnFfgLTb2vHNQ0AAA==&quot;"/>
    <we:property name="datasetId" value="&quot;837cb3c8-dff1-4dce-85b6-502de6d82497&quot;"/>
    <we:property name="embedUrl" value="&quot;/reportEmbed?reportId=00fc00d4-9b80-4fe0-af17-562a1d845e76&amp;config=eyJjbHVzdGVyVXJsIjoiaHR0cHM6Ly9XQUJJLUlORElBLUNFTlRSQUwtQS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we:webextension>
</file>

<file path=ppt/webextensions/webextension3.xml><?xml version="1.0" encoding="utf-8"?>
<we:webextension xmlns:we="http://schemas.microsoft.com/office/webextensions/webextension/2010/11" id="{5993736b-7879-4322-af70-0bad0b5596c5}">
  <we:reference id="WA200003233" version="2.0.0.3" store="en-US" storeType="OMEX"/>
  <we:alternateReferences/>
  <we:properties>
    <we:property name="Microsoft.Office.CampaignId" value="&quot;none&quot;"/>
    <we:property name="reportUrl" value="&quot;/groups/me/reports/00fc00d4-9b80-4fe0-af17-562a1d845e76/e3ff93cac373e5d8c0dd?bookmarkGuid=80bc5483-59df-4e55-93d7-f04ac398f89a&amp;bookmarkUsage=1&amp;ctid=c6e549b3-5f45-4032-aae9-d4244dc5b2c4&amp;fromEntryPoint=export&quot;"/>
    <we:property name="reportState" value="&quot;CONNECTED&quot;"/>
    <we:property name="artifactViewState" value="&quot;live&quot;"/>
    <we:property name="reportEmbeddedTime" value="&quot;2024-12-09T17:50:09.206Z&quot;"/>
    <we:property name="creatorSessionId" value="&quot;3456cea0-372f-470b-9e60-e22f1299cc0f&quot;"/>
    <we:property name="creatorUserId" value="&quot;100320035C3317DC&quot;"/>
    <we:property name="creatorTenantId" value="&quot;c6e549b3-5f45-4032-aae9-d4244dc5b2c4&quot;"/>
    <we:property name="pageDisplayName" value="&quot;Page 1&quot;"/>
    <we:property name="pageName" value="&quot;e3ff93cac373e5d8c0dd&quot;"/>
    <we:property name="reportName" value="&quot;Assignment11&quot;"/>
    <we:property name="isVisualContainerHeaderHidden" value="false"/>
    <we:property name="isFiltersActionButtonVisible" value="true"/>
    <we:property name="initialStateBookmark" value="&quot;H4sIAAAAAAAAA+1YTW/bOBD9K4YuvXgX1Jct9eY4TpFtnQbJInsogmIkjhW1tChQlDeu4f++Q0rG1o4du9l8LRCfpNFoOPP45pmjhcPzqhQwP4MpOu+dIym/T0F977hO1yla2+fPH8eDi49fzwbjEZllqXNZVM77haNBZaiv8qoGYSKQ8ct11wEhziEzdxMQFXadElUlCxD5D2yc6ZFWNS67Dt6WQiowIS81aDRhZ+RO97S2+7tPK0Kq8xleYqobK/qTSeynkPp9H0MepYxzcqsaB5vZVheyT3KhKbq5TOaj21JRxotVpSf2YRKxaBL6LEXsR33ux6wXU3Q9L43PkHLMpMpTEI7NXmHVJLtwhlLUU3s1WrNfylqleIET+6jQuZ5TpON8ioVx6fzW+UMmndNiIp0lQXKuJAFmfcj+CWcorP1G/j1USOtTJeHymiwzC+ZQFhryYlVWLw4wwjj2eOxygDhi4YGVxyG6zOuB54MXJMB7PHF3Vd6EM9GuVrvldZ0TJac2bssnsy1bCz5vGdHJTdVd50+7BlsSe/66QYU2CBXGc92CeLoBbNW6HAB5c2PTuYvvhRRIZlr4CkRtKUxxP+VUHRVq6jNm8n13VqsK3xnf6+XS4v9Y27+Oxs4c1yngLruL1d4M+AyKFPkdSo4RqlrhY3JyoLWyu9JRpl8302I/pfU0zXIvWsdYgtLkrLdkZvasyotMtDJkxcZeNfxzyhyHN/S+kbnkG+mJ6Rd6SSqO6mhuKXecq5USEeNHzw63oWqjiOT17SfNa9GeH94Y/xFe0wa0rV7suegFfuhzBoCuy4LdgvO6CbszrSeCc5Bty2cvTQWp/RtP9wPbEJRFURqGsce454ceJD1gbC9BX0C6xkAAgjDHoLp6GE1fonv2sjUVdUVAIz8C9cbaX2FAw9/IC0Ovn/RT5idBwMBPWPJ/FdgXaKsRr1M7X5zkKPhDCKwV4hTKTdpupckHJevyKTlyp5yGJL6XeBAHHtJxP4mQBzy659j/RpKN7D5gQRr0EHJwWdT6TdYOArehakrDeL+H6HssClLW4+y+/+O1CRX9kE3CCMDFlP7F+0GYeq9mQj2T+i50TzK2rp/C906uRS3Eamx9xsH13lHsgMPMIMsUZrCCd/RIOe/qmbEs9I2YnxapnDb6dFIXbc+6Dzn22Ax/RRncTWV4jo15XeOkFYh/sXKmqDKrjLLWVQkpnkPRtF7ZRMmx+d53WwKJDG+vbdtv6QT7PdKxi9Be5YnAPS+Yr5RO2zb0+wd01Gp+MBUAAA==&quot;"/>
    <we:property name="bookmark" value="&quot;H4sIAAAAAAAAA+1YTW/bOBD9K4YuvXgX1Jct9ZY4TpFFEwTNInsochiRY0UtLQoU5Y3X8H/fISVja8eO3TRfC8QnaTQezjy+eeJo4YmiriTML2CK3kfvWKnvU9Dfe77X98rWNkxjlggMkQHEaRT5ISI9VZUpVFl7HxeeAZ2juS7qBqQNRMavN30PpLyE3N5NQNbY9yrUtSpBFv9g60yPjG5w2ffwrpJKgw15ZcCgDTsjd7qnFPzfQ1oRuClmeIXctFYMJ5M05MDDYYixSDgTgtzq1sFlttWF7JNCGopuL7P5+K7SlPFiVfCpe5glLJnEIeOIw2QowpQNUopu5pX1GVGOudIFB+m57DXWbbILb6RkM3VX4zX7lWo0xy84cY9KU5g5RTopplhal95vvT9U1jsrJ8pbEiSXWhFgzofsn3GG0tlv1d8jjbQ+VRIvb8gyc2COVGmgKFdlDdIIE0zTQKS+AEgTFh9YeRqjz4IBBCEEUQZiIDJ/V+VtOBvterVbQd871Wrq4na0stuyteDLjhG9wlbd9/50a7AlseevW9ToglBhojAdiGcbwNadywGQtzcunfv4flESyUwLX4NsHIUp7ueCqqNCbX3WTL4fLhpd4wfre7NcOvyfavvX0diZ4zoF/GV/sdqbIzGDkqO4R8lzhLrR+JScPDJGu13paduvm2mxH9J6nmZ5EK0TrEAbcjZbMrN7VhdlLjsZcmLjrlr+eVWBo1v6v5W57Bvpie0X+pPSAvXx3FHupNArJSLGj18cbkvVVhHJ69sPmtehPT+8MX4RXtsGtK1BGvgYRGEcCnpToO+zaLfgvG3C7kzrmeA8yrfls5emktT+naf7gW0JypKEx3EaMBGEcQDZABjbS9BXkK5zIABB2mNQUz+Opq/RPXvZymVTE9AojkG/s/ZnGNDyNwniOBhmQ87CLIoYhBnL/q8C+wptNRYNd/PFaYFSPIbARiNOodqk7VaafNKqqZ6TI/fKaUkSBlkAaRQgHfezBEUkkgeO/e8k2cjuE5akQY8hh1BlY95l7SBwW6pyGsaHA8QwYEnE2UCwh97HaxMqhjGbxAmAj5ze4sMo5sGbmVAvlLkP3bOMreun8L2Ta9lIuRpbX3BwfXAUO+Awc5TnGnNYwTt+opx39cy5Ks2tnJ+VXE1bfTptyq5n/ccce1yGP6MM/qYyvMTGvK1x0gnEf1h5U9S5U0bVmLoCjpdQtq1XtVEKbL/33VVAIiO6a9f2WzrBfY/0ujag378no2QOBxUAAA==&quot;"/>
    <we:property name="datasetId" value="&quot;837cb3c8-dff1-4dce-85b6-502de6d82497&quot;"/>
    <we:property name="embedUrl" value="&quot;/reportEmbed?reportId=00fc00d4-9b80-4fe0-af17-562a1d845e76&amp;config=eyJjbHVzdGVyVXJsIjoiaHR0cHM6Ly9XQUJJLUlORElBLUNFTlRSQUwtQS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2058</TotalTime>
  <Words>999</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 Light</vt:lpstr>
      <vt:lpstr>Office Theme</vt:lpstr>
      <vt:lpstr>Analysis of Nurse Attrition in Healthcare </vt:lpstr>
      <vt:lpstr>Introduction </vt:lpstr>
      <vt:lpstr>Microsoft Power BI</vt:lpstr>
      <vt:lpstr>PowerPoint Presentation</vt:lpstr>
      <vt:lpstr>Microsoft Power BI</vt:lpstr>
      <vt:lpstr>PowerPoint Presentation</vt:lpstr>
      <vt:lpstr>Microsoft Power BI</vt:lpstr>
      <vt:lpstr>PowerPoint Presentation</vt:lpstr>
      <vt:lpstr>PowerPoint Presentation</vt:lpstr>
      <vt:lpstr>PowerPoint Presentation</vt:lpstr>
      <vt:lpstr>PowerPoint Presentation</vt:lpstr>
      <vt:lpstr>PowerPoint Presentation</vt:lpstr>
      <vt:lpstr>PowerPoint Presentation</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Deepa Chandramohan</cp:lastModifiedBy>
  <cp:revision>5</cp:revision>
  <dcterms:created xsi:type="dcterms:W3CDTF">2018-06-07T21:39:02Z</dcterms:created>
  <dcterms:modified xsi:type="dcterms:W3CDTF">2024-12-10T03:07:11Z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