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689" r:id="rId2"/>
  </p:sldMasterIdLst>
  <p:notesMasterIdLst>
    <p:notesMasterId r:id="rId25"/>
  </p:notesMasterIdLst>
  <p:sldIdLst>
    <p:sldId id="260" r:id="rId3"/>
    <p:sldId id="257" r:id="rId4"/>
    <p:sldId id="4444" r:id="rId5"/>
    <p:sldId id="4445" r:id="rId6"/>
    <p:sldId id="4446" r:id="rId7"/>
    <p:sldId id="4447" r:id="rId8"/>
    <p:sldId id="4448" r:id="rId9"/>
    <p:sldId id="4449" r:id="rId10"/>
    <p:sldId id="4450" r:id="rId11"/>
    <p:sldId id="4451" r:id="rId12"/>
    <p:sldId id="4452" r:id="rId13"/>
    <p:sldId id="4453" r:id="rId14"/>
    <p:sldId id="4454" r:id="rId15"/>
    <p:sldId id="4455" r:id="rId16"/>
    <p:sldId id="4456" r:id="rId17"/>
    <p:sldId id="4457" r:id="rId18"/>
    <p:sldId id="4458" r:id="rId19"/>
    <p:sldId id="4459" r:id="rId20"/>
    <p:sldId id="4460" r:id="rId21"/>
    <p:sldId id="4461" r:id="rId22"/>
    <p:sldId id="4462" r:id="rId23"/>
    <p:sldId id="446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87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AE91FC1-2E45-4099-BA4E-D9C1063ED35F}" v="1" dt="2024-05-04T13:25:21.7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5" d="100"/>
          <a:sy n="75" d="100"/>
        </p:scale>
        <p:origin x="97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F83ABB-A641-41B3-815B-0BF716117969}" type="datetimeFigureOut">
              <a:rPr lang="en-US" smtClean="0"/>
              <a:t>7/21/2024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464667-E269-4945-B7C0-AD99F8954A9B}" type="slidenum">
              <a:rPr lang="en-US" smtClean="0"/>
              <a:t>‹#›</a:t>
            </a:fld>
            <a:endParaRPr lang="en-US"/>
          </a:p>
        </p:txBody>
      </p:sp>
    </p:spTree>
    <p:extLst>
      <p:ext uri="{BB962C8B-B14F-4D97-AF65-F5344CB8AC3E}">
        <p14:creationId xmlns:p14="http://schemas.microsoft.com/office/powerpoint/2010/main" val="33468914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66C86BF-26DF-47F2-BBA6-FB99F1E1025C}" type="datetimeFigureOut">
              <a:rPr lang="en-US" smtClean="0"/>
              <a:t>7/21/2024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2298490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6C86BF-26DF-47F2-BBA6-FB99F1E1025C}" type="datetimeFigureOut">
              <a:rPr lang="en-US" smtClean="0"/>
              <a:t>7/21/2024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257233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6C86BF-26DF-47F2-BBA6-FB99F1E1025C}" type="datetimeFigureOut">
              <a:rPr lang="en-US" smtClean="0"/>
              <a:t>7/21/2024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36700164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5AAB8FC-F5E7-4233-B86E-5CE0A511A2BE}" type="datetimeFigureOut">
              <a:rPr lang="en-US" smtClean="0"/>
              <a:t>7/21/2024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037E3C-9917-4F01-81D6-33052F209ED9}" type="slidenum">
              <a:rPr lang="en-US" smtClean="0"/>
              <a:t>‹#›</a:t>
            </a:fld>
            <a:endParaRPr lang="en-US"/>
          </a:p>
        </p:txBody>
      </p:sp>
    </p:spTree>
    <p:extLst>
      <p:ext uri="{BB962C8B-B14F-4D97-AF65-F5344CB8AC3E}">
        <p14:creationId xmlns:p14="http://schemas.microsoft.com/office/powerpoint/2010/main" val="32097310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5AAB8FC-F5E7-4233-B86E-5CE0A511A2BE}" type="datetimeFigureOut">
              <a:rPr lang="en-US" smtClean="0"/>
              <a:t>7/21/2024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037E3C-9917-4F01-81D6-33052F209ED9}" type="slidenum">
              <a:rPr lang="en-US" smtClean="0"/>
              <a:t>‹#›</a:t>
            </a:fld>
            <a:endParaRPr lang="en-US"/>
          </a:p>
        </p:txBody>
      </p:sp>
    </p:spTree>
    <p:extLst>
      <p:ext uri="{BB962C8B-B14F-4D97-AF65-F5344CB8AC3E}">
        <p14:creationId xmlns:p14="http://schemas.microsoft.com/office/powerpoint/2010/main" val="21744548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AAB8FC-F5E7-4233-B86E-5CE0A511A2BE}" type="datetimeFigureOut">
              <a:rPr lang="en-US" smtClean="0"/>
              <a:t>7/21/2024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037E3C-9917-4F01-81D6-33052F209ED9}" type="slidenum">
              <a:rPr lang="en-US" smtClean="0"/>
              <a:t>‹#›</a:t>
            </a:fld>
            <a:endParaRPr lang="en-US"/>
          </a:p>
        </p:txBody>
      </p:sp>
    </p:spTree>
    <p:extLst>
      <p:ext uri="{BB962C8B-B14F-4D97-AF65-F5344CB8AC3E}">
        <p14:creationId xmlns:p14="http://schemas.microsoft.com/office/powerpoint/2010/main" val="21135248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5AAB8FC-F5E7-4233-B86E-5CE0A511A2BE}" type="datetimeFigureOut">
              <a:rPr lang="en-US" smtClean="0"/>
              <a:t>7/21/2024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037E3C-9917-4F01-81D6-33052F209ED9}" type="slidenum">
              <a:rPr lang="en-US" smtClean="0"/>
              <a:t>‹#›</a:t>
            </a:fld>
            <a:endParaRPr lang="en-US"/>
          </a:p>
        </p:txBody>
      </p:sp>
    </p:spTree>
    <p:extLst>
      <p:ext uri="{BB962C8B-B14F-4D97-AF65-F5344CB8AC3E}">
        <p14:creationId xmlns:p14="http://schemas.microsoft.com/office/powerpoint/2010/main" val="9254189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5AAB8FC-F5E7-4233-B86E-5CE0A511A2BE}" type="datetimeFigureOut">
              <a:rPr lang="en-US" smtClean="0"/>
              <a:t>7/21/2024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037E3C-9917-4F01-81D6-33052F209ED9}" type="slidenum">
              <a:rPr lang="en-US" smtClean="0"/>
              <a:t>‹#›</a:t>
            </a:fld>
            <a:endParaRPr lang="en-US"/>
          </a:p>
        </p:txBody>
      </p:sp>
    </p:spTree>
    <p:extLst>
      <p:ext uri="{BB962C8B-B14F-4D97-AF65-F5344CB8AC3E}">
        <p14:creationId xmlns:p14="http://schemas.microsoft.com/office/powerpoint/2010/main" val="3897599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5AAB8FC-F5E7-4233-B86E-5CE0A511A2BE}" type="datetimeFigureOut">
              <a:rPr lang="en-US" smtClean="0"/>
              <a:t>7/21/2024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037E3C-9917-4F01-81D6-33052F209ED9}" type="slidenum">
              <a:rPr lang="en-US" smtClean="0"/>
              <a:t>‹#›</a:t>
            </a:fld>
            <a:endParaRPr lang="en-US"/>
          </a:p>
        </p:txBody>
      </p:sp>
    </p:spTree>
    <p:extLst>
      <p:ext uri="{BB962C8B-B14F-4D97-AF65-F5344CB8AC3E}">
        <p14:creationId xmlns:p14="http://schemas.microsoft.com/office/powerpoint/2010/main" val="25775349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AAB8FC-F5E7-4233-B86E-5CE0A511A2BE}" type="datetimeFigureOut">
              <a:rPr lang="en-US" smtClean="0"/>
              <a:t>7/21/2024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037E3C-9917-4F01-81D6-33052F209ED9}" type="slidenum">
              <a:rPr lang="en-US" smtClean="0"/>
              <a:t>‹#›</a:t>
            </a:fld>
            <a:endParaRPr lang="en-US"/>
          </a:p>
        </p:txBody>
      </p:sp>
    </p:spTree>
    <p:extLst>
      <p:ext uri="{BB962C8B-B14F-4D97-AF65-F5344CB8AC3E}">
        <p14:creationId xmlns:p14="http://schemas.microsoft.com/office/powerpoint/2010/main" val="14481982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AAB8FC-F5E7-4233-B86E-5CE0A511A2BE}" type="datetimeFigureOut">
              <a:rPr lang="en-US" smtClean="0"/>
              <a:t>7/21/2024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037E3C-9917-4F01-81D6-33052F209ED9}" type="slidenum">
              <a:rPr lang="en-US" smtClean="0"/>
              <a:t>‹#›</a:t>
            </a:fld>
            <a:endParaRPr lang="en-US"/>
          </a:p>
        </p:txBody>
      </p:sp>
    </p:spTree>
    <p:extLst>
      <p:ext uri="{BB962C8B-B14F-4D97-AF65-F5344CB8AC3E}">
        <p14:creationId xmlns:p14="http://schemas.microsoft.com/office/powerpoint/2010/main" val="3556564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6C86BF-26DF-47F2-BBA6-FB99F1E1025C}" type="datetimeFigureOut">
              <a:rPr lang="en-US" smtClean="0"/>
              <a:t>7/21/2024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38052126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AAB8FC-F5E7-4233-B86E-5CE0A511A2BE}" type="datetimeFigureOut">
              <a:rPr lang="en-US" smtClean="0"/>
              <a:t>7/21/2024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037E3C-9917-4F01-81D6-33052F209ED9}" type="slidenum">
              <a:rPr lang="en-US" smtClean="0"/>
              <a:t>‹#›</a:t>
            </a:fld>
            <a:endParaRPr lang="en-US"/>
          </a:p>
        </p:txBody>
      </p:sp>
    </p:spTree>
    <p:extLst>
      <p:ext uri="{BB962C8B-B14F-4D97-AF65-F5344CB8AC3E}">
        <p14:creationId xmlns:p14="http://schemas.microsoft.com/office/powerpoint/2010/main" val="11664537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5AAB8FC-F5E7-4233-B86E-5CE0A511A2BE}" type="datetimeFigureOut">
              <a:rPr lang="en-US" smtClean="0"/>
              <a:t>7/21/2024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037E3C-9917-4F01-81D6-33052F209ED9}" type="slidenum">
              <a:rPr lang="en-US" smtClean="0"/>
              <a:t>‹#›</a:t>
            </a:fld>
            <a:endParaRPr lang="en-US"/>
          </a:p>
        </p:txBody>
      </p:sp>
    </p:spTree>
    <p:extLst>
      <p:ext uri="{BB962C8B-B14F-4D97-AF65-F5344CB8AC3E}">
        <p14:creationId xmlns:p14="http://schemas.microsoft.com/office/powerpoint/2010/main" val="2420319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5AAB8FC-F5E7-4233-B86E-5CE0A511A2BE}" type="datetimeFigureOut">
              <a:rPr lang="en-US" smtClean="0"/>
              <a:t>7/21/2024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037E3C-9917-4F01-81D6-33052F209ED9}" type="slidenum">
              <a:rPr lang="en-US" smtClean="0"/>
              <a:t>‹#›</a:t>
            </a:fld>
            <a:endParaRPr lang="en-US"/>
          </a:p>
        </p:txBody>
      </p:sp>
    </p:spTree>
    <p:extLst>
      <p:ext uri="{BB962C8B-B14F-4D97-AF65-F5344CB8AC3E}">
        <p14:creationId xmlns:p14="http://schemas.microsoft.com/office/powerpoint/2010/main" val="1770145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6C86BF-26DF-47F2-BBA6-FB99F1E1025C}" type="datetimeFigureOut">
              <a:rPr lang="en-US" smtClean="0"/>
              <a:t>7/21/2024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2551473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66C86BF-26DF-47F2-BBA6-FB99F1E1025C}" type="datetimeFigureOut">
              <a:rPr lang="en-US" smtClean="0"/>
              <a:t>7/21/2024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3274668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66C86BF-26DF-47F2-BBA6-FB99F1E1025C}" type="datetimeFigureOut">
              <a:rPr lang="en-US" smtClean="0"/>
              <a:t>7/21/2024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1906652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66C86BF-26DF-47F2-BBA6-FB99F1E1025C}" type="datetimeFigureOut">
              <a:rPr lang="en-US" smtClean="0"/>
              <a:t>7/21/2024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3516679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6C86BF-26DF-47F2-BBA6-FB99F1E1025C}" type="datetimeFigureOut">
              <a:rPr lang="en-US" smtClean="0"/>
              <a:t>7/21/2024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2535700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6C86BF-26DF-47F2-BBA6-FB99F1E1025C}" type="datetimeFigureOut">
              <a:rPr lang="en-US" smtClean="0"/>
              <a:t>7/21/2024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1639082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6C86BF-26DF-47F2-BBA6-FB99F1E1025C}" type="datetimeFigureOut">
              <a:rPr lang="en-US" smtClean="0"/>
              <a:t>7/21/2024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1248705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6C86BF-26DF-47F2-BBA6-FB99F1E1025C}" type="datetimeFigureOut">
              <a:rPr lang="en-US" smtClean="0"/>
              <a:t>7/21/2024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F35010-364B-470B-BB6C-DCBBE63D2E54}" type="slidenum">
              <a:rPr lang="en-US" smtClean="0"/>
              <a:t>‹#›</a:t>
            </a:fld>
            <a:endParaRPr lang="en-US"/>
          </a:p>
        </p:txBody>
      </p:sp>
    </p:spTree>
    <p:extLst>
      <p:ext uri="{BB962C8B-B14F-4D97-AF65-F5344CB8AC3E}">
        <p14:creationId xmlns:p14="http://schemas.microsoft.com/office/powerpoint/2010/main" val="387867019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AAB8FC-F5E7-4233-B86E-5CE0A511A2BE}" type="datetimeFigureOut">
              <a:rPr lang="en-US" smtClean="0"/>
              <a:t>7/21/2024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037E3C-9917-4F01-81D6-33052F209ED9}" type="slidenum">
              <a:rPr lang="en-US" smtClean="0"/>
              <a:t>‹#›</a:t>
            </a:fld>
            <a:endParaRPr lang="en-US"/>
          </a:p>
        </p:txBody>
      </p:sp>
    </p:spTree>
    <p:extLst>
      <p:ext uri="{BB962C8B-B14F-4D97-AF65-F5344CB8AC3E}">
        <p14:creationId xmlns:p14="http://schemas.microsoft.com/office/powerpoint/2010/main" val="1093597103"/>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rgbClr val="0187CC"/>
        </a:solidFill>
        <a:effectLst/>
      </p:bgPr>
    </p:bg>
    <p:spTree>
      <p:nvGrpSpPr>
        <p:cNvPr id="1" name=""/>
        <p:cNvGrpSpPr/>
        <p:nvPr/>
      </p:nvGrpSpPr>
      <p:grpSpPr>
        <a:xfrm>
          <a:off x="0" y="0"/>
          <a:ext cx="0" cy="0"/>
          <a:chOff x="0" y="0"/>
          <a:chExt cx="0" cy="0"/>
        </a:xfrm>
      </p:grpSpPr>
      <p:pic>
        <p:nvPicPr>
          <p:cNvPr id="4" name="Picture 4"/>
          <p:cNvPicPr>
            <a:picLocks noChangeAspect="1"/>
          </p:cNvPicPr>
          <p:nvPr/>
        </p:nvPicPr>
        <p:blipFill rotWithShape="1">
          <a:blip r:embed="rId2"/>
          <a:srcRect l="1" r="-387" b="18588"/>
          <a:stretch/>
        </p:blipFill>
        <p:spPr>
          <a:xfrm>
            <a:off x="366227" y="237669"/>
            <a:ext cx="1212311" cy="788699"/>
          </a:xfrm>
          <a:prstGeom prst="rect">
            <a:avLst/>
          </a:prstGeom>
        </p:spPr>
      </p:pic>
      <p:sp>
        <p:nvSpPr>
          <p:cNvPr id="6" name="TextBox 6"/>
          <p:cNvSpPr txBox="1"/>
          <p:nvPr/>
        </p:nvSpPr>
        <p:spPr>
          <a:xfrm>
            <a:off x="366227" y="1503753"/>
            <a:ext cx="11555519" cy="1086901"/>
          </a:xfrm>
          <a:prstGeom prst="rect">
            <a:avLst/>
          </a:prstGeom>
        </p:spPr>
        <p:txBody>
          <a:bodyPr wrap="square" lIns="0" tIns="0" rIns="0" bIns="0" rtlCol="0" anchor="t">
            <a:spAutoFit/>
          </a:bodyPr>
          <a:lstStyle/>
          <a:p>
            <a:pPr>
              <a:lnSpc>
                <a:spcPts val="9425"/>
              </a:lnSpc>
              <a:spcBef>
                <a:spcPct val="0"/>
              </a:spcBef>
            </a:pPr>
            <a:r>
              <a:rPr lang="en-US" sz="5400" dirty="0">
                <a:solidFill>
                  <a:srgbClr val="FFFFFF"/>
                </a:solidFill>
                <a:latin typeface="HK Grotesk Bold"/>
              </a:rPr>
              <a:t>WIPRO NGA Program – LSP Batch  </a:t>
            </a:r>
          </a:p>
        </p:txBody>
      </p:sp>
      <p:sp>
        <p:nvSpPr>
          <p:cNvPr id="7" name="TextBox 7"/>
          <p:cNvSpPr txBox="1"/>
          <p:nvPr/>
        </p:nvSpPr>
        <p:spPr>
          <a:xfrm>
            <a:off x="366227" y="3275236"/>
            <a:ext cx="6780319" cy="292837"/>
          </a:xfrm>
          <a:prstGeom prst="rect">
            <a:avLst/>
          </a:prstGeom>
        </p:spPr>
        <p:txBody>
          <a:bodyPr wrap="square" lIns="0" tIns="0" rIns="0" bIns="0" rtlCol="0" anchor="t">
            <a:spAutoFit/>
          </a:bodyPr>
          <a:lstStyle/>
          <a:p>
            <a:pPr algn="just">
              <a:lnSpc>
                <a:spcPts val="2239"/>
              </a:lnSpc>
              <a:spcBef>
                <a:spcPct val="0"/>
              </a:spcBef>
            </a:pPr>
            <a:r>
              <a:rPr lang="en-US" sz="2400" dirty="0">
                <a:solidFill>
                  <a:srgbClr val="FFFFFF"/>
                </a:solidFill>
                <a:latin typeface="HK Grotesk" pitchFamily="2" charset="77"/>
              </a:rPr>
              <a:t>Capstone Project Presentation – 22 July 2024</a:t>
            </a:r>
          </a:p>
        </p:txBody>
      </p:sp>
      <p:sp>
        <p:nvSpPr>
          <p:cNvPr id="8" name="TextBox 8"/>
          <p:cNvSpPr txBox="1"/>
          <p:nvPr/>
        </p:nvSpPr>
        <p:spPr>
          <a:xfrm>
            <a:off x="366226" y="6140450"/>
            <a:ext cx="4172935" cy="221664"/>
          </a:xfrm>
          <a:prstGeom prst="rect">
            <a:avLst/>
          </a:prstGeom>
        </p:spPr>
        <p:txBody>
          <a:bodyPr lIns="0" tIns="0" rIns="0" bIns="0" rtlCol="0" anchor="t">
            <a:spAutoFit/>
          </a:bodyPr>
          <a:lstStyle/>
          <a:p>
            <a:pPr algn="just">
              <a:lnSpc>
                <a:spcPts val="1867"/>
              </a:lnSpc>
              <a:spcBef>
                <a:spcPct val="0"/>
              </a:spcBef>
            </a:pPr>
            <a:r>
              <a:rPr lang="en-US" sz="1333" spc="133" dirty="0">
                <a:solidFill>
                  <a:srgbClr val="FFFFFF"/>
                </a:solidFill>
                <a:latin typeface="HK Grotesk Light Bold"/>
              </a:rPr>
              <a:t>www.rpsconsulting.in</a:t>
            </a:r>
          </a:p>
        </p:txBody>
      </p:sp>
      <p:sp>
        <p:nvSpPr>
          <p:cNvPr id="2" name="TextBox 7">
            <a:extLst>
              <a:ext uri="{FF2B5EF4-FFF2-40B4-BE49-F238E27FC236}">
                <a16:creationId xmlns:a16="http://schemas.microsoft.com/office/drawing/2014/main" id="{ED66556B-B256-8D8D-E60E-0C5895B5FFA5}"/>
              </a:ext>
            </a:extLst>
          </p:cNvPr>
          <p:cNvSpPr txBox="1"/>
          <p:nvPr/>
        </p:nvSpPr>
        <p:spPr>
          <a:xfrm>
            <a:off x="7524166" y="3659330"/>
            <a:ext cx="3271054" cy="292837"/>
          </a:xfrm>
          <a:prstGeom prst="rect">
            <a:avLst/>
          </a:prstGeom>
        </p:spPr>
        <p:txBody>
          <a:bodyPr wrap="square" lIns="0" tIns="0" rIns="0" bIns="0" rtlCol="0" anchor="t">
            <a:spAutoFit/>
          </a:bodyPr>
          <a:lstStyle/>
          <a:p>
            <a:pPr algn="just">
              <a:lnSpc>
                <a:spcPts val="2239"/>
              </a:lnSpc>
              <a:spcBef>
                <a:spcPct val="0"/>
              </a:spcBef>
            </a:pPr>
            <a:r>
              <a:rPr lang="en-US" sz="2400" dirty="0">
                <a:solidFill>
                  <a:srgbClr val="FFFFFF"/>
                </a:solidFill>
                <a:latin typeface="HK Grotesk" pitchFamily="2" charset="77"/>
              </a:rPr>
              <a:t>Presented by - </a:t>
            </a:r>
          </a:p>
        </p:txBody>
      </p:sp>
      <p:sp>
        <p:nvSpPr>
          <p:cNvPr id="3" name="TextBox 7">
            <a:extLst>
              <a:ext uri="{FF2B5EF4-FFF2-40B4-BE49-F238E27FC236}">
                <a16:creationId xmlns:a16="http://schemas.microsoft.com/office/drawing/2014/main" id="{21F87AA7-2FEF-9248-CC8B-6951622F8F14}"/>
              </a:ext>
            </a:extLst>
          </p:cNvPr>
          <p:cNvSpPr txBox="1"/>
          <p:nvPr/>
        </p:nvSpPr>
        <p:spPr>
          <a:xfrm>
            <a:off x="366227" y="4429745"/>
            <a:ext cx="6780319" cy="292837"/>
          </a:xfrm>
          <a:prstGeom prst="rect">
            <a:avLst/>
          </a:prstGeom>
        </p:spPr>
        <p:txBody>
          <a:bodyPr wrap="square" lIns="0" tIns="0" rIns="0" bIns="0" rtlCol="0" anchor="t">
            <a:spAutoFit/>
          </a:bodyPr>
          <a:lstStyle/>
          <a:p>
            <a:pPr algn="just">
              <a:lnSpc>
                <a:spcPts val="2239"/>
              </a:lnSpc>
              <a:spcBef>
                <a:spcPct val="0"/>
              </a:spcBef>
            </a:pPr>
            <a:r>
              <a:rPr lang="en-US" sz="2400" dirty="0">
                <a:solidFill>
                  <a:srgbClr val="FFFFFF"/>
                </a:solidFill>
                <a:latin typeface="HK Grotesk" pitchFamily="2" charset="77"/>
              </a:rPr>
              <a:t>Project Title Here – Device Configuration </a:t>
            </a:r>
            <a:r>
              <a:rPr lang="en-US" sz="2400" dirty="0" err="1">
                <a:solidFill>
                  <a:srgbClr val="FFFFFF"/>
                </a:solidFill>
                <a:latin typeface="HK Grotesk" pitchFamily="2" charset="77"/>
              </a:rPr>
              <a:t>MicroService</a:t>
            </a:r>
            <a:endParaRPr lang="en-US" sz="2400" dirty="0">
              <a:solidFill>
                <a:srgbClr val="FFFFFF"/>
              </a:solidFill>
              <a:latin typeface="HK Grotesk" pitchFamily="2" charset="77"/>
            </a:endParaRPr>
          </a:p>
        </p:txBody>
      </p:sp>
      <p:sp>
        <p:nvSpPr>
          <p:cNvPr id="9" name="TextBox 8">
            <a:extLst>
              <a:ext uri="{FF2B5EF4-FFF2-40B4-BE49-F238E27FC236}">
                <a16:creationId xmlns:a16="http://schemas.microsoft.com/office/drawing/2014/main" id="{93A5C293-4788-E454-6B34-68428A80C3B1}"/>
              </a:ext>
            </a:extLst>
          </p:cNvPr>
          <p:cNvSpPr txBox="1"/>
          <p:nvPr/>
        </p:nvSpPr>
        <p:spPr>
          <a:xfrm>
            <a:off x="9159693" y="4026456"/>
            <a:ext cx="2762053" cy="2831544"/>
          </a:xfrm>
          <a:prstGeom prst="rect">
            <a:avLst/>
          </a:prstGeom>
          <a:noFill/>
        </p:spPr>
        <p:txBody>
          <a:bodyPr wrap="square" rtlCol="0">
            <a:spAutoFit/>
          </a:bodyPr>
          <a:lstStyle/>
          <a:p>
            <a:r>
              <a:rPr lang="en-US" sz="2000" dirty="0">
                <a:solidFill>
                  <a:schemeClr val="bg1"/>
                </a:solidFill>
              </a:rPr>
              <a:t>Aravinthan M</a:t>
            </a:r>
          </a:p>
          <a:p>
            <a:r>
              <a:rPr lang="en-US" sz="2000" dirty="0">
                <a:solidFill>
                  <a:schemeClr val="bg1"/>
                </a:solidFill>
              </a:rPr>
              <a:t>J. Chandra </a:t>
            </a:r>
            <a:r>
              <a:rPr lang="en-US" sz="2000" dirty="0" err="1">
                <a:solidFill>
                  <a:schemeClr val="bg1"/>
                </a:solidFill>
              </a:rPr>
              <a:t>kiran</a:t>
            </a:r>
            <a:endParaRPr lang="en-US" sz="2000" dirty="0">
              <a:solidFill>
                <a:schemeClr val="bg1"/>
              </a:solidFill>
            </a:endParaRPr>
          </a:p>
          <a:p>
            <a:r>
              <a:rPr lang="en-US" sz="2000" dirty="0">
                <a:solidFill>
                  <a:schemeClr val="bg1"/>
                </a:solidFill>
              </a:rPr>
              <a:t>Chetan Raj Patel</a:t>
            </a:r>
          </a:p>
          <a:p>
            <a:r>
              <a:rPr lang="en-US" sz="2000" dirty="0" err="1">
                <a:solidFill>
                  <a:schemeClr val="bg1"/>
                </a:solidFill>
              </a:rPr>
              <a:t>D.Chandu</a:t>
            </a:r>
            <a:r>
              <a:rPr lang="en-US" sz="2000" dirty="0">
                <a:solidFill>
                  <a:schemeClr val="bg1"/>
                </a:solidFill>
              </a:rPr>
              <a:t> Charan</a:t>
            </a:r>
          </a:p>
          <a:p>
            <a:r>
              <a:rPr lang="en-US" sz="2000" dirty="0" err="1">
                <a:solidFill>
                  <a:schemeClr val="bg1"/>
                </a:solidFill>
              </a:rPr>
              <a:t>A.Hareesh</a:t>
            </a:r>
            <a:endParaRPr lang="en-US" sz="2000" dirty="0">
              <a:solidFill>
                <a:schemeClr val="bg1"/>
              </a:solidFill>
            </a:endParaRPr>
          </a:p>
          <a:p>
            <a:r>
              <a:rPr lang="en-US" sz="2000" dirty="0" err="1">
                <a:solidFill>
                  <a:schemeClr val="bg1"/>
                </a:solidFill>
              </a:rPr>
              <a:t>B.Yedukondalu</a:t>
            </a:r>
            <a:endParaRPr lang="en-US" sz="2000" dirty="0">
              <a:solidFill>
                <a:schemeClr val="bg1"/>
              </a:solidFill>
            </a:endParaRPr>
          </a:p>
          <a:p>
            <a:r>
              <a:rPr lang="en-US" sz="2000" dirty="0" err="1">
                <a:solidFill>
                  <a:schemeClr val="bg1"/>
                </a:solidFill>
              </a:rPr>
              <a:t>A.Sai</a:t>
            </a:r>
            <a:r>
              <a:rPr lang="en-US" sz="2000" dirty="0">
                <a:solidFill>
                  <a:schemeClr val="bg1"/>
                </a:solidFill>
              </a:rPr>
              <a:t> Sree </a:t>
            </a:r>
            <a:r>
              <a:rPr lang="en-US" sz="2000" dirty="0" err="1">
                <a:solidFill>
                  <a:schemeClr val="bg1"/>
                </a:solidFill>
              </a:rPr>
              <a:t>ramulu</a:t>
            </a:r>
            <a:endParaRPr lang="en-US" sz="2000" dirty="0">
              <a:solidFill>
                <a:schemeClr val="bg1"/>
              </a:solidFill>
            </a:endParaRPr>
          </a:p>
          <a:p>
            <a:r>
              <a:rPr lang="en-US" sz="2000" dirty="0" err="1">
                <a:solidFill>
                  <a:schemeClr val="bg1"/>
                </a:solidFill>
              </a:rPr>
              <a:t>A.Saipraveen</a:t>
            </a:r>
            <a:r>
              <a:rPr lang="en-US" sz="2000" dirty="0">
                <a:solidFill>
                  <a:schemeClr val="bg1"/>
                </a:solidFill>
              </a:rPr>
              <a:t> </a:t>
            </a:r>
            <a:r>
              <a:rPr lang="en-US" sz="2000" dirty="0" err="1">
                <a:solidFill>
                  <a:schemeClr val="bg1"/>
                </a:solidFill>
              </a:rPr>
              <a:t>kumar</a:t>
            </a:r>
            <a:endParaRPr lang="en-US" sz="2000" dirty="0">
              <a:solidFill>
                <a:schemeClr val="bg1"/>
              </a:solidFill>
            </a:endParaRPr>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C8F016C-988B-A8DD-DCA7-DB387490136A}"/>
              </a:ext>
            </a:extLst>
          </p:cNvPr>
          <p:cNvSpPr>
            <a:spLocks noGrp="1"/>
          </p:cNvSpPr>
          <p:nvPr>
            <p:ph type="title"/>
          </p:nvPr>
        </p:nvSpPr>
        <p:spPr>
          <a:xfrm>
            <a:off x="1160036" y="413174"/>
            <a:ext cx="6417733" cy="788831"/>
          </a:xfrm>
        </p:spPr>
        <p:txBody>
          <a:bodyPr>
            <a:normAutofit/>
          </a:bodyPr>
          <a:lstStyle/>
          <a:p>
            <a:pPr marL="285750" indent="-285750">
              <a:buFont typeface="Wingdings" panose="05000000000000000000" pitchFamily="2" charset="2"/>
              <a:buChar char="§"/>
            </a:pPr>
            <a:r>
              <a:rPr lang="en-IN" sz="2000" b="1" dirty="0"/>
              <a:t>Show platform software yang-management process</a:t>
            </a:r>
          </a:p>
        </p:txBody>
      </p:sp>
      <p:sp>
        <p:nvSpPr>
          <p:cNvPr id="9"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3" name="Content Placeholder 22">
            <a:extLst>
              <a:ext uri="{FF2B5EF4-FFF2-40B4-BE49-F238E27FC236}">
                <a16:creationId xmlns:a16="http://schemas.microsoft.com/office/drawing/2014/main" id="{975AA625-C762-387B-DE29-186E205A87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4158" y="1078654"/>
            <a:ext cx="5300826" cy="2515284"/>
          </a:xfrm>
          <a:prstGeom prst="rect">
            <a:avLst/>
          </a:prstGeom>
        </p:spPr>
      </p:pic>
      <p:sp>
        <p:nvSpPr>
          <p:cNvPr id="25" name="TextBox 24">
            <a:extLst>
              <a:ext uri="{FF2B5EF4-FFF2-40B4-BE49-F238E27FC236}">
                <a16:creationId xmlns:a16="http://schemas.microsoft.com/office/drawing/2014/main" id="{9C851FCA-4CA3-2E86-3C64-ECC78BBAE325}"/>
              </a:ext>
            </a:extLst>
          </p:cNvPr>
          <p:cNvSpPr txBox="1"/>
          <p:nvPr/>
        </p:nvSpPr>
        <p:spPr>
          <a:xfrm>
            <a:off x="1160036" y="3593938"/>
            <a:ext cx="6096000" cy="646331"/>
          </a:xfrm>
          <a:prstGeom prst="rect">
            <a:avLst/>
          </a:prstGeom>
          <a:noFill/>
        </p:spPr>
        <p:txBody>
          <a:bodyPr wrap="square">
            <a:spAutoFit/>
          </a:bodyPr>
          <a:lstStyle/>
          <a:p>
            <a:r>
              <a:rPr lang="en-IN" b="1" u="sng" dirty="0"/>
              <a:t>Establishing Connection Via SSH Client to remote devices</a:t>
            </a:r>
          </a:p>
          <a:p>
            <a:pPr marL="285750" indent="-285750">
              <a:buFont typeface="Arial" panose="020B0604020202020204" pitchFamily="34" charset="0"/>
              <a:buChar char="•"/>
            </a:pPr>
            <a:r>
              <a:rPr lang="en-IN" dirty="0"/>
              <a:t>ssh admin@ 172.20.0.89 -p 830 –s </a:t>
            </a:r>
            <a:r>
              <a:rPr lang="en-IN" dirty="0" err="1"/>
              <a:t>netconf</a:t>
            </a:r>
            <a:endParaRPr lang="en-IN" dirty="0"/>
          </a:p>
        </p:txBody>
      </p:sp>
      <p:pic>
        <p:nvPicPr>
          <p:cNvPr id="26" name="Picture 25">
            <a:extLst>
              <a:ext uri="{FF2B5EF4-FFF2-40B4-BE49-F238E27FC236}">
                <a16:creationId xmlns:a16="http://schemas.microsoft.com/office/drawing/2014/main" id="{515A2AFA-4B0D-F33B-5A0D-86B7BA471A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1409" y="4240269"/>
            <a:ext cx="5906324" cy="2152950"/>
          </a:xfrm>
          <a:prstGeom prst="rect">
            <a:avLst/>
          </a:prstGeom>
        </p:spPr>
      </p:pic>
      <p:pic>
        <p:nvPicPr>
          <p:cNvPr id="27" name="Picture 26" descr="Logo&#10;&#10;Description automatically generated">
            <a:extLst>
              <a:ext uri="{FF2B5EF4-FFF2-40B4-BE49-F238E27FC236}">
                <a16:creationId xmlns:a16="http://schemas.microsoft.com/office/drawing/2014/main" id="{4D60F5D9-AD6C-33B8-EC52-FFD8C2EA13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30" name="TextBox 29">
            <a:extLst>
              <a:ext uri="{FF2B5EF4-FFF2-40B4-BE49-F238E27FC236}">
                <a16:creationId xmlns:a16="http://schemas.microsoft.com/office/drawing/2014/main" id="{CD9CAC7F-0D62-6FB1-050B-1AC269054872}"/>
              </a:ext>
            </a:extLst>
          </p:cNvPr>
          <p:cNvSpPr txBox="1"/>
          <p:nvPr/>
        </p:nvSpPr>
        <p:spPr>
          <a:xfrm>
            <a:off x="5987370" y="6434945"/>
            <a:ext cx="6096000" cy="348813"/>
          </a:xfrm>
          <a:prstGeom prst="rect">
            <a:avLst/>
          </a:prstGeom>
          <a:noFill/>
        </p:spPr>
        <p:txBody>
          <a:bodyPr wrap="square">
            <a:spAutoFit/>
          </a:bodyPr>
          <a:lstStyle/>
          <a:p>
            <a:pPr algn="r">
              <a:lnSpc>
                <a:spcPts val="1960"/>
              </a:lnSpc>
              <a:spcBef>
                <a:spcPct val="0"/>
              </a:spcBef>
            </a:pPr>
            <a:r>
              <a:rPr lang="en-US" sz="1800" spc="140" dirty="0">
                <a:solidFill>
                  <a:srgbClr val="000000"/>
                </a:solidFill>
                <a:latin typeface="HK Grotesk Light"/>
              </a:rPr>
              <a:t>2024 - RPS Consulting all rights reserved</a:t>
            </a:r>
          </a:p>
        </p:txBody>
      </p:sp>
    </p:spTree>
    <p:extLst>
      <p:ext uri="{BB962C8B-B14F-4D97-AF65-F5344CB8AC3E}">
        <p14:creationId xmlns:p14="http://schemas.microsoft.com/office/powerpoint/2010/main" val="2157019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C8F016C-988B-A8DD-DCA7-DB387490136A}"/>
              </a:ext>
            </a:extLst>
          </p:cNvPr>
          <p:cNvSpPr>
            <a:spLocks noGrp="1"/>
          </p:cNvSpPr>
          <p:nvPr>
            <p:ph type="title"/>
          </p:nvPr>
        </p:nvSpPr>
        <p:spPr>
          <a:xfrm>
            <a:off x="643467" y="321734"/>
            <a:ext cx="10905066" cy="1135737"/>
          </a:xfrm>
        </p:spPr>
        <p:txBody>
          <a:bodyPr>
            <a:normAutofit/>
          </a:bodyPr>
          <a:lstStyle/>
          <a:p>
            <a:pPr lvl="5" algn="ctr">
              <a:spcBef>
                <a:spcPct val="0"/>
              </a:spcBef>
            </a:pPr>
            <a:r>
              <a:rPr lang="en-IN" sz="3600" b="1" dirty="0"/>
              <a:t>INTRODUCTION TO RESTCONF</a:t>
            </a:r>
            <a:endParaRPr lang="en-US" sz="3600" b="1" dirty="0">
              <a:solidFill>
                <a:srgbClr val="0187CC"/>
              </a:solidFill>
              <a:latin typeface="HK Grotesk Bold"/>
            </a:endParaRPr>
          </a:p>
        </p:txBody>
      </p:sp>
      <p:sp>
        <p:nvSpPr>
          <p:cNvPr id="3" name="Content Placeholder 2">
            <a:extLst>
              <a:ext uri="{FF2B5EF4-FFF2-40B4-BE49-F238E27FC236}">
                <a16:creationId xmlns:a16="http://schemas.microsoft.com/office/drawing/2014/main" id="{28CCBD2B-4A96-FF96-E250-44E3C736F4F9}"/>
              </a:ext>
            </a:extLst>
          </p:cNvPr>
          <p:cNvSpPr>
            <a:spLocks noGrp="1"/>
          </p:cNvSpPr>
          <p:nvPr>
            <p:ph idx="1"/>
          </p:nvPr>
        </p:nvSpPr>
        <p:spPr>
          <a:xfrm>
            <a:off x="1014061" y="1296201"/>
            <a:ext cx="10151780" cy="2452839"/>
          </a:xfrm>
        </p:spPr>
        <p:txBody>
          <a:bodyPr vert="horz" lIns="91440" tIns="45720" rIns="91440" bIns="45720" rtlCol="0" anchor="t">
            <a:noAutofit/>
          </a:bodyPr>
          <a:lstStyle/>
          <a:p>
            <a:r>
              <a:rPr lang="en-US" sz="2400" b="1" dirty="0">
                <a:latin typeface="HK Grotesk"/>
              </a:rPr>
              <a:t>RESTCONF</a:t>
            </a:r>
            <a:r>
              <a:rPr lang="en-US" sz="2400" dirty="0">
                <a:latin typeface="HK Grotesk"/>
              </a:rPr>
              <a:t> is an HTTP-based protocol that provides a programmatic interface for accessing data defined in YANG (Yet Another Next Generation), using the datastore concepts defined in the Network Configuration Protocol (NETCONF).</a:t>
            </a:r>
          </a:p>
          <a:p>
            <a:pPr marL="342900" indent="-342900">
              <a:buFont typeface="Arial" panose="020B0604020202020204" pitchFamily="34" charset="0"/>
              <a:buChar char="•"/>
            </a:pPr>
            <a:r>
              <a:rPr lang="en-IN" sz="2400" dirty="0"/>
              <a:t>Designed to complement NETCONF.</a:t>
            </a:r>
            <a:endParaRPr lang="en-US" sz="2400" dirty="0">
              <a:latin typeface="HK Grotesk"/>
            </a:endParaRPr>
          </a:p>
          <a:p>
            <a:pPr marL="342900" indent="-342900">
              <a:buFont typeface="Arial" panose="020B0604020202020204" pitchFamily="34" charset="0"/>
              <a:buChar char="•"/>
            </a:pPr>
            <a:r>
              <a:rPr lang="en-IN" sz="2400" dirty="0"/>
              <a:t>Uses HTTP for communication</a:t>
            </a:r>
            <a:r>
              <a:rPr lang="en-US" sz="2400" dirty="0">
                <a:latin typeface="HK Grotesk"/>
              </a:rPr>
              <a:t>.</a:t>
            </a:r>
          </a:p>
          <a:p>
            <a:pPr marL="342900" indent="-342900">
              <a:buFont typeface="Arial" panose="020B0604020202020204" pitchFamily="34" charset="0"/>
              <a:buChar char="•"/>
            </a:pPr>
            <a:r>
              <a:rPr lang="en-US" sz="2400" dirty="0"/>
              <a:t>Data encoded in XML or JSON.</a:t>
            </a:r>
            <a:endParaRPr lang="en-US" sz="2400" dirty="0">
              <a:latin typeface="HK Grotesk"/>
            </a:endParaRPr>
          </a:p>
        </p:txBody>
      </p:sp>
      <p:sp>
        <p:nvSpPr>
          <p:cNvPr id="9"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descr="Logo&#10;&#10;Description automatically generated">
            <a:extLst>
              <a:ext uri="{FF2B5EF4-FFF2-40B4-BE49-F238E27FC236}">
                <a16:creationId xmlns:a16="http://schemas.microsoft.com/office/drawing/2014/main" id="{1D621A67-3B82-AC9F-F848-27A9405E24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6" name="TextBox 5">
            <a:extLst>
              <a:ext uri="{FF2B5EF4-FFF2-40B4-BE49-F238E27FC236}">
                <a16:creationId xmlns:a16="http://schemas.microsoft.com/office/drawing/2014/main" id="{090F5FD5-8747-23E1-C1DC-061826CC0385}"/>
              </a:ext>
            </a:extLst>
          </p:cNvPr>
          <p:cNvSpPr txBox="1"/>
          <p:nvPr/>
        </p:nvSpPr>
        <p:spPr>
          <a:xfrm>
            <a:off x="5659120" y="6313900"/>
            <a:ext cx="6096000" cy="348813"/>
          </a:xfrm>
          <a:prstGeom prst="rect">
            <a:avLst/>
          </a:prstGeom>
          <a:noFill/>
        </p:spPr>
        <p:txBody>
          <a:bodyPr wrap="square">
            <a:spAutoFit/>
          </a:bodyPr>
          <a:lstStyle/>
          <a:p>
            <a:pPr algn="r">
              <a:lnSpc>
                <a:spcPts val="1960"/>
              </a:lnSpc>
              <a:spcBef>
                <a:spcPct val="0"/>
              </a:spcBef>
            </a:pPr>
            <a:r>
              <a:rPr lang="en-US" sz="1800" spc="140" dirty="0">
                <a:solidFill>
                  <a:srgbClr val="000000"/>
                </a:solidFill>
                <a:latin typeface="HK Grotesk Light"/>
              </a:rPr>
              <a:t>2024 - RPS Consulting all rights reserved</a:t>
            </a:r>
          </a:p>
        </p:txBody>
      </p:sp>
      <p:pic>
        <p:nvPicPr>
          <p:cNvPr id="8" name="Picture 7">
            <a:extLst>
              <a:ext uri="{FF2B5EF4-FFF2-40B4-BE49-F238E27FC236}">
                <a16:creationId xmlns:a16="http://schemas.microsoft.com/office/drawing/2014/main" id="{3032F9C6-EBEC-6C4F-B5D5-14F568586C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3132" y="3748481"/>
            <a:ext cx="7338696" cy="2312870"/>
          </a:xfrm>
          <a:prstGeom prst="rect">
            <a:avLst/>
          </a:prstGeom>
        </p:spPr>
      </p:pic>
    </p:spTree>
    <p:extLst>
      <p:ext uri="{BB962C8B-B14F-4D97-AF65-F5344CB8AC3E}">
        <p14:creationId xmlns:p14="http://schemas.microsoft.com/office/powerpoint/2010/main" val="20352277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C8F016C-988B-A8DD-DCA7-DB387490136A}"/>
              </a:ext>
            </a:extLst>
          </p:cNvPr>
          <p:cNvSpPr>
            <a:spLocks noGrp="1"/>
          </p:cNvSpPr>
          <p:nvPr>
            <p:ph type="title"/>
          </p:nvPr>
        </p:nvSpPr>
        <p:spPr>
          <a:xfrm>
            <a:off x="643467" y="321734"/>
            <a:ext cx="10905066" cy="1135737"/>
          </a:xfrm>
        </p:spPr>
        <p:txBody>
          <a:bodyPr>
            <a:normAutofit/>
          </a:bodyPr>
          <a:lstStyle/>
          <a:p>
            <a:pPr lvl="7" algn="ctr">
              <a:spcBef>
                <a:spcPct val="0"/>
              </a:spcBef>
            </a:pPr>
            <a:r>
              <a:rPr lang="en-IN" sz="3600" b="1" dirty="0"/>
              <a:t>RESTCONF Architecture</a:t>
            </a:r>
            <a:endParaRPr lang="en-US" sz="3600" b="1" dirty="0">
              <a:solidFill>
                <a:srgbClr val="0187CC"/>
              </a:solidFill>
              <a:latin typeface="HK Grotesk Bold"/>
            </a:endParaRPr>
          </a:p>
        </p:txBody>
      </p:sp>
      <p:sp>
        <p:nvSpPr>
          <p:cNvPr id="3" name="Content Placeholder 2">
            <a:extLst>
              <a:ext uri="{FF2B5EF4-FFF2-40B4-BE49-F238E27FC236}">
                <a16:creationId xmlns:a16="http://schemas.microsoft.com/office/drawing/2014/main" id="{28CCBD2B-4A96-FF96-E250-44E3C736F4F9}"/>
              </a:ext>
            </a:extLst>
          </p:cNvPr>
          <p:cNvSpPr>
            <a:spLocks noGrp="1"/>
          </p:cNvSpPr>
          <p:nvPr>
            <p:ph idx="1"/>
          </p:nvPr>
        </p:nvSpPr>
        <p:spPr>
          <a:xfrm>
            <a:off x="1229649" y="1296201"/>
            <a:ext cx="9217217" cy="5018652"/>
          </a:xfrm>
        </p:spPr>
        <p:txBody>
          <a:bodyPr vert="horz" lIns="91440" tIns="45720" rIns="91440" bIns="45720" rtlCol="0" anchor="t">
            <a:noAutofit/>
          </a:bodyPr>
          <a:lstStyle/>
          <a:p>
            <a:pPr>
              <a:buFont typeface="Wingdings" panose="05000000000000000000" pitchFamily="2" charset="2"/>
              <a:buChar char="v"/>
            </a:pPr>
            <a:r>
              <a:rPr lang="en-IN" b="1" dirty="0"/>
              <a:t> Components</a:t>
            </a:r>
          </a:p>
          <a:p>
            <a:pPr lvl="1">
              <a:lnSpc>
                <a:spcPct val="150000"/>
              </a:lnSpc>
              <a:buFont typeface="Arial" panose="020B0604020202020204" pitchFamily="34" charset="0"/>
              <a:buChar char="•"/>
            </a:pPr>
            <a:r>
              <a:rPr lang="en-IN" sz="2800" b="1" dirty="0"/>
              <a:t>Client</a:t>
            </a:r>
            <a:r>
              <a:rPr lang="en-IN" sz="2800" dirty="0"/>
              <a:t>:  Makes HTTP requests</a:t>
            </a:r>
          </a:p>
          <a:p>
            <a:pPr lvl="1">
              <a:buFont typeface="Arial" panose="020B0604020202020204" pitchFamily="34" charset="0"/>
              <a:buChar char="•"/>
            </a:pPr>
            <a:r>
              <a:rPr lang="en-IN" sz="2800" b="1" dirty="0"/>
              <a:t>Server </a:t>
            </a:r>
            <a:r>
              <a:rPr lang="en-IN" sz="2800" dirty="0"/>
              <a:t>:  Manages network configurations</a:t>
            </a:r>
          </a:p>
          <a:p>
            <a:pPr>
              <a:lnSpc>
                <a:spcPct val="150000"/>
              </a:lnSpc>
              <a:buFont typeface="Wingdings" panose="05000000000000000000" pitchFamily="2" charset="2"/>
              <a:buChar char="v"/>
            </a:pPr>
            <a:r>
              <a:rPr lang="en-US" b="1" dirty="0"/>
              <a:t> Operations </a:t>
            </a:r>
          </a:p>
          <a:p>
            <a:pPr lvl="1">
              <a:lnSpc>
                <a:spcPct val="150000"/>
              </a:lnSpc>
              <a:buFont typeface="Arial" panose="020B0604020202020204" pitchFamily="34" charset="0"/>
              <a:buChar char="•"/>
            </a:pPr>
            <a:r>
              <a:rPr lang="en-US" sz="2800" dirty="0"/>
              <a:t>GET, </a:t>
            </a:r>
          </a:p>
          <a:p>
            <a:pPr lvl="1">
              <a:buFont typeface="Arial" panose="020B0604020202020204" pitchFamily="34" charset="0"/>
              <a:buChar char="•"/>
            </a:pPr>
            <a:r>
              <a:rPr lang="en-US" sz="2800" dirty="0"/>
              <a:t>POST,</a:t>
            </a:r>
          </a:p>
          <a:p>
            <a:pPr lvl="1">
              <a:buFont typeface="Arial" panose="020B0604020202020204" pitchFamily="34" charset="0"/>
              <a:buChar char="•"/>
            </a:pPr>
            <a:r>
              <a:rPr lang="en-US" sz="2800" dirty="0"/>
              <a:t> PUT,</a:t>
            </a:r>
          </a:p>
          <a:p>
            <a:pPr lvl="1">
              <a:buFont typeface="Arial" panose="020B0604020202020204" pitchFamily="34" charset="0"/>
              <a:buChar char="•"/>
            </a:pPr>
            <a:r>
              <a:rPr lang="en-US" sz="2800" dirty="0"/>
              <a:t> DELETE,</a:t>
            </a:r>
          </a:p>
          <a:p>
            <a:pPr lvl="1">
              <a:buFont typeface="Arial" panose="020B0604020202020204" pitchFamily="34" charset="0"/>
              <a:buChar char="•"/>
            </a:pPr>
            <a:r>
              <a:rPr lang="en-US" sz="2800" dirty="0"/>
              <a:t> PATCH</a:t>
            </a:r>
          </a:p>
          <a:p>
            <a:endParaRPr lang="en-IN" sz="2000" dirty="0"/>
          </a:p>
        </p:txBody>
      </p:sp>
      <p:sp>
        <p:nvSpPr>
          <p:cNvPr id="9"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descr="Logo&#10;&#10;Description automatically generated">
            <a:extLst>
              <a:ext uri="{FF2B5EF4-FFF2-40B4-BE49-F238E27FC236}">
                <a16:creationId xmlns:a16="http://schemas.microsoft.com/office/drawing/2014/main" id="{1D621A67-3B82-AC9F-F848-27A9405E24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6" name="TextBox 5">
            <a:extLst>
              <a:ext uri="{FF2B5EF4-FFF2-40B4-BE49-F238E27FC236}">
                <a16:creationId xmlns:a16="http://schemas.microsoft.com/office/drawing/2014/main" id="{090F5FD5-8747-23E1-C1DC-061826CC0385}"/>
              </a:ext>
            </a:extLst>
          </p:cNvPr>
          <p:cNvSpPr txBox="1"/>
          <p:nvPr/>
        </p:nvSpPr>
        <p:spPr>
          <a:xfrm>
            <a:off x="5659120" y="6313900"/>
            <a:ext cx="6096000" cy="348813"/>
          </a:xfrm>
          <a:prstGeom prst="rect">
            <a:avLst/>
          </a:prstGeom>
          <a:noFill/>
        </p:spPr>
        <p:txBody>
          <a:bodyPr wrap="square">
            <a:spAutoFit/>
          </a:bodyPr>
          <a:lstStyle/>
          <a:p>
            <a:pPr algn="r">
              <a:lnSpc>
                <a:spcPts val="1960"/>
              </a:lnSpc>
              <a:spcBef>
                <a:spcPct val="0"/>
              </a:spcBef>
            </a:pPr>
            <a:r>
              <a:rPr lang="en-US" sz="1800" spc="140" dirty="0">
                <a:solidFill>
                  <a:srgbClr val="000000"/>
                </a:solidFill>
                <a:latin typeface="HK Grotesk Light"/>
              </a:rPr>
              <a:t>2024 - RPS Consulting all rights reserved</a:t>
            </a:r>
          </a:p>
        </p:txBody>
      </p:sp>
    </p:spTree>
    <p:extLst>
      <p:ext uri="{BB962C8B-B14F-4D97-AF65-F5344CB8AC3E}">
        <p14:creationId xmlns:p14="http://schemas.microsoft.com/office/powerpoint/2010/main" val="36454309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C8F016C-988B-A8DD-DCA7-DB387490136A}"/>
              </a:ext>
            </a:extLst>
          </p:cNvPr>
          <p:cNvSpPr>
            <a:spLocks noGrp="1"/>
          </p:cNvSpPr>
          <p:nvPr>
            <p:ph type="title"/>
          </p:nvPr>
        </p:nvSpPr>
        <p:spPr>
          <a:xfrm>
            <a:off x="643467" y="321734"/>
            <a:ext cx="10905066" cy="1135737"/>
          </a:xfrm>
        </p:spPr>
        <p:txBody>
          <a:bodyPr>
            <a:normAutofit/>
          </a:bodyPr>
          <a:lstStyle/>
          <a:p>
            <a:pPr lvl="7" algn="ctr">
              <a:spcBef>
                <a:spcPct val="0"/>
              </a:spcBef>
            </a:pPr>
            <a:r>
              <a:rPr lang="en-IN" sz="3600" b="1" dirty="0"/>
              <a:t>RESTCONF Operations</a:t>
            </a:r>
            <a:endParaRPr lang="en-US" sz="3600" b="1" dirty="0">
              <a:solidFill>
                <a:srgbClr val="0187CC"/>
              </a:solidFill>
              <a:latin typeface="HK Grotesk Bold"/>
            </a:endParaRPr>
          </a:p>
        </p:txBody>
      </p:sp>
      <p:sp>
        <p:nvSpPr>
          <p:cNvPr id="3" name="Content Placeholder 2">
            <a:extLst>
              <a:ext uri="{FF2B5EF4-FFF2-40B4-BE49-F238E27FC236}">
                <a16:creationId xmlns:a16="http://schemas.microsoft.com/office/drawing/2014/main" id="{28CCBD2B-4A96-FF96-E250-44E3C736F4F9}"/>
              </a:ext>
            </a:extLst>
          </p:cNvPr>
          <p:cNvSpPr>
            <a:spLocks noGrp="1"/>
          </p:cNvSpPr>
          <p:nvPr>
            <p:ph idx="1"/>
          </p:nvPr>
        </p:nvSpPr>
        <p:spPr>
          <a:xfrm>
            <a:off x="1229649" y="1296201"/>
            <a:ext cx="9217217" cy="5018652"/>
          </a:xfrm>
        </p:spPr>
        <p:txBody>
          <a:bodyPr vert="horz" lIns="91440" tIns="45720" rIns="91440" bIns="45720" rtlCol="0" anchor="t">
            <a:noAutofit/>
          </a:bodyPr>
          <a:lstStyle/>
          <a:p>
            <a:pPr>
              <a:buFont typeface="Wingdings" panose="05000000000000000000" pitchFamily="2" charset="2"/>
              <a:buChar char="v"/>
            </a:pPr>
            <a:r>
              <a:rPr lang="en-US" sz="3600" b="1" dirty="0"/>
              <a:t> Detailed Operations</a:t>
            </a:r>
          </a:p>
          <a:p>
            <a:pPr lvl="1">
              <a:lnSpc>
                <a:spcPct val="150000"/>
              </a:lnSpc>
              <a:buFont typeface="Arial" panose="020B0604020202020204" pitchFamily="34" charset="0"/>
              <a:buChar char="•"/>
            </a:pPr>
            <a:r>
              <a:rPr lang="en-US" sz="2800" b="1" dirty="0"/>
              <a:t>GET</a:t>
            </a:r>
            <a:r>
              <a:rPr lang="en-US" sz="2800" dirty="0"/>
              <a:t>: Retrieve data</a:t>
            </a:r>
          </a:p>
          <a:p>
            <a:pPr lvl="1"/>
            <a:endParaRPr lang="en-US" sz="2800" dirty="0"/>
          </a:p>
          <a:p>
            <a:pPr lvl="1">
              <a:buFont typeface="Arial" panose="020B0604020202020204" pitchFamily="34" charset="0"/>
              <a:buChar char="•"/>
            </a:pPr>
            <a:r>
              <a:rPr lang="en-US" sz="2800" b="1" dirty="0"/>
              <a:t>POST</a:t>
            </a:r>
            <a:r>
              <a:rPr lang="en-US" sz="2800" dirty="0"/>
              <a:t>: Create new data</a:t>
            </a:r>
          </a:p>
          <a:p>
            <a:pPr lvl="1">
              <a:buFont typeface="Arial" panose="020B0604020202020204" pitchFamily="34" charset="0"/>
              <a:buChar char="•"/>
            </a:pPr>
            <a:endParaRPr lang="en-US" sz="2800" dirty="0"/>
          </a:p>
          <a:p>
            <a:pPr lvl="1">
              <a:buFont typeface="Arial" panose="020B0604020202020204" pitchFamily="34" charset="0"/>
              <a:buChar char="•"/>
            </a:pPr>
            <a:r>
              <a:rPr lang="en-US" sz="2800" b="1" dirty="0"/>
              <a:t>PUT</a:t>
            </a:r>
            <a:r>
              <a:rPr lang="en-US" sz="2800" dirty="0"/>
              <a:t>: Replace existing data</a:t>
            </a:r>
          </a:p>
          <a:p>
            <a:pPr lvl="1">
              <a:buFont typeface="Arial" panose="020B0604020202020204" pitchFamily="34" charset="0"/>
              <a:buChar char="•"/>
            </a:pPr>
            <a:endParaRPr lang="en-US" sz="2800" dirty="0"/>
          </a:p>
          <a:p>
            <a:pPr lvl="1">
              <a:buFont typeface="Arial" panose="020B0604020202020204" pitchFamily="34" charset="0"/>
              <a:buChar char="•"/>
            </a:pPr>
            <a:r>
              <a:rPr lang="en-US" sz="2800" b="1" dirty="0"/>
              <a:t>DELETE</a:t>
            </a:r>
            <a:r>
              <a:rPr lang="en-US" sz="2800" dirty="0"/>
              <a:t>: Remove data</a:t>
            </a:r>
          </a:p>
          <a:p>
            <a:pPr lvl="1">
              <a:buFont typeface="Arial" panose="020B0604020202020204" pitchFamily="34" charset="0"/>
              <a:buChar char="•"/>
            </a:pPr>
            <a:endParaRPr lang="en-US" sz="2800" dirty="0"/>
          </a:p>
          <a:p>
            <a:pPr lvl="1">
              <a:buFont typeface="Arial" panose="020B0604020202020204" pitchFamily="34" charset="0"/>
              <a:buChar char="•"/>
            </a:pPr>
            <a:r>
              <a:rPr lang="en-US" sz="2800" b="1" dirty="0"/>
              <a:t>PATCH</a:t>
            </a:r>
            <a:r>
              <a:rPr lang="en-US" sz="2800" dirty="0"/>
              <a:t>: Modify existing data</a:t>
            </a:r>
          </a:p>
        </p:txBody>
      </p:sp>
      <p:sp>
        <p:nvSpPr>
          <p:cNvPr id="9"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descr="Logo&#10;&#10;Description automatically generated">
            <a:extLst>
              <a:ext uri="{FF2B5EF4-FFF2-40B4-BE49-F238E27FC236}">
                <a16:creationId xmlns:a16="http://schemas.microsoft.com/office/drawing/2014/main" id="{1D621A67-3B82-AC9F-F848-27A9405E24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6" name="TextBox 5">
            <a:extLst>
              <a:ext uri="{FF2B5EF4-FFF2-40B4-BE49-F238E27FC236}">
                <a16:creationId xmlns:a16="http://schemas.microsoft.com/office/drawing/2014/main" id="{090F5FD5-8747-23E1-C1DC-061826CC0385}"/>
              </a:ext>
            </a:extLst>
          </p:cNvPr>
          <p:cNvSpPr txBox="1"/>
          <p:nvPr/>
        </p:nvSpPr>
        <p:spPr>
          <a:xfrm>
            <a:off x="5659120" y="6313900"/>
            <a:ext cx="6096000" cy="348813"/>
          </a:xfrm>
          <a:prstGeom prst="rect">
            <a:avLst/>
          </a:prstGeom>
          <a:noFill/>
        </p:spPr>
        <p:txBody>
          <a:bodyPr wrap="square">
            <a:spAutoFit/>
          </a:bodyPr>
          <a:lstStyle/>
          <a:p>
            <a:pPr algn="r">
              <a:lnSpc>
                <a:spcPts val="1960"/>
              </a:lnSpc>
              <a:spcBef>
                <a:spcPct val="0"/>
              </a:spcBef>
            </a:pPr>
            <a:r>
              <a:rPr lang="en-US" sz="1800" spc="140" dirty="0">
                <a:solidFill>
                  <a:srgbClr val="000000"/>
                </a:solidFill>
                <a:latin typeface="HK Grotesk Light"/>
              </a:rPr>
              <a:t>2024 - RPS Consulting all rights reserved</a:t>
            </a:r>
          </a:p>
        </p:txBody>
      </p:sp>
    </p:spTree>
    <p:extLst>
      <p:ext uri="{BB962C8B-B14F-4D97-AF65-F5344CB8AC3E}">
        <p14:creationId xmlns:p14="http://schemas.microsoft.com/office/powerpoint/2010/main" val="3830050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C8F016C-988B-A8DD-DCA7-DB387490136A}"/>
              </a:ext>
            </a:extLst>
          </p:cNvPr>
          <p:cNvSpPr>
            <a:spLocks noGrp="1"/>
          </p:cNvSpPr>
          <p:nvPr>
            <p:ph type="title"/>
          </p:nvPr>
        </p:nvSpPr>
        <p:spPr>
          <a:xfrm>
            <a:off x="507030" y="328314"/>
            <a:ext cx="11314853" cy="1135737"/>
          </a:xfrm>
        </p:spPr>
        <p:txBody>
          <a:bodyPr>
            <a:normAutofit/>
          </a:bodyPr>
          <a:lstStyle/>
          <a:p>
            <a:r>
              <a:rPr lang="en-IN" sz="3600" b="1" u="sng" dirty="0">
                <a:latin typeface="+mn-lt"/>
              </a:rPr>
              <a:t>Creating a Topology and Configuring the Router RESTCONF</a:t>
            </a:r>
          </a:p>
        </p:txBody>
      </p:sp>
      <p:sp>
        <p:nvSpPr>
          <p:cNvPr id="9"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2A2075B1-7210-1C19-CF2E-829A846C25AE}"/>
              </a:ext>
            </a:extLst>
          </p:cNvPr>
          <p:cNvSpPr txBox="1"/>
          <p:nvPr/>
        </p:nvSpPr>
        <p:spPr>
          <a:xfrm>
            <a:off x="6086367" y="2043884"/>
            <a:ext cx="5723609" cy="3927357"/>
          </a:xfrm>
          <a:prstGeom prst="rect">
            <a:avLst/>
          </a:prstGeom>
          <a:noFill/>
        </p:spPr>
        <p:txBody>
          <a:bodyPr wrap="square" rtlCol="0">
            <a:spAutoFit/>
          </a:bodyPr>
          <a:lstStyle/>
          <a:p>
            <a:r>
              <a:rPr lang="en-IN" sz="1800" b="1" dirty="0"/>
              <a:t>Go to Config Mode:</a:t>
            </a:r>
          </a:p>
          <a:p>
            <a:pPr lvl="1"/>
            <a:r>
              <a:rPr lang="en-IN" dirty="0"/>
              <a:t>Conf t</a:t>
            </a:r>
          </a:p>
          <a:p>
            <a:pPr lvl="1"/>
            <a:r>
              <a:rPr lang="en-IN" dirty="0"/>
              <a:t>User admin privilege 15 secret cisco123 </a:t>
            </a:r>
          </a:p>
          <a:p>
            <a:pPr lvl="1"/>
            <a:r>
              <a:rPr lang="en-IN" dirty="0" err="1"/>
              <a:t>aaa</a:t>
            </a:r>
            <a:r>
              <a:rPr lang="en-IN" dirty="0"/>
              <a:t> new-model </a:t>
            </a:r>
          </a:p>
          <a:p>
            <a:pPr lvl="1"/>
            <a:r>
              <a:rPr lang="en-IN" dirty="0" err="1"/>
              <a:t>aaa</a:t>
            </a:r>
            <a:r>
              <a:rPr lang="en-IN" dirty="0"/>
              <a:t> authentication login default local </a:t>
            </a:r>
          </a:p>
          <a:p>
            <a:pPr lvl="1"/>
            <a:r>
              <a:rPr lang="en-IN" dirty="0" err="1"/>
              <a:t>aaa</a:t>
            </a:r>
            <a:r>
              <a:rPr lang="en-IN" dirty="0"/>
              <a:t> authorization exec default local </a:t>
            </a:r>
          </a:p>
          <a:p>
            <a:pPr lvl="1"/>
            <a:r>
              <a:rPr lang="en-IN" dirty="0"/>
              <a:t>Netconf-yang</a:t>
            </a:r>
            <a:endParaRPr lang="en-IN" b="1" dirty="0"/>
          </a:p>
          <a:p>
            <a:pPr lvl="1"/>
            <a:r>
              <a:rPr lang="en-IN" dirty="0"/>
              <a:t>Show platform software yang-management process</a:t>
            </a:r>
          </a:p>
          <a:p>
            <a:pPr>
              <a:lnSpc>
                <a:spcPct val="150000"/>
              </a:lnSpc>
            </a:pPr>
            <a:r>
              <a:rPr lang="en-IN" b="1" dirty="0"/>
              <a:t>Go to Config Mode Set </a:t>
            </a:r>
            <a:r>
              <a:rPr lang="en-IN" b="1" dirty="0" err="1"/>
              <a:t>RestConf</a:t>
            </a:r>
            <a:endParaRPr lang="en-IN" b="1" dirty="0"/>
          </a:p>
          <a:p>
            <a:pPr lvl="1">
              <a:lnSpc>
                <a:spcPct val="150000"/>
              </a:lnSpc>
            </a:pPr>
            <a:r>
              <a:rPr lang="en-IN" dirty="0"/>
              <a:t>Conf t</a:t>
            </a:r>
          </a:p>
          <a:p>
            <a:pPr lvl="1">
              <a:lnSpc>
                <a:spcPct val="150000"/>
              </a:lnSpc>
            </a:pPr>
            <a:r>
              <a:rPr lang="en-IN" dirty="0" err="1"/>
              <a:t>Restconf</a:t>
            </a:r>
            <a:endParaRPr lang="en-IN" dirty="0"/>
          </a:p>
          <a:p>
            <a:pPr lvl="1">
              <a:lnSpc>
                <a:spcPct val="150000"/>
              </a:lnSpc>
            </a:pPr>
            <a:r>
              <a:rPr lang="en-IN" dirty="0"/>
              <a:t>Ip http secure server</a:t>
            </a:r>
          </a:p>
        </p:txBody>
      </p:sp>
      <p:pic>
        <p:nvPicPr>
          <p:cNvPr id="6" name="Picture 5" descr="Logo&#10;&#10;Description automatically generated">
            <a:extLst>
              <a:ext uri="{FF2B5EF4-FFF2-40B4-BE49-F238E27FC236}">
                <a16:creationId xmlns:a16="http://schemas.microsoft.com/office/drawing/2014/main" id="{22D07071-32BE-926E-7B08-E2627E22D0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10" name="TextBox 9">
            <a:extLst>
              <a:ext uri="{FF2B5EF4-FFF2-40B4-BE49-F238E27FC236}">
                <a16:creationId xmlns:a16="http://schemas.microsoft.com/office/drawing/2014/main" id="{F6044587-46B5-EC69-6695-E69B5F96D14C}"/>
              </a:ext>
            </a:extLst>
          </p:cNvPr>
          <p:cNvSpPr txBox="1"/>
          <p:nvPr/>
        </p:nvSpPr>
        <p:spPr>
          <a:xfrm>
            <a:off x="5735658" y="6325982"/>
            <a:ext cx="6096000" cy="348813"/>
          </a:xfrm>
          <a:prstGeom prst="rect">
            <a:avLst/>
          </a:prstGeom>
          <a:noFill/>
        </p:spPr>
        <p:txBody>
          <a:bodyPr wrap="square">
            <a:spAutoFit/>
          </a:bodyPr>
          <a:lstStyle/>
          <a:p>
            <a:pPr algn="r">
              <a:lnSpc>
                <a:spcPts val="1960"/>
              </a:lnSpc>
              <a:spcBef>
                <a:spcPct val="0"/>
              </a:spcBef>
            </a:pPr>
            <a:r>
              <a:rPr lang="en-US" sz="1800" spc="140" dirty="0">
                <a:solidFill>
                  <a:srgbClr val="000000"/>
                </a:solidFill>
                <a:latin typeface="HK Grotesk Light"/>
              </a:rPr>
              <a:t>2024 - RPS Consulting all rights reserved</a:t>
            </a:r>
          </a:p>
        </p:txBody>
      </p:sp>
      <p:pic>
        <p:nvPicPr>
          <p:cNvPr id="13" name="Content Placeholder 12">
            <a:extLst>
              <a:ext uri="{FF2B5EF4-FFF2-40B4-BE49-F238E27FC236}">
                <a16:creationId xmlns:a16="http://schemas.microsoft.com/office/drawing/2014/main" id="{635010D2-3C27-BBCF-0ACC-E424937A8B1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00142" y="2224994"/>
            <a:ext cx="4700144" cy="3872063"/>
          </a:xfrm>
          <a:prstGeom prst="rect">
            <a:avLst/>
          </a:prstGeom>
        </p:spPr>
      </p:pic>
    </p:spTree>
    <p:extLst>
      <p:ext uri="{BB962C8B-B14F-4D97-AF65-F5344CB8AC3E}">
        <p14:creationId xmlns:p14="http://schemas.microsoft.com/office/powerpoint/2010/main" val="33350867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C8F016C-988B-A8DD-DCA7-DB387490136A}"/>
              </a:ext>
            </a:extLst>
          </p:cNvPr>
          <p:cNvSpPr>
            <a:spLocks noGrp="1"/>
          </p:cNvSpPr>
          <p:nvPr>
            <p:ph type="title"/>
          </p:nvPr>
        </p:nvSpPr>
        <p:spPr>
          <a:xfrm>
            <a:off x="6329885" y="1553185"/>
            <a:ext cx="4228741" cy="788831"/>
          </a:xfrm>
        </p:spPr>
        <p:txBody>
          <a:bodyPr>
            <a:normAutofit fontScale="90000"/>
          </a:bodyPr>
          <a:lstStyle/>
          <a:p>
            <a:pPr marL="342900" indent="-342900">
              <a:buFont typeface="Wingdings" panose="05000000000000000000" pitchFamily="2" charset="2"/>
              <a:buChar char="v"/>
            </a:pPr>
            <a:r>
              <a:rPr lang="en-IN" sz="2000" b="1" dirty="0"/>
              <a:t>Show platform software yang-management process(All process running)</a:t>
            </a:r>
            <a:br>
              <a:rPr lang="en-IN" sz="2000" b="1" dirty="0"/>
            </a:br>
            <a:endParaRPr lang="en-IN" sz="2000" b="1" dirty="0"/>
          </a:p>
        </p:txBody>
      </p:sp>
      <p:sp>
        <p:nvSpPr>
          <p:cNvPr id="9"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3" name="Content Placeholder 22">
            <a:extLst>
              <a:ext uri="{FF2B5EF4-FFF2-40B4-BE49-F238E27FC236}">
                <a16:creationId xmlns:a16="http://schemas.microsoft.com/office/drawing/2014/main" id="{975AA625-C762-387B-DE29-186E205A87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0705" y="512693"/>
            <a:ext cx="5300826" cy="2515284"/>
          </a:xfrm>
          <a:prstGeom prst="rect">
            <a:avLst/>
          </a:prstGeom>
        </p:spPr>
      </p:pic>
      <p:sp>
        <p:nvSpPr>
          <p:cNvPr id="25" name="TextBox 24">
            <a:extLst>
              <a:ext uri="{FF2B5EF4-FFF2-40B4-BE49-F238E27FC236}">
                <a16:creationId xmlns:a16="http://schemas.microsoft.com/office/drawing/2014/main" id="{9C851FCA-4CA3-2E86-3C64-ECC78BBAE325}"/>
              </a:ext>
            </a:extLst>
          </p:cNvPr>
          <p:cNvSpPr txBox="1"/>
          <p:nvPr/>
        </p:nvSpPr>
        <p:spPr>
          <a:xfrm>
            <a:off x="1160036" y="3593938"/>
            <a:ext cx="5169849" cy="1754326"/>
          </a:xfrm>
          <a:prstGeom prst="rect">
            <a:avLst/>
          </a:prstGeom>
          <a:noFill/>
        </p:spPr>
        <p:txBody>
          <a:bodyPr wrap="square">
            <a:spAutoFit/>
          </a:bodyPr>
          <a:lstStyle/>
          <a:p>
            <a:r>
              <a:rPr lang="en-IN" b="1" u="sng" dirty="0"/>
              <a:t>Establishing Connection Via SSH Client to remote devices</a:t>
            </a:r>
          </a:p>
          <a:p>
            <a:pPr marL="285750" indent="-285750">
              <a:buFont typeface="Arial" panose="020B0604020202020204" pitchFamily="34" charset="0"/>
              <a:buChar char="•"/>
            </a:pPr>
            <a:r>
              <a:rPr lang="en-IN" dirty="0"/>
              <a:t>ssh admin@ 172.20.0.89 -p 830 –s Netconf</a:t>
            </a:r>
          </a:p>
          <a:p>
            <a:pPr marL="285750" indent="-285750">
              <a:buFont typeface="Arial" panose="020B0604020202020204" pitchFamily="34" charset="0"/>
              <a:buChar char="•"/>
            </a:pPr>
            <a:r>
              <a:rPr lang="en-IN" dirty="0"/>
              <a:t>Go to postman check </a:t>
            </a:r>
            <a:r>
              <a:rPr lang="en-IN" dirty="0" err="1"/>
              <a:t>Restconf</a:t>
            </a:r>
            <a:r>
              <a:rPr lang="en-IN" dirty="0"/>
              <a:t> interface</a:t>
            </a:r>
          </a:p>
          <a:p>
            <a:r>
              <a:rPr lang="en-IN" dirty="0"/>
              <a:t>(https://172.20.0.89/restconf/data/ietf-interfaces:interfaces)</a:t>
            </a:r>
          </a:p>
        </p:txBody>
      </p:sp>
      <p:pic>
        <p:nvPicPr>
          <p:cNvPr id="26" name="Picture 25">
            <a:extLst>
              <a:ext uri="{FF2B5EF4-FFF2-40B4-BE49-F238E27FC236}">
                <a16:creationId xmlns:a16="http://schemas.microsoft.com/office/drawing/2014/main" id="{515A2AFA-4B0D-F33B-5A0D-86B7BA471A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1618" y="3457337"/>
            <a:ext cx="4885256" cy="2152950"/>
          </a:xfrm>
          <a:prstGeom prst="rect">
            <a:avLst/>
          </a:prstGeom>
        </p:spPr>
      </p:pic>
      <p:pic>
        <p:nvPicPr>
          <p:cNvPr id="27" name="Picture 26" descr="Logo&#10;&#10;Description automatically generated">
            <a:extLst>
              <a:ext uri="{FF2B5EF4-FFF2-40B4-BE49-F238E27FC236}">
                <a16:creationId xmlns:a16="http://schemas.microsoft.com/office/drawing/2014/main" id="{4D60F5D9-AD6C-33B8-EC52-FFD8C2EA13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30" name="TextBox 29">
            <a:extLst>
              <a:ext uri="{FF2B5EF4-FFF2-40B4-BE49-F238E27FC236}">
                <a16:creationId xmlns:a16="http://schemas.microsoft.com/office/drawing/2014/main" id="{CD9CAC7F-0D62-6FB1-050B-1AC269054872}"/>
              </a:ext>
            </a:extLst>
          </p:cNvPr>
          <p:cNvSpPr txBox="1"/>
          <p:nvPr/>
        </p:nvSpPr>
        <p:spPr>
          <a:xfrm>
            <a:off x="5987370" y="6434945"/>
            <a:ext cx="6096000" cy="348813"/>
          </a:xfrm>
          <a:prstGeom prst="rect">
            <a:avLst/>
          </a:prstGeom>
          <a:noFill/>
        </p:spPr>
        <p:txBody>
          <a:bodyPr wrap="square">
            <a:spAutoFit/>
          </a:bodyPr>
          <a:lstStyle/>
          <a:p>
            <a:pPr algn="r">
              <a:lnSpc>
                <a:spcPts val="1960"/>
              </a:lnSpc>
              <a:spcBef>
                <a:spcPct val="0"/>
              </a:spcBef>
            </a:pPr>
            <a:r>
              <a:rPr lang="en-US" sz="1800" spc="140" dirty="0">
                <a:solidFill>
                  <a:srgbClr val="000000"/>
                </a:solidFill>
                <a:latin typeface="HK Grotesk Light"/>
              </a:rPr>
              <a:t>2024 - RPS Consulting all rights reserved</a:t>
            </a:r>
          </a:p>
        </p:txBody>
      </p:sp>
    </p:spTree>
    <p:extLst>
      <p:ext uri="{BB962C8B-B14F-4D97-AF65-F5344CB8AC3E}">
        <p14:creationId xmlns:p14="http://schemas.microsoft.com/office/powerpoint/2010/main" val="9962454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C8F016C-988B-A8DD-DCA7-DB387490136A}"/>
              </a:ext>
            </a:extLst>
          </p:cNvPr>
          <p:cNvSpPr>
            <a:spLocks noGrp="1"/>
          </p:cNvSpPr>
          <p:nvPr>
            <p:ph type="title"/>
          </p:nvPr>
        </p:nvSpPr>
        <p:spPr>
          <a:xfrm>
            <a:off x="643467" y="321734"/>
            <a:ext cx="10905066" cy="1135737"/>
          </a:xfrm>
        </p:spPr>
        <p:txBody>
          <a:bodyPr>
            <a:normAutofit/>
          </a:bodyPr>
          <a:lstStyle/>
          <a:p>
            <a:pPr algn="ctr"/>
            <a:r>
              <a:rPr lang="en-IN" sz="3600" b="1" u="sng" dirty="0">
                <a:latin typeface="+mn-lt"/>
              </a:rPr>
              <a:t>Microservices</a:t>
            </a:r>
          </a:p>
        </p:txBody>
      </p:sp>
      <p:sp>
        <p:nvSpPr>
          <p:cNvPr id="3" name="Content Placeholder 2">
            <a:extLst>
              <a:ext uri="{FF2B5EF4-FFF2-40B4-BE49-F238E27FC236}">
                <a16:creationId xmlns:a16="http://schemas.microsoft.com/office/drawing/2014/main" id="{28CCBD2B-4A96-FF96-E250-44E3C736F4F9}"/>
              </a:ext>
            </a:extLst>
          </p:cNvPr>
          <p:cNvSpPr>
            <a:spLocks noGrp="1"/>
          </p:cNvSpPr>
          <p:nvPr>
            <p:ph idx="1"/>
          </p:nvPr>
        </p:nvSpPr>
        <p:spPr>
          <a:xfrm>
            <a:off x="1229649" y="1296201"/>
            <a:ext cx="9217217" cy="1497799"/>
          </a:xfrm>
        </p:spPr>
        <p:txBody>
          <a:bodyPr vert="horz" lIns="91440" tIns="45720" rIns="91440" bIns="45720" rtlCol="0" anchor="t">
            <a:noAutofit/>
          </a:bodyPr>
          <a:lstStyle/>
          <a:p>
            <a:pPr marL="0" indent="0">
              <a:buNone/>
            </a:pPr>
            <a:r>
              <a:rPr lang="en-US" sz="2400" dirty="0"/>
              <a:t>Microservices is an architectural style that structures an application as a collection of small, autonomous services modeled around a business domain. Each service is self-contained, and it can be developed, deployed, and scaled independently.</a:t>
            </a:r>
          </a:p>
        </p:txBody>
      </p:sp>
      <p:sp>
        <p:nvSpPr>
          <p:cNvPr id="9"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descr="Logo&#10;&#10;Description automatically generated">
            <a:extLst>
              <a:ext uri="{FF2B5EF4-FFF2-40B4-BE49-F238E27FC236}">
                <a16:creationId xmlns:a16="http://schemas.microsoft.com/office/drawing/2014/main" id="{1D621A67-3B82-AC9F-F848-27A9405E24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6" name="TextBox 5">
            <a:extLst>
              <a:ext uri="{FF2B5EF4-FFF2-40B4-BE49-F238E27FC236}">
                <a16:creationId xmlns:a16="http://schemas.microsoft.com/office/drawing/2014/main" id="{090F5FD5-8747-23E1-C1DC-061826CC0385}"/>
              </a:ext>
            </a:extLst>
          </p:cNvPr>
          <p:cNvSpPr txBox="1"/>
          <p:nvPr/>
        </p:nvSpPr>
        <p:spPr>
          <a:xfrm>
            <a:off x="5659120" y="6313900"/>
            <a:ext cx="6096000" cy="348813"/>
          </a:xfrm>
          <a:prstGeom prst="rect">
            <a:avLst/>
          </a:prstGeom>
          <a:noFill/>
        </p:spPr>
        <p:txBody>
          <a:bodyPr wrap="square">
            <a:spAutoFit/>
          </a:bodyPr>
          <a:lstStyle/>
          <a:p>
            <a:pPr algn="r">
              <a:lnSpc>
                <a:spcPts val="1960"/>
              </a:lnSpc>
              <a:spcBef>
                <a:spcPct val="0"/>
              </a:spcBef>
            </a:pPr>
            <a:r>
              <a:rPr lang="en-US" sz="1800" spc="140" dirty="0">
                <a:solidFill>
                  <a:srgbClr val="000000"/>
                </a:solidFill>
                <a:latin typeface="HK Grotesk Light"/>
              </a:rPr>
              <a:t>2024 - RPS Consulting all rights reserved</a:t>
            </a:r>
          </a:p>
        </p:txBody>
      </p:sp>
      <p:sp>
        <p:nvSpPr>
          <p:cNvPr id="8" name="TextBox 7">
            <a:extLst>
              <a:ext uri="{FF2B5EF4-FFF2-40B4-BE49-F238E27FC236}">
                <a16:creationId xmlns:a16="http://schemas.microsoft.com/office/drawing/2014/main" id="{821DE866-76CB-BDFC-579E-C1BDEBEBC688}"/>
              </a:ext>
            </a:extLst>
          </p:cNvPr>
          <p:cNvSpPr txBox="1"/>
          <p:nvPr/>
        </p:nvSpPr>
        <p:spPr>
          <a:xfrm>
            <a:off x="1229648" y="2988808"/>
            <a:ext cx="7874595" cy="523220"/>
          </a:xfrm>
          <a:prstGeom prst="rect">
            <a:avLst/>
          </a:prstGeom>
          <a:noFill/>
        </p:spPr>
        <p:txBody>
          <a:bodyPr wrap="square">
            <a:spAutoFit/>
          </a:bodyPr>
          <a:lstStyle/>
          <a:p>
            <a:r>
              <a:rPr lang="en-IN" sz="2800" b="1" dirty="0"/>
              <a:t>Architecture Layers </a:t>
            </a:r>
            <a:r>
              <a:rPr lang="en-US" sz="2800" b="1" dirty="0"/>
              <a:t>of Microservices</a:t>
            </a:r>
            <a:endParaRPr lang="en-IN" sz="2800" b="1" dirty="0"/>
          </a:p>
        </p:txBody>
      </p:sp>
      <p:sp>
        <p:nvSpPr>
          <p:cNvPr id="11" name="TextBox 10">
            <a:extLst>
              <a:ext uri="{FF2B5EF4-FFF2-40B4-BE49-F238E27FC236}">
                <a16:creationId xmlns:a16="http://schemas.microsoft.com/office/drawing/2014/main" id="{FCA26E90-A1BA-D512-EC09-0585B528C912}"/>
              </a:ext>
            </a:extLst>
          </p:cNvPr>
          <p:cNvSpPr txBox="1"/>
          <p:nvPr/>
        </p:nvSpPr>
        <p:spPr>
          <a:xfrm>
            <a:off x="1534160" y="3718156"/>
            <a:ext cx="8912706" cy="2246769"/>
          </a:xfrm>
          <a:prstGeom prst="rect">
            <a:avLst/>
          </a:prstGeom>
          <a:noFill/>
        </p:spPr>
        <p:txBody>
          <a:bodyPr wrap="square">
            <a:spAutoFit/>
          </a:bodyPr>
          <a:lstStyle/>
          <a:p>
            <a:pPr marL="342900" indent="-342900">
              <a:buFont typeface="Wingdings" panose="05000000000000000000" pitchFamily="2" charset="2"/>
              <a:buChar char="v"/>
            </a:pPr>
            <a:r>
              <a:rPr lang="en-IN" sz="2000" b="1" dirty="0"/>
              <a:t>Controller Layer </a:t>
            </a:r>
          </a:p>
          <a:p>
            <a:pPr marL="800100" lvl="1" indent="-342900">
              <a:buFont typeface="Arial" panose="020B0604020202020204" pitchFamily="34" charset="0"/>
              <a:buChar char="•"/>
            </a:pPr>
            <a:r>
              <a:rPr lang="en-IN" sz="2000" b="1" dirty="0"/>
              <a:t>Role: </a:t>
            </a:r>
            <a:r>
              <a:rPr lang="en-IN" sz="2000" dirty="0"/>
              <a:t>Handles incoming HTTP requests, maps them to the appropriate service methods, and returns responses.</a:t>
            </a:r>
          </a:p>
          <a:p>
            <a:endParaRPr lang="en-IN" sz="2000" b="1" dirty="0"/>
          </a:p>
          <a:p>
            <a:pPr marL="800100" lvl="1" indent="-342900">
              <a:buFont typeface="Arial" panose="020B0604020202020204" pitchFamily="34" charset="0"/>
              <a:buChar char="•"/>
            </a:pPr>
            <a:r>
              <a:rPr lang="en-IN" sz="2000" b="1" dirty="0"/>
              <a:t>Advantage: </a:t>
            </a:r>
            <a:r>
              <a:rPr lang="en-IN" sz="2000" dirty="0"/>
              <a:t>Acts as an interface between the client and the service layer, facilitating request handling and response formulation.</a:t>
            </a:r>
          </a:p>
          <a:p>
            <a:endParaRPr lang="en-IN" sz="2000" dirty="0"/>
          </a:p>
        </p:txBody>
      </p:sp>
    </p:spTree>
    <p:extLst>
      <p:ext uri="{BB962C8B-B14F-4D97-AF65-F5344CB8AC3E}">
        <p14:creationId xmlns:p14="http://schemas.microsoft.com/office/powerpoint/2010/main" val="21533417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C8F016C-988B-A8DD-DCA7-DB387490136A}"/>
              </a:ext>
            </a:extLst>
          </p:cNvPr>
          <p:cNvSpPr>
            <a:spLocks noGrp="1"/>
          </p:cNvSpPr>
          <p:nvPr>
            <p:ph type="title"/>
          </p:nvPr>
        </p:nvSpPr>
        <p:spPr>
          <a:xfrm>
            <a:off x="643467" y="321734"/>
            <a:ext cx="10905066" cy="1135737"/>
          </a:xfrm>
        </p:spPr>
        <p:txBody>
          <a:bodyPr>
            <a:normAutofit/>
          </a:bodyPr>
          <a:lstStyle/>
          <a:p>
            <a:pPr algn="ctr"/>
            <a:r>
              <a:rPr lang="en-IN" sz="3600" b="1" u="sng" dirty="0">
                <a:latin typeface="+mn-lt"/>
              </a:rPr>
              <a:t>Microservices</a:t>
            </a:r>
          </a:p>
        </p:txBody>
      </p:sp>
      <p:sp>
        <p:nvSpPr>
          <p:cNvPr id="3" name="Content Placeholder 2">
            <a:extLst>
              <a:ext uri="{FF2B5EF4-FFF2-40B4-BE49-F238E27FC236}">
                <a16:creationId xmlns:a16="http://schemas.microsoft.com/office/drawing/2014/main" id="{28CCBD2B-4A96-FF96-E250-44E3C736F4F9}"/>
              </a:ext>
            </a:extLst>
          </p:cNvPr>
          <p:cNvSpPr>
            <a:spLocks noGrp="1"/>
          </p:cNvSpPr>
          <p:nvPr>
            <p:ph idx="1"/>
          </p:nvPr>
        </p:nvSpPr>
        <p:spPr>
          <a:xfrm>
            <a:off x="1214264" y="1446018"/>
            <a:ext cx="9763471" cy="4525479"/>
          </a:xfrm>
        </p:spPr>
        <p:txBody>
          <a:bodyPr vert="horz" lIns="91440" tIns="45720" rIns="91440" bIns="45720" rtlCol="0" anchor="t">
            <a:noAutofit/>
          </a:bodyPr>
          <a:lstStyle/>
          <a:p>
            <a:pPr>
              <a:buFont typeface="Wingdings" panose="05000000000000000000" pitchFamily="2" charset="2"/>
              <a:buChar char="v"/>
            </a:pPr>
            <a:r>
              <a:rPr lang="en-IN" sz="2400" b="1" dirty="0"/>
              <a:t>  Service Layer</a:t>
            </a:r>
          </a:p>
          <a:p>
            <a:pPr lvl="1"/>
            <a:r>
              <a:rPr lang="en-IN" sz="2000" b="1" dirty="0"/>
              <a:t>Role: </a:t>
            </a:r>
            <a:r>
              <a:rPr lang="en-IN" sz="2000" dirty="0"/>
              <a:t>Contains the business logic of the application, processes data received from the controller, and makes calls to the repository layer.</a:t>
            </a:r>
          </a:p>
          <a:p>
            <a:pPr lvl="1"/>
            <a:r>
              <a:rPr lang="en-IN" sz="2000" b="1" dirty="0"/>
              <a:t>Advantage</a:t>
            </a:r>
            <a:r>
              <a:rPr lang="en-IN" sz="2000" dirty="0"/>
              <a:t>: Centralizes business logic, making it easier to manage and ensuring a clear separation of concerns between the controller and data access.</a:t>
            </a:r>
            <a:endParaRPr lang="en-IN" sz="1200" dirty="0"/>
          </a:p>
          <a:p>
            <a:pPr>
              <a:buFont typeface="Wingdings" panose="05000000000000000000" pitchFamily="2" charset="2"/>
              <a:buChar char="v"/>
            </a:pPr>
            <a:r>
              <a:rPr lang="en-IN" sz="2400" b="1" dirty="0"/>
              <a:t>  Repository Layer</a:t>
            </a:r>
          </a:p>
          <a:p>
            <a:pPr lvl="1"/>
            <a:r>
              <a:rPr lang="en-IN" sz="2000" b="1" dirty="0"/>
              <a:t>Role: </a:t>
            </a:r>
            <a:r>
              <a:rPr lang="en-IN" sz="2000" dirty="0"/>
              <a:t>Manages data persistence, interacts with the database or other data storage mechanisms to perform CRUD (Create, Read, Update, Delete) operations.</a:t>
            </a:r>
            <a:endParaRPr lang="en-IN" sz="1200" dirty="0"/>
          </a:p>
          <a:p>
            <a:pPr lvl="1"/>
            <a:r>
              <a:rPr lang="en-IN" sz="2000" b="1" dirty="0"/>
              <a:t>Advantage</a:t>
            </a:r>
            <a:r>
              <a:rPr lang="en-IN" sz="2000" dirty="0"/>
              <a:t>: Isolates data access logic, enabling easy updates to the data storage mechanisms without affecting business logic or controllers.</a:t>
            </a:r>
          </a:p>
        </p:txBody>
      </p:sp>
      <p:sp>
        <p:nvSpPr>
          <p:cNvPr id="9"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descr="Logo&#10;&#10;Description automatically generated">
            <a:extLst>
              <a:ext uri="{FF2B5EF4-FFF2-40B4-BE49-F238E27FC236}">
                <a16:creationId xmlns:a16="http://schemas.microsoft.com/office/drawing/2014/main" id="{1D621A67-3B82-AC9F-F848-27A9405E24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6" name="TextBox 5">
            <a:extLst>
              <a:ext uri="{FF2B5EF4-FFF2-40B4-BE49-F238E27FC236}">
                <a16:creationId xmlns:a16="http://schemas.microsoft.com/office/drawing/2014/main" id="{090F5FD5-8747-23E1-C1DC-061826CC0385}"/>
              </a:ext>
            </a:extLst>
          </p:cNvPr>
          <p:cNvSpPr txBox="1"/>
          <p:nvPr/>
        </p:nvSpPr>
        <p:spPr>
          <a:xfrm>
            <a:off x="5659120" y="6313900"/>
            <a:ext cx="6096000" cy="348813"/>
          </a:xfrm>
          <a:prstGeom prst="rect">
            <a:avLst/>
          </a:prstGeom>
          <a:noFill/>
        </p:spPr>
        <p:txBody>
          <a:bodyPr wrap="square">
            <a:spAutoFit/>
          </a:bodyPr>
          <a:lstStyle/>
          <a:p>
            <a:pPr algn="r">
              <a:lnSpc>
                <a:spcPts val="1960"/>
              </a:lnSpc>
              <a:spcBef>
                <a:spcPct val="0"/>
              </a:spcBef>
            </a:pPr>
            <a:r>
              <a:rPr lang="en-US" sz="1800" spc="140" dirty="0">
                <a:solidFill>
                  <a:srgbClr val="000000"/>
                </a:solidFill>
                <a:latin typeface="HK Grotesk Light"/>
              </a:rPr>
              <a:t>2024 - RPS Consulting all rights reserved</a:t>
            </a:r>
          </a:p>
        </p:txBody>
      </p:sp>
    </p:spTree>
    <p:extLst>
      <p:ext uri="{BB962C8B-B14F-4D97-AF65-F5344CB8AC3E}">
        <p14:creationId xmlns:p14="http://schemas.microsoft.com/office/powerpoint/2010/main" val="40655536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C8F016C-988B-A8DD-DCA7-DB387490136A}"/>
              </a:ext>
            </a:extLst>
          </p:cNvPr>
          <p:cNvSpPr>
            <a:spLocks noGrp="1"/>
          </p:cNvSpPr>
          <p:nvPr>
            <p:ph type="title"/>
          </p:nvPr>
        </p:nvSpPr>
        <p:spPr>
          <a:xfrm>
            <a:off x="643467" y="321734"/>
            <a:ext cx="10905066" cy="1135737"/>
          </a:xfrm>
        </p:spPr>
        <p:txBody>
          <a:bodyPr>
            <a:normAutofit/>
          </a:bodyPr>
          <a:lstStyle/>
          <a:p>
            <a:pPr algn="ctr"/>
            <a:r>
              <a:rPr lang="en-US" sz="3600" b="1" dirty="0">
                <a:latin typeface="+mn-lt"/>
              </a:rPr>
              <a:t>NETCONF VS RESTCONF</a:t>
            </a:r>
            <a:endParaRPr lang="en-IN" sz="3600" b="1" u="sng" dirty="0">
              <a:latin typeface="+mn-lt"/>
            </a:endParaRPr>
          </a:p>
        </p:txBody>
      </p:sp>
      <p:sp>
        <p:nvSpPr>
          <p:cNvPr id="3" name="Content Placeholder 2">
            <a:extLst>
              <a:ext uri="{FF2B5EF4-FFF2-40B4-BE49-F238E27FC236}">
                <a16:creationId xmlns:a16="http://schemas.microsoft.com/office/drawing/2014/main" id="{28CCBD2B-4A96-FF96-E250-44E3C736F4F9}"/>
              </a:ext>
            </a:extLst>
          </p:cNvPr>
          <p:cNvSpPr>
            <a:spLocks noGrp="1"/>
          </p:cNvSpPr>
          <p:nvPr>
            <p:ph idx="1"/>
          </p:nvPr>
        </p:nvSpPr>
        <p:spPr>
          <a:xfrm>
            <a:off x="1214264" y="1446018"/>
            <a:ext cx="9763471" cy="4525479"/>
          </a:xfrm>
        </p:spPr>
        <p:txBody>
          <a:bodyPr vert="horz" lIns="91440" tIns="45720" rIns="91440" bIns="45720" rtlCol="0" anchor="t">
            <a:noAutofit/>
          </a:bodyPr>
          <a:lstStyle/>
          <a:p>
            <a:pPr>
              <a:buFont typeface="Wingdings" panose="05000000000000000000" pitchFamily="2" charset="2"/>
              <a:buChar char="v"/>
            </a:pPr>
            <a:r>
              <a:rPr lang="en-US" sz="2800" b="1" dirty="0"/>
              <a:t> Similarities</a:t>
            </a:r>
            <a:endParaRPr lang="en-US" sz="2800" dirty="0"/>
          </a:p>
          <a:p>
            <a:pPr lvl="1">
              <a:buFont typeface="Arial" panose="020B0604020202020204" pitchFamily="34" charset="0"/>
              <a:buChar char="•"/>
            </a:pPr>
            <a:r>
              <a:rPr lang="en-US" sz="2800" dirty="0"/>
              <a:t>Both are network configuration protocols</a:t>
            </a:r>
          </a:p>
          <a:p>
            <a:pPr lvl="1">
              <a:buFont typeface="Arial" panose="020B0604020202020204" pitchFamily="34" charset="0"/>
              <a:buChar char="•"/>
            </a:pPr>
            <a:r>
              <a:rPr lang="en-US" sz="2800" dirty="0"/>
              <a:t>Both use YANG for data modeling</a:t>
            </a:r>
          </a:p>
          <a:p>
            <a:pPr>
              <a:buFont typeface="Wingdings" panose="05000000000000000000" pitchFamily="2" charset="2"/>
              <a:buChar char="v"/>
            </a:pPr>
            <a:r>
              <a:rPr lang="en-IN" sz="2800" b="1" dirty="0"/>
              <a:t> Differences</a:t>
            </a:r>
          </a:p>
          <a:p>
            <a:pPr lvl="1">
              <a:buFont typeface="Arial" panose="020B0604020202020204" pitchFamily="34" charset="0"/>
              <a:buChar char="•"/>
            </a:pPr>
            <a:r>
              <a:rPr lang="en-IN" sz="2800" dirty="0"/>
              <a:t>Transport Protocol: NETCONF uses SSH, RESTCONF uses HTTP</a:t>
            </a:r>
          </a:p>
          <a:p>
            <a:pPr lvl="1">
              <a:buFont typeface="Arial" panose="020B0604020202020204" pitchFamily="34" charset="0"/>
              <a:buChar char="•"/>
            </a:pPr>
            <a:r>
              <a:rPr lang="en-IN" sz="2800" dirty="0"/>
              <a:t>Data Encoding: NETCONF uses XML, RESTCONF uses XML or JSON</a:t>
            </a:r>
          </a:p>
          <a:p>
            <a:pPr lvl="1">
              <a:buFont typeface="Arial" panose="020B0604020202020204" pitchFamily="34" charset="0"/>
              <a:buChar char="•"/>
            </a:pPr>
            <a:r>
              <a:rPr lang="en-IN" sz="2800" dirty="0"/>
              <a:t>Ease of Use: RESTCONF is considered more user-friendly due to its RESTful nature</a:t>
            </a:r>
          </a:p>
          <a:p>
            <a:pPr>
              <a:buFont typeface="Arial" panose="020B0604020202020204" pitchFamily="34" charset="0"/>
              <a:buChar char="•"/>
            </a:pPr>
            <a:endParaRPr lang="en-US" sz="2400" dirty="0"/>
          </a:p>
        </p:txBody>
      </p:sp>
      <p:sp>
        <p:nvSpPr>
          <p:cNvPr id="9"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descr="Logo&#10;&#10;Description automatically generated">
            <a:extLst>
              <a:ext uri="{FF2B5EF4-FFF2-40B4-BE49-F238E27FC236}">
                <a16:creationId xmlns:a16="http://schemas.microsoft.com/office/drawing/2014/main" id="{1D621A67-3B82-AC9F-F848-27A9405E24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6" name="TextBox 5">
            <a:extLst>
              <a:ext uri="{FF2B5EF4-FFF2-40B4-BE49-F238E27FC236}">
                <a16:creationId xmlns:a16="http://schemas.microsoft.com/office/drawing/2014/main" id="{090F5FD5-8747-23E1-C1DC-061826CC0385}"/>
              </a:ext>
            </a:extLst>
          </p:cNvPr>
          <p:cNvSpPr txBox="1"/>
          <p:nvPr/>
        </p:nvSpPr>
        <p:spPr>
          <a:xfrm>
            <a:off x="5659120" y="6313900"/>
            <a:ext cx="6096000" cy="348813"/>
          </a:xfrm>
          <a:prstGeom prst="rect">
            <a:avLst/>
          </a:prstGeom>
          <a:noFill/>
        </p:spPr>
        <p:txBody>
          <a:bodyPr wrap="square">
            <a:spAutoFit/>
          </a:bodyPr>
          <a:lstStyle/>
          <a:p>
            <a:pPr algn="r">
              <a:lnSpc>
                <a:spcPts val="1960"/>
              </a:lnSpc>
              <a:spcBef>
                <a:spcPct val="0"/>
              </a:spcBef>
            </a:pPr>
            <a:r>
              <a:rPr lang="en-US" sz="1800" spc="140" dirty="0">
                <a:solidFill>
                  <a:srgbClr val="000000"/>
                </a:solidFill>
                <a:latin typeface="HK Grotesk Light"/>
              </a:rPr>
              <a:t>2024 - RPS Consulting all rights reserved</a:t>
            </a:r>
          </a:p>
        </p:txBody>
      </p:sp>
    </p:spTree>
    <p:extLst>
      <p:ext uri="{BB962C8B-B14F-4D97-AF65-F5344CB8AC3E}">
        <p14:creationId xmlns:p14="http://schemas.microsoft.com/office/powerpoint/2010/main" val="15997926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C8F016C-988B-A8DD-DCA7-DB387490136A}"/>
              </a:ext>
            </a:extLst>
          </p:cNvPr>
          <p:cNvSpPr>
            <a:spLocks noGrp="1"/>
          </p:cNvSpPr>
          <p:nvPr>
            <p:ph type="title"/>
          </p:nvPr>
        </p:nvSpPr>
        <p:spPr>
          <a:xfrm>
            <a:off x="643467" y="321734"/>
            <a:ext cx="10905066" cy="1135737"/>
          </a:xfrm>
        </p:spPr>
        <p:txBody>
          <a:bodyPr>
            <a:normAutofit/>
          </a:bodyPr>
          <a:lstStyle/>
          <a:p>
            <a:pPr algn="ctr"/>
            <a:r>
              <a:rPr lang="en-IN" sz="3600" b="1" dirty="0">
                <a:latin typeface="+mn-lt"/>
              </a:rPr>
              <a:t>Use Cases for NETCONF</a:t>
            </a:r>
            <a:endParaRPr lang="en-IN" sz="3600" b="1" u="sng" dirty="0">
              <a:latin typeface="+mn-lt"/>
            </a:endParaRPr>
          </a:p>
        </p:txBody>
      </p:sp>
      <p:sp>
        <p:nvSpPr>
          <p:cNvPr id="3" name="Content Placeholder 2">
            <a:extLst>
              <a:ext uri="{FF2B5EF4-FFF2-40B4-BE49-F238E27FC236}">
                <a16:creationId xmlns:a16="http://schemas.microsoft.com/office/drawing/2014/main" id="{28CCBD2B-4A96-FF96-E250-44E3C736F4F9}"/>
              </a:ext>
            </a:extLst>
          </p:cNvPr>
          <p:cNvSpPr>
            <a:spLocks noGrp="1"/>
          </p:cNvSpPr>
          <p:nvPr>
            <p:ph idx="1"/>
          </p:nvPr>
        </p:nvSpPr>
        <p:spPr>
          <a:xfrm>
            <a:off x="1785062" y="1697186"/>
            <a:ext cx="9763471" cy="4525479"/>
          </a:xfrm>
        </p:spPr>
        <p:txBody>
          <a:bodyPr vert="horz" lIns="91440" tIns="45720" rIns="91440" bIns="45720" rtlCol="0" anchor="t">
            <a:noAutofit/>
          </a:bodyPr>
          <a:lstStyle/>
          <a:p>
            <a:pPr marL="285750" indent="-285750">
              <a:buFont typeface="Arial" panose="020B0604020202020204" pitchFamily="34" charset="0"/>
              <a:buChar char="•"/>
            </a:pPr>
            <a:r>
              <a:rPr lang="en-IN" sz="2800" dirty="0"/>
              <a:t>Large-scale network configurations</a:t>
            </a:r>
          </a:p>
          <a:p>
            <a:pPr marL="285750" indent="-285750">
              <a:buFont typeface="Arial" panose="020B0604020202020204" pitchFamily="34" charset="0"/>
              <a:buChar char="•"/>
            </a:pPr>
            <a:endParaRPr lang="en-IN" sz="2800" dirty="0"/>
          </a:p>
          <a:p>
            <a:pPr marL="285750" indent="-285750">
              <a:buFont typeface="Arial" panose="020B0604020202020204" pitchFamily="34" charset="0"/>
              <a:buChar char="•"/>
            </a:pPr>
            <a:r>
              <a:rPr lang="en-IN" sz="2800" dirty="0"/>
              <a:t>Automated network management</a:t>
            </a:r>
          </a:p>
          <a:p>
            <a:pPr marL="285750" indent="-285750">
              <a:buFont typeface="Arial" panose="020B0604020202020204" pitchFamily="34" charset="0"/>
              <a:buChar char="•"/>
            </a:pPr>
            <a:endParaRPr lang="en-IN" sz="2800" dirty="0"/>
          </a:p>
          <a:p>
            <a:pPr marL="285750" indent="-285750">
              <a:buFont typeface="Arial" panose="020B0604020202020204" pitchFamily="34" charset="0"/>
              <a:buChar char="•"/>
            </a:pPr>
            <a:r>
              <a:rPr lang="en-US" sz="2800" dirty="0"/>
              <a:t>Complex configuration tasks requiring transactions</a:t>
            </a:r>
            <a:endParaRPr lang="en-IN" sz="2800" dirty="0"/>
          </a:p>
        </p:txBody>
      </p:sp>
      <p:sp>
        <p:nvSpPr>
          <p:cNvPr id="9"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descr="Logo&#10;&#10;Description automatically generated">
            <a:extLst>
              <a:ext uri="{FF2B5EF4-FFF2-40B4-BE49-F238E27FC236}">
                <a16:creationId xmlns:a16="http://schemas.microsoft.com/office/drawing/2014/main" id="{1D621A67-3B82-AC9F-F848-27A9405E24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6" name="TextBox 5">
            <a:extLst>
              <a:ext uri="{FF2B5EF4-FFF2-40B4-BE49-F238E27FC236}">
                <a16:creationId xmlns:a16="http://schemas.microsoft.com/office/drawing/2014/main" id="{090F5FD5-8747-23E1-C1DC-061826CC0385}"/>
              </a:ext>
            </a:extLst>
          </p:cNvPr>
          <p:cNvSpPr txBox="1"/>
          <p:nvPr/>
        </p:nvSpPr>
        <p:spPr>
          <a:xfrm>
            <a:off x="5659120" y="6313900"/>
            <a:ext cx="6096000" cy="348813"/>
          </a:xfrm>
          <a:prstGeom prst="rect">
            <a:avLst/>
          </a:prstGeom>
          <a:noFill/>
        </p:spPr>
        <p:txBody>
          <a:bodyPr wrap="square">
            <a:spAutoFit/>
          </a:bodyPr>
          <a:lstStyle/>
          <a:p>
            <a:pPr algn="r">
              <a:lnSpc>
                <a:spcPts val="1960"/>
              </a:lnSpc>
              <a:spcBef>
                <a:spcPct val="0"/>
              </a:spcBef>
            </a:pPr>
            <a:r>
              <a:rPr lang="en-US" sz="1800" spc="140" dirty="0">
                <a:solidFill>
                  <a:srgbClr val="000000"/>
                </a:solidFill>
                <a:latin typeface="HK Grotesk Light"/>
              </a:rPr>
              <a:t>2024 - RPS Consulting all rights reserved</a:t>
            </a:r>
          </a:p>
        </p:txBody>
      </p:sp>
    </p:spTree>
    <p:extLst>
      <p:ext uri="{BB962C8B-B14F-4D97-AF65-F5344CB8AC3E}">
        <p14:creationId xmlns:p14="http://schemas.microsoft.com/office/powerpoint/2010/main" val="2793770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C8F016C-988B-A8DD-DCA7-DB387490136A}"/>
              </a:ext>
            </a:extLst>
          </p:cNvPr>
          <p:cNvSpPr>
            <a:spLocks noGrp="1"/>
          </p:cNvSpPr>
          <p:nvPr>
            <p:ph type="title"/>
          </p:nvPr>
        </p:nvSpPr>
        <p:spPr>
          <a:xfrm>
            <a:off x="643467" y="321734"/>
            <a:ext cx="10905066" cy="1135737"/>
          </a:xfrm>
        </p:spPr>
        <p:txBody>
          <a:bodyPr>
            <a:normAutofit/>
          </a:bodyPr>
          <a:lstStyle/>
          <a:p>
            <a:r>
              <a:rPr lang="en-US" sz="3600" b="1" dirty="0">
                <a:latin typeface="+mn-lt"/>
              </a:rPr>
              <a:t>O</a:t>
            </a:r>
            <a:r>
              <a:rPr lang="en-IN" sz="3600" b="1" dirty="0" err="1">
                <a:latin typeface="+mn-lt"/>
              </a:rPr>
              <a:t>bjectives</a:t>
            </a:r>
            <a:r>
              <a:rPr lang="en-IN" sz="3600" b="1" dirty="0">
                <a:latin typeface="+mn-lt"/>
              </a:rPr>
              <a:t> :</a:t>
            </a:r>
            <a:endParaRPr lang="en-US" sz="3600" b="1" u="sng" dirty="0">
              <a:latin typeface="+mn-lt"/>
            </a:endParaRPr>
          </a:p>
        </p:txBody>
      </p:sp>
      <p:sp>
        <p:nvSpPr>
          <p:cNvPr id="3" name="Content Placeholder 2">
            <a:extLst>
              <a:ext uri="{FF2B5EF4-FFF2-40B4-BE49-F238E27FC236}">
                <a16:creationId xmlns:a16="http://schemas.microsoft.com/office/drawing/2014/main" id="{28CCBD2B-4A96-FF96-E250-44E3C736F4F9}"/>
              </a:ext>
            </a:extLst>
          </p:cNvPr>
          <p:cNvSpPr>
            <a:spLocks noGrp="1"/>
          </p:cNvSpPr>
          <p:nvPr>
            <p:ph idx="1"/>
          </p:nvPr>
        </p:nvSpPr>
        <p:spPr>
          <a:xfrm>
            <a:off x="1458383" y="1666564"/>
            <a:ext cx="9137650" cy="4393982"/>
          </a:xfrm>
        </p:spPr>
        <p:txBody>
          <a:bodyPr vert="horz" lIns="91440" tIns="45720" rIns="91440" bIns="45720" rtlCol="0" anchor="t">
            <a:normAutofit/>
          </a:bodyPr>
          <a:lstStyle/>
          <a:p>
            <a:pPr>
              <a:lnSpc>
                <a:spcPct val="150000"/>
              </a:lnSpc>
              <a:buClr>
                <a:schemeClr val="tx1"/>
              </a:buClr>
              <a:buFont typeface="Wingdings" panose="05000000000000000000" pitchFamily="2" charset="2"/>
              <a:buChar char="Ø"/>
            </a:pPr>
            <a:r>
              <a:rPr lang="en-US" sz="2000" dirty="0"/>
              <a:t>Set Up the Development Environment</a:t>
            </a:r>
          </a:p>
          <a:p>
            <a:pPr>
              <a:lnSpc>
                <a:spcPct val="150000"/>
              </a:lnSpc>
              <a:buClr>
                <a:schemeClr val="tx1"/>
              </a:buClr>
              <a:buFont typeface="Wingdings" panose="05000000000000000000" pitchFamily="2" charset="2"/>
              <a:buChar char="Ø"/>
            </a:pPr>
            <a:r>
              <a:rPr lang="en-US" sz="2000" dirty="0"/>
              <a:t>Review NETCONF and RESTCONF Protocols</a:t>
            </a:r>
          </a:p>
          <a:p>
            <a:pPr>
              <a:lnSpc>
                <a:spcPct val="150000"/>
              </a:lnSpc>
              <a:buClr>
                <a:schemeClr val="tx1"/>
              </a:buClr>
              <a:buFont typeface="Wingdings" panose="05000000000000000000" pitchFamily="2" charset="2"/>
              <a:buChar char="Ø"/>
            </a:pPr>
            <a:r>
              <a:rPr lang="en-IN" sz="2000" dirty="0"/>
              <a:t>Implement Basic NETCONF Operations</a:t>
            </a:r>
          </a:p>
          <a:p>
            <a:pPr>
              <a:lnSpc>
                <a:spcPct val="150000"/>
              </a:lnSpc>
              <a:buClr>
                <a:schemeClr val="tx1"/>
              </a:buClr>
              <a:buFont typeface="Wingdings" panose="05000000000000000000" pitchFamily="2" charset="2"/>
              <a:buChar char="Ø"/>
            </a:pPr>
            <a:r>
              <a:rPr lang="en-IN" sz="2000" dirty="0"/>
              <a:t>Implement Basic RESTCONF Operations</a:t>
            </a:r>
          </a:p>
          <a:p>
            <a:pPr>
              <a:lnSpc>
                <a:spcPct val="150000"/>
              </a:lnSpc>
              <a:buClr>
                <a:schemeClr val="tx1"/>
              </a:buClr>
              <a:buFont typeface="Wingdings" panose="05000000000000000000" pitchFamily="2" charset="2"/>
              <a:buChar char="Ø"/>
            </a:pPr>
            <a:r>
              <a:rPr lang="en-IN" sz="2000" dirty="0"/>
              <a:t>Knowing about Microservices</a:t>
            </a:r>
          </a:p>
          <a:p>
            <a:pPr>
              <a:lnSpc>
                <a:spcPct val="150000"/>
              </a:lnSpc>
              <a:buClr>
                <a:schemeClr val="tx1"/>
              </a:buClr>
              <a:buFont typeface="Wingdings" panose="05000000000000000000" pitchFamily="2" charset="2"/>
              <a:buChar char="Ø"/>
            </a:pPr>
            <a:r>
              <a:rPr lang="en-US" sz="2000" dirty="0"/>
              <a:t>Develop Support for Configuration Changes and Fetches</a:t>
            </a:r>
          </a:p>
          <a:p>
            <a:pPr>
              <a:lnSpc>
                <a:spcPct val="150000"/>
              </a:lnSpc>
              <a:buClr>
                <a:schemeClr val="tx1"/>
              </a:buClr>
              <a:buFont typeface="Wingdings" panose="05000000000000000000" pitchFamily="2" charset="2"/>
              <a:buChar char="Ø"/>
            </a:pPr>
            <a:r>
              <a:rPr lang="en-IN" sz="2000" dirty="0"/>
              <a:t>System Integration and Documentation</a:t>
            </a:r>
          </a:p>
          <a:p>
            <a:pPr marL="0" indent="0" algn="just">
              <a:buNone/>
            </a:pPr>
            <a:endParaRPr lang="en-US" sz="2000" dirty="0">
              <a:latin typeface="Corbel"/>
            </a:endParaRPr>
          </a:p>
        </p:txBody>
      </p:sp>
      <p:sp>
        <p:nvSpPr>
          <p:cNvPr id="9"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descr="Logo&#10;&#10;Description automatically generated">
            <a:extLst>
              <a:ext uri="{FF2B5EF4-FFF2-40B4-BE49-F238E27FC236}">
                <a16:creationId xmlns:a16="http://schemas.microsoft.com/office/drawing/2014/main" id="{08BC294C-5292-D332-2E9A-A7DB0089DD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6" name="TextBox 5">
            <a:extLst>
              <a:ext uri="{FF2B5EF4-FFF2-40B4-BE49-F238E27FC236}">
                <a16:creationId xmlns:a16="http://schemas.microsoft.com/office/drawing/2014/main" id="{15D32598-1A76-2102-560D-3781A30657FA}"/>
              </a:ext>
            </a:extLst>
          </p:cNvPr>
          <p:cNvSpPr txBox="1"/>
          <p:nvPr/>
        </p:nvSpPr>
        <p:spPr>
          <a:xfrm>
            <a:off x="5735658" y="6444670"/>
            <a:ext cx="6096000" cy="348813"/>
          </a:xfrm>
          <a:prstGeom prst="rect">
            <a:avLst/>
          </a:prstGeom>
          <a:noFill/>
        </p:spPr>
        <p:txBody>
          <a:bodyPr wrap="square">
            <a:spAutoFit/>
          </a:bodyPr>
          <a:lstStyle/>
          <a:p>
            <a:pPr algn="r">
              <a:lnSpc>
                <a:spcPts val="1960"/>
              </a:lnSpc>
              <a:spcBef>
                <a:spcPct val="0"/>
              </a:spcBef>
            </a:pPr>
            <a:r>
              <a:rPr lang="en-US" sz="1800" spc="140" dirty="0">
                <a:solidFill>
                  <a:srgbClr val="000000"/>
                </a:solidFill>
                <a:latin typeface="HK Grotesk Light"/>
              </a:rPr>
              <a:t>2024 - RPS Consulting all rights reserved</a:t>
            </a:r>
          </a:p>
        </p:txBody>
      </p:sp>
    </p:spTree>
    <p:extLst>
      <p:ext uri="{BB962C8B-B14F-4D97-AF65-F5344CB8AC3E}">
        <p14:creationId xmlns:p14="http://schemas.microsoft.com/office/powerpoint/2010/main" val="3307422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C8F016C-988B-A8DD-DCA7-DB387490136A}"/>
              </a:ext>
            </a:extLst>
          </p:cNvPr>
          <p:cNvSpPr>
            <a:spLocks noGrp="1"/>
          </p:cNvSpPr>
          <p:nvPr>
            <p:ph type="title"/>
          </p:nvPr>
        </p:nvSpPr>
        <p:spPr>
          <a:xfrm>
            <a:off x="643467" y="321734"/>
            <a:ext cx="10905066" cy="1135737"/>
          </a:xfrm>
        </p:spPr>
        <p:txBody>
          <a:bodyPr>
            <a:normAutofit/>
          </a:bodyPr>
          <a:lstStyle/>
          <a:p>
            <a:pPr algn="ctr"/>
            <a:r>
              <a:rPr lang="en-IN" sz="3600" b="1" dirty="0">
                <a:latin typeface="+mn-lt"/>
              </a:rPr>
              <a:t>Use Cases for NETCONF</a:t>
            </a:r>
            <a:endParaRPr lang="en-IN" sz="3600" b="1" u="sng" dirty="0">
              <a:latin typeface="+mn-lt"/>
            </a:endParaRPr>
          </a:p>
        </p:txBody>
      </p:sp>
      <p:sp>
        <p:nvSpPr>
          <p:cNvPr id="3" name="Content Placeholder 2">
            <a:extLst>
              <a:ext uri="{FF2B5EF4-FFF2-40B4-BE49-F238E27FC236}">
                <a16:creationId xmlns:a16="http://schemas.microsoft.com/office/drawing/2014/main" id="{28CCBD2B-4A96-FF96-E250-44E3C736F4F9}"/>
              </a:ext>
            </a:extLst>
          </p:cNvPr>
          <p:cNvSpPr>
            <a:spLocks noGrp="1"/>
          </p:cNvSpPr>
          <p:nvPr>
            <p:ph idx="1"/>
          </p:nvPr>
        </p:nvSpPr>
        <p:spPr>
          <a:xfrm>
            <a:off x="1785062" y="1697186"/>
            <a:ext cx="9763471" cy="4525479"/>
          </a:xfrm>
        </p:spPr>
        <p:txBody>
          <a:bodyPr vert="horz" lIns="91440" tIns="45720" rIns="91440" bIns="45720" rtlCol="0" anchor="t">
            <a:noAutofit/>
          </a:bodyPr>
          <a:lstStyle/>
          <a:p>
            <a:pPr marL="285750" indent="-285750">
              <a:buFont typeface="Arial" panose="020B0604020202020204" pitchFamily="34" charset="0"/>
              <a:buChar char="•"/>
            </a:pPr>
            <a:r>
              <a:rPr lang="en-IN" sz="2800" dirty="0"/>
              <a:t>Web-based network management interfaces</a:t>
            </a:r>
          </a:p>
          <a:p>
            <a:pPr marL="285750" indent="-285750">
              <a:buFont typeface="Arial" panose="020B0604020202020204" pitchFamily="34" charset="0"/>
              <a:buChar char="•"/>
            </a:pPr>
            <a:endParaRPr lang="en-IN" sz="2800" dirty="0"/>
          </a:p>
          <a:p>
            <a:pPr marL="285750" indent="-285750">
              <a:buFont typeface="Arial" panose="020B0604020202020204" pitchFamily="34" charset="0"/>
              <a:buChar char="•"/>
            </a:pPr>
            <a:r>
              <a:rPr lang="en-IN" sz="2800" dirty="0"/>
              <a:t>Lightweight configuration tasks</a:t>
            </a:r>
          </a:p>
          <a:p>
            <a:pPr marL="285750" indent="-285750">
              <a:buFont typeface="Arial" panose="020B0604020202020204" pitchFamily="34" charset="0"/>
              <a:buChar char="•"/>
            </a:pPr>
            <a:endParaRPr lang="en-IN" sz="2800" dirty="0"/>
          </a:p>
          <a:p>
            <a:pPr marL="285750" indent="-285750">
              <a:buFont typeface="Arial" panose="020B0604020202020204" pitchFamily="34" charset="0"/>
              <a:buChar char="•"/>
            </a:pPr>
            <a:r>
              <a:rPr lang="en-US" sz="2800" dirty="0"/>
              <a:t>Integration with modern web services and APIs</a:t>
            </a:r>
            <a:endParaRPr lang="en-IN" sz="2800" dirty="0"/>
          </a:p>
        </p:txBody>
      </p:sp>
      <p:sp>
        <p:nvSpPr>
          <p:cNvPr id="9"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descr="Logo&#10;&#10;Description automatically generated">
            <a:extLst>
              <a:ext uri="{FF2B5EF4-FFF2-40B4-BE49-F238E27FC236}">
                <a16:creationId xmlns:a16="http://schemas.microsoft.com/office/drawing/2014/main" id="{1D621A67-3B82-AC9F-F848-27A9405E24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6" name="TextBox 5">
            <a:extLst>
              <a:ext uri="{FF2B5EF4-FFF2-40B4-BE49-F238E27FC236}">
                <a16:creationId xmlns:a16="http://schemas.microsoft.com/office/drawing/2014/main" id="{090F5FD5-8747-23E1-C1DC-061826CC0385}"/>
              </a:ext>
            </a:extLst>
          </p:cNvPr>
          <p:cNvSpPr txBox="1"/>
          <p:nvPr/>
        </p:nvSpPr>
        <p:spPr>
          <a:xfrm>
            <a:off x="5659120" y="6313900"/>
            <a:ext cx="6096000" cy="348813"/>
          </a:xfrm>
          <a:prstGeom prst="rect">
            <a:avLst/>
          </a:prstGeom>
          <a:noFill/>
        </p:spPr>
        <p:txBody>
          <a:bodyPr wrap="square">
            <a:spAutoFit/>
          </a:bodyPr>
          <a:lstStyle/>
          <a:p>
            <a:pPr algn="r">
              <a:lnSpc>
                <a:spcPts val="1960"/>
              </a:lnSpc>
              <a:spcBef>
                <a:spcPct val="0"/>
              </a:spcBef>
            </a:pPr>
            <a:r>
              <a:rPr lang="en-US" sz="1800" spc="140" dirty="0">
                <a:solidFill>
                  <a:srgbClr val="000000"/>
                </a:solidFill>
                <a:latin typeface="HK Grotesk Light"/>
              </a:rPr>
              <a:t>2024 - RPS Consulting all rights reserved</a:t>
            </a:r>
          </a:p>
        </p:txBody>
      </p:sp>
    </p:spTree>
    <p:extLst>
      <p:ext uri="{BB962C8B-B14F-4D97-AF65-F5344CB8AC3E}">
        <p14:creationId xmlns:p14="http://schemas.microsoft.com/office/powerpoint/2010/main" val="19990577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F016C-988B-A8DD-DCA7-DB387490136A}"/>
              </a:ext>
            </a:extLst>
          </p:cNvPr>
          <p:cNvSpPr>
            <a:spLocks noGrp="1"/>
          </p:cNvSpPr>
          <p:nvPr>
            <p:ph type="title"/>
          </p:nvPr>
        </p:nvSpPr>
        <p:spPr>
          <a:xfrm>
            <a:off x="643467" y="321734"/>
            <a:ext cx="10905066" cy="1135737"/>
          </a:xfrm>
        </p:spPr>
        <p:txBody>
          <a:bodyPr>
            <a:normAutofit/>
          </a:bodyPr>
          <a:lstStyle/>
          <a:p>
            <a:pPr algn="ctr"/>
            <a:r>
              <a:rPr lang="en-US" sz="3600" b="1" dirty="0">
                <a:latin typeface="+mn-lt"/>
              </a:rPr>
              <a:t>Future of Network Configuration</a:t>
            </a:r>
            <a:endParaRPr lang="en-IN" sz="3600" b="1" u="sng" dirty="0">
              <a:latin typeface="+mn-lt"/>
            </a:endParaRPr>
          </a:p>
        </p:txBody>
      </p:sp>
      <p:sp>
        <p:nvSpPr>
          <p:cNvPr id="3" name="Content Placeholder 2">
            <a:extLst>
              <a:ext uri="{FF2B5EF4-FFF2-40B4-BE49-F238E27FC236}">
                <a16:creationId xmlns:a16="http://schemas.microsoft.com/office/drawing/2014/main" id="{28CCBD2B-4A96-FF96-E250-44E3C736F4F9}"/>
              </a:ext>
            </a:extLst>
          </p:cNvPr>
          <p:cNvSpPr>
            <a:spLocks noGrp="1"/>
          </p:cNvSpPr>
          <p:nvPr>
            <p:ph idx="1"/>
          </p:nvPr>
        </p:nvSpPr>
        <p:spPr>
          <a:xfrm>
            <a:off x="1341409" y="1622946"/>
            <a:ext cx="9763471" cy="4525479"/>
          </a:xfrm>
        </p:spPr>
        <p:txBody>
          <a:bodyPr vert="horz" lIns="91440" tIns="45720" rIns="91440" bIns="45720" rtlCol="0" anchor="t">
            <a:noAutofit/>
          </a:bodyPr>
          <a:lstStyle/>
          <a:p>
            <a:endParaRPr lang="en-US" sz="3200" b="1" dirty="0"/>
          </a:p>
          <a:p>
            <a:r>
              <a:rPr lang="en-US" sz="3200" b="1" dirty="0"/>
              <a:t>Trends</a:t>
            </a:r>
            <a:r>
              <a:rPr lang="en-US" sz="3200" dirty="0"/>
              <a:t>:</a:t>
            </a:r>
          </a:p>
          <a:p>
            <a:pPr marL="742950" lvl="1" indent="-285750">
              <a:buFont typeface="Arial" panose="020B0604020202020204" pitchFamily="34" charset="0"/>
              <a:buChar char="•"/>
            </a:pPr>
            <a:r>
              <a:rPr lang="en-US" sz="3200" dirty="0"/>
              <a:t>Increased adoption of SDN (Software-Defined Networking)</a:t>
            </a:r>
          </a:p>
          <a:p>
            <a:pPr marL="742950" lvl="1" indent="-285750">
              <a:buFont typeface="Arial" panose="020B0604020202020204" pitchFamily="34" charset="0"/>
              <a:buChar char="•"/>
            </a:pPr>
            <a:r>
              <a:rPr lang="en-US" sz="3200" dirty="0"/>
              <a:t>Enhanced automation and AI-driven network management</a:t>
            </a:r>
          </a:p>
          <a:p>
            <a:pPr marL="742950" lvl="1" indent="-285750">
              <a:buFont typeface="Arial" panose="020B0604020202020204" pitchFamily="34" charset="0"/>
              <a:buChar char="•"/>
            </a:pPr>
            <a:r>
              <a:rPr lang="en-US" sz="3200" dirty="0"/>
              <a:t>Continued evolution of protocols to meet emerging needs</a:t>
            </a:r>
          </a:p>
        </p:txBody>
      </p:sp>
      <p:pic>
        <p:nvPicPr>
          <p:cNvPr id="4" name="Picture 3" descr="Logo&#10;&#10;Description automatically generated">
            <a:extLst>
              <a:ext uri="{FF2B5EF4-FFF2-40B4-BE49-F238E27FC236}">
                <a16:creationId xmlns:a16="http://schemas.microsoft.com/office/drawing/2014/main" id="{1D621A67-3B82-AC9F-F848-27A9405E24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6" name="TextBox 5">
            <a:extLst>
              <a:ext uri="{FF2B5EF4-FFF2-40B4-BE49-F238E27FC236}">
                <a16:creationId xmlns:a16="http://schemas.microsoft.com/office/drawing/2014/main" id="{090F5FD5-8747-23E1-C1DC-061826CC0385}"/>
              </a:ext>
            </a:extLst>
          </p:cNvPr>
          <p:cNvSpPr txBox="1"/>
          <p:nvPr/>
        </p:nvSpPr>
        <p:spPr>
          <a:xfrm>
            <a:off x="5659120" y="6313900"/>
            <a:ext cx="6096000" cy="348813"/>
          </a:xfrm>
          <a:prstGeom prst="rect">
            <a:avLst/>
          </a:prstGeom>
          <a:noFill/>
        </p:spPr>
        <p:txBody>
          <a:bodyPr wrap="square">
            <a:spAutoFit/>
          </a:bodyPr>
          <a:lstStyle/>
          <a:p>
            <a:pPr algn="r">
              <a:lnSpc>
                <a:spcPts val="1960"/>
              </a:lnSpc>
              <a:spcBef>
                <a:spcPct val="0"/>
              </a:spcBef>
            </a:pPr>
            <a:r>
              <a:rPr lang="en-US" sz="1800" spc="140" dirty="0">
                <a:solidFill>
                  <a:srgbClr val="000000"/>
                </a:solidFill>
                <a:latin typeface="HK Grotesk Light"/>
              </a:rPr>
              <a:t>2024 - RPS Consulting all rights reserved</a:t>
            </a:r>
          </a:p>
        </p:txBody>
      </p:sp>
    </p:spTree>
    <p:extLst>
      <p:ext uri="{BB962C8B-B14F-4D97-AF65-F5344CB8AC3E}">
        <p14:creationId xmlns:p14="http://schemas.microsoft.com/office/powerpoint/2010/main" val="6883369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C8F016C-988B-A8DD-DCA7-DB387490136A}"/>
              </a:ext>
            </a:extLst>
          </p:cNvPr>
          <p:cNvSpPr>
            <a:spLocks noGrp="1"/>
          </p:cNvSpPr>
          <p:nvPr>
            <p:ph type="title"/>
          </p:nvPr>
        </p:nvSpPr>
        <p:spPr>
          <a:xfrm>
            <a:off x="643467" y="321734"/>
            <a:ext cx="10905066" cy="1135737"/>
          </a:xfrm>
        </p:spPr>
        <p:txBody>
          <a:bodyPr>
            <a:normAutofit/>
          </a:bodyPr>
          <a:lstStyle/>
          <a:p>
            <a:pPr algn="ctr"/>
            <a:r>
              <a:rPr lang="en-IN" sz="3600" b="1" dirty="0">
                <a:latin typeface="+mn-lt"/>
              </a:rPr>
              <a:t>CONCLUSION</a:t>
            </a:r>
            <a:endParaRPr lang="en-IN" sz="3600" b="1" u="sng" dirty="0">
              <a:latin typeface="+mn-lt"/>
            </a:endParaRPr>
          </a:p>
        </p:txBody>
      </p:sp>
      <p:sp>
        <p:nvSpPr>
          <p:cNvPr id="3" name="Content Placeholder 2">
            <a:extLst>
              <a:ext uri="{FF2B5EF4-FFF2-40B4-BE49-F238E27FC236}">
                <a16:creationId xmlns:a16="http://schemas.microsoft.com/office/drawing/2014/main" id="{28CCBD2B-4A96-FF96-E250-44E3C736F4F9}"/>
              </a:ext>
            </a:extLst>
          </p:cNvPr>
          <p:cNvSpPr>
            <a:spLocks noGrp="1"/>
          </p:cNvSpPr>
          <p:nvPr>
            <p:ph idx="1"/>
          </p:nvPr>
        </p:nvSpPr>
        <p:spPr>
          <a:xfrm>
            <a:off x="1341409" y="1622947"/>
            <a:ext cx="9499311" cy="3629774"/>
          </a:xfrm>
        </p:spPr>
        <p:txBody>
          <a:bodyPr vert="horz" lIns="91440" tIns="45720" rIns="91440" bIns="45720" rtlCol="0" anchor="t">
            <a:noAutofit/>
          </a:bodyPr>
          <a:lstStyle/>
          <a:p>
            <a:pPr marL="0" indent="0" algn="just">
              <a:lnSpc>
                <a:spcPct val="150000"/>
              </a:lnSpc>
              <a:buNone/>
            </a:pPr>
            <a:r>
              <a:rPr lang="en-US" sz="2400" dirty="0"/>
              <a:t>By following this detailed project plan, we can successfully develop the Device Configuration Microservice, ensuring it interfaces effectively with network devices using NETCONF and RESTCONF protocols. The integration with the Configuration Database Microservice and the comprehensive testing will guarantee a robust and reliable solution for network configuration management</a:t>
            </a:r>
            <a:endParaRPr lang="en-IN" sz="2400" dirty="0"/>
          </a:p>
        </p:txBody>
      </p:sp>
      <p:sp>
        <p:nvSpPr>
          <p:cNvPr id="9"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descr="Logo&#10;&#10;Description automatically generated">
            <a:extLst>
              <a:ext uri="{FF2B5EF4-FFF2-40B4-BE49-F238E27FC236}">
                <a16:creationId xmlns:a16="http://schemas.microsoft.com/office/drawing/2014/main" id="{1D621A67-3B82-AC9F-F848-27A9405E24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6" name="TextBox 5">
            <a:extLst>
              <a:ext uri="{FF2B5EF4-FFF2-40B4-BE49-F238E27FC236}">
                <a16:creationId xmlns:a16="http://schemas.microsoft.com/office/drawing/2014/main" id="{090F5FD5-8747-23E1-C1DC-061826CC0385}"/>
              </a:ext>
            </a:extLst>
          </p:cNvPr>
          <p:cNvSpPr txBox="1"/>
          <p:nvPr/>
        </p:nvSpPr>
        <p:spPr>
          <a:xfrm>
            <a:off x="5659120" y="6313900"/>
            <a:ext cx="6096000" cy="348813"/>
          </a:xfrm>
          <a:prstGeom prst="rect">
            <a:avLst/>
          </a:prstGeom>
          <a:noFill/>
        </p:spPr>
        <p:txBody>
          <a:bodyPr wrap="square">
            <a:spAutoFit/>
          </a:bodyPr>
          <a:lstStyle/>
          <a:p>
            <a:pPr algn="r">
              <a:lnSpc>
                <a:spcPts val="1960"/>
              </a:lnSpc>
              <a:spcBef>
                <a:spcPct val="0"/>
              </a:spcBef>
            </a:pPr>
            <a:r>
              <a:rPr lang="en-US" sz="1800" spc="140" dirty="0">
                <a:solidFill>
                  <a:srgbClr val="000000"/>
                </a:solidFill>
                <a:latin typeface="HK Grotesk Light"/>
              </a:rPr>
              <a:t>2024 - RPS Consulting all rights reserved</a:t>
            </a:r>
          </a:p>
        </p:txBody>
      </p:sp>
    </p:spTree>
    <p:extLst>
      <p:ext uri="{BB962C8B-B14F-4D97-AF65-F5344CB8AC3E}">
        <p14:creationId xmlns:p14="http://schemas.microsoft.com/office/powerpoint/2010/main" val="2418005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C8F016C-988B-A8DD-DCA7-DB387490136A}"/>
              </a:ext>
            </a:extLst>
          </p:cNvPr>
          <p:cNvSpPr>
            <a:spLocks noGrp="1"/>
          </p:cNvSpPr>
          <p:nvPr>
            <p:ph type="title"/>
          </p:nvPr>
        </p:nvSpPr>
        <p:spPr>
          <a:xfrm>
            <a:off x="643467" y="321734"/>
            <a:ext cx="10905066" cy="1135737"/>
          </a:xfrm>
        </p:spPr>
        <p:txBody>
          <a:bodyPr>
            <a:normAutofit/>
          </a:bodyPr>
          <a:lstStyle/>
          <a:p>
            <a:r>
              <a:rPr lang="en-US" sz="3600" b="1" u="sng" dirty="0">
                <a:latin typeface="+mn-lt"/>
              </a:rPr>
              <a:t>Set Up the Development Environment :</a:t>
            </a:r>
          </a:p>
        </p:txBody>
      </p:sp>
      <p:sp>
        <p:nvSpPr>
          <p:cNvPr id="3" name="Content Placeholder 2">
            <a:extLst>
              <a:ext uri="{FF2B5EF4-FFF2-40B4-BE49-F238E27FC236}">
                <a16:creationId xmlns:a16="http://schemas.microsoft.com/office/drawing/2014/main" id="{28CCBD2B-4A96-FF96-E250-44E3C736F4F9}"/>
              </a:ext>
            </a:extLst>
          </p:cNvPr>
          <p:cNvSpPr>
            <a:spLocks noGrp="1"/>
          </p:cNvSpPr>
          <p:nvPr>
            <p:ph idx="1"/>
          </p:nvPr>
        </p:nvSpPr>
        <p:spPr>
          <a:xfrm>
            <a:off x="2342302" y="2437078"/>
            <a:ext cx="6095999" cy="2532832"/>
          </a:xfrm>
        </p:spPr>
        <p:txBody>
          <a:bodyPr vert="horz" lIns="91440" tIns="45720" rIns="91440" bIns="45720" rtlCol="0" anchor="t">
            <a:noAutofit/>
          </a:bodyPr>
          <a:lstStyle/>
          <a:p>
            <a:pPr>
              <a:lnSpc>
                <a:spcPct val="150000"/>
              </a:lnSpc>
              <a:buFont typeface="Wingdings" panose="05000000000000000000" pitchFamily="2" charset="2"/>
              <a:buChar char="v"/>
            </a:pPr>
            <a:r>
              <a:rPr lang="en-US" sz="2400" dirty="0"/>
              <a:t> Java Development Kit (JDK)</a:t>
            </a:r>
          </a:p>
          <a:p>
            <a:pPr>
              <a:lnSpc>
                <a:spcPct val="150000"/>
              </a:lnSpc>
              <a:buFont typeface="Wingdings" panose="05000000000000000000" pitchFamily="2" charset="2"/>
              <a:buChar char="v"/>
            </a:pPr>
            <a:r>
              <a:rPr lang="en-US" sz="2400" dirty="0"/>
              <a:t> Maven for project dependency management </a:t>
            </a:r>
          </a:p>
          <a:p>
            <a:pPr>
              <a:lnSpc>
                <a:spcPct val="150000"/>
              </a:lnSpc>
              <a:buFont typeface="Wingdings" panose="05000000000000000000" pitchFamily="2" charset="2"/>
              <a:buChar char="v"/>
            </a:pPr>
            <a:r>
              <a:rPr lang="en-US" sz="2400" dirty="0"/>
              <a:t> IDE (e.g., IntelliJ IDEA, Eclipse)</a:t>
            </a:r>
          </a:p>
          <a:p>
            <a:pPr>
              <a:lnSpc>
                <a:spcPct val="150000"/>
              </a:lnSpc>
              <a:buFont typeface="Wingdings" panose="05000000000000000000" pitchFamily="2" charset="2"/>
              <a:buChar char="v"/>
            </a:pPr>
            <a:r>
              <a:rPr lang="en-US" sz="2400" dirty="0"/>
              <a:t> Git for version control</a:t>
            </a:r>
          </a:p>
        </p:txBody>
      </p:sp>
      <p:sp>
        <p:nvSpPr>
          <p:cNvPr id="9"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D7F2BA5A-1514-6926-0275-8854EF137568}"/>
              </a:ext>
            </a:extLst>
          </p:cNvPr>
          <p:cNvSpPr txBox="1"/>
          <p:nvPr/>
        </p:nvSpPr>
        <p:spPr>
          <a:xfrm>
            <a:off x="507030" y="1847518"/>
            <a:ext cx="6096000" cy="369332"/>
          </a:xfrm>
          <a:prstGeom prst="rect">
            <a:avLst/>
          </a:prstGeom>
          <a:noFill/>
        </p:spPr>
        <p:txBody>
          <a:bodyPr wrap="square">
            <a:spAutoFit/>
          </a:bodyPr>
          <a:lstStyle/>
          <a:p>
            <a:r>
              <a:rPr lang="en-US" b="1" u="sng" dirty="0"/>
              <a:t>Installed Necessary Tools: </a:t>
            </a:r>
          </a:p>
        </p:txBody>
      </p:sp>
      <p:pic>
        <p:nvPicPr>
          <p:cNvPr id="6" name="Picture 5" descr="Logo&#10;&#10;Description automatically generated">
            <a:extLst>
              <a:ext uri="{FF2B5EF4-FFF2-40B4-BE49-F238E27FC236}">
                <a16:creationId xmlns:a16="http://schemas.microsoft.com/office/drawing/2014/main" id="{1BE0B03D-C9B3-0F74-9BBD-FB90A820AF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10" name="TextBox 9">
            <a:extLst>
              <a:ext uri="{FF2B5EF4-FFF2-40B4-BE49-F238E27FC236}">
                <a16:creationId xmlns:a16="http://schemas.microsoft.com/office/drawing/2014/main" id="{D18FFEBD-7AD7-E868-56EB-151A9BA44172}"/>
              </a:ext>
            </a:extLst>
          </p:cNvPr>
          <p:cNvSpPr txBox="1"/>
          <p:nvPr/>
        </p:nvSpPr>
        <p:spPr>
          <a:xfrm>
            <a:off x="5892800" y="6314853"/>
            <a:ext cx="6096000" cy="348813"/>
          </a:xfrm>
          <a:prstGeom prst="rect">
            <a:avLst/>
          </a:prstGeom>
          <a:noFill/>
        </p:spPr>
        <p:txBody>
          <a:bodyPr wrap="square">
            <a:spAutoFit/>
          </a:bodyPr>
          <a:lstStyle/>
          <a:p>
            <a:pPr algn="r">
              <a:lnSpc>
                <a:spcPts val="1960"/>
              </a:lnSpc>
              <a:spcBef>
                <a:spcPct val="0"/>
              </a:spcBef>
            </a:pPr>
            <a:r>
              <a:rPr lang="en-US" sz="1800" spc="140" dirty="0">
                <a:solidFill>
                  <a:srgbClr val="000000"/>
                </a:solidFill>
                <a:latin typeface="HK Grotesk Light"/>
              </a:rPr>
              <a:t>2024 - RPS Consulting all rights reserved</a:t>
            </a:r>
          </a:p>
        </p:txBody>
      </p:sp>
    </p:spTree>
    <p:extLst>
      <p:ext uri="{BB962C8B-B14F-4D97-AF65-F5344CB8AC3E}">
        <p14:creationId xmlns:p14="http://schemas.microsoft.com/office/powerpoint/2010/main" val="3235452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C8F016C-988B-A8DD-DCA7-DB387490136A}"/>
              </a:ext>
            </a:extLst>
          </p:cNvPr>
          <p:cNvSpPr>
            <a:spLocks noGrp="1"/>
          </p:cNvSpPr>
          <p:nvPr>
            <p:ph type="title"/>
          </p:nvPr>
        </p:nvSpPr>
        <p:spPr>
          <a:xfrm>
            <a:off x="643467" y="321734"/>
            <a:ext cx="10905066" cy="221413"/>
          </a:xfrm>
        </p:spPr>
        <p:txBody>
          <a:bodyPr>
            <a:normAutofit fontScale="90000"/>
          </a:bodyPr>
          <a:lstStyle/>
          <a:p>
            <a:r>
              <a:rPr lang="en-US" sz="3600" b="1" u="sng" dirty="0">
                <a:latin typeface="+mn-lt"/>
              </a:rPr>
              <a:t>Create Project Structure:</a:t>
            </a:r>
          </a:p>
        </p:txBody>
      </p:sp>
      <p:sp>
        <p:nvSpPr>
          <p:cNvPr id="3" name="Content Placeholder 2">
            <a:extLst>
              <a:ext uri="{FF2B5EF4-FFF2-40B4-BE49-F238E27FC236}">
                <a16:creationId xmlns:a16="http://schemas.microsoft.com/office/drawing/2014/main" id="{28CCBD2B-4A96-FF96-E250-44E3C736F4F9}"/>
              </a:ext>
            </a:extLst>
          </p:cNvPr>
          <p:cNvSpPr>
            <a:spLocks noGrp="1"/>
          </p:cNvSpPr>
          <p:nvPr>
            <p:ph idx="1"/>
          </p:nvPr>
        </p:nvSpPr>
        <p:spPr>
          <a:xfrm>
            <a:off x="1014060" y="776349"/>
            <a:ext cx="9904908" cy="5671385"/>
          </a:xfrm>
        </p:spPr>
        <p:txBody>
          <a:bodyPr vert="horz" lIns="91440" tIns="45720" rIns="91440" bIns="45720" rtlCol="0" anchor="t">
            <a:noAutofit/>
          </a:bodyPr>
          <a:lstStyle/>
          <a:p>
            <a:pPr>
              <a:buFont typeface="Wingdings" panose="05000000000000000000" pitchFamily="2" charset="2"/>
              <a:buChar char="v"/>
            </a:pPr>
            <a:r>
              <a:rPr lang="en-US" sz="2400" dirty="0"/>
              <a:t> We had Initialized a new Maven project.</a:t>
            </a:r>
          </a:p>
          <a:p>
            <a:pPr>
              <a:buFont typeface="Wingdings" panose="05000000000000000000" pitchFamily="2" charset="2"/>
              <a:buChar char="v"/>
            </a:pPr>
            <a:r>
              <a:rPr lang="en-US" sz="2400" dirty="0"/>
              <a:t> And  Set up a Git repository and push the initial project structure as group git repository.</a:t>
            </a:r>
            <a:endParaRPr lang="en-IN" sz="2400" dirty="0"/>
          </a:p>
          <a:p>
            <a:pPr marL="0" indent="0">
              <a:buNone/>
            </a:pPr>
            <a:r>
              <a:rPr lang="en-US" sz="2400" b="1" u="sng" dirty="0"/>
              <a:t>Install Libraries: </a:t>
            </a:r>
          </a:p>
          <a:p>
            <a:pPr>
              <a:buFont typeface="Wingdings" panose="05000000000000000000" pitchFamily="2" charset="2"/>
              <a:buChar char="v"/>
            </a:pPr>
            <a:r>
              <a:rPr lang="en-US" sz="2400" dirty="0"/>
              <a:t> Added dependencies for Netconf4J and Apache HTTP Client in the pom.xml (for Maven)</a:t>
            </a:r>
          </a:p>
          <a:p>
            <a:pPr>
              <a:buFont typeface="Wingdings" panose="05000000000000000000" pitchFamily="2" charset="2"/>
              <a:buChar char="q"/>
            </a:pPr>
            <a:endParaRPr lang="en-US" sz="2400" dirty="0"/>
          </a:p>
          <a:p>
            <a:pPr marL="0" indent="0">
              <a:lnSpc>
                <a:spcPct val="100000"/>
              </a:lnSpc>
              <a:buNone/>
            </a:pPr>
            <a:r>
              <a:rPr lang="en-US" sz="2400" b="1" u="sng" dirty="0"/>
              <a:t>Netconf4J:</a:t>
            </a:r>
            <a:r>
              <a:rPr lang="en-US" sz="2400" dirty="0"/>
              <a:t>  It is a Java library that provides tools and functionalities to interact with network devices using the NETCONF protocol. </a:t>
            </a:r>
          </a:p>
          <a:p>
            <a:pPr marL="0" indent="0">
              <a:lnSpc>
                <a:spcPct val="100000"/>
              </a:lnSpc>
              <a:buNone/>
            </a:pPr>
            <a:endParaRPr lang="en-US" sz="2400" dirty="0"/>
          </a:p>
          <a:p>
            <a:pPr marL="0" indent="0">
              <a:buNone/>
            </a:pPr>
            <a:r>
              <a:rPr lang="en-US" sz="2400" b="1" u="sng" dirty="0"/>
              <a:t>Apache HTTP Client: </a:t>
            </a:r>
            <a:r>
              <a:rPr lang="en-US" sz="2400" dirty="0"/>
              <a:t>It</a:t>
            </a:r>
            <a:r>
              <a:rPr lang="en-US" sz="2400" b="1" dirty="0"/>
              <a:t> </a:t>
            </a:r>
            <a:r>
              <a:rPr lang="en-US" sz="2400" dirty="0"/>
              <a:t>is a robust and versatile library developed by the Apache Software Foundation for making HTTP requests in Java. It simplifies the process of sending HTTP requests and handling HTTP responses in a variety of ways. </a:t>
            </a:r>
            <a:endParaRPr lang="en-US" sz="2400" b="1" u="sng" dirty="0"/>
          </a:p>
        </p:txBody>
      </p:sp>
      <p:sp>
        <p:nvSpPr>
          <p:cNvPr id="9"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descr="Logo&#10;&#10;Description automatically generated">
            <a:extLst>
              <a:ext uri="{FF2B5EF4-FFF2-40B4-BE49-F238E27FC236}">
                <a16:creationId xmlns:a16="http://schemas.microsoft.com/office/drawing/2014/main" id="{5F6D9660-62DA-C91A-C917-26ACD96312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8" name="TextBox 7">
            <a:extLst>
              <a:ext uri="{FF2B5EF4-FFF2-40B4-BE49-F238E27FC236}">
                <a16:creationId xmlns:a16="http://schemas.microsoft.com/office/drawing/2014/main" id="{A5C1F586-C086-A4E5-6D6D-39D46FC5C8E1}"/>
              </a:ext>
            </a:extLst>
          </p:cNvPr>
          <p:cNvSpPr txBox="1"/>
          <p:nvPr/>
        </p:nvSpPr>
        <p:spPr>
          <a:xfrm>
            <a:off x="5966514" y="6472008"/>
            <a:ext cx="6096000" cy="348813"/>
          </a:xfrm>
          <a:prstGeom prst="rect">
            <a:avLst/>
          </a:prstGeom>
          <a:noFill/>
        </p:spPr>
        <p:txBody>
          <a:bodyPr wrap="square">
            <a:spAutoFit/>
          </a:bodyPr>
          <a:lstStyle/>
          <a:p>
            <a:pPr algn="r">
              <a:lnSpc>
                <a:spcPts val="1960"/>
              </a:lnSpc>
              <a:spcBef>
                <a:spcPct val="0"/>
              </a:spcBef>
            </a:pPr>
            <a:r>
              <a:rPr lang="en-US" sz="1800" spc="140" dirty="0">
                <a:solidFill>
                  <a:srgbClr val="000000"/>
                </a:solidFill>
                <a:latin typeface="HK Grotesk Light"/>
              </a:rPr>
              <a:t>2024 - RPS Consulting all rights reserved</a:t>
            </a:r>
          </a:p>
        </p:txBody>
      </p:sp>
    </p:spTree>
    <p:extLst>
      <p:ext uri="{BB962C8B-B14F-4D97-AF65-F5344CB8AC3E}">
        <p14:creationId xmlns:p14="http://schemas.microsoft.com/office/powerpoint/2010/main" val="3822657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C8F016C-988B-A8DD-DCA7-DB387490136A}"/>
              </a:ext>
            </a:extLst>
          </p:cNvPr>
          <p:cNvSpPr>
            <a:spLocks noGrp="1"/>
          </p:cNvSpPr>
          <p:nvPr>
            <p:ph type="title"/>
          </p:nvPr>
        </p:nvSpPr>
        <p:spPr>
          <a:xfrm>
            <a:off x="643467" y="321734"/>
            <a:ext cx="10905066" cy="1135737"/>
          </a:xfrm>
        </p:spPr>
        <p:txBody>
          <a:bodyPr>
            <a:normAutofit/>
          </a:bodyPr>
          <a:lstStyle/>
          <a:p>
            <a:r>
              <a:rPr lang="en-IN" sz="3600" b="1" u="sng" dirty="0">
                <a:latin typeface="+mn-lt"/>
              </a:rPr>
              <a:t>Install the libraries for Netconf4J and Apache </a:t>
            </a:r>
            <a:r>
              <a:rPr lang="en-IN" sz="3600" b="1" u="sng" dirty="0" err="1">
                <a:latin typeface="+mn-lt"/>
              </a:rPr>
              <a:t>HttpCilent</a:t>
            </a:r>
            <a:endParaRPr lang="en-IN" sz="3600" b="1" u="sng" dirty="0">
              <a:latin typeface="+mn-lt"/>
            </a:endParaRPr>
          </a:p>
        </p:txBody>
      </p:sp>
      <p:sp>
        <p:nvSpPr>
          <p:cNvPr id="3" name="Content Placeholder 2">
            <a:extLst>
              <a:ext uri="{FF2B5EF4-FFF2-40B4-BE49-F238E27FC236}">
                <a16:creationId xmlns:a16="http://schemas.microsoft.com/office/drawing/2014/main" id="{28CCBD2B-4A96-FF96-E250-44E3C736F4F9}"/>
              </a:ext>
            </a:extLst>
          </p:cNvPr>
          <p:cNvSpPr>
            <a:spLocks noGrp="1"/>
          </p:cNvSpPr>
          <p:nvPr>
            <p:ph idx="1"/>
          </p:nvPr>
        </p:nvSpPr>
        <p:spPr>
          <a:xfrm>
            <a:off x="1341409" y="1296202"/>
            <a:ext cx="7904191" cy="5508042"/>
          </a:xfrm>
        </p:spPr>
        <p:txBody>
          <a:bodyPr vert="horz" lIns="91440" tIns="45720" rIns="91440" bIns="45720" rtlCol="0" anchor="t">
            <a:noAutofit/>
          </a:bodyPr>
          <a:lstStyle/>
          <a:p>
            <a:pPr marL="342900" indent="-342900">
              <a:buFont typeface="Wingdings" panose="05000000000000000000" pitchFamily="2" charset="2"/>
              <a:buChar char="Ø"/>
            </a:pPr>
            <a:r>
              <a:rPr lang="en-IN" sz="1800" b="1" dirty="0"/>
              <a:t>Netconf4J dependency :</a:t>
            </a:r>
          </a:p>
          <a:p>
            <a:r>
              <a:rPr lang="en-IN" sz="1800" dirty="0"/>
              <a:t>&lt;dependencies&gt;      </a:t>
            </a:r>
          </a:p>
          <a:p>
            <a:r>
              <a:rPr lang="en-IN" sz="1800" dirty="0"/>
              <a:t>&lt;dependency&gt;    </a:t>
            </a:r>
          </a:p>
          <a:p>
            <a:r>
              <a:rPr lang="en-IN" sz="1800" dirty="0"/>
              <a:t>&lt;</a:t>
            </a:r>
            <a:r>
              <a:rPr lang="en-IN" sz="1800" dirty="0" err="1"/>
              <a:t>groupId</a:t>
            </a:r>
            <a:r>
              <a:rPr lang="en-IN" sz="1800" dirty="0"/>
              <a:t>&gt;</a:t>
            </a:r>
            <a:r>
              <a:rPr lang="en-IN" sz="1800" dirty="0" err="1"/>
              <a:t>org.opendaylight.netconf</a:t>
            </a:r>
            <a:r>
              <a:rPr lang="en-IN" sz="1800" dirty="0"/>
              <a:t>&lt;/</a:t>
            </a:r>
            <a:r>
              <a:rPr lang="en-IN" sz="1800" dirty="0" err="1"/>
              <a:t>groupId</a:t>
            </a:r>
            <a:r>
              <a:rPr lang="en-IN" sz="1800" dirty="0"/>
              <a:t>&gt;        &lt;</a:t>
            </a:r>
            <a:r>
              <a:rPr lang="en-IN" sz="1800" dirty="0" err="1"/>
              <a:t>artifactId</a:t>
            </a:r>
            <a:r>
              <a:rPr lang="en-IN" sz="1800" dirty="0"/>
              <a:t>&gt;netconf4j&lt;/</a:t>
            </a:r>
            <a:r>
              <a:rPr lang="en-IN" sz="1800" dirty="0" err="1"/>
              <a:t>artifactId</a:t>
            </a:r>
            <a:r>
              <a:rPr lang="en-IN" sz="1800" dirty="0"/>
              <a:t>&gt; </a:t>
            </a:r>
          </a:p>
          <a:p>
            <a:r>
              <a:rPr lang="en-IN" sz="1800" dirty="0"/>
              <a:t>&lt;version&gt;1.0.0&lt;/version&gt;   </a:t>
            </a:r>
          </a:p>
          <a:p>
            <a:r>
              <a:rPr lang="en-IN" sz="1800" dirty="0"/>
              <a:t>&lt;/dependency&gt;  </a:t>
            </a:r>
          </a:p>
          <a:p>
            <a:endParaRPr lang="en-IN" sz="1800" dirty="0"/>
          </a:p>
          <a:p>
            <a:pPr marL="342900" indent="-342900">
              <a:buFont typeface="Wingdings" panose="05000000000000000000" pitchFamily="2" charset="2"/>
              <a:buChar char="Ø"/>
            </a:pPr>
            <a:r>
              <a:rPr lang="en-IN" sz="1800" b="1" dirty="0"/>
              <a:t>Apache </a:t>
            </a:r>
            <a:r>
              <a:rPr lang="en-IN" sz="1800" b="1" dirty="0" err="1"/>
              <a:t>HttpClient</a:t>
            </a:r>
            <a:r>
              <a:rPr lang="en-IN" sz="1800" b="1" dirty="0"/>
              <a:t> dependency :</a:t>
            </a:r>
          </a:p>
          <a:p>
            <a:r>
              <a:rPr lang="en-IN" sz="1800" dirty="0"/>
              <a:t>&lt;dependency&gt;</a:t>
            </a:r>
          </a:p>
          <a:p>
            <a:r>
              <a:rPr lang="en-IN" sz="1800" dirty="0"/>
              <a:t>&lt;</a:t>
            </a:r>
            <a:r>
              <a:rPr lang="en-IN" sz="1800" dirty="0" err="1"/>
              <a:t>groupId</a:t>
            </a:r>
            <a:r>
              <a:rPr lang="en-IN" sz="1800" dirty="0"/>
              <a:t>&gt;</a:t>
            </a:r>
            <a:r>
              <a:rPr lang="en-IN" sz="1800" dirty="0" err="1"/>
              <a:t>org.apache.httpcomponents</a:t>
            </a:r>
            <a:r>
              <a:rPr lang="en-IN" sz="1800" dirty="0"/>
              <a:t>&lt;/</a:t>
            </a:r>
            <a:r>
              <a:rPr lang="en-IN" sz="1800" dirty="0" err="1"/>
              <a:t>groupId</a:t>
            </a:r>
            <a:r>
              <a:rPr lang="en-IN" sz="1800" dirty="0"/>
              <a:t>&gt;       &lt;</a:t>
            </a:r>
            <a:r>
              <a:rPr lang="en-IN" sz="1800" dirty="0" err="1"/>
              <a:t>artifactId</a:t>
            </a:r>
            <a:r>
              <a:rPr lang="en-IN" sz="1800" dirty="0"/>
              <a:t>&gt;</a:t>
            </a:r>
            <a:r>
              <a:rPr lang="en-IN" sz="1800" dirty="0" err="1"/>
              <a:t>httpclient</a:t>
            </a:r>
            <a:r>
              <a:rPr lang="en-IN" sz="1800" dirty="0"/>
              <a:t>&lt;/</a:t>
            </a:r>
            <a:r>
              <a:rPr lang="en-IN" sz="1800" dirty="0" err="1"/>
              <a:t>artifactId</a:t>
            </a:r>
            <a:r>
              <a:rPr lang="en-IN" sz="1800" dirty="0"/>
              <a:t>&gt;</a:t>
            </a:r>
          </a:p>
          <a:p>
            <a:r>
              <a:rPr lang="en-IN" sz="1800" dirty="0"/>
              <a:t>&lt;version&gt;4.5.13&lt;/version&gt; </a:t>
            </a:r>
          </a:p>
          <a:p>
            <a:r>
              <a:rPr lang="en-IN" sz="1800" dirty="0"/>
              <a:t>&lt;/dependency&gt;</a:t>
            </a:r>
          </a:p>
          <a:p>
            <a:r>
              <a:rPr lang="en-IN" sz="1800" dirty="0"/>
              <a:t>&lt;/dependencies&gt;</a:t>
            </a:r>
          </a:p>
        </p:txBody>
      </p:sp>
      <p:sp>
        <p:nvSpPr>
          <p:cNvPr id="9"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descr="Logo&#10;&#10;Description automatically generated">
            <a:extLst>
              <a:ext uri="{FF2B5EF4-FFF2-40B4-BE49-F238E27FC236}">
                <a16:creationId xmlns:a16="http://schemas.microsoft.com/office/drawing/2014/main" id="{49286EE0-BFF8-FDB4-1DB2-42184BB6D3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8" name="TextBox 7">
            <a:extLst>
              <a:ext uri="{FF2B5EF4-FFF2-40B4-BE49-F238E27FC236}">
                <a16:creationId xmlns:a16="http://schemas.microsoft.com/office/drawing/2014/main" id="{D1B5F5D1-BD89-AA8F-76AA-03A3FE23451C}"/>
              </a:ext>
            </a:extLst>
          </p:cNvPr>
          <p:cNvSpPr txBox="1"/>
          <p:nvPr/>
        </p:nvSpPr>
        <p:spPr>
          <a:xfrm>
            <a:off x="5987370" y="6466767"/>
            <a:ext cx="6096000" cy="348813"/>
          </a:xfrm>
          <a:prstGeom prst="rect">
            <a:avLst/>
          </a:prstGeom>
          <a:noFill/>
        </p:spPr>
        <p:txBody>
          <a:bodyPr wrap="square">
            <a:spAutoFit/>
          </a:bodyPr>
          <a:lstStyle/>
          <a:p>
            <a:pPr algn="r">
              <a:lnSpc>
                <a:spcPts val="1960"/>
              </a:lnSpc>
              <a:spcBef>
                <a:spcPct val="0"/>
              </a:spcBef>
            </a:pPr>
            <a:r>
              <a:rPr lang="en-US" sz="1800" spc="140" dirty="0">
                <a:solidFill>
                  <a:srgbClr val="000000"/>
                </a:solidFill>
                <a:latin typeface="HK Grotesk Light"/>
              </a:rPr>
              <a:t>2024 - RPS Consulting all rights reserved</a:t>
            </a:r>
          </a:p>
        </p:txBody>
      </p:sp>
    </p:spTree>
    <p:extLst>
      <p:ext uri="{BB962C8B-B14F-4D97-AF65-F5344CB8AC3E}">
        <p14:creationId xmlns:p14="http://schemas.microsoft.com/office/powerpoint/2010/main" val="2166810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C8F016C-988B-A8DD-DCA7-DB387490136A}"/>
              </a:ext>
            </a:extLst>
          </p:cNvPr>
          <p:cNvSpPr>
            <a:spLocks noGrp="1"/>
          </p:cNvSpPr>
          <p:nvPr>
            <p:ph type="title"/>
          </p:nvPr>
        </p:nvSpPr>
        <p:spPr>
          <a:xfrm>
            <a:off x="643467" y="321734"/>
            <a:ext cx="10905066" cy="1135737"/>
          </a:xfrm>
        </p:spPr>
        <p:txBody>
          <a:bodyPr>
            <a:normAutofit/>
          </a:bodyPr>
          <a:lstStyle/>
          <a:p>
            <a:pPr>
              <a:spcBef>
                <a:spcPct val="0"/>
              </a:spcBef>
            </a:pPr>
            <a:r>
              <a:rPr lang="en-US" sz="3600" b="1" dirty="0">
                <a:latin typeface="+mn-lt"/>
              </a:rPr>
              <a:t>			INTRODUCTION TO NETCONF</a:t>
            </a:r>
            <a:endParaRPr lang="en-US" sz="3600" b="1" dirty="0">
              <a:solidFill>
                <a:srgbClr val="0187CC"/>
              </a:solidFill>
              <a:latin typeface="+mn-lt"/>
            </a:endParaRPr>
          </a:p>
        </p:txBody>
      </p:sp>
      <p:sp>
        <p:nvSpPr>
          <p:cNvPr id="3" name="Content Placeholder 2">
            <a:extLst>
              <a:ext uri="{FF2B5EF4-FFF2-40B4-BE49-F238E27FC236}">
                <a16:creationId xmlns:a16="http://schemas.microsoft.com/office/drawing/2014/main" id="{28CCBD2B-4A96-FF96-E250-44E3C736F4F9}"/>
              </a:ext>
            </a:extLst>
          </p:cNvPr>
          <p:cNvSpPr>
            <a:spLocks noGrp="1"/>
          </p:cNvSpPr>
          <p:nvPr>
            <p:ph idx="1"/>
          </p:nvPr>
        </p:nvSpPr>
        <p:spPr>
          <a:xfrm>
            <a:off x="1341409" y="1296202"/>
            <a:ext cx="9948152" cy="1772118"/>
          </a:xfrm>
        </p:spPr>
        <p:txBody>
          <a:bodyPr vert="horz" lIns="91440" tIns="45720" rIns="91440" bIns="45720" rtlCol="0" anchor="t">
            <a:noAutofit/>
          </a:bodyPr>
          <a:lstStyle/>
          <a:p>
            <a:pPr>
              <a:buFont typeface="Wingdings" panose="05000000000000000000" pitchFamily="2" charset="2"/>
              <a:buChar char="Ø"/>
            </a:pPr>
            <a:r>
              <a:rPr lang="en-US" sz="1800" dirty="0"/>
              <a:t>Network Configuration Protocol (NETCONF) is a session-based network management protocol, NETCONF allows </a:t>
            </a:r>
            <a:r>
              <a:rPr lang="en-US" sz="1800" b="1" dirty="0"/>
              <a:t>retrieving state or configuration data </a:t>
            </a:r>
            <a:r>
              <a:rPr lang="en-US" sz="1800" dirty="0"/>
              <a:t>and </a:t>
            </a:r>
            <a:r>
              <a:rPr lang="en-US" sz="1800" b="1" dirty="0"/>
              <a:t> manipulating configuration </a:t>
            </a:r>
            <a:r>
              <a:rPr lang="en-US" sz="1800" dirty="0"/>
              <a:t> data on network device.</a:t>
            </a:r>
          </a:p>
          <a:p>
            <a:pPr>
              <a:buFont typeface="Wingdings" panose="05000000000000000000" pitchFamily="2" charset="2"/>
              <a:buChar char="Ø"/>
            </a:pPr>
            <a:r>
              <a:rPr lang="en-US" sz="1800" dirty="0"/>
              <a:t>NETCONF provides a clear separation of the </a:t>
            </a:r>
            <a:r>
              <a:rPr lang="en-US" sz="1800" b="1" dirty="0"/>
              <a:t> Configuration and state data.</a:t>
            </a:r>
          </a:p>
          <a:p>
            <a:pPr>
              <a:buFont typeface="Wingdings" panose="05000000000000000000" pitchFamily="2" charset="2"/>
              <a:buChar char="Ø"/>
            </a:pPr>
            <a:r>
              <a:rPr lang="en-US" sz="1800" dirty="0"/>
              <a:t>NETCONF uses </a:t>
            </a:r>
            <a:r>
              <a:rPr lang="en-US" sz="1800" b="1" dirty="0"/>
              <a:t>XML-</a:t>
            </a:r>
            <a:r>
              <a:rPr lang="en-US" sz="1800" dirty="0"/>
              <a:t>encoded </a:t>
            </a:r>
            <a:r>
              <a:rPr lang="en-US" sz="1800" b="1" dirty="0"/>
              <a:t>Remote Procedure Calls (RPCs) </a:t>
            </a:r>
            <a:r>
              <a:rPr lang="en-US" sz="1800" dirty="0"/>
              <a:t>for farming request and response message.</a:t>
            </a:r>
          </a:p>
        </p:txBody>
      </p:sp>
      <p:sp>
        <p:nvSpPr>
          <p:cNvPr id="9"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Graphic 4">
            <a:extLst>
              <a:ext uri="{FF2B5EF4-FFF2-40B4-BE49-F238E27FC236}">
                <a16:creationId xmlns:a16="http://schemas.microsoft.com/office/drawing/2014/main" id="{0EB847B0-DBA5-2A03-CF40-1DD93310BA3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41409" y="3149600"/>
            <a:ext cx="9250210" cy="3606800"/>
          </a:xfrm>
          <a:prstGeom prst="rect">
            <a:avLst/>
          </a:prstGeom>
        </p:spPr>
      </p:pic>
      <p:pic>
        <p:nvPicPr>
          <p:cNvPr id="6" name="Picture 5" descr="Logo&#10;&#10;Description automatically generated">
            <a:extLst>
              <a:ext uri="{FF2B5EF4-FFF2-40B4-BE49-F238E27FC236}">
                <a16:creationId xmlns:a16="http://schemas.microsoft.com/office/drawing/2014/main" id="{1A665603-986B-EE44-CA14-7BEE2393B3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10" name="TextBox 9">
            <a:extLst>
              <a:ext uri="{FF2B5EF4-FFF2-40B4-BE49-F238E27FC236}">
                <a16:creationId xmlns:a16="http://schemas.microsoft.com/office/drawing/2014/main" id="{BE55C125-67FD-6783-1E10-D0E5987E432F}"/>
              </a:ext>
            </a:extLst>
          </p:cNvPr>
          <p:cNvSpPr txBox="1"/>
          <p:nvPr/>
        </p:nvSpPr>
        <p:spPr>
          <a:xfrm>
            <a:off x="5966514" y="6472008"/>
            <a:ext cx="6096000" cy="348813"/>
          </a:xfrm>
          <a:prstGeom prst="rect">
            <a:avLst/>
          </a:prstGeom>
          <a:noFill/>
        </p:spPr>
        <p:txBody>
          <a:bodyPr wrap="square">
            <a:spAutoFit/>
          </a:bodyPr>
          <a:lstStyle/>
          <a:p>
            <a:pPr algn="r">
              <a:lnSpc>
                <a:spcPts val="1960"/>
              </a:lnSpc>
              <a:spcBef>
                <a:spcPct val="0"/>
              </a:spcBef>
            </a:pPr>
            <a:r>
              <a:rPr lang="en-US" sz="1800" spc="140" dirty="0">
                <a:solidFill>
                  <a:srgbClr val="000000"/>
                </a:solidFill>
                <a:latin typeface="HK Grotesk Light"/>
              </a:rPr>
              <a:t>2024 - RPS Consulting all rights reserved</a:t>
            </a:r>
          </a:p>
        </p:txBody>
      </p:sp>
    </p:spTree>
    <p:extLst>
      <p:ext uri="{BB962C8B-B14F-4D97-AF65-F5344CB8AC3E}">
        <p14:creationId xmlns:p14="http://schemas.microsoft.com/office/powerpoint/2010/main" val="43946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C8F016C-988B-A8DD-DCA7-DB387490136A}"/>
              </a:ext>
            </a:extLst>
          </p:cNvPr>
          <p:cNvSpPr>
            <a:spLocks noGrp="1"/>
          </p:cNvSpPr>
          <p:nvPr>
            <p:ph type="title"/>
          </p:nvPr>
        </p:nvSpPr>
        <p:spPr>
          <a:xfrm>
            <a:off x="643467" y="321734"/>
            <a:ext cx="10905066" cy="1135737"/>
          </a:xfrm>
        </p:spPr>
        <p:txBody>
          <a:bodyPr>
            <a:normAutofit/>
          </a:bodyPr>
          <a:lstStyle/>
          <a:p>
            <a:pPr>
              <a:spcBef>
                <a:spcPct val="0"/>
              </a:spcBef>
            </a:pPr>
            <a:r>
              <a:rPr lang="en-IN" sz="3600" b="1" dirty="0">
                <a:latin typeface="+mn-lt"/>
              </a:rPr>
              <a:t>				NETCONF Architecture</a:t>
            </a:r>
            <a:endParaRPr lang="en-US" sz="3600" b="1" dirty="0">
              <a:solidFill>
                <a:srgbClr val="0187CC"/>
              </a:solidFill>
              <a:latin typeface="+mn-lt"/>
            </a:endParaRPr>
          </a:p>
        </p:txBody>
      </p:sp>
      <p:sp>
        <p:nvSpPr>
          <p:cNvPr id="3" name="Content Placeholder 2">
            <a:extLst>
              <a:ext uri="{FF2B5EF4-FFF2-40B4-BE49-F238E27FC236}">
                <a16:creationId xmlns:a16="http://schemas.microsoft.com/office/drawing/2014/main" id="{28CCBD2B-4A96-FF96-E250-44E3C736F4F9}"/>
              </a:ext>
            </a:extLst>
          </p:cNvPr>
          <p:cNvSpPr>
            <a:spLocks noGrp="1"/>
          </p:cNvSpPr>
          <p:nvPr>
            <p:ph idx="1"/>
          </p:nvPr>
        </p:nvSpPr>
        <p:spPr>
          <a:xfrm>
            <a:off x="1341409" y="1296201"/>
            <a:ext cx="9217217" cy="5018652"/>
          </a:xfrm>
        </p:spPr>
        <p:txBody>
          <a:bodyPr vert="horz" lIns="91440" tIns="45720" rIns="91440" bIns="45720" rtlCol="0" anchor="t">
            <a:noAutofit/>
          </a:bodyPr>
          <a:lstStyle/>
          <a:p>
            <a:pPr marL="0" indent="0">
              <a:buNone/>
            </a:pPr>
            <a:r>
              <a:rPr lang="en-IN" b="1" u="sng" dirty="0"/>
              <a:t>Components</a:t>
            </a:r>
          </a:p>
          <a:p>
            <a:pPr lvl="1"/>
            <a:r>
              <a:rPr lang="en-IN" b="1" dirty="0"/>
              <a:t>Client</a:t>
            </a:r>
            <a:r>
              <a:rPr lang="en-IN" dirty="0"/>
              <a:t>: Issues configuration commands</a:t>
            </a:r>
          </a:p>
          <a:p>
            <a:endParaRPr lang="en-IN" sz="1800" dirty="0">
              <a:solidFill>
                <a:srgbClr val="0187CC"/>
              </a:solidFill>
              <a:latin typeface="HK Grotesk"/>
            </a:endParaRPr>
          </a:p>
          <a:p>
            <a:pPr lvl="1"/>
            <a:r>
              <a:rPr lang="en-US" b="1" dirty="0"/>
              <a:t>Server</a:t>
            </a:r>
            <a:r>
              <a:rPr lang="en-US" dirty="0"/>
              <a:t>: Applies the configurations to network devices</a:t>
            </a:r>
            <a:endParaRPr lang="en-IN" dirty="0">
              <a:solidFill>
                <a:srgbClr val="0187CC"/>
              </a:solidFill>
              <a:latin typeface="HK Grotesk"/>
            </a:endParaRPr>
          </a:p>
          <a:p>
            <a:endParaRPr lang="en-IN" sz="1800" dirty="0">
              <a:solidFill>
                <a:srgbClr val="0187CC"/>
              </a:solidFill>
              <a:latin typeface="HK Grotesk"/>
            </a:endParaRPr>
          </a:p>
          <a:p>
            <a:pPr lvl="1"/>
            <a:r>
              <a:rPr lang="en-IN" b="1" dirty="0"/>
              <a:t>Operations</a:t>
            </a:r>
          </a:p>
          <a:p>
            <a:pPr lvl="3">
              <a:lnSpc>
                <a:spcPct val="150000"/>
              </a:lnSpc>
              <a:buFont typeface="Wingdings" panose="05000000000000000000" pitchFamily="2" charset="2"/>
              <a:buChar char="v"/>
            </a:pPr>
            <a:r>
              <a:rPr lang="en-US" sz="2000" dirty="0"/>
              <a:t>Get</a:t>
            </a:r>
          </a:p>
          <a:p>
            <a:pPr lvl="3">
              <a:buFont typeface="Wingdings" panose="05000000000000000000" pitchFamily="2" charset="2"/>
              <a:buChar char="v"/>
            </a:pPr>
            <a:r>
              <a:rPr lang="en-US" sz="2000" dirty="0"/>
              <a:t> Get-config,</a:t>
            </a:r>
          </a:p>
          <a:p>
            <a:pPr lvl="3">
              <a:buFont typeface="Wingdings" panose="05000000000000000000" pitchFamily="2" charset="2"/>
              <a:buChar char="v"/>
            </a:pPr>
            <a:r>
              <a:rPr lang="en-US" sz="2000" dirty="0"/>
              <a:t> Edit-config,</a:t>
            </a:r>
          </a:p>
          <a:p>
            <a:pPr lvl="3">
              <a:buFont typeface="Wingdings" panose="05000000000000000000" pitchFamily="2" charset="2"/>
              <a:buChar char="v"/>
            </a:pPr>
            <a:r>
              <a:rPr lang="en-US" sz="2000" dirty="0"/>
              <a:t>Copy-config,</a:t>
            </a:r>
          </a:p>
          <a:p>
            <a:pPr lvl="3">
              <a:buFont typeface="Wingdings" panose="05000000000000000000" pitchFamily="2" charset="2"/>
              <a:buChar char="v"/>
            </a:pPr>
            <a:r>
              <a:rPr lang="en-US" sz="2000" dirty="0"/>
              <a:t> Delete-config,</a:t>
            </a:r>
          </a:p>
          <a:p>
            <a:pPr lvl="3">
              <a:buFont typeface="Wingdings" panose="05000000000000000000" pitchFamily="2" charset="2"/>
              <a:buChar char="v"/>
            </a:pPr>
            <a:r>
              <a:rPr lang="en-US" sz="2000" dirty="0"/>
              <a:t> Lock, </a:t>
            </a:r>
          </a:p>
          <a:p>
            <a:pPr lvl="3">
              <a:buFont typeface="Wingdings" panose="05000000000000000000" pitchFamily="2" charset="2"/>
              <a:buChar char="v"/>
            </a:pPr>
            <a:r>
              <a:rPr lang="en-US" sz="2000" dirty="0"/>
              <a:t>Unlock</a:t>
            </a:r>
            <a:endParaRPr lang="en-US" sz="2000" b="1" dirty="0">
              <a:solidFill>
                <a:srgbClr val="0187CC"/>
              </a:solidFill>
              <a:latin typeface="HK Grotesk"/>
            </a:endParaRPr>
          </a:p>
          <a:p>
            <a:pPr marL="342900" indent="-342900">
              <a:buFont typeface="Wingdings" panose="05000000000000000000" pitchFamily="2" charset="2"/>
              <a:buChar char="Ø"/>
            </a:pPr>
            <a:endParaRPr lang="en-IN" sz="1800" dirty="0"/>
          </a:p>
        </p:txBody>
      </p:sp>
      <p:sp>
        <p:nvSpPr>
          <p:cNvPr id="9"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descr="Logo&#10;&#10;Description automatically generated">
            <a:extLst>
              <a:ext uri="{FF2B5EF4-FFF2-40B4-BE49-F238E27FC236}">
                <a16:creationId xmlns:a16="http://schemas.microsoft.com/office/drawing/2014/main" id="{FF9F872A-36F9-8623-92C2-757AF88891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6" name="TextBox 5">
            <a:extLst>
              <a:ext uri="{FF2B5EF4-FFF2-40B4-BE49-F238E27FC236}">
                <a16:creationId xmlns:a16="http://schemas.microsoft.com/office/drawing/2014/main" id="{0698F06E-49FA-E228-E158-829D1E678EC5}"/>
              </a:ext>
            </a:extLst>
          </p:cNvPr>
          <p:cNvSpPr txBox="1"/>
          <p:nvPr/>
        </p:nvSpPr>
        <p:spPr>
          <a:xfrm>
            <a:off x="5735658" y="6397884"/>
            <a:ext cx="6096000" cy="348813"/>
          </a:xfrm>
          <a:prstGeom prst="rect">
            <a:avLst/>
          </a:prstGeom>
          <a:noFill/>
        </p:spPr>
        <p:txBody>
          <a:bodyPr wrap="square">
            <a:spAutoFit/>
          </a:bodyPr>
          <a:lstStyle/>
          <a:p>
            <a:pPr algn="r">
              <a:lnSpc>
                <a:spcPts val="1960"/>
              </a:lnSpc>
              <a:spcBef>
                <a:spcPct val="0"/>
              </a:spcBef>
            </a:pPr>
            <a:r>
              <a:rPr lang="en-US" sz="1800" spc="140" dirty="0">
                <a:solidFill>
                  <a:srgbClr val="000000"/>
                </a:solidFill>
                <a:latin typeface="HK Grotesk Light"/>
              </a:rPr>
              <a:t>2024 - RPS Consulting all rights reserved</a:t>
            </a:r>
          </a:p>
        </p:txBody>
      </p:sp>
    </p:spTree>
    <p:extLst>
      <p:ext uri="{BB962C8B-B14F-4D97-AF65-F5344CB8AC3E}">
        <p14:creationId xmlns:p14="http://schemas.microsoft.com/office/powerpoint/2010/main" val="1237790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C8F016C-988B-A8DD-DCA7-DB387490136A}"/>
              </a:ext>
            </a:extLst>
          </p:cNvPr>
          <p:cNvSpPr>
            <a:spLocks noGrp="1"/>
          </p:cNvSpPr>
          <p:nvPr>
            <p:ph type="title"/>
          </p:nvPr>
        </p:nvSpPr>
        <p:spPr>
          <a:xfrm>
            <a:off x="643467" y="321734"/>
            <a:ext cx="10905066" cy="1135737"/>
          </a:xfrm>
        </p:spPr>
        <p:txBody>
          <a:bodyPr>
            <a:normAutofit/>
          </a:bodyPr>
          <a:lstStyle/>
          <a:p>
            <a:pPr>
              <a:spcBef>
                <a:spcPct val="0"/>
              </a:spcBef>
            </a:pPr>
            <a:r>
              <a:rPr lang="en-IN" sz="3600" b="1" dirty="0">
                <a:latin typeface="+mn-lt"/>
              </a:rPr>
              <a:t>				NETCONF Operations</a:t>
            </a:r>
            <a:endParaRPr lang="en-US" sz="3600" b="1" dirty="0">
              <a:solidFill>
                <a:srgbClr val="0187CC"/>
              </a:solidFill>
              <a:latin typeface="+mn-lt"/>
            </a:endParaRPr>
          </a:p>
        </p:txBody>
      </p:sp>
      <p:sp>
        <p:nvSpPr>
          <p:cNvPr id="3" name="Content Placeholder 2">
            <a:extLst>
              <a:ext uri="{FF2B5EF4-FFF2-40B4-BE49-F238E27FC236}">
                <a16:creationId xmlns:a16="http://schemas.microsoft.com/office/drawing/2014/main" id="{28CCBD2B-4A96-FF96-E250-44E3C736F4F9}"/>
              </a:ext>
            </a:extLst>
          </p:cNvPr>
          <p:cNvSpPr>
            <a:spLocks noGrp="1"/>
          </p:cNvSpPr>
          <p:nvPr>
            <p:ph idx="1"/>
          </p:nvPr>
        </p:nvSpPr>
        <p:spPr>
          <a:xfrm>
            <a:off x="1341409" y="1296201"/>
            <a:ext cx="9217217" cy="5018652"/>
          </a:xfrm>
        </p:spPr>
        <p:txBody>
          <a:bodyPr vert="horz" lIns="91440" tIns="45720" rIns="91440" bIns="45720" rtlCol="0" anchor="t">
            <a:noAutofit/>
          </a:bodyPr>
          <a:lstStyle/>
          <a:p>
            <a:r>
              <a:rPr lang="en-US" sz="2800" b="1" dirty="0"/>
              <a:t>Get</a:t>
            </a:r>
            <a:r>
              <a:rPr lang="en-US" sz="2800" dirty="0"/>
              <a:t>: </a:t>
            </a:r>
          </a:p>
          <a:p>
            <a:pPr marL="914400" lvl="2" indent="0">
              <a:buNone/>
            </a:pPr>
            <a:r>
              <a:rPr lang="en-US" sz="2800" dirty="0"/>
              <a:t>Retrieve running configuration data.</a:t>
            </a:r>
            <a:endParaRPr lang="en-US" sz="2800" dirty="0">
              <a:solidFill>
                <a:srgbClr val="0187CC"/>
              </a:solidFill>
              <a:latin typeface="HK Grotesk"/>
            </a:endParaRPr>
          </a:p>
          <a:p>
            <a:pPr>
              <a:lnSpc>
                <a:spcPct val="150000"/>
              </a:lnSpc>
            </a:pPr>
            <a:r>
              <a:rPr lang="en-IN" sz="2800" b="1" dirty="0"/>
              <a:t>Edit-config</a:t>
            </a:r>
            <a:r>
              <a:rPr lang="en-IN" sz="2800" dirty="0"/>
              <a:t>: </a:t>
            </a:r>
          </a:p>
          <a:p>
            <a:pPr marL="914400" lvl="2" indent="0">
              <a:buNone/>
            </a:pPr>
            <a:r>
              <a:rPr lang="en-IN" sz="2800" dirty="0"/>
              <a:t>Change configuration data</a:t>
            </a:r>
            <a:r>
              <a:rPr lang="en-US" sz="2800" dirty="0">
                <a:latin typeface="HK Grotesk"/>
              </a:rPr>
              <a:t>.</a:t>
            </a:r>
            <a:endParaRPr lang="en-US" sz="2800" dirty="0">
              <a:solidFill>
                <a:srgbClr val="0187CC"/>
              </a:solidFill>
              <a:latin typeface="HK Grotesk"/>
            </a:endParaRPr>
          </a:p>
          <a:p>
            <a:pPr>
              <a:lnSpc>
                <a:spcPct val="150000"/>
              </a:lnSpc>
            </a:pPr>
            <a:r>
              <a:rPr lang="en-US" sz="2800" b="1" dirty="0"/>
              <a:t>Copy-config</a:t>
            </a:r>
            <a:r>
              <a:rPr lang="en-US" sz="2800" dirty="0"/>
              <a:t>: </a:t>
            </a:r>
          </a:p>
          <a:p>
            <a:pPr marL="914400" lvl="2" indent="0">
              <a:buNone/>
            </a:pPr>
            <a:r>
              <a:rPr lang="en-US" sz="2800" dirty="0"/>
              <a:t>Copy configuration data between data stores.</a:t>
            </a:r>
            <a:endParaRPr lang="en-US" sz="2800" dirty="0">
              <a:solidFill>
                <a:srgbClr val="0187CC"/>
              </a:solidFill>
              <a:latin typeface="HK Grotesk"/>
            </a:endParaRPr>
          </a:p>
          <a:p>
            <a:pPr>
              <a:lnSpc>
                <a:spcPct val="150000"/>
              </a:lnSpc>
            </a:pPr>
            <a:r>
              <a:rPr lang="en-IN" sz="2800" b="1" dirty="0"/>
              <a:t>Delete-config</a:t>
            </a:r>
            <a:r>
              <a:rPr lang="en-IN" sz="2800" dirty="0"/>
              <a:t>: </a:t>
            </a:r>
          </a:p>
          <a:p>
            <a:pPr marL="914400" lvl="2" indent="0">
              <a:buNone/>
            </a:pPr>
            <a:r>
              <a:rPr lang="en-IN" sz="2800" dirty="0"/>
              <a:t>Remove configuration data from a target datastore.</a:t>
            </a:r>
            <a:endParaRPr lang="en-US" sz="2800" dirty="0">
              <a:solidFill>
                <a:srgbClr val="0187CC"/>
              </a:solidFill>
              <a:latin typeface="HK Grotesk"/>
            </a:endParaRPr>
          </a:p>
        </p:txBody>
      </p:sp>
      <p:sp>
        <p:nvSpPr>
          <p:cNvPr id="9"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descr="Logo&#10;&#10;Description automatically generated">
            <a:extLst>
              <a:ext uri="{FF2B5EF4-FFF2-40B4-BE49-F238E27FC236}">
                <a16:creationId xmlns:a16="http://schemas.microsoft.com/office/drawing/2014/main" id="{1D621A67-3B82-AC9F-F848-27A9405E24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6" name="TextBox 5">
            <a:extLst>
              <a:ext uri="{FF2B5EF4-FFF2-40B4-BE49-F238E27FC236}">
                <a16:creationId xmlns:a16="http://schemas.microsoft.com/office/drawing/2014/main" id="{090F5FD5-8747-23E1-C1DC-061826CC0385}"/>
              </a:ext>
            </a:extLst>
          </p:cNvPr>
          <p:cNvSpPr txBox="1"/>
          <p:nvPr/>
        </p:nvSpPr>
        <p:spPr>
          <a:xfrm>
            <a:off x="5659120" y="6313900"/>
            <a:ext cx="6096000" cy="348813"/>
          </a:xfrm>
          <a:prstGeom prst="rect">
            <a:avLst/>
          </a:prstGeom>
          <a:noFill/>
        </p:spPr>
        <p:txBody>
          <a:bodyPr wrap="square">
            <a:spAutoFit/>
          </a:bodyPr>
          <a:lstStyle/>
          <a:p>
            <a:pPr algn="r">
              <a:lnSpc>
                <a:spcPts val="1960"/>
              </a:lnSpc>
              <a:spcBef>
                <a:spcPct val="0"/>
              </a:spcBef>
            </a:pPr>
            <a:r>
              <a:rPr lang="en-US" sz="1800" spc="140" dirty="0">
                <a:solidFill>
                  <a:srgbClr val="000000"/>
                </a:solidFill>
                <a:latin typeface="HK Grotesk Light"/>
              </a:rPr>
              <a:t>2024 - RPS Consulting all rights reserved</a:t>
            </a:r>
          </a:p>
        </p:txBody>
      </p:sp>
    </p:spTree>
    <p:extLst>
      <p:ext uri="{BB962C8B-B14F-4D97-AF65-F5344CB8AC3E}">
        <p14:creationId xmlns:p14="http://schemas.microsoft.com/office/powerpoint/2010/main" val="231492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C8F016C-988B-A8DD-DCA7-DB387490136A}"/>
              </a:ext>
            </a:extLst>
          </p:cNvPr>
          <p:cNvSpPr>
            <a:spLocks noGrp="1"/>
          </p:cNvSpPr>
          <p:nvPr>
            <p:ph type="title"/>
          </p:nvPr>
        </p:nvSpPr>
        <p:spPr>
          <a:xfrm>
            <a:off x="643467" y="321734"/>
            <a:ext cx="10905066" cy="1135737"/>
          </a:xfrm>
        </p:spPr>
        <p:txBody>
          <a:bodyPr>
            <a:normAutofit/>
          </a:bodyPr>
          <a:lstStyle/>
          <a:p>
            <a:r>
              <a:rPr lang="en-IN" sz="3600" b="1" u="sng" dirty="0">
                <a:latin typeface="+mn-lt"/>
              </a:rPr>
              <a:t>Creating a Topology and Configuring the Router </a:t>
            </a:r>
            <a:r>
              <a:rPr lang="en-IN" sz="3600" b="1" u="sng" dirty="0" err="1">
                <a:latin typeface="+mn-lt"/>
              </a:rPr>
              <a:t>NetConf</a:t>
            </a:r>
            <a:endParaRPr lang="en-IN" sz="3600" b="1" u="sng" dirty="0">
              <a:latin typeface="+mn-lt"/>
            </a:endParaRPr>
          </a:p>
        </p:txBody>
      </p:sp>
      <p:sp>
        <p:nvSpPr>
          <p:cNvPr id="9"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Content Placeholder 3">
            <a:extLst>
              <a:ext uri="{FF2B5EF4-FFF2-40B4-BE49-F238E27FC236}">
                <a16:creationId xmlns:a16="http://schemas.microsoft.com/office/drawing/2014/main" id="{BD25588B-992E-377A-1A98-D54710B129F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598" y="1723347"/>
            <a:ext cx="4848225" cy="4248150"/>
          </a:xfrm>
          <a:prstGeom prst="rect">
            <a:avLst/>
          </a:prstGeom>
        </p:spPr>
      </p:pic>
      <p:sp>
        <p:nvSpPr>
          <p:cNvPr id="5" name="TextBox 4">
            <a:extLst>
              <a:ext uri="{FF2B5EF4-FFF2-40B4-BE49-F238E27FC236}">
                <a16:creationId xmlns:a16="http://schemas.microsoft.com/office/drawing/2014/main" id="{2A2075B1-7210-1C19-CF2E-829A846C25AE}"/>
              </a:ext>
            </a:extLst>
          </p:cNvPr>
          <p:cNvSpPr txBox="1"/>
          <p:nvPr/>
        </p:nvSpPr>
        <p:spPr>
          <a:xfrm>
            <a:off x="6356631" y="2682081"/>
            <a:ext cx="5018682" cy="2862322"/>
          </a:xfrm>
          <a:prstGeom prst="rect">
            <a:avLst/>
          </a:prstGeom>
          <a:noFill/>
        </p:spPr>
        <p:txBody>
          <a:bodyPr wrap="none" rtlCol="0">
            <a:spAutoFit/>
          </a:bodyPr>
          <a:lstStyle/>
          <a:p>
            <a:r>
              <a:rPr lang="en-IN" sz="1800" b="1" dirty="0"/>
              <a:t>Go to Config Mode:</a:t>
            </a:r>
          </a:p>
          <a:p>
            <a:r>
              <a:rPr lang="en-IN" sz="1800" dirty="0"/>
              <a:t>Conf t</a:t>
            </a:r>
          </a:p>
          <a:p>
            <a:r>
              <a:rPr lang="en-IN" sz="1800" dirty="0"/>
              <a:t>User admin privilege 15 secret cisco123 </a:t>
            </a:r>
          </a:p>
          <a:p>
            <a:r>
              <a:rPr lang="en-IN" sz="1800" dirty="0" err="1"/>
              <a:t>aaa</a:t>
            </a:r>
            <a:r>
              <a:rPr lang="en-IN" sz="1800" dirty="0"/>
              <a:t> new-model </a:t>
            </a:r>
          </a:p>
          <a:p>
            <a:r>
              <a:rPr lang="en-IN" sz="1800" dirty="0" err="1"/>
              <a:t>aaa</a:t>
            </a:r>
            <a:r>
              <a:rPr lang="en-IN" sz="1800" dirty="0"/>
              <a:t> authentication login default local </a:t>
            </a:r>
          </a:p>
          <a:p>
            <a:r>
              <a:rPr lang="en-IN" sz="1800" dirty="0" err="1"/>
              <a:t>aaa</a:t>
            </a:r>
            <a:r>
              <a:rPr lang="en-IN" sz="1800" dirty="0"/>
              <a:t> authorization exec default local </a:t>
            </a:r>
          </a:p>
          <a:p>
            <a:r>
              <a:rPr lang="en-IN" sz="1800" dirty="0"/>
              <a:t>Netconf-yang</a:t>
            </a:r>
          </a:p>
          <a:p>
            <a:endParaRPr lang="en-IN" sz="1800" dirty="0"/>
          </a:p>
          <a:p>
            <a:r>
              <a:rPr lang="en-IN" sz="1800" dirty="0"/>
              <a:t>Show platform software yang-management process</a:t>
            </a:r>
          </a:p>
          <a:p>
            <a:endParaRPr lang="en-IN" dirty="0"/>
          </a:p>
        </p:txBody>
      </p:sp>
      <p:pic>
        <p:nvPicPr>
          <p:cNvPr id="6" name="Picture 5" descr="Logo&#10;&#10;Description automatically generated">
            <a:extLst>
              <a:ext uri="{FF2B5EF4-FFF2-40B4-BE49-F238E27FC236}">
                <a16:creationId xmlns:a16="http://schemas.microsoft.com/office/drawing/2014/main" id="{22D07071-32BE-926E-7B08-E2627E22D0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10" name="TextBox 9">
            <a:extLst>
              <a:ext uri="{FF2B5EF4-FFF2-40B4-BE49-F238E27FC236}">
                <a16:creationId xmlns:a16="http://schemas.microsoft.com/office/drawing/2014/main" id="{F6044587-46B5-EC69-6695-E69B5F96D14C}"/>
              </a:ext>
            </a:extLst>
          </p:cNvPr>
          <p:cNvSpPr txBox="1"/>
          <p:nvPr/>
        </p:nvSpPr>
        <p:spPr>
          <a:xfrm>
            <a:off x="5735658" y="6325982"/>
            <a:ext cx="6096000" cy="348813"/>
          </a:xfrm>
          <a:prstGeom prst="rect">
            <a:avLst/>
          </a:prstGeom>
          <a:noFill/>
        </p:spPr>
        <p:txBody>
          <a:bodyPr wrap="square">
            <a:spAutoFit/>
          </a:bodyPr>
          <a:lstStyle/>
          <a:p>
            <a:pPr algn="r">
              <a:lnSpc>
                <a:spcPts val="1960"/>
              </a:lnSpc>
              <a:spcBef>
                <a:spcPct val="0"/>
              </a:spcBef>
            </a:pPr>
            <a:r>
              <a:rPr lang="en-US" sz="1800" spc="140" dirty="0">
                <a:solidFill>
                  <a:srgbClr val="000000"/>
                </a:solidFill>
                <a:latin typeface="HK Grotesk Light"/>
              </a:rPr>
              <a:t>2024 - RPS Consulting all rights reserved</a:t>
            </a:r>
          </a:p>
        </p:txBody>
      </p:sp>
    </p:spTree>
    <p:extLst>
      <p:ext uri="{BB962C8B-B14F-4D97-AF65-F5344CB8AC3E}">
        <p14:creationId xmlns:p14="http://schemas.microsoft.com/office/powerpoint/2010/main" val="382033703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Batch 11 Presentation</Template>
  <TotalTime>262</TotalTime>
  <Words>1249</Words>
  <Application>Microsoft Office PowerPoint</Application>
  <PresentationFormat>Widescreen</PresentationFormat>
  <Paragraphs>197</Paragraphs>
  <Slides>22</Slides>
  <Notes>0</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22</vt:i4>
      </vt:variant>
    </vt:vector>
  </HeadingPairs>
  <TitlesOfParts>
    <vt:vector size="34" baseType="lpstr">
      <vt:lpstr>Aptos</vt:lpstr>
      <vt:lpstr>Arial</vt:lpstr>
      <vt:lpstr>Calibri</vt:lpstr>
      <vt:lpstr>Calibri Light</vt:lpstr>
      <vt:lpstr>Corbel</vt:lpstr>
      <vt:lpstr>HK Grotesk</vt:lpstr>
      <vt:lpstr>HK Grotesk Bold</vt:lpstr>
      <vt:lpstr>HK Grotesk Light</vt:lpstr>
      <vt:lpstr>HK Grotesk Light Bold</vt:lpstr>
      <vt:lpstr>Wingdings</vt:lpstr>
      <vt:lpstr>Office Theme</vt:lpstr>
      <vt:lpstr>1_Office Theme</vt:lpstr>
      <vt:lpstr>PowerPoint Presentation</vt:lpstr>
      <vt:lpstr>Objectives :</vt:lpstr>
      <vt:lpstr>Set Up the Development Environment :</vt:lpstr>
      <vt:lpstr>Create Project Structure:</vt:lpstr>
      <vt:lpstr>Install the libraries for Netconf4J and Apache HttpCilent</vt:lpstr>
      <vt:lpstr>   INTRODUCTION TO NETCONF</vt:lpstr>
      <vt:lpstr>    NETCONF Architecture</vt:lpstr>
      <vt:lpstr>    NETCONF Operations</vt:lpstr>
      <vt:lpstr>Creating a Topology and Configuring the Router NetConf</vt:lpstr>
      <vt:lpstr>Show platform software yang-management process</vt:lpstr>
      <vt:lpstr>INTRODUCTION TO RESTCONF</vt:lpstr>
      <vt:lpstr>RESTCONF Architecture</vt:lpstr>
      <vt:lpstr>RESTCONF Operations</vt:lpstr>
      <vt:lpstr>Creating a Topology and Configuring the Router RESTCONF</vt:lpstr>
      <vt:lpstr>Show platform software yang-management process(All process running) </vt:lpstr>
      <vt:lpstr>Microservices</vt:lpstr>
      <vt:lpstr>Microservices</vt:lpstr>
      <vt:lpstr>NETCONF VS RESTCONF</vt:lpstr>
      <vt:lpstr>Use Cases for NETCONF</vt:lpstr>
      <vt:lpstr>Use Cases for NETCONF</vt:lpstr>
      <vt:lpstr>Future of Network Configuration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Satish M</dc:creator>
  <cp:lastModifiedBy>Aravinthan M</cp:lastModifiedBy>
  <cp:revision>11</cp:revision>
  <dcterms:created xsi:type="dcterms:W3CDTF">2024-05-04T13:11:57Z</dcterms:created>
  <dcterms:modified xsi:type="dcterms:W3CDTF">2024-07-21T12:29:19Z</dcterms:modified>
</cp:coreProperties>
</file>