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68" r:id="rId3"/>
    <p:sldId id="258" r:id="rId4"/>
    <p:sldId id="261" r:id="rId5"/>
    <p:sldId id="260" r:id="rId6"/>
    <p:sldId id="259" r:id="rId7"/>
    <p:sldId id="262" r:id="rId8"/>
    <p:sldId id="278" r:id="rId9"/>
    <p:sldId id="269" r:id="rId10"/>
    <p:sldId id="270" r:id="rId11"/>
    <p:sldId id="271" r:id="rId12"/>
    <p:sldId id="272" r:id="rId13"/>
    <p:sldId id="273"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0022"/>
    <a:srgbClr val="E0140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14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A77CEE-E882-1445-B2CF-A1F9774A7436}" type="datetimeFigureOut">
              <a:rPr lang="en-US" smtClean="0"/>
              <a:t>10/4/14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8D0FDE-C856-6A42-B862-ED81141800E4}" type="slidenum">
              <a:rPr lang="en-US" smtClean="0"/>
              <a:t>‹#›</a:t>
            </a:fld>
            <a:endParaRPr lang="en-US"/>
          </a:p>
        </p:txBody>
      </p:sp>
    </p:spTree>
    <p:extLst>
      <p:ext uri="{BB962C8B-B14F-4D97-AF65-F5344CB8AC3E}">
        <p14:creationId xmlns:p14="http://schemas.microsoft.com/office/powerpoint/2010/main" val="20613711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8B74E-B170-B740-982B-059FD4474C21}" type="slidenum">
              <a:rPr lang="en-US" smtClean="0"/>
              <a:t>11</a:t>
            </a:fld>
            <a:endParaRPr lang="en-US"/>
          </a:p>
        </p:txBody>
      </p:sp>
    </p:spTree>
    <p:extLst>
      <p:ext uri="{BB962C8B-B14F-4D97-AF65-F5344CB8AC3E}">
        <p14:creationId xmlns:p14="http://schemas.microsoft.com/office/powerpoint/2010/main" val="115692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10/4/14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AA508-F0CD-46EA-95FB-26B559A0B5D9}" type="datetimeFigureOut">
              <a:rPr lang="en-US" smtClean="0"/>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10/4/14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70FAA508-F0CD-46EA-95FB-26B559A0B5D9}" type="datetimeFigureOut">
              <a:rPr lang="en-US" smtClean="0"/>
              <a:t>10/4/14</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A822907-8A9D-4F6B-98F6-913902AD56B5}"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FAA508-F0CD-46EA-95FB-26B559A0B5D9}" type="datetimeFigureOut">
              <a:rPr lang="en-US" smtClean="0"/>
              <a:t>10/4/14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AA508-F0CD-46EA-95FB-26B559A0B5D9}" type="datetimeFigureOut">
              <a:rPr lang="en-US" smtClean="0"/>
              <a:t>10/4/14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10/4/14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70FAA508-F0CD-46EA-95FB-26B559A0B5D9}" type="datetimeFigureOut">
              <a:rPr lang="en-US" smtClean="0"/>
              <a:t>10/4/14</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turning point in your profession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the next fifty years the entirety of our inherited archive of cultural works will have to be re-edited within a network of digital storage, access and dissemination” (Jerome </a:t>
            </a:r>
            <a:r>
              <a:rPr lang="en-US" dirty="0" err="1" smtClean="0"/>
              <a:t>McGann</a:t>
            </a:r>
            <a:r>
              <a:rPr lang="en-US" dirty="0"/>
              <a:t>, “Our Textual History</a:t>
            </a:r>
            <a:r>
              <a:rPr lang="en-US" dirty="0" smtClean="0"/>
              <a:t>”).</a:t>
            </a:r>
            <a:endParaRPr lang="en-US" dirty="0"/>
          </a:p>
          <a:p>
            <a:r>
              <a:rPr lang="en-US" dirty="0" smtClean="0"/>
              <a:t>Why </a:t>
            </a:r>
            <a:r>
              <a:rPr lang="en-US" dirty="0"/>
              <a:t>digitization?</a:t>
            </a:r>
          </a:p>
          <a:p>
            <a:pPr lvl="1"/>
            <a:r>
              <a:rPr lang="en-US" dirty="0"/>
              <a:t>Practical concerns: preservation; economics.</a:t>
            </a:r>
          </a:p>
          <a:p>
            <a:pPr lvl="1"/>
            <a:r>
              <a:rPr lang="en-US" dirty="0"/>
              <a:t>New ways of reading and inquiring about texts. </a:t>
            </a:r>
            <a:endParaRPr lang="en-US" dirty="0" smtClean="0"/>
          </a:p>
          <a:p>
            <a:r>
              <a:rPr lang="en-US" dirty="0" smtClean="0"/>
              <a:t>Two common approaches to digitization of humanities materials have already proved untenable:</a:t>
            </a:r>
            <a:br>
              <a:rPr lang="en-US" dirty="0" smtClean="0"/>
            </a:br>
            <a:endParaRPr lang="en-US" dirty="0" smtClean="0"/>
          </a:p>
          <a:p>
            <a:pPr lvl="1"/>
            <a:r>
              <a:rPr lang="en-US" dirty="0" smtClean="0"/>
              <a:t>The “migration of the paper-based archives to digital forms” by “commercial entities such as Google, </a:t>
            </a:r>
            <a:r>
              <a:rPr lang="en-US" dirty="0" err="1" smtClean="0"/>
              <a:t>Chadwyck</a:t>
            </a:r>
            <a:r>
              <a:rPr lang="en-US" dirty="0" smtClean="0"/>
              <a:t>-Healey, Gale,” and others “operate to maximize profit” and not primarily to preserve knowledge or prompt scholarship, though they assure us of their disinterested scholarly motives.</a:t>
            </a:r>
          </a:p>
          <a:p>
            <a:pPr lvl="1"/>
            <a:r>
              <a:rPr lang="en-US" dirty="0" smtClean="0"/>
              <a:t>Alternatively, while “most scholars who create online materials” produce excellent content, most “websites created in HTML will not outlive their creators” (</a:t>
            </a:r>
            <a:r>
              <a:rPr lang="en-US" dirty="0" err="1"/>
              <a:t>McGann</a:t>
            </a:r>
            <a:r>
              <a:rPr lang="en-US" dirty="0"/>
              <a:t>, “Our Textual History</a:t>
            </a:r>
            <a:r>
              <a:rPr lang="en-US" dirty="0" smtClean="0"/>
              <a:t>”).</a:t>
            </a:r>
            <a:endParaRPr lang="en-US" dirty="0"/>
          </a:p>
        </p:txBody>
      </p:sp>
    </p:spTree>
    <p:extLst>
      <p:ext uri="{BB962C8B-B14F-4D97-AF65-F5344CB8AC3E}">
        <p14:creationId xmlns:p14="http://schemas.microsoft.com/office/powerpoint/2010/main" val="255757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TEI</a:t>
            </a:r>
            <a:r>
              <a:rPr lang="en-US" dirty="0" smtClean="0"/>
              <a:t>/XML </a:t>
            </a:r>
            <a:r>
              <a:rPr lang="en-US" dirty="0" smtClean="0"/>
              <a:t>appears nerdy, but turns into a superhero</a:t>
            </a:r>
            <a:endParaRPr lang="en-US" dirty="0"/>
          </a:p>
        </p:txBody>
      </p:sp>
      <p:sp>
        <p:nvSpPr>
          <p:cNvPr id="3" name="Content Placeholder 2"/>
          <p:cNvSpPr>
            <a:spLocks noGrp="1"/>
          </p:cNvSpPr>
          <p:nvPr>
            <p:ph idx="1"/>
          </p:nvPr>
        </p:nvSpPr>
        <p:spPr/>
        <p:txBody>
          <a:bodyPr>
            <a:normAutofit lnSpcReduction="10000"/>
          </a:bodyPr>
          <a:lstStyle/>
          <a:p>
            <a:r>
              <a:rPr lang="en-US" dirty="0" smtClean="0"/>
              <a:t>A primary aim of TEI/XML is to separate </a:t>
            </a:r>
            <a:r>
              <a:rPr lang="en-US" dirty="0" smtClean="0"/>
              <a:t>information from </a:t>
            </a:r>
            <a:r>
              <a:rPr lang="en-US" dirty="0" smtClean="0"/>
              <a:t>display. Therefore, unlike HTML, TEI/XML </a:t>
            </a:r>
            <a:r>
              <a:rPr lang="en-US" dirty="0" smtClean="0"/>
              <a:t>cannot </a:t>
            </a:r>
            <a:r>
              <a:rPr lang="en-US" dirty="0" smtClean="0"/>
              <a:t>by itself display in a browser</a:t>
            </a:r>
            <a:r>
              <a:rPr lang="en-US" dirty="0" smtClean="0"/>
              <a:t>. Gratification is not instant.</a:t>
            </a:r>
            <a:endParaRPr lang="en-US" dirty="0" smtClean="0"/>
          </a:p>
          <a:p>
            <a:pPr lvl="1"/>
            <a:r>
              <a:rPr lang="en-US" dirty="0" smtClean="0"/>
              <a:t>For the Web, XML must undergo a translation routine that transforms it into a language (like HTML) that a browser can read – the XML remaining apart, maintaining </a:t>
            </a:r>
            <a:r>
              <a:rPr lang="en-US" dirty="0" smtClean="0"/>
              <a:t>its glorious, </a:t>
            </a:r>
            <a:r>
              <a:rPr lang="en-US" dirty="0" err="1" smtClean="0"/>
              <a:t>untampered</a:t>
            </a:r>
            <a:r>
              <a:rPr lang="en-US" dirty="0" smtClean="0"/>
              <a:t> </a:t>
            </a:r>
            <a:r>
              <a:rPr lang="en-US" dirty="0" smtClean="0"/>
              <a:t>purity.</a:t>
            </a:r>
          </a:p>
          <a:p>
            <a:r>
              <a:rPr lang="en-US" dirty="0" smtClean="0"/>
              <a:t>Compared to HTML, the TEI is unforgiving. To maintain the standard, the markup won’t tolerate omissions or conflicts between elements</a:t>
            </a:r>
            <a:r>
              <a:rPr lang="en-US" dirty="0" smtClean="0"/>
              <a:t>. (What has made HTML so dependent on proprietary systems is to make it easy and convenient to use.) </a:t>
            </a:r>
            <a:endParaRPr lang="en-US" dirty="0"/>
          </a:p>
        </p:txBody>
      </p:sp>
    </p:spTree>
    <p:extLst>
      <p:ext uri="{BB962C8B-B14F-4D97-AF65-F5344CB8AC3E}">
        <p14:creationId xmlns:p14="http://schemas.microsoft.com/office/powerpoint/2010/main" val="140997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09" y="1123856"/>
            <a:ext cx="8913813" cy="914400"/>
          </a:xfrm>
        </p:spPr>
        <p:txBody>
          <a:bodyPr>
            <a:noAutofit/>
          </a:bodyPr>
          <a:lstStyle/>
          <a:p>
            <a:r>
              <a:rPr lang="en-US" sz="2400" dirty="0" smtClean="0"/>
              <a:t>But </a:t>
            </a:r>
            <a:r>
              <a:rPr lang="en-US" sz="2400" dirty="0" smtClean="0"/>
              <a:t>nerdy becomes cool</a:t>
            </a:r>
            <a:endParaRPr lang="en-US" sz="2400" dirty="0"/>
          </a:p>
        </p:txBody>
      </p:sp>
      <p:sp>
        <p:nvSpPr>
          <p:cNvPr id="3" name="Content Placeholder 2"/>
          <p:cNvSpPr>
            <a:spLocks noGrp="1"/>
          </p:cNvSpPr>
          <p:nvPr>
            <p:ph idx="1"/>
          </p:nvPr>
        </p:nvSpPr>
        <p:spPr/>
        <p:txBody>
          <a:bodyPr>
            <a:normAutofit fontScale="92500" lnSpcReduction="10000"/>
          </a:bodyPr>
          <a:lstStyle/>
          <a:p>
            <a:r>
              <a:rPr lang="en-US" dirty="0" smtClean="0"/>
              <a:t>Most XML editors (e.g., </a:t>
            </a:r>
            <a:r>
              <a:rPr lang="en-US" i="1" dirty="0" smtClean="0"/>
              <a:t>Oxygen</a:t>
            </a:r>
            <a:r>
              <a:rPr lang="en-US" dirty="0" smtClean="0"/>
              <a:t>) allow some instant gratification using a built-in transformation so you can see what you’re making.</a:t>
            </a:r>
          </a:p>
          <a:p>
            <a:r>
              <a:rPr lang="en-US" dirty="0" smtClean="0"/>
              <a:t>Even prior to visualization, an XML editor gives instant rewards for correct encoding by validating your XML document.</a:t>
            </a:r>
          </a:p>
          <a:p>
            <a:r>
              <a:rPr lang="en-US" dirty="0" smtClean="0"/>
              <a:t>TEI encoding is group work.</a:t>
            </a:r>
          </a:p>
          <a:p>
            <a:pPr lvl="1"/>
            <a:r>
              <a:rPr lang="en-US" dirty="0"/>
              <a:t>B</a:t>
            </a:r>
            <a:r>
              <a:rPr lang="en-US" dirty="0" smtClean="0"/>
              <a:t>eyond the most basic tagging, TEI encoding benefits from group discussion. Different solutions will have differing powers and weaknesses in describing a document, so decisions have to be debated about the greatest benefit to the project.</a:t>
            </a:r>
          </a:p>
          <a:p>
            <a:endParaRPr lang="en-US" dirty="0" smtClean="0"/>
          </a:p>
          <a:p>
            <a:endParaRPr lang="en-US" dirty="0"/>
          </a:p>
        </p:txBody>
      </p:sp>
    </p:spTree>
    <p:extLst>
      <p:ext uri="{BB962C8B-B14F-4D97-AF65-F5344CB8AC3E}">
        <p14:creationId xmlns:p14="http://schemas.microsoft.com/office/powerpoint/2010/main" val="277279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2: Re-encode your document according to TEI standards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Start the XML editor, </a:t>
            </a:r>
            <a:r>
              <a:rPr lang="en-US" i="1" dirty="0" smtClean="0"/>
              <a:t>Oxygen</a:t>
            </a:r>
            <a:r>
              <a:rPr lang="en-US" dirty="0" smtClean="0"/>
              <a:t>.</a:t>
            </a:r>
          </a:p>
          <a:p>
            <a:r>
              <a:rPr lang="en-US" dirty="0" smtClean="0"/>
              <a:t>Open Finder; navigate to the </a:t>
            </a:r>
            <a:r>
              <a:rPr lang="en-US" dirty="0" smtClean="0"/>
              <a:t>“309 TEI XML materials” folder. The folder contains two XML files:</a:t>
            </a:r>
            <a:endParaRPr lang="en-US" dirty="0" smtClean="0"/>
          </a:p>
          <a:p>
            <a:pPr lvl="1"/>
            <a:r>
              <a:rPr lang="en-US" dirty="0" smtClean="0"/>
              <a:t>The “</a:t>
            </a:r>
            <a:r>
              <a:rPr lang="en-US" dirty="0" err="1" smtClean="0"/>
              <a:t>ruskin.rnc</a:t>
            </a:r>
            <a:r>
              <a:rPr lang="en-US" dirty="0" smtClean="0"/>
              <a:t>” file is the schema (not the entire TEI, which is huge, but the tag sets used in the archive </a:t>
            </a:r>
            <a:r>
              <a:rPr lang="en-US" i="1" dirty="0" smtClean="0"/>
              <a:t>Early Ruskin Manuscripts</a:t>
            </a:r>
            <a:r>
              <a:rPr lang="en-US" dirty="0" smtClean="0"/>
              <a:t>. In order to validate the XML file that you will build, a schema must be located on the same path </a:t>
            </a:r>
            <a:r>
              <a:rPr lang="en-US" dirty="0" smtClean="0"/>
              <a:t>as the text file.</a:t>
            </a:r>
            <a:endParaRPr lang="en-US" dirty="0" smtClean="0"/>
          </a:p>
          <a:p>
            <a:pPr lvl="1"/>
            <a:r>
              <a:rPr lang="en-US" dirty="0" smtClean="0"/>
              <a:t>The file, “</a:t>
            </a:r>
            <a:r>
              <a:rPr lang="en-US" dirty="0" err="1" smtClean="0"/>
              <a:t>template_print.xml</a:t>
            </a:r>
            <a:r>
              <a:rPr lang="en-US" dirty="0" smtClean="0"/>
              <a:t>” </a:t>
            </a:r>
            <a:r>
              <a:rPr lang="en-US" dirty="0" smtClean="0"/>
              <a:t>provides you with the basic structure of a valid xml file, which you can use to construct your document</a:t>
            </a:r>
            <a:r>
              <a:rPr lang="en-US" dirty="0" smtClean="0"/>
              <a:t>. </a:t>
            </a:r>
          </a:p>
          <a:p>
            <a:pPr lvl="1"/>
            <a:r>
              <a:rPr lang="en-US" dirty="0" smtClean="0"/>
              <a:t>Test the validity of the template by clicking the red check mark on the Oxygen tool bar.</a:t>
            </a:r>
          </a:p>
          <a:p>
            <a:r>
              <a:rPr lang="en-US" dirty="0" smtClean="0"/>
              <a:t>Open the text file of “</a:t>
            </a:r>
            <a:r>
              <a:rPr lang="en-US" dirty="0" err="1" smtClean="0"/>
              <a:t>Saltzburg</a:t>
            </a:r>
            <a:r>
              <a:rPr lang="en-US" dirty="0" smtClean="0"/>
              <a:t>,” copy and paste into the verse unit on the template. Use the “</a:t>
            </a:r>
            <a:r>
              <a:rPr lang="en-US" dirty="0" err="1" smtClean="0"/>
              <a:t>basic_element_list.pdf</a:t>
            </a:r>
            <a:r>
              <a:rPr lang="en-US" dirty="0" smtClean="0"/>
              <a:t>” in the folder to get started.</a:t>
            </a:r>
            <a:endParaRPr lang="en-US" dirty="0" smtClean="0"/>
          </a:p>
        </p:txBody>
      </p:sp>
    </p:spTree>
    <p:extLst>
      <p:ext uri="{BB962C8B-B14F-4D97-AF65-F5344CB8AC3E}">
        <p14:creationId xmlns:p14="http://schemas.microsoft.com/office/powerpoint/2010/main" val="66853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more granular encoding</a:t>
            </a:r>
            <a:endParaRPr lang="en-US" dirty="0"/>
          </a:p>
        </p:txBody>
      </p:sp>
      <p:sp>
        <p:nvSpPr>
          <p:cNvPr id="3" name="Content Placeholder 2"/>
          <p:cNvSpPr>
            <a:spLocks noGrp="1"/>
          </p:cNvSpPr>
          <p:nvPr>
            <p:ph idx="1"/>
          </p:nvPr>
        </p:nvSpPr>
        <p:spPr/>
        <p:txBody>
          <a:bodyPr/>
          <a:lstStyle/>
          <a:p>
            <a:r>
              <a:rPr lang="en-US" dirty="0" smtClean="0"/>
              <a:t>Using </a:t>
            </a:r>
            <a:r>
              <a:rPr lang="en-US" dirty="0" smtClean="0"/>
              <a:t>the list of basic tags</a:t>
            </a:r>
            <a:r>
              <a:rPr lang="en-US" dirty="0" smtClean="0"/>
              <a:t>, apply </a:t>
            </a:r>
            <a:r>
              <a:rPr lang="en-US" dirty="0" smtClean="0"/>
              <a:t>tags for simple </a:t>
            </a:r>
            <a:r>
              <a:rPr lang="en-US" dirty="0" smtClean="0"/>
              <a:t>poetry.</a:t>
            </a:r>
            <a:endParaRPr lang="en-US" dirty="0" smtClean="0"/>
          </a:p>
          <a:p>
            <a:pPr lvl="1"/>
            <a:r>
              <a:rPr lang="en-US" dirty="0" smtClean="0"/>
              <a:t>Think about the structure of a </a:t>
            </a:r>
            <a:r>
              <a:rPr lang="en-US" dirty="0" smtClean="0"/>
              <a:t>poem.</a:t>
            </a:r>
            <a:endParaRPr lang="en-US" dirty="0" smtClean="0"/>
          </a:p>
          <a:p>
            <a:pPr lvl="2"/>
            <a:r>
              <a:rPr lang="en-US" dirty="0" smtClean="0"/>
              <a:t>What are the parts of this kind of document?</a:t>
            </a:r>
          </a:p>
          <a:p>
            <a:pPr lvl="2"/>
            <a:r>
              <a:rPr lang="en-US" dirty="0" smtClean="0"/>
              <a:t>What parts are subordinate to other parts? What parts have an equivalent status?</a:t>
            </a:r>
          </a:p>
          <a:p>
            <a:pPr lvl="1"/>
            <a:r>
              <a:rPr lang="en-US" dirty="0" smtClean="0"/>
              <a:t>Parts must be appropriately nested, opening and closing with the same tag</a:t>
            </a:r>
            <a:r>
              <a:rPr lang="en-US" dirty="0" smtClean="0"/>
              <a:t>.</a:t>
            </a:r>
          </a:p>
          <a:p>
            <a:r>
              <a:rPr lang="en-US" dirty="0" smtClean="0"/>
              <a:t>Aside from periods and commas, punctuation has to be encoded to make sure that the user sees what you </a:t>
            </a:r>
            <a:r>
              <a:rPr lang="en-US" smtClean="0"/>
              <a:t>want the user to see.</a:t>
            </a:r>
            <a:endParaRPr lang="en-US" dirty="0"/>
          </a:p>
        </p:txBody>
      </p:sp>
    </p:spTree>
    <p:extLst>
      <p:ext uri="{BB962C8B-B14F-4D97-AF65-F5344CB8AC3E}">
        <p14:creationId xmlns:p14="http://schemas.microsoft.com/office/powerpoint/2010/main" val="312817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a:t>
            </a:r>
            <a:r>
              <a:rPr lang="en-US" smtClean="0"/>
              <a:t>and attributes</a:t>
            </a:r>
            <a:endParaRPr lang="en-US"/>
          </a:p>
        </p:txBody>
      </p:sp>
      <p:sp>
        <p:nvSpPr>
          <p:cNvPr id="3" name="Content Placeholder 2"/>
          <p:cNvSpPr>
            <a:spLocks noGrp="1"/>
          </p:cNvSpPr>
          <p:nvPr>
            <p:ph idx="1"/>
          </p:nvPr>
        </p:nvSpPr>
        <p:spPr/>
        <p:txBody>
          <a:bodyPr>
            <a:normAutofit lnSpcReduction="10000"/>
          </a:bodyPr>
          <a:lstStyle/>
          <a:p>
            <a:r>
              <a:rPr lang="en-US" dirty="0" smtClean="0"/>
              <a:t>Attributes add specifications to elements in the same way that adjectives add specifications to nouns.</a:t>
            </a:r>
          </a:p>
          <a:p>
            <a:pPr lvl="1"/>
            <a:r>
              <a:rPr lang="en-US" dirty="0" smtClean="0"/>
              <a:t>For example, the basic element for a division of a text, &lt;div&gt;, can be modified with the attribute “type” and a name assigned to the type:</a:t>
            </a:r>
            <a:br>
              <a:rPr lang="en-US" dirty="0" smtClean="0"/>
            </a:br>
            <a:r>
              <a:rPr lang="en-US" dirty="0" smtClean="0"/>
              <a:t/>
            </a:r>
            <a:br>
              <a:rPr lang="en-US" dirty="0" smtClean="0"/>
            </a:br>
            <a:r>
              <a:rPr lang="en-US" dirty="0" smtClean="0"/>
              <a:t>&lt;div type=</a:t>
            </a:r>
            <a:r>
              <a:rPr lang="en-US" dirty="0" smtClean="0"/>
              <a:t>“poem”</a:t>
            </a:r>
            <a:r>
              <a:rPr lang="en-US" dirty="0" smtClean="0"/>
              <a:t>&gt;</a:t>
            </a:r>
            <a:br>
              <a:rPr lang="en-US" dirty="0" smtClean="0"/>
            </a:br>
            <a:endParaRPr lang="en-US" dirty="0" smtClean="0"/>
          </a:p>
          <a:p>
            <a:pPr lvl="1"/>
            <a:r>
              <a:rPr lang="en-US" dirty="0" smtClean="0"/>
              <a:t>A &lt;div&gt; can nest inside a &lt;div&gt;, so consider &lt;div type=“stanza”&gt;</a:t>
            </a:r>
          </a:p>
          <a:p>
            <a:r>
              <a:rPr lang="en-US" dirty="0" smtClean="0"/>
              <a:t>Attributes </a:t>
            </a:r>
            <a:r>
              <a:rPr lang="en-US" dirty="0" smtClean="0"/>
              <a:t>must be declared in the DTD in order to validate.</a:t>
            </a:r>
            <a:endParaRPr lang="en-US" dirty="0"/>
          </a:p>
        </p:txBody>
      </p:sp>
    </p:spTree>
    <p:extLst>
      <p:ext uri="{BB962C8B-B14F-4D97-AF65-F5344CB8AC3E}">
        <p14:creationId xmlns:p14="http://schemas.microsoft.com/office/powerpoint/2010/main" val="160057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these classes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acquire a working knowledge of how some computer-readable languages can ensure the long-term preservation of and inquiry about humanist texts.</a:t>
            </a:r>
          </a:p>
          <a:p>
            <a:r>
              <a:rPr lang="en-US" dirty="0" smtClean="0"/>
              <a:t>To practice using one of these languages, so you experience how to encode a literary text, and how such encoding becomes a form of literary inquiry.</a:t>
            </a:r>
          </a:p>
          <a:p>
            <a:r>
              <a:rPr lang="en-US" dirty="0" smtClean="0"/>
              <a:t>To get inside the new electronic tools of the profession (e.g., the </a:t>
            </a:r>
            <a:r>
              <a:rPr lang="en-US" i="1" dirty="0" smtClean="0"/>
              <a:t>Whitman Archive, Blake Archive, Rossetti Archive</a:t>
            </a:r>
            <a:r>
              <a:rPr lang="en-US" dirty="0" smtClean="0"/>
              <a:t>) to understand how these tools are designed.</a:t>
            </a:r>
          </a:p>
          <a:p>
            <a:r>
              <a:rPr lang="en-US" dirty="0" smtClean="0"/>
              <a:t>To introduce you to a marketable skill, which can be developed in later courses in the PS and/or PW minor.</a:t>
            </a:r>
          </a:p>
          <a:p>
            <a:endParaRPr lang="en-US" dirty="0"/>
          </a:p>
        </p:txBody>
      </p:sp>
    </p:spTree>
    <p:extLst>
      <p:ext uri="{BB962C8B-B14F-4D97-AF65-F5344CB8AC3E}">
        <p14:creationId xmlns:p14="http://schemas.microsoft.com/office/powerpoint/2010/main" val="97510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What’s wrong with HTML for the long haul</a:t>
            </a:r>
            <a:endParaRPr lang="en-US" dirty="0"/>
          </a:p>
        </p:txBody>
      </p:sp>
      <p:sp>
        <p:nvSpPr>
          <p:cNvPr id="3" name="Content Placeholder 2"/>
          <p:cNvSpPr>
            <a:spLocks noGrp="1"/>
          </p:cNvSpPr>
          <p:nvPr>
            <p:ph idx="1"/>
          </p:nvPr>
        </p:nvSpPr>
        <p:spPr/>
        <p:txBody>
          <a:bodyPr>
            <a:normAutofit fontScale="77500" lnSpcReduction="20000"/>
          </a:bodyPr>
          <a:lstStyle/>
          <a:p>
            <a:pPr lvl="1"/>
            <a:r>
              <a:rPr lang="en-US" dirty="0" smtClean="0"/>
              <a:t>For purposes of digitizing text, HTML is a </a:t>
            </a:r>
            <a:r>
              <a:rPr lang="en-US" i="1" dirty="0" smtClean="0">
                <a:solidFill>
                  <a:srgbClr val="E00022"/>
                </a:solidFill>
              </a:rPr>
              <a:t>procedural markup language</a:t>
            </a:r>
            <a:r>
              <a:rPr lang="en-US" i="1" dirty="0" smtClean="0">
                <a:solidFill>
                  <a:schemeClr val="tx1"/>
                </a:solidFill>
              </a:rPr>
              <a:t>;</a:t>
            </a:r>
            <a:r>
              <a:rPr lang="en-US" dirty="0" smtClean="0">
                <a:solidFill>
                  <a:schemeClr val="tx1"/>
                </a:solidFill>
              </a:rPr>
              <a:t> that is, the markup</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&lt;</a:t>
            </a:r>
            <a:r>
              <a:rPr lang="en-US" dirty="0" err="1" smtClean="0">
                <a:solidFill>
                  <a:schemeClr val="tx1"/>
                </a:solidFill>
              </a:rPr>
              <a:t>i</a:t>
            </a:r>
            <a:r>
              <a:rPr lang="en-US" dirty="0" smtClean="0">
                <a:solidFill>
                  <a:schemeClr val="tx1"/>
                </a:solidFill>
              </a:rPr>
              <a:t>&gt;&lt;font color=‘</a:t>
            </a:r>
            <a:r>
              <a:rPr lang="en-US" dirty="0" smtClean="0"/>
              <a:t>#C0504D’&gt;procedural markup language&lt;/font&gt;&lt;/</a:t>
            </a:r>
            <a:r>
              <a:rPr lang="en-US" dirty="0" err="1" smtClean="0"/>
              <a:t>i</a:t>
            </a:r>
            <a:r>
              <a:rPr lang="en-US" dirty="0" smtClean="0"/>
              <a:t>&gt;</a:t>
            </a:r>
            <a:br>
              <a:rPr lang="en-US" dirty="0" smtClean="0"/>
            </a:br>
            <a:r>
              <a:rPr lang="en-US" dirty="0" smtClean="0"/>
              <a:t/>
            </a:r>
            <a:br>
              <a:rPr lang="en-US" dirty="0" smtClean="0"/>
            </a:br>
            <a:r>
              <a:rPr lang="en-US" dirty="0" smtClean="0"/>
              <a:t>instructs a computer how to process a string of information – typically, in order to display text in a certain way.</a:t>
            </a:r>
          </a:p>
          <a:p>
            <a:pPr lvl="1"/>
            <a:r>
              <a:rPr lang="en-US" dirty="0" smtClean="0"/>
              <a:t>What’s required for scholarship is </a:t>
            </a:r>
            <a:r>
              <a:rPr lang="en-US" i="1" dirty="0" smtClean="0">
                <a:solidFill>
                  <a:srgbClr val="E00022"/>
                </a:solidFill>
              </a:rPr>
              <a:t>descriptive markup language</a:t>
            </a:r>
            <a:r>
              <a:rPr lang="en-US" i="1" dirty="0" smtClean="0">
                <a:solidFill>
                  <a:schemeClr val="tx1"/>
                </a:solidFill>
              </a:rPr>
              <a:t>;</a:t>
            </a:r>
            <a:r>
              <a:rPr lang="en-US" dirty="0" smtClean="0">
                <a:solidFill>
                  <a:schemeClr val="tx1"/>
                </a:solidFill>
              </a:rPr>
              <a:t> that is, the markup</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&lt;term&gt;procedural markup language&lt;/term&gt;</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draws on a language for categorizing the parts of a document. The procedure for processing those parts (e.g., instructing a computer how to display the category of objects called “terms”) stands entirely apart from the markup.</a:t>
            </a:r>
          </a:p>
          <a:p>
            <a:pPr lvl="1"/>
            <a:r>
              <a:rPr lang="en-US" dirty="0" smtClean="0">
                <a:solidFill>
                  <a:schemeClr val="tx1"/>
                </a:solidFill>
              </a:rPr>
              <a:t>So what? </a:t>
            </a:r>
            <a:r>
              <a:rPr lang="en-US" dirty="0" smtClean="0">
                <a:solidFill>
                  <a:srgbClr val="E00022"/>
                </a:solidFill>
              </a:rPr>
              <a:t>Descriptive markup</a:t>
            </a:r>
            <a:r>
              <a:rPr lang="en-US" dirty="0" smtClean="0">
                <a:solidFill>
                  <a:schemeClr val="tx1"/>
                </a:solidFill>
              </a:rPr>
              <a:t> is independent of hardware and software; it is human readable. Therefore, if certain conditions are met, descriptive markup will outlive the scholar who uses it as a basic scholarly tool; and the markup will outlive inevitable changes in hardware and software.</a:t>
            </a:r>
            <a:endParaRPr lang="en-US" dirty="0"/>
          </a:p>
        </p:txBody>
      </p:sp>
    </p:spTree>
    <p:extLst>
      <p:ext uri="{BB962C8B-B14F-4D97-AF65-F5344CB8AC3E}">
        <p14:creationId xmlns:p14="http://schemas.microsoft.com/office/powerpoint/2010/main" val="166739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Example of HTML procedural markup defining appearance of document, not its structure</a:t>
            </a:r>
            <a:endParaRPr lang="en-US" sz="2400" dirty="0"/>
          </a:p>
        </p:txBody>
      </p:sp>
      <p:sp>
        <p:nvSpPr>
          <p:cNvPr id="3" name="Content Placeholder 2"/>
          <p:cNvSpPr>
            <a:spLocks noGrp="1"/>
          </p:cNvSpPr>
          <p:nvPr>
            <p:ph idx="1"/>
          </p:nvPr>
        </p:nvSpPr>
        <p:spPr/>
        <p:txBody>
          <a:bodyPr>
            <a:normAutofit fontScale="47500" lnSpcReduction="20000"/>
          </a:bodyPr>
          <a:lstStyle/>
          <a:p>
            <a:r>
              <a:rPr lang="en-US" dirty="0" smtClean="0"/>
              <a:t>HTML is concerned primarily with the </a:t>
            </a:r>
            <a:r>
              <a:rPr lang="en-US" dirty="0" smtClean="0">
                <a:solidFill>
                  <a:schemeClr val="accent2"/>
                </a:solidFill>
              </a:rPr>
              <a:t>appearance</a:t>
            </a:r>
            <a:r>
              <a:rPr lang="en-US" dirty="0" smtClean="0">
                <a:solidFill>
                  <a:schemeClr val="tx1"/>
                </a:solidFill>
              </a:rPr>
              <a:t> of documents when processed electronically.</a:t>
            </a:r>
          </a:p>
          <a:p>
            <a:r>
              <a:rPr lang="en-US" dirty="0" smtClean="0">
                <a:solidFill>
                  <a:schemeClr val="tx1"/>
                </a:solidFill>
              </a:rPr>
              <a:t>For example, HTML markup of an apple pie recipe looks roughly like this:</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rgbClr val="FF0000"/>
                </a:solidFill>
              </a:rPr>
              <a:t>&lt;HTML&gt;</a:t>
            </a:r>
            <a:br>
              <a:rPr lang="en-US" dirty="0" smtClean="0">
                <a:solidFill>
                  <a:srgbClr val="FF0000"/>
                </a:solidFill>
              </a:rPr>
            </a:br>
            <a:r>
              <a:rPr lang="en-US" dirty="0" smtClean="0">
                <a:solidFill>
                  <a:srgbClr val="3366FF"/>
                </a:solidFill>
              </a:rPr>
              <a:t>&lt;HEAD&gt;&lt;TITLE&gt;</a:t>
            </a:r>
            <a:r>
              <a:rPr lang="en-US" dirty="0" smtClean="0">
                <a:solidFill>
                  <a:schemeClr val="tx1"/>
                </a:solidFill>
              </a:rPr>
              <a:t>Apple Pie Recipe</a:t>
            </a:r>
            <a:r>
              <a:rPr lang="en-US" dirty="0" smtClean="0">
                <a:solidFill>
                  <a:srgbClr val="3366FF"/>
                </a:solidFill>
              </a:rPr>
              <a:t>&lt;/TITLE&gt;&lt;/HEAD&gt;</a:t>
            </a:r>
            <a:r>
              <a:rPr lang="en-US" dirty="0" smtClean="0">
                <a:solidFill>
                  <a:srgbClr val="FF0000"/>
                </a:solidFill>
              </a:rPr>
              <a:t/>
            </a:r>
            <a:br>
              <a:rPr lang="en-US" dirty="0" smtClean="0">
                <a:solidFill>
                  <a:srgbClr val="FF0000"/>
                </a:solidFill>
              </a:rPr>
            </a:br>
            <a:r>
              <a:rPr lang="en-US" dirty="0" smtClean="0">
                <a:solidFill>
                  <a:srgbClr val="008000"/>
                </a:solidFill>
              </a:rPr>
              <a:t>&lt;BODY&gt;</a:t>
            </a:r>
            <a:br>
              <a:rPr lang="en-US" dirty="0" smtClean="0">
                <a:solidFill>
                  <a:srgbClr val="008000"/>
                </a:solidFill>
              </a:rPr>
            </a:br>
            <a:r>
              <a:rPr lang="en-US" dirty="0" smtClean="0">
                <a:solidFill>
                  <a:srgbClr val="008000"/>
                </a:solidFill>
              </a:rPr>
              <a:t/>
            </a:r>
            <a:br>
              <a:rPr lang="en-US" dirty="0" smtClean="0">
                <a:solidFill>
                  <a:srgbClr val="008000"/>
                </a:solidFill>
              </a:rPr>
            </a:br>
            <a:r>
              <a:rPr lang="en-US" dirty="0" smtClean="0">
                <a:solidFill>
                  <a:srgbClr val="FF6600"/>
                </a:solidFill>
              </a:rPr>
              <a:t>&lt;H3&gt;</a:t>
            </a:r>
            <a:r>
              <a:rPr lang="en-US" dirty="0" smtClean="0">
                <a:solidFill>
                  <a:schemeClr val="tx1"/>
                </a:solidFill>
              </a:rPr>
              <a:t>Grandma’s Apple Pie</a:t>
            </a:r>
            <a:r>
              <a:rPr lang="en-US" dirty="0" smtClean="0">
                <a:solidFill>
                  <a:srgbClr val="FF6600"/>
                </a:solidFill>
              </a:rPr>
              <a:t>&lt;/H3&gt;</a:t>
            </a:r>
            <a:r>
              <a:rPr lang="en-US" dirty="0" smtClean="0">
                <a:solidFill>
                  <a:srgbClr val="008000"/>
                </a:solidFill>
              </a:rPr>
              <a:t/>
            </a:r>
            <a:br>
              <a:rPr lang="en-US" dirty="0" smtClean="0">
                <a:solidFill>
                  <a:srgbClr val="008000"/>
                </a:solidFill>
              </a:rPr>
            </a:br>
            <a:r>
              <a:rPr lang="en-US" dirty="0" smtClean="0">
                <a:solidFill>
                  <a:schemeClr val="accent3"/>
                </a:solidFill>
              </a:rPr>
              <a:t>&lt;H4&gt;</a:t>
            </a:r>
            <a:r>
              <a:rPr lang="en-US" dirty="0" smtClean="0">
                <a:solidFill>
                  <a:schemeClr val="tx1"/>
                </a:solidFill>
              </a:rPr>
              <a:t>Ingredients</a:t>
            </a:r>
            <a:r>
              <a:rPr lang="en-US" dirty="0" smtClean="0">
                <a:solidFill>
                  <a:srgbClr val="E4C402"/>
                </a:solidFill>
              </a:rPr>
              <a:t>&lt;/H4&gt;</a:t>
            </a:r>
            <a:br>
              <a:rPr lang="en-US" dirty="0" smtClean="0">
                <a:solidFill>
                  <a:srgbClr val="E4C402"/>
                </a:solidFill>
              </a:rPr>
            </a:br>
            <a:r>
              <a:rPr lang="en-US" dirty="0" smtClean="0">
                <a:solidFill>
                  <a:srgbClr val="000000"/>
                </a:solidFill>
              </a:rPr>
              <a:t>1 recipe pastry for a 9-inch double crust pie . . .</a:t>
            </a:r>
            <a:br>
              <a:rPr lang="en-US" dirty="0" smtClean="0">
                <a:solidFill>
                  <a:srgbClr val="000000"/>
                </a:solidFill>
              </a:rPr>
            </a:br>
            <a:r>
              <a:rPr lang="en-US" dirty="0" smtClean="0">
                <a:solidFill>
                  <a:srgbClr val="000000"/>
                </a:solidFill>
              </a:rPr>
              <a:t> </a:t>
            </a:r>
            <a:br>
              <a:rPr lang="en-US" dirty="0" smtClean="0">
                <a:solidFill>
                  <a:srgbClr val="000000"/>
                </a:solidFill>
              </a:rPr>
            </a:br>
            <a:r>
              <a:rPr lang="en-US" dirty="0" smtClean="0">
                <a:solidFill>
                  <a:srgbClr val="E4C402"/>
                </a:solidFill>
              </a:rPr>
              <a:t>&lt;H4&gt;</a:t>
            </a:r>
            <a:r>
              <a:rPr lang="en-US" dirty="0" smtClean="0">
                <a:solidFill>
                  <a:schemeClr val="tx1"/>
                </a:solidFill>
              </a:rPr>
              <a:t>Directions</a:t>
            </a:r>
            <a:r>
              <a:rPr lang="en-US" dirty="0" smtClean="0">
                <a:solidFill>
                  <a:srgbClr val="E4C402"/>
                </a:solidFill>
              </a:rPr>
              <a:t>&lt;/H4&gt;</a:t>
            </a:r>
            <a:r>
              <a:rPr lang="en-US" dirty="0" smtClean="0">
                <a:solidFill>
                  <a:srgbClr val="008000"/>
                </a:solidFill>
              </a:rPr>
              <a:t/>
            </a:r>
            <a:br>
              <a:rPr lang="en-US" dirty="0" smtClean="0">
                <a:solidFill>
                  <a:srgbClr val="008000"/>
                </a:solidFill>
              </a:rPr>
            </a:br>
            <a:r>
              <a:rPr lang="en-US" dirty="0" smtClean="0">
                <a:solidFill>
                  <a:schemeClr val="tx1"/>
                </a:solidFill>
              </a:rPr>
              <a:t>Slice and core apples . . . </a:t>
            </a:r>
            <a:r>
              <a:rPr lang="en-US" dirty="0" smtClean="0">
                <a:solidFill>
                  <a:srgbClr val="008000"/>
                </a:solidFill>
              </a:rPr>
              <a:t/>
            </a:r>
            <a:br>
              <a:rPr lang="en-US" dirty="0" smtClean="0">
                <a:solidFill>
                  <a:srgbClr val="008000"/>
                </a:solidFill>
              </a:rPr>
            </a:br>
            <a:r>
              <a:rPr lang="en-US" dirty="0" smtClean="0">
                <a:solidFill>
                  <a:srgbClr val="008000"/>
                </a:solidFill>
              </a:rPr>
              <a:t/>
            </a:r>
            <a:br>
              <a:rPr lang="en-US" dirty="0" smtClean="0">
                <a:solidFill>
                  <a:srgbClr val="008000"/>
                </a:solidFill>
              </a:rPr>
            </a:br>
            <a:r>
              <a:rPr lang="en-US" dirty="0" smtClean="0">
                <a:solidFill>
                  <a:srgbClr val="E4C402"/>
                </a:solidFill>
              </a:rPr>
              <a:t>&lt;</a:t>
            </a:r>
            <a:r>
              <a:rPr lang="en-US" dirty="0">
                <a:solidFill>
                  <a:srgbClr val="E4C402"/>
                </a:solidFill>
              </a:rPr>
              <a:t>H4</a:t>
            </a:r>
            <a:r>
              <a:rPr lang="en-US" dirty="0" smtClean="0">
                <a:solidFill>
                  <a:srgbClr val="E4C402"/>
                </a:solidFill>
              </a:rPr>
              <a:t>&gt;</a:t>
            </a:r>
            <a:r>
              <a:rPr lang="en-US" dirty="0" smtClean="0">
                <a:solidFill>
                  <a:schemeClr val="tx1"/>
                </a:solidFill>
              </a:rPr>
              <a:t>Serving Suggestions</a:t>
            </a:r>
            <a:r>
              <a:rPr lang="en-US" dirty="0">
                <a:solidFill>
                  <a:srgbClr val="E4C402"/>
                </a:solidFill>
              </a:rPr>
              <a:t>&lt;/H4&gt;</a:t>
            </a:r>
            <a:r>
              <a:rPr lang="en-US" dirty="0">
                <a:solidFill>
                  <a:srgbClr val="008000"/>
                </a:solidFill>
              </a:rPr>
              <a:t/>
            </a:r>
            <a:br>
              <a:rPr lang="en-US" dirty="0">
                <a:solidFill>
                  <a:srgbClr val="008000"/>
                </a:solidFill>
              </a:rPr>
            </a:br>
            <a:r>
              <a:rPr lang="en-US" dirty="0" smtClean="0">
                <a:solidFill>
                  <a:schemeClr val="tx1"/>
                </a:solidFill>
              </a:rPr>
              <a:t>Add a scoop of ice cream </a:t>
            </a:r>
            <a:r>
              <a:rPr lang="en-US" dirty="0">
                <a:solidFill>
                  <a:schemeClr val="tx1"/>
                </a:solidFill>
              </a:rPr>
              <a:t>. . </a:t>
            </a:r>
            <a:r>
              <a:rPr lang="en-US" dirty="0" smtClean="0">
                <a:solidFill>
                  <a:schemeClr val="tx1"/>
                </a:solidFill>
              </a:rPr>
              <a:t>.</a:t>
            </a:r>
            <a:br>
              <a:rPr lang="en-US" dirty="0" smtClean="0">
                <a:solidFill>
                  <a:schemeClr val="tx1"/>
                </a:solidFill>
              </a:rPr>
            </a:br>
            <a:r>
              <a:rPr lang="en-US" dirty="0" smtClean="0">
                <a:solidFill>
                  <a:schemeClr val="tx1"/>
                </a:solidFill>
              </a:rPr>
              <a:t> </a:t>
            </a:r>
            <a:r>
              <a:rPr lang="en-US" dirty="0" smtClean="0">
                <a:solidFill>
                  <a:srgbClr val="008000"/>
                </a:solidFill>
              </a:rPr>
              <a:t/>
            </a:r>
            <a:br>
              <a:rPr lang="en-US" dirty="0" smtClean="0">
                <a:solidFill>
                  <a:srgbClr val="008000"/>
                </a:solidFill>
              </a:rPr>
            </a:br>
            <a:r>
              <a:rPr lang="en-US" dirty="0" smtClean="0">
                <a:solidFill>
                  <a:srgbClr val="008000"/>
                </a:solidFill>
              </a:rPr>
              <a:t>&lt;/BODY&gt;</a:t>
            </a:r>
            <a:r>
              <a:rPr lang="en-US" dirty="0" smtClean="0">
                <a:solidFill>
                  <a:srgbClr val="FF0000"/>
                </a:solidFill>
              </a:rPr>
              <a:t/>
            </a:r>
            <a:br>
              <a:rPr lang="en-US" dirty="0" smtClean="0">
                <a:solidFill>
                  <a:srgbClr val="FF0000"/>
                </a:solidFill>
              </a:rPr>
            </a:br>
            <a:r>
              <a:rPr lang="en-US" dirty="0" smtClean="0">
                <a:solidFill>
                  <a:srgbClr val="FF0000"/>
                </a:solidFill>
              </a:rPr>
              <a:t>&lt;/HTML&gt;</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000000"/>
                </a:solidFill>
              </a:rPr>
              <a:t>A dead giveaway that this markup is procedural rather than descriptive is that the </a:t>
            </a:r>
            <a:r>
              <a:rPr lang="en-US" dirty="0" smtClean="0">
                <a:solidFill>
                  <a:srgbClr val="FF0000"/>
                </a:solidFill>
              </a:rPr>
              <a:t>vocabulary element</a:t>
            </a:r>
            <a:r>
              <a:rPr lang="en-US" dirty="0" smtClean="0">
                <a:solidFill>
                  <a:schemeClr val="tx1"/>
                </a:solidFill>
              </a:rPr>
              <a:t> (or </a:t>
            </a:r>
            <a:r>
              <a:rPr lang="en-US" dirty="0" smtClean="0">
                <a:solidFill>
                  <a:srgbClr val="FF0000"/>
                </a:solidFill>
              </a:rPr>
              <a:t>tag</a:t>
            </a:r>
            <a:r>
              <a:rPr lang="en-US" dirty="0" smtClean="0">
                <a:solidFill>
                  <a:schemeClr val="tx1"/>
                </a:solidFill>
              </a:rPr>
              <a:t>) </a:t>
            </a:r>
            <a:r>
              <a:rPr lang="en-US" dirty="0">
                <a:solidFill>
                  <a:schemeClr val="accent3"/>
                </a:solidFill>
              </a:rPr>
              <a:t>&lt;H4</a:t>
            </a:r>
            <a:r>
              <a:rPr lang="en-US" dirty="0" smtClean="0">
                <a:solidFill>
                  <a:schemeClr val="accent3"/>
                </a:solidFill>
              </a:rPr>
              <a:t>&gt; </a:t>
            </a:r>
            <a:r>
              <a:rPr lang="en-US" dirty="0" smtClean="0">
                <a:solidFill>
                  <a:schemeClr val="tx1"/>
                </a:solidFill>
              </a:rPr>
              <a:t>is used for three parts of the recipe document that, in descriptive markup, would be distinct. This is because, in HTML, the </a:t>
            </a:r>
            <a:r>
              <a:rPr lang="en-US" i="1" dirty="0" smtClean="0">
                <a:solidFill>
                  <a:schemeClr val="tx1"/>
                </a:solidFill>
              </a:rPr>
              <a:t>types</a:t>
            </a:r>
            <a:r>
              <a:rPr lang="en-US" dirty="0" smtClean="0">
                <a:solidFill>
                  <a:schemeClr val="tx1"/>
                </a:solidFill>
              </a:rPr>
              <a:t> of divisions in a document don’t matter. All that matters is what strings of words display as 4-level headings, or 3-level, or whatever </a:t>
            </a:r>
            <a:r>
              <a:rPr lang="en-US" i="1" dirty="0" smtClean="0">
                <a:solidFill>
                  <a:schemeClr val="tx1"/>
                </a:solidFill>
              </a:rPr>
              <a:t>appearance</a:t>
            </a:r>
            <a:r>
              <a:rPr lang="en-US" dirty="0" smtClean="0">
                <a:solidFill>
                  <a:schemeClr val="tx1"/>
                </a:solidFill>
              </a:rPr>
              <a:t> has already been decided.</a:t>
            </a:r>
            <a:endParaRPr lang="en-US" dirty="0" smtClean="0">
              <a:solidFill>
                <a:srgbClr val="FF0000"/>
              </a:solidFill>
            </a:endParaRPr>
          </a:p>
        </p:txBody>
      </p:sp>
    </p:spTree>
    <p:extLst>
      <p:ext uri="{BB962C8B-B14F-4D97-AF65-F5344CB8AC3E}">
        <p14:creationId xmlns:p14="http://schemas.microsoft.com/office/powerpoint/2010/main" val="416235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Why </a:t>
            </a:r>
            <a:r>
              <a:rPr lang="en-US" sz="2400" dirty="0" smtClean="0"/>
              <a:t>XML is the </a:t>
            </a:r>
            <a:r>
              <a:rPr lang="en-US" sz="2400" dirty="0"/>
              <a:t>descriptive markup language of choice for Digital </a:t>
            </a:r>
            <a:r>
              <a:rPr lang="en-US" sz="2400" dirty="0" smtClean="0"/>
              <a:t>Humanities</a:t>
            </a:r>
            <a:endParaRPr lang="en-US" sz="2400" dirty="0"/>
          </a:p>
        </p:txBody>
      </p:sp>
      <p:sp>
        <p:nvSpPr>
          <p:cNvPr id="3" name="Content Placeholder 2"/>
          <p:cNvSpPr>
            <a:spLocks noGrp="1"/>
          </p:cNvSpPr>
          <p:nvPr>
            <p:ph idx="1"/>
          </p:nvPr>
        </p:nvSpPr>
        <p:spPr/>
        <p:txBody>
          <a:bodyPr>
            <a:normAutofit fontScale="70000" lnSpcReduction="20000"/>
          </a:bodyPr>
          <a:lstStyle/>
          <a:p>
            <a:r>
              <a:rPr lang="en-US" dirty="0" smtClean="0"/>
              <a:t>XML, which is a parent language of HTML, meets these scholarly requirements:</a:t>
            </a:r>
          </a:p>
          <a:p>
            <a:pPr lvl="1"/>
            <a:r>
              <a:rPr lang="en-US" dirty="0" smtClean="0"/>
              <a:t>descriptive rather than procedural;</a:t>
            </a:r>
          </a:p>
          <a:p>
            <a:pPr lvl="1"/>
            <a:r>
              <a:rPr lang="en-US" dirty="0" smtClean="0"/>
              <a:t>independent of proprietary software and hardware, and translatable across platforms.</a:t>
            </a:r>
          </a:p>
          <a:p>
            <a:pPr lvl="2"/>
            <a:r>
              <a:rPr lang="en-US" dirty="0" smtClean="0"/>
              <a:t>Therefore, an XML document is as permanent as a printed book, and more flexible and adaptable to describing the </a:t>
            </a:r>
            <a:r>
              <a:rPr lang="en-US" i="1" dirty="0" smtClean="0"/>
              <a:t>structure</a:t>
            </a:r>
            <a:r>
              <a:rPr lang="en-US" dirty="0" smtClean="0"/>
              <a:t> of a document, not its appearance.</a:t>
            </a:r>
          </a:p>
          <a:p>
            <a:r>
              <a:rPr lang="en-US" dirty="0" smtClean="0"/>
              <a:t>What does the descriptive mark-up language XML describe?</a:t>
            </a:r>
          </a:p>
          <a:p>
            <a:pPr lvl="1"/>
            <a:r>
              <a:rPr lang="en-US" dirty="0" smtClean="0"/>
              <a:t>XML is specifically concerned with marking up </a:t>
            </a:r>
            <a:r>
              <a:rPr lang="en-US" dirty="0" smtClean="0">
                <a:solidFill>
                  <a:srgbClr val="E00022"/>
                </a:solidFill>
              </a:rPr>
              <a:t>types of documents</a:t>
            </a:r>
            <a:r>
              <a:rPr lang="en-US" dirty="0" smtClean="0">
                <a:solidFill>
                  <a:schemeClr val="tx1"/>
                </a:solidFill>
              </a:rPr>
              <a:t> (e.g., poems, plays, prose). It enables these document types to be </a:t>
            </a:r>
            <a:r>
              <a:rPr lang="en-US" dirty="0" smtClean="0">
                <a:solidFill>
                  <a:srgbClr val="E00022"/>
                </a:solidFill>
              </a:rPr>
              <a:t>parsed</a:t>
            </a:r>
            <a:r>
              <a:rPr lang="en-US" dirty="0" smtClean="0">
                <a:solidFill>
                  <a:schemeClr val="tx1"/>
                </a:solidFill>
              </a:rPr>
              <a:t> by a computer according to </a:t>
            </a:r>
            <a:r>
              <a:rPr lang="en-US" dirty="0">
                <a:solidFill>
                  <a:schemeClr val="tx1"/>
                </a:solidFill>
              </a:rPr>
              <a:t>a</a:t>
            </a:r>
            <a:r>
              <a:rPr lang="en-US" dirty="0" smtClean="0">
                <a:solidFill>
                  <a:schemeClr val="tx1"/>
                </a:solidFill>
              </a:rPr>
              <a:t> </a:t>
            </a:r>
            <a:r>
              <a:rPr lang="en-US" dirty="0" smtClean="0">
                <a:solidFill>
                  <a:srgbClr val="E00022"/>
                </a:solidFill>
              </a:rPr>
              <a:t>vocabulary</a:t>
            </a:r>
            <a:r>
              <a:rPr lang="en-US" dirty="0" smtClean="0">
                <a:solidFill>
                  <a:schemeClr val="tx1"/>
                </a:solidFill>
              </a:rPr>
              <a:t> and </a:t>
            </a:r>
            <a:r>
              <a:rPr lang="en-US" dirty="0" smtClean="0">
                <a:solidFill>
                  <a:srgbClr val="E00022"/>
                </a:solidFill>
              </a:rPr>
              <a:t>grammar</a:t>
            </a:r>
            <a:r>
              <a:rPr lang="en-US" dirty="0">
                <a:solidFill>
                  <a:schemeClr val="tx1"/>
                </a:solidFill>
              </a:rPr>
              <a:t> </a:t>
            </a:r>
            <a:r>
              <a:rPr lang="en-US" dirty="0" smtClean="0">
                <a:solidFill>
                  <a:schemeClr val="tx1"/>
                </a:solidFill>
              </a:rPr>
              <a:t>designed to explain the documents’ structures (e.g., XML instructs a computer to find “lines” in poems, “chapters” in prose, and so on).</a:t>
            </a:r>
          </a:p>
          <a:p>
            <a:pPr lvl="1"/>
            <a:r>
              <a:rPr lang="en-US" dirty="0" smtClean="0">
                <a:solidFill>
                  <a:schemeClr val="tx1"/>
                </a:solidFill>
              </a:rPr>
              <a:t>XML is entirely separated from instructions for display (in whatever form).</a:t>
            </a:r>
          </a:p>
          <a:p>
            <a:pPr lvl="1"/>
            <a:r>
              <a:rPr lang="en-US" dirty="0" smtClean="0">
                <a:solidFill>
                  <a:schemeClr val="tx1"/>
                </a:solidFill>
              </a:rPr>
              <a:t>Fortunately for us, XML </a:t>
            </a:r>
            <a:r>
              <a:rPr lang="en-US" dirty="0">
                <a:solidFill>
                  <a:schemeClr val="tx1"/>
                </a:solidFill>
              </a:rPr>
              <a:t>is a digital language for expressing what English majors typically analyze</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991428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What is XML?</a:t>
            </a:r>
            <a:endParaRPr lang="en-US" sz="2400" dirty="0"/>
          </a:p>
        </p:txBody>
      </p:sp>
      <p:sp>
        <p:nvSpPr>
          <p:cNvPr id="3" name="Content Placeholder 2"/>
          <p:cNvSpPr>
            <a:spLocks noGrp="1"/>
          </p:cNvSpPr>
          <p:nvPr>
            <p:ph idx="1"/>
          </p:nvPr>
        </p:nvSpPr>
        <p:spPr/>
        <p:txBody>
          <a:bodyPr>
            <a:normAutofit fontScale="92500" lnSpcReduction="20000"/>
          </a:bodyPr>
          <a:lstStyle/>
          <a:p>
            <a:r>
              <a:rPr lang="en-US" dirty="0" smtClean="0"/>
              <a:t>XML (</a:t>
            </a:r>
            <a:r>
              <a:rPr lang="en-US" i="1" dirty="0" smtClean="0">
                <a:solidFill>
                  <a:srgbClr val="FF0000"/>
                </a:solidFill>
              </a:rPr>
              <a:t>extensible </a:t>
            </a:r>
            <a:r>
              <a:rPr lang="en-US" i="1" dirty="0">
                <a:solidFill>
                  <a:srgbClr val="FF0000"/>
                </a:solidFill>
              </a:rPr>
              <a:t>markup </a:t>
            </a:r>
            <a:r>
              <a:rPr lang="en-US" i="1" dirty="0" smtClean="0">
                <a:solidFill>
                  <a:srgbClr val="FF0000"/>
                </a:solidFill>
              </a:rPr>
              <a:t>language</a:t>
            </a:r>
            <a:r>
              <a:rPr lang="en-US" dirty="0" smtClean="0"/>
              <a:t>), like any </a:t>
            </a:r>
            <a:r>
              <a:rPr lang="en-US" dirty="0" smtClean="0">
                <a:solidFill>
                  <a:srgbClr val="E00022"/>
                </a:solidFill>
              </a:rPr>
              <a:t>markup </a:t>
            </a:r>
            <a:r>
              <a:rPr lang="en-US" dirty="0">
                <a:solidFill>
                  <a:srgbClr val="E00022"/>
                </a:solidFill>
              </a:rPr>
              <a:t>language</a:t>
            </a:r>
            <a:r>
              <a:rPr lang="en-US" dirty="0"/>
              <a:t>, </a:t>
            </a:r>
            <a:r>
              <a:rPr lang="en-US" dirty="0" smtClean="0"/>
              <a:t>consists of </a:t>
            </a:r>
            <a:r>
              <a:rPr lang="en-US" dirty="0"/>
              <a:t>a </a:t>
            </a:r>
            <a:r>
              <a:rPr lang="en-US" dirty="0">
                <a:solidFill>
                  <a:srgbClr val="E00022"/>
                </a:solidFill>
              </a:rPr>
              <a:t>vocabulary</a:t>
            </a:r>
            <a:r>
              <a:rPr lang="en-US" dirty="0"/>
              <a:t> (i.e., a</a:t>
            </a:r>
            <a:r>
              <a:rPr lang="en-US" dirty="0" smtClean="0"/>
              <a:t> </a:t>
            </a:r>
            <a:r>
              <a:rPr lang="en-US" dirty="0"/>
              <a:t>set of elements that have meaning), and a </a:t>
            </a:r>
            <a:r>
              <a:rPr lang="en-US" dirty="0">
                <a:solidFill>
                  <a:srgbClr val="E00022"/>
                </a:solidFill>
              </a:rPr>
              <a:t>grammar</a:t>
            </a:r>
            <a:r>
              <a:rPr lang="en-US" dirty="0"/>
              <a:t> (i.e</a:t>
            </a:r>
            <a:r>
              <a:rPr lang="en-US" dirty="0" smtClean="0"/>
              <a:t>., a consistent relationship between the elements forming the vocabulary)</a:t>
            </a:r>
            <a:r>
              <a:rPr lang="en-US" dirty="0"/>
              <a:t>. </a:t>
            </a:r>
          </a:p>
          <a:p>
            <a:pPr lvl="1"/>
            <a:r>
              <a:rPr lang="en-US" dirty="0"/>
              <a:t>For example</a:t>
            </a:r>
            <a:r>
              <a:rPr lang="en-US" dirty="0" smtClean="0"/>
              <a:t>, in a simple XML document using the vocabulary </a:t>
            </a:r>
            <a:r>
              <a:rPr lang="en-US" dirty="0" smtClean="0">
                <a:solidFill>
                  <a:srgbClr val="FF0000"/>
                </a:solidFill>
              </a:rPr>
              <a:t>elements</a:t>
            </a:r>
            <a:r>
              <a:rPr lang="en-US" dirty="0" smtClean="0"/>
              <a:t> </a:t>
            </a:r>
            <a:r>
              <a:rPr lang="en-US" dirty="0" smtClean="0">
                <a:solidFill>
                  <a:srgbClr val="3366FF"/>
                </a:solidFill>
              </a:rPr>
              <a:t>&lt;term&gt;</a:t>
            </a:r>
            <a:r>
              <a:rPr lang="en-US" dirty="0" smtClean="0"/>
              <a:t> </a:t>
            </a:r>
            <a:r>
              <a:rPr lang="en-US" dirty="0"/>
              <a:t>and </a:t>
            </a:r>
            <a:r>
              <a:rPr lang="en-US" dirty="0" smtClean="0">
                <a:solidFill>
                  <a:srgbClr val="3366FF"/>
                </a:solidFill>
              </a:rPr>
              <a:t>&lt;p&gt;</a:t>
            </a:r>
            <a:r>
              <a:rPr lang="en-US" dirty="0" smtClean="0"/>
              <a:t> (for paragraph), the </a:t>
            </a:r>
            <a:r>
              <a:rPr lang="en-US" dirty="0"/>
              <a:t>rules of the </a:t>
            </a:r>
            <a:r>
              <a:rPr lang="en-US" dirty="0">
                <a:solidFill>
                  <a:srgbClr val="FF0000"/>
                </a:solidFill>
              </a:rPr>
              <a:t>grammar</a:t>
            </a:r>
            <a:r>
              <a:rPr lang="en-US" dirty="0"/>
              <a:t> </a:t>
            </a:r>
            <a:r>
              <a:rPr lang="en-US" dirty="0" smtClean="0"/>
              <a:t>dictate that </a:t>
            </a:r>
            <a:r>
              <a:rPr lang="en-US" dirty="0" smtClean="0">
                <a:solidFill>
                  <a:srgbClr val="3366FF"/>
                </a:solidFill>
              </a:rPr>
              <a:t>&lt;term&gt;</a:t>
            </a:r>
            <a:r>
              <a:rPr lang="en-US" dirty="0" smtClean="0"/>
              <a:t> can nest inside </a:t>
            </a:r>
            <a:r>
              <a:rPr lang="en-US" dirty="0" smtClean="0">
                <a:solidFill>
                  <a:srgbClr val="3366FF"/>
                </a:solidFill>
              </a:rPr>
              <a:t>&lt;p&gt;</a:t>
            </a:r>
            <a:r>
              <a:rPr lang="en-US" dirty="0" smtClean="0"/>
              <a:t>, but </a:t>
            </a:r>
            <a:r>
              <a:rPr lang="en-US" dirty="0" smtClean="0">
                <a:solidFill>
                  <a:srgbClr val="3366FF"/>
                </a:solidFill>
              </a:rPr>
              <a:t>&lt;p&gt;</a:t>
            </a:r>
            <a:r>
              <a:rPr lang="en-US" dirty="0" smtClean="0">
                <a:solidFill>
                  <a:srgbClr val="A2B170"/>
                </a:solidFill>
              </a:rPr>
              <a:t> </a:t>
            </a:r>
            <a:r>
              <a:rPr lang="en-US" dirty="0" smtClean="0"/>
              <a:t>cannot nest inside </a:t>
            </a:r>
            <a:r>
              <a:rPr lang="en-US" dirty="0" smtClean="0">
                <a:solidFill>
                  <a:srgbClr val="3366FF"/>
                </a:solidFill>
              </a:rPr>
              <a:t>&lt;term&gt;</a:t>
            </a:r>
            <a:r>
              <a:rPr lang="en-US" dirty="0" smtClean="0"/>
              <a:t>. </a:t>
            </a:r>
          </a:p>
          <a:p>
            <a:pPr lvl="1"/>
            <a:r>
              <a:rPr lang="en-US" dirty="0" smtClean="0"/>
              <a:t>Thus, the following is </a:t>
            </a:r>
            <a:r>
              <a:rPr lang="en-US" dirty="0" smtClean="0">
                <a:solidFill>
                  <a:srgbClr val="FF0000"/>
                </a:solidFill>
              </a:rPr>
              <a:t>well formed</a:t>
            </a:r>
            <a:r>
              <a:rPr lang="en-US" dirty="0" smtClean="0">
                <a:solidFill>
                  <a:schemeClr val="tx1"/>
                </a:solidFill>
              </a:rPr>
              <a:t> (i.e., adheres to grammar):</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rgbClr val="3366FF"/>
                </a:solidFill>
              </a:rPr>
              <a:t>&lt;p&gt;&lt;term&gt;</a:t>
            </a:r>
            <a:r>
              <a:rPr lang="en-US" dirty="0" smtClean="0">
                <a:solidFill>
                  <a:schemeClr val="tx1"/>
                </a:solidFill>
              </a:rPr>
              <a:t>extensible markup language</a:t>
            </a:r>
            <a:r>
              <a:rPr lang="en-US" dirty="0" smtClean="0">
                <a:solidFill>
                  <a:srgbClr val="3366FF"/>
                </a:solidFill>
              </a:rPr>
              <a:t>&lt;/term&gt;&lt;p&gt;</a:t>
            </a: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rgbClr val="000000"/>
                </a:solidFill>
              </a:rPr>
              <a:t>But this is not well formed:</a:t>
            </a:r>
            <a:br>
              <a:rPr lang="en-US" dirty="0" smtClean="0">
                <a:solidFill>
                  <a:srgbClr val="000000"/>
                </a:solidFill>
              </a:rPr>
            </a:br>
            <a:r>
              <a:rPr lang="en-US" dirty="0" smtClean="0">
                <a:solidFill>
                  <a:srgbClr val="000000"/>
                </a:solidFill>
              </a:rPr>
              <a:t/>
            </a:r>
            <a:br>
              <a:rPr lang="en-US" dirty="0" smtClean="0">
                <a:solidFill>
                  <a:srgbClr val="000000"/>
                </a:solidFill>
              </a:rPr>
            </a:br>
            <a:r>
              <a:rPr lang="en-US" dirty="0" smtClean="0">
                <a:solidFill>
                  <a:srgbClr val="3366FF"/>
                </a:solidFill>
              </a:rPr>
              <a:t>&lt;</a:t>
            </a:r>
            <a:r>
              <a:rPr lang="en-US" dirty="0">
                <a:solidFill>
                  <a:srgbClr val="3366FF"/>
                </a:solidFill>
              </a:rPr>
              <a:t>term</a:t>
            </a:r>
            <a:r>
              <a:rPr lang="en-US" dirty="0" smtClean="0">
                <a:solidFill>
                  <a:srgbClr val="3366FF"/>
                </a:solidFill>
              </a:rPr>
              <a:t>&gt;&lt;p&gt;</a:t>
            </a:r>
            <a:r>
              <a:rPr lang="en-US" dirty="0" smtClean="0">
                <a:solidFill>
                  <a:schemeClr val="tx1"/>
                </a:solidFill>
              </a:rPr>
              <a:t>extensible </a:t>
            </a:r>
            <a:r>
              <a:rPr lang="en-US" dirty="0">
                <a:solidFill>
                  <a:schemeClr val="tx1"/>
                </a:solidFill>
              </a:rPr>
              <a:t>markup </a:t>
            </a:r>
            <a:r>
              <a:rPr lang="en-US" dirty="0" smtClean="0">
                <a:solidFill>
                  <a:schemeClr val="tx1"/>
                </a:solidFill>
              </a:rPr>
              <a:t>language</a:t>
            </a:r>
            <a:r>
              <a:rPr lang="en-US" dirty="0" smtClean="0">
                <a:solidFill>
                  <a:srgbClr val="3366FF"/>
                </a:solidFill>
              </a:rPr>
              <a:t>&lt;p&gt;&lt;/</a:t>
            </a:r>
            <a:r>
              <a:rPr lang="en-US" dirty="0">
                <a:solidFill>
                  <a:srgbClr val="3366FF"/>
                </a:solidFill>
              </a:rPr>
              <a:t>term</a:t>
            </a:r>
            <a:r>
              <a:rPr lang="en-US" dirty="0" smtClean="0">
                <a:solidFill>
                  <a:srgbClr val="3366FF"/>
                </a:solidFill>
              </a:rPr>
              <a:t>&gt;</a:t>
            </a:r>
            <a:r>
              <a:rPr lang="en-US" dirty="0">
                <a:solidFill>
                  <a:schemeClr val="accent6"/>
                </a:solidFill>
              </a:rPr>
              <a:t/>
            </a:r>
            <a:br>
              <a:rPr lang="en-US" dirty="0">
                <a:solidFill>
                  <a:schemeClr val="accent6"/>
                </a:solidFill>
              </a:rPr>
            </a:br>
            <a:endParaRPr lang="en-US" dirty="0"/>
          </a:p>
          <a:p>
            <a:endParaRPr lang="en-US" dirty="0"/>
          </a:p>
        </p:txBody>
      </p:sp>
    </p:spTree>
    <p:extLst>
      <p:ext uri="{BB962C8B-B14F-4D97-AF65-F5344CB8AC3E}">
        <p14:creationId xmlns:p14="http://schemas.microsoft.com/office/powerpoint/2010/main" val="68339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t>
            </a:r>
            <a:r>
              <a:rPr lang="en-US" dirty="0" smtClean="0"/>
              <a:t>xercise 1: Create your own XML document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Our ultimate goal is to imagine how we might digitize a literary work in order not only to preserve its digital form using XML, but also to design an online archive that will allow readers to explore the work and ask questions about it.</a:t>
            </a:r>
          </a:p>
          <a:p>
            <a:r>
              <a:rPr lang="en-US" dirty="0" smtClean="0">
                <a:solidFill>
                  <a:schemeClr val="tx1"/>
                </a:solidFill>
              </a:rPr>
              <a:t>The work is the first professional poetry publication by John Ruskin (1819-1900)</a:t>
            </a:r>
            <a:r>
              <a:rPr lang="en-US" dirty="0" smtClean="0">
                <a:solidFill>
                  <a:schemeClr val="tx1"/>
                </a:solidFill>
              </a:rPr>
              <a:t>. </a:t>
            </a:r>
          </a:p>
          <a:p>
            <a:pPr lvl="1"/>
            <a:r>
              <a:rPr lang="en-US" dirty="0" smtClean="0">
                <a:solidFill>
                  <a:schemeClr val="tx1"/>
                </a:solidFill>
              </a:rPr>
              <a:t>Open “</a:t>
            </a:r>
            <a:r>
              <a:rPr lang="en-US" dirty="0" err="1" smtClean="0">
                <a:solidFill>
                  <a:schemeClr val="tx1"/>
                </a:solidFill>
              </a:rPr>
              <a:t>Saltzburg</a:t>
            </a:r>
            <a:r>
              <a:rPr lang="en-US" dirty="0" smtClean="0">
                <a:solidFill>
                  <a:schemeClr val="tx1"/>
                </a:solidFill>
              </a:rPr>
              <a:t>” in </a:t>
            </a:r>
            <a:r>
              <a:rPr lang="en-US" dirty="0" err="1" smtClean="0">
                <a:solidFill>
                  <a:schemeClr val="tx1"/>
                </a:solidFill>
              </a:rPr>
              <a:t>TextEdit</a:t>
            </a:r>
            <a:r>
              <a:rPr lang="en-US" dirty="0" smtClean="0">
                <a:solidFill>
                  <a:schemeClr val="tx1"/>
                </a:solidFill>
              </a:rPr>
              <a:t> </a:t>
            </a:r>
            <a:r>
              <a:rPr lang="en-US" u="sng" dirty="0" smtClean="0">
                <a:solidFill>
                  <a:schemeClr val="tx1"/>
                </a:solidFill>
              </a:rPr>
              <a:t>and resave as a scratch file (rename as you wish)</a:t>
            </a:r>
            <a:r>
              <a:rPr lang="en-US" dirty="0" smtClean="0">
                <a:solidFill>
                  <a:schemeClr val="tx1"/>
                </a:solidFill>
              </a:rPr>
              <a:t>. Stay in </a:t>
            </a:r>
            <a:r>
              <a:rPr lang="en-US" dirty="0" err="1" smtClean="0">
                <a:solidFill>
                  <a:schemeClr val="tx1"/>
                </a:solidFill>
              </a:rPr>
              <a:t>TextEdit</a:t>
            </a:r>
            <a:r>
              <a:rPr lang="en-US" dirty="0" smtClean="0">
                <a:solidFill>
                  <a:schemeClr val="tx1"/>
                </a:solidFill>
              </a:rPr>
              <a:t>.</a:t>
            </a:r>
            <a:endParaRPr lang="en-US" dirty="0" smtClean="0">
              <a:solidFill>
                <a:schemeClr val="tx1"/>
              </a:solidFill>
            </a:endParaRPr>
          </a:p>
          <a:p>
            <a:pPr lvl="1"/>
            <a:r>
              <a:rPr lang="en-US" dirty="0" smtClean="0">
                <a:solidFill>
                  <a:schemeClr val="tx1"/>
                </a:solidFill>
              </a:rPr>
              <a:t>As vocabulary, invent </a:t>
            </a:r>
            <a:r>
              <a:rPr lang="en-US" dirty="0" smtClean="0">
                <a:solidFill>
                  <a:srgbClr val="FF0000"/>
                </a:solidFill>
              </a:rPr>
              <a:t>element tags</a:t>
            </a:r>
            <a:r>
              <a:rPr lang="en-US" dirty="0" smtClean="0">
                <a:solidFill>
                  <a:schemeClr val="tx2"/>
                </a:solidFill>
              </a:rPr>
              <a:t> that describe the parts of the poem. For example, the document type is a </a:t>
            </a:r>
            <a:r>
              <a:rPr lang="en-US" dirty="0" smtClean="0">
                <a:solidFill>
                  <a:srgbClr val="FF0000"/>
                </a:solidFill>
              </a:rPr>
              <a:t>&lt;poem&gt;</a:t>
            </a:r>
            <a:r>
              <a:rPr lang="en-US" dirty="0" smtClean="0">
                <a:solidFill>
                  <a:schemeClr val="tx2"/>
                </a:solidFill>
              </a:rPr>
              <a:t>. What parts make up a poem?</a:t>
            </a:r>
            <a:r>
              <a:rPr lang="en-US" dirty="0" smtClean="0">
                <a:solidFill>
                  <a:schemeClr val="tx1"/>
                </a:solidFill>
              </a:rPr>
              <a:t> </a:t>
            </a:r>
            <a:r>
              <a:rPr lang="en-US" dirty="0" smtClean="0">
                <a:solidFill>
                  <a:schemeClr val="tx1"/>
                </a:solidFill>
              </a:rPr>
              <a:t>See the online </a:t>
            </a:r>
            <a:r>
              <a:rPr lang="en-US" dirty="0" smtClean="0">
                <a:solidFill>
                  <a:schemeClr val="tx1"/>
                </a:solidFill>
              </a:rPr>
              <a:t>image of the poem.</a:t>
            </a:r>
            <a:endParaRPr lang="en-US" dirty="0" smtClean="0">
              <a:solidFill>
                <a:schemeClr val="tx1"/>
              </a:solidFill>
            </a:endParaRPr>
          </a:p>
          <a:p>
            <a:pPr lvl="1"/>
            <a:r>
              <a:rPr lang="en-US" dirty="0" smtClean="0">
                <a:solidFill>
                  <a:schemeClr val="tx1"/>
                </a:solidFill>
              </a:rPr>
              <a:t>To be valid, the XML document must observe these XML grammatical rules:</a:t>
            </a:r>
          </a:p>
          <a:p>
            <a:pPr lvl="2"/>
            <a:r>
              <a:rPr lang="en-US" dirty="0" smtClean="0">
                <a:solidFill>
                  <a:schemeClr val="tx1"/>
                </a:solidFill>
              </a:rPr>
              <a:t>The document must be contained entirely by a </a:t>
            </a:r>
            <a:r>
              <a:rPr lang="en-US" dirty="0" smtClean="0">
                <a:solidFill>
                  <a:srgbClr val="FF0000"/>
                </a:solidFill>
              </a:rPr>
              <a:t>root element</a:t>
            </a:r>
            <a:r>
              <a:rPr lang="en-US" dirty="0" smtClean="0">
                <a:solidFill>
                  <a:schemeClr val="tx1"/>
                </a:solidFill>
              </a:rPr>
              <a:t> that defines the document type at the most general meaningful level (say, </a:t>
            </a:r>
            <a:r>
              <a:rPr lang="en-US" dirty="0">
                <a:solidFill>
                  <a:srgbClr val="FF0000"/>
                </a:solidFill>
              </a:rPr>
              <a:t>&lt;poem&gt;</a:t>
            </a:r>
            <a:r>
              <a:rPr lang="en-US" dirty="0" smtClean="0">
                <a:solidFill>
                  <a:schemeClr val="tx1"/>
                </a:solidFill>
              </a:rPr>
              <a:t>).</a:t>
            </a:r>
          </a:p>
          <a:p>
            <a:pPr lvl="2"/>
            <a:r>
              <a:rPr lang="en-US" dirty="0" smtClean="0">
                <a:solidFill>
                  <a:schemeClr val="tx1"/>
                </a:solidFill>
              </a:rPr>
              <a:t>Elements must nest inside one another logically.</a:t>
            </a:r>
          </a:p>
          <a:p>
            <a:pPr lvl="2"/>
            <a:r>
              <a:rPr lang="en-US" dirty="0" smtClean="0">
                <a:solidFill>
                  <a:schemeClr val="tx1"/>
                </a:solidFill>
              </a:rPr>
              <a:t>An element tag must close (e.g., </a:t>
            </a:r>
            <a:r>
              <a:rPr lang="en-US" dirty="0">
                <a:solidFill>
                  <a:srgbClr val="FF0000"/>
                </a:solidFill>
              </a:rPr>
              <a:t>&lt;poem&gt;</a:t>
            </a:r>
            <a:r>
              <a:rPr lang="en-US" dirty="0" smtClean="0">
                <a:solidFill>
                  <a:srgbClr val="000000"/>
                </a:solidFill>
              </a:rPr>
              <a:t>text text text text</a:t>
            </a:r>
            <a:r>
              <a:rPr lang="en-US" dirty="0">
                <a:solidFill>
                  <a:srgbClr val="FF0000"/>
                </a:solidFill>
              </a:rPr>
              <a:t>&lt;poem&gt;</a:t>
            </a:r>
            <a:r>
              <a:rPr lang="en-US" dirty="0" smtClean="0">
                <a:solidFill>
                  <a:schemeClr val="tx1"/>
                </a:solidFill>
              </a:rPr>
              <a:t>).</a:t>
            </a:r>
          </a:p>
          <a:p>
            <a:pPr lvl="2"/>
            <a:r>
              <a:rPr lang="en-US" dirty="0" smtClean="0">
                <a:solidFill>
                  <a:schemeClr val="tx1"/>
                </a:solidFill>
              </a:rPr>
              <a:t>Inter-nested elements must close in sequence, like Russian dolls, and cannot cross athwart and overlap one another.</a:t>
            </a:r>
          </a:p>
          <a:p>
            <a:pPr lvl="2"/>
            <a:endParaRPr lang="en-US" dirty="0"/>
          </a:p>
        </p:txBody>
      </p:sp>
    </p:spTree>
    <p:extLst>
      <p:ext uri="{BB962C8B-B14F-4D97-AF65-F5344CB8AC3E}">
        <p14:creationId xmlns:p14="http://schemas.microsoft.com/office/powerpoint/2010/main" val="118575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XML by itself is inadequate to preserve humanities content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Your XML document may employ meaningful and consistent elements, arranged in keeping with XML grammar. But if no one shares your vocabulary, your digital text cannot communicate with any other digital text. To do so, you must follow a standard.</a:t>
            </a:r>
          </a:p>
          <a:p>
            <a:r>
              <a:rPr lang="en-US" dirty="0" smtClean="0"/>
              <a:t>The international standard for XML humanities markup is the </a:t>
            </a:r>
            <a:r>
              <a:rPr lang="en-US" i="1" dirty="0" smtClean="0"/>
              <a:t>Text Encoding Initiative</a:t>
            </a:r>
            <a:r>
              <a:rPr lang="en-US" dirty="0" smtClean="0"/>
              <a:t> (TEI), a nonprofit worldwide consortium sponsored by libraries and research universities.</a:t>
            </a:r>
          </a:p>
          <a:p>
            <a:r>
              <a:rPr lang="en-US" dirty="0" smtClean="0"/>
              <a:t>The TEI supplies a </a:t>
            </a:r>
            <a:r>
              <a:rPr lang="en-US" dirty="0" smtClean="0">
                <a:solidFill>
                  <a:schemeClr val="tx1"/>
                </a:solidFill>
              </a:rPr>
              <a:t>set </a:t>
            </a:r>
            <a:r>
              <a:rPr lang="en-US" dirty="0">
                <a:solidFill>
                  <a:schemeClr val="tx1"/>
                </a:solidFill>
              </a:rPr>
              <a:t>of rules </a:t>
            </a:r>
            <a:r>
              <a:rPr lang="en-US" dirty="0" smtClean="0">
                <a:solidFill>
                  <a:schemeClr val="tx1"/>
                </a:solidFill>
              </a:rPr>
              <a:t>and vocabulary contained </a:t>
            </a:r>
            <a:r>
              <a:rPr lang="en-US" dirty="0">
                <a:solidFill>
                  <a:schemeClr val="tx1"/>
                </a:solidFill>
              </a:rPr>
              <a:t>in a </a:t>
            </a:r>
            <a:r>
              <a:rPr lang="en-US" dirty="0">
                <a:solidFill>
                  <a:srgbClr val="FF0000"/>
                </a:solidFill>
              </a:rPr>
              <a:t>DTD</a:t>
            </a:r>
            <a:r>
              <a:rPr lang="en-US" dirty="0">
                <a:solidFill>
                  <a:schemeClr val="tx1"/>
                </a:solidFill>
              </a:rPr>
              <a:t> (</a:t>
            </a:r>
            <a:r>
              <a:rPr lang="en-US" i="1" dirty="0">
                <a:solidFill>
                  <a:srgbClr val="FF0000"/>
                </a:solidFill>
              </a:rPr>
              <a:t>document type definition</a:t>
            </a:r>
            <a:r>
              <a:rPr lang="en-US" dirty="0">
                <a:solidFill>
                  <a:schemeClr val="tx1"/>
                </a:solidFill>
              </a:rPr>
              <a:t>) or a </a:t>
            </a:r>
            <a:r>
              <a:rPr lang="en-US" dirty="0" smtClean="0">
                <a:solidFill>
                  <a:srgbClr val="FF0000"/>
                </a:solidFill>
              </a:rPr>
              <a:t>schema.</a:t>
            </a:r>
            <a:r>
              <a:rPr lang="en-US" dirty="0" smtClean="0"/>
              <a:t> By comparing your XML document against this schema, you </a:t>
            </a:r>
            <a:r>
              <a:rPr lang="en-US" dirty="0" smtClean="0">
                <a:solidFill>
                  <a:srgbClr val="FF0000"/>
                </a:solidFill>
              </a:rPr>
              <a:t>validate</a:t>
            </a:r>
            <a:r>
              <a:rPr lang="en-US" dirty="0" smtClean="0">
                <a:solidFill>
                  <a:schemeClr val="tx1"/>
                </a:solidFill>
              </a:rPr>
              <a:t> your </a:t>
            </a:r>
            <a:r>
              <a:rPr lang="en-US" dirty="0">
                <a:solidFill>
                  <a:schemeClr val="tx1"/>
                </a:solidFill>
              </a:rPr>
              <a:t>XML </a:t>
            </a:r>
            <a:r>
              <a:rPr lang="en-US" dirty="0" smtClean="0">
                <a:solidFill>
                  <a:schemeClr val="tx1"/>
                </a:solidFill>
              </a:rPr>
              <a:t>document for scholarly uses worldwide. </a:t>
            </a:r>
            <a:endParaRPr lang="en-US" dirty="0"/>
          </a:p>
          <a:p>
            <a:endParaRPr lang="en-US" dirty="0"/>
          </a:p>
        </p:txBody>
      </p:sp>
    </p:spTree>
    <p:extLst>
      <p:ext uri="{BB962C8B-B14F-4D97-AF65-F5344CB8AC3E}">
        <p14:creationId xmlns:p14="http://schemas.microsoft.com/office/powerpoint/2010/main" val="378054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TEI</a:t>
            </a:r>
            <a:endParaRPr lang="en-US" dirty="0"/>
          </a:p>
        </p:txBody>
      </p:sp>
      <p:sp>
        <p:nvSpPr>
          <p:cNvPr id="3" name="Subtitle 2"/>
          <p:cNvSpPr>
            <a:spLocks noGrp="1"/>
          </p:cNvSpPr>
          <p:nvPr>
            <p:ph type="subTitle" idx="1"/>
          </p:nvPr>
        </p:nvSpPr>
        <p:spPr/>
        <p:txBody>
          <a:bodyPr/>
          <a:lstStyle/>
          <a:p>
            <a:r>
              <a:rPr lang="en-US" dirty="0" smtClean="0">
                <a:solidFill>
                  <a:schemeClr val="tx1"/>
                </a:solidFill>
              </a:rPr>
              <a:t>A standard for XML markup of scholarly documents.</a:t>
            </a:r>
            <a:br>
              <a:rPr lang="en-US" dirty="0" smtClean="0">
                <a:solidFill>
                  <a:schemeClr val="tx1"/>
                </a:solidFill>
              </a:rPr>
            </a:br>
            <a:endParaRPr lang="en-US" dirty="0" smtClean="0">
              <a:solidFill>
                <a:schemeClr val="tx1"/>
              </a:solidFill>
            </a:endParaRPr>
          </a:p>
          <a:p>
            <a:pPr lvl="1" algn="l"/>
            <a:r>
              <a:rPr lang="en-US" dirty="0" smtClean="0">
                <a:solidFill>
                  <a:schemeClr val="tx1"/>
                </a:solidFill>
              </a:rPr>
              <a:t>Uniform vocabulary of elements, ensuring that XML encoded documents can be shared by interoperable systems.</a:t>
            </a:r>
          </a:p>
          <a:p>
            <a:pPr lvl="1" algn="l"/>
            <a:endParaRPr lang="en-US" dirty="0" smtClean="0">
              <a:solidFill>
                <a:schemeClr val="tx1"/>
              </a:solidFill>
            </a:endParaRPr>
          </a:p>
          <a:p>
            <a:pPr lvl="1" algn="l"/>
            <a:r>
              <a:rPr lang="en-US" dirty="0" smtClean="0">
                <a:solidFill>
                  <a:schemeClr val="tx1"/>
                </a:solidFill>
              </a:rPr>
              <a:t>Uniform but flexible grammar in order to share but describe appropriately complex, unique documents.</a:t>
            </a:r>
          </a:p>
          <a:p>
            <a:pPr lvl="1" algn="l"/>
            <a:endParaRPr lang="en-US" dirty="0">
              <a:solidFill>
                <a:schemeClr val="tx1"/>
              </a:solidFill>
            </a:endParaRPr>
          </a:p>
          <a:p>
            <a:pPr lvl="1" algn="l"/>
            <a:r>
              <a:rPr lang="en-US" dirty="0" smtClean="0">
                <a:solidFill>
                  <a:schemeClr val="tx1"/>
                </a:solidFill>
              </a:rPr>
              <a:t>Tag sets developed and approved for use by varying disciplines in humanities, fine arts, and social sciences.</a:t>
            </a:r>
            <a:endParaRPr lang="en-US" dirty="0"/>
          </a:p>
        </p:txBody>
      </p:sp>
    </p:spTree>
    <p:extLst>
      <p:ext uri="{BB962C8B-B14F-4D97-AF65-F5344CB8AC3E}">
        <p14:creationId xmlns:p14="http://schemas.microsoft.com/office/powerpoint/2010/main" val="3340685815"/>
      </p:ext>
    </p:extLst>
  </p:cSld>
  <p:clrMapOvr>
    <a:masterClrMapping/>
  </p:clrMapOvr>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9338</TotalTime>
  <Words>1477</Words>
  <Application>Microsoft Macintosh PowerPoint</Application>
  <PresentationFormat>On-screen Show (4:3)</PresentationFormat>
  <Paragraphs>83</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Perception</vt:lpstr>
      <vt:lpstr>A turning point in your profession</vt:lpstr>
      <vt:lpstr>Purpose of these classes</vt:lpstr>
      <vt:lpstr>What’s wrong with HTML for the long haul</vt:lpstr>
      <vt:lpstr>Example of HTML procedural markup defining appearance of document, not its structure</vt:lpstr>
      <vt:lpstr>Why XML is the descriptive markup language of choice for Digital Humanities</vt:lpstr>
      <vt:lpstr>What is XML?</vt:lpstr>
      <vt:lpstr>Exercise 1: Create your own XML document </vt:lpstr>
      <vt:lpstr>Why XML by itself is inadequate to preserve humanities content</vt:lpstr>
      <vt:lpstr>TEI</vt:lpstr>
      <vt:lpstr>TEI/XML appears nerdy, but turns into a superhero</vt:lpstr>
      <vt:lpstr>But nerdy becomes cool</vt:lpstr>
      <vt:lpstr>Exercise 2: Re-encode your document according to TEI standards</vt:lpstr>
      <vt:lpstr>Adding more granular encoding</vt:lpstr>
      <vt:lpstr>Elements and attributes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Southeastern</dc:creator>
  <cp:lastModifiedBy>Southeastern</cp:lastModifiedBy>
  <cp:revision>75</cp:revision>
  <dcterms:created xsi:type="dcterms:W3CDTF">2013-11-01T01:51:50Z</dcterms:created>
  <dcterms:modified xsi:type="dcterms:W3CDTF">2014-10-06T02:02:43Z</dcterms:modified>
</cp:coreProperties>
</file>