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2" r:id="rId5"/>
    <p:sldId id="263" r:id="rId6"/>
    <p:sldId id="264" r:id="rId7"/>
    <p:sldId id="261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03577-AE49-9443-A247-949435A985C1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B74E-B170-B740-982B-059FD447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B74E-B170-B740-982B-059FD4474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standard for XML markup of scholarly documents.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Uniform vocabulary of elements, ensuring that XML encoded documents can be shared by interoperable systems.</a:t>
            </a:r>
          </a:p>
          <a:p>
            <a:pPr lvl="1" algn="l"/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Uniform but flexible grammar in order to share but describe </a:t>
            </a:r>
            <a:r>
              <a:rPr lang="en-US" dirty="0" smtClean="0">
                <a:solidFill>
                  <a:schemeClr val="tx1"/>
                </a:solidFill>
              </a:rPr>
              <a:t>appropriately </a:t>
            </a:r>
            <a:r>
              <a:rPr lang="en-US" dirty="0" smtClean="0">
                <a:solidFill>
                  <a:schemeClr val="tx1"/>
                </a:solidFill>
              </a:rPr>
              <a:t>complex, unique documents.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Tag sets developed and approved for </a:t>
            </a:r>
            <a:r>
              <a:rPr lang="en-US" dirty="0" smtClean="0">
                <a:solidFill>
                  <a:schemeClr val="tx1"/>
                </a:solidFill>
              </a:rPr>
              <a:t>use by varying disciplines in humanities, fine arts, and social sciences.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7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TEI/XML is respected but rarely invited to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XML </a:t>
            </a:r>
            <a:r>
              <a:rPr lang="en-US" dirty="0" smtClean="0"/>
              <a:t>strictly complies </a:t>
            </a:r>
            <a:r>
              <a:rPr lang="en-US" dirty="0" smtClean="0"/>
              <a:t>with </a:t>
            </a:r>
            <a:r>
              <a:rPr lang="en-US" dirty="0" smtClean="0"/>
              <a:t>the </a:t>
            </a:r>
            <a:r>
              <a:rPr lang="en-US" dirty="0" smtClean="0"/>
              <a:t>rule of separating information from display, XML cannot display directly.</a:t>
            </a:r>
          </a:p>
          <a:p>
            <a:pPr lvl="1"/>
            <a:r>
              <a:rPr lang="en-US" dirty="0" smtClean="0"/>
              <a:t>For the Web, XML must undergo a translation routine that transforms it into a language (like HTML) that a browser can read – the XML remaining apart, maintaining virginal purity.</a:t>
            </a:r>
          </a:p>
          <a:p>
            <a:r>
              <a:rPr lang="en-US" dirty="0" smtClean="0"/>
              <a:t>Compared to HTML, the TEI is unforgiving</a:t>
            </a:r>
            <a:r>
              <a:rPr lang="en-US" dirty="0" smtClean="0"/>
              <a:t>. </a:t>
            </a:r>
            <a:r>
              <a:rPr lang="en-US" dirty="0" smtClean="0"/>
              <a:t>To maintain the standard, the markup won’t tolerate omissions or conflicts between elements.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509" y="1123856"/>
            <a:ext cx="8913813" cy="91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But </a:t>
            </a:r>
            <a:r>
              <a:rPr lang="en-US" sz="2400" dirty="0" smtClean="0"/>
              <a:t>TEI</a:t>
            </a:r>
            <a:r>
              <a:rPr lang="en-US" sz="2400" dirty="0" smtClean="0"/>
              <a:t>/XML hangs at coffee </a:t>
            </a:r>
            <a:r>
              <a:rPr lang="en-US" sz="2400" dirty="0" smtClean="0"/>
              <a:t>shops, if not at parties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XML editors (e.g., </a:t>
            </a:r>
            <a:r>
              <a:rPr lang="en-US" i="1" dirty="0" smtClean="0"/>
              <a:t>Oxygen</a:t>
            </a:r>
            <a:r>
              <a:rPr lang="en-US" dirty="0" smtClean="0"/>
              <a:t>) allow some instant gratification using a built-in transformation so you can see what you’re making.</a:t>
            </a:r>
          </a:p>
          <a:p>
            <a:r>
              <a:rPr lang="en-US" dirty="0" smtClean="0"/>
              <a:t>Even prior to visualization, an XML editor </a:t>
            </a:r>
            <a:r>
              <a:rPr lang="en-US" dirty="0" smtClean="0"/>
              <a:t>gives instant rewards for correct encoding by </a:t>
            </a:r>
            <a:r>
              <a:rPr lang="en-US" dirty="0" smtClean="0"/>
              <a:t>validating your XML </a:t>
            </a:r>
            <a:r>
              <a:rPr lang="en-US" dirty="0" smtClean="0"/>
              <a:t>document.</a:t>
            </a:r>
            <a:endParaRPr lang="en-US" dirty="0" smtClean="0"/>
          </a:p>
          <a:p>
            <a:r>
              <a:rPr lang="en-US" dirty="0" smtClean="0"/>
              <a:t>TEI </a:t>
            </a:r>
            <a:r>
              <a:rPr lang="en-US" dirty="0" smtClean="0"/>
              <a:t>encoding is group work.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eyond the most basic </a:t>
            </a:r>
            <a:r>
              <a:rPr lang="en-US" dirty="0" smtClean="0"/>
              <a:t>tagging</a:t>
            </a:r>
            <a:r>
              <a:rPr lang="en-US" dirty="0" smtClean="0"/>
              <a:t>, TEI encoding benefits from group discussion. Different solutions will have differing powers and </a:t>
            </a:r>
            <a:r>
              <a:rPr lang="en-US" dirty="0" smtClean="0"/>
              <a:t>weaknesses in describing a document, </a:t>
            </a:r>
            <a:r>
              <a:rPr lang="en-US" dirty="0" smtClean="0"/>
              <a:t>so decisions have to be debated about the greatest benefit to the project.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XML file for basic prose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Start the XML editor, </a:t>
            </a:r>
            <a:r>
              <a:rPr lang="en-US" i="1" dirty="0" smtClean="0"/>
              <a:t>Oxygen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Finder; navigate to the “Ruskin” folder; and click on the XML file, “</a:t>
            </a:r>
            <a:r>
              <a:rPr lang="en-US" dirty="0" err="1" smtClean="0"/>
              <a:t>basic_prose_template.xml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This template is invalid, because something is missing. Look for how </a:t>
            </a:r>
            <a:r>
              <a:rPr lang="en-US" i="1" dirty="0" smtClean="0"/>
              <a:t>Oxygen</a:t>
            </a:r>
            <a:r>
              <a:rPr lang="en-US" dirty="0" smtClean="0"/>
              <a:t> tells you that the file is invalid.</a:t>
            </a:r>
          </a:p>
          <a:p>
            <a:pPr lvl="1"/>
            <a:r>
              <a:rPr lang="en-US" dirty="0" smtClean="0"/>
              <a:t>To add the missing item, position cursor between the &lt;body&gt; tags and type &lt;div&gt;. Notice what </a:t>
            </a:r>
            <a:r>
              <a:rPr lang="en-US" i="1" dirty="0" smtClean="0"/>
              <a:t>Oxygen</a:t>
            </a:r>
            <a:r>
              <a:rPr lang="en-US" dirty="0" smtClean="0"/>
              <a:t> automates for you. </a:t>
            </a:r>
          </a:p>
          <a:p>
            <a:r>
              <a:rPr lang="en-US" dirty="0" smtClean="0"/>
              <a:t>Also in Finder, click on “</a:t>
            </a:r>
            <a:r>
              <a:rPr lang="en-US" dirty="0" err="1" smtClean="0"/>
              <a:t>apple_pie.txt</a:t>
            </a:r>
            <a:r>
              <a:rPr lang="en-US" dirty="0" smtClean="0"/>
              <a:t>, which will open in </a:t>
            </a:r>
            <a:r>
              <a:rPr lang="en-US" dirty="0" err="1" smtClean="0"/>
              <a:t>TextEdit</a:t>
            </a:r>
            <a:r>
              <a:rPr lang="en-US" dirty="0" smtClean="0"/>
              <a:t>. In the Edit bar, click “Select All” and “Copy.” Paste text between the opening and closing &lt;div&gt; tags.</a:t>
            </a:r>
          </a:p>
          <a:p>
            <a:pPr lvl="1"/>
            <a:r>
              <a:rPr lang="en-US" dirty="0" smtClean="0"/>
              <a:t>The file is invalid again. The TEI schema is telling the editor that a &lt;div&gt; does not a document type make.</a:t>
            </a:r>
          </a:p>
          <a:p>
            <a:pPr lvl="1"/>
            <a:r>
              <a:rPr lang="en-US" dirty="0" smtClean="0"/>
              <a:t>Add &lt;p&gt; at the start of the text, and &lt;/p&gt; at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5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granular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your handout, apply the tags for simple prose.</a:t>
            </a:r>
          </a:p>
          <a:p>
            <a:pPr lvl="1"/>
            <a:r>
              <a:rPr lang="en-US" dirty="0" smtClean="0"/>
              <a:t>Think about the structure of a recipe.</a:t>
            </a:r>
          </a:p>
          <a:p>
            <a:pPr lvl="2"/>
            <a:r>
              <a:rPr lang="en-US" dirty="0" smtClean="0"/>
              <a:t>What are the parts of this kind of document?</a:t>
            </a:r>
          </a:p>
          <a:p>
            <a:pPr lvl="2"/>
            <a:r>
              <a:rPr lang="en-US" dirty="0" smtClean="0"/>
              <a:t>What parts are subordinate to other parts? What parts have an equivalent status?</a:t>
            </a:r>
          </a:p>
          <a:p>
            <a:pPr lvl="1"/>
            <a:r>
              <a:rPr lang="en-US" dirty="0" smtClean="0"/>
              <a:t>Parts must be appropriately nested, opening and closing with the same 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r>
              <a:rPr lang="en-US" smtClean="0"/>
              <a:t>and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add specifications to elements in th</a:t>
            </a:r>
            <a:r>
              <a:rPr lang="en-US" dirty="0" smtClean="0"/>
              <a:t>e same way that adjectives add specifications to nouns.</a:t>
            </a:r>
          </a:p>
          <a:p>
            <a:pPr lvl="1"/>
            <a:r>
              <a:rPr lang="en-US" dirty="0" smtClean="0"/>
              <a:t>For example, the basic element for a division of a text, &lt;div&gt;, can be modified with the attribute “type” and a name assigned to the type: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&lt;div type=“chapter”&gt;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Further, you can number the chapter with the attribute “n”: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&lt;div type=“chapter” n=“1”&gt;</a:t>
            </a:r>
          </a:p>
          <a:p>
            <a:pPr lvl="1"/>
            <a:r>
              <a:rPr lang="en-US" dirty="0" smtClean="0"/>
              <a:t>Attributes must be declared in the DTD in order to validate.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0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at Southeastern using 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Book of Margery </a:t>
            </a:r>
            <a:r>
              <a:rPr lang="en-US" i="1" dirty="0" err="1" smtClean="0"/>
              <a:t>Kempe</a:t>
            </a:r>
            <a:endParaRPr lang="en-US" dirty="0" smtClean="0"/>
          </a:p>
          <a:p>
            <a:r>
              <a:rPr lang="en-US" i="1" dirty="0" smtClean="0"/>
              <a:t>Early Ruskin Manuscripts, 1826 – 1842</a:t>
            </a:r>
          </a:p>
          <a:p>
            <a:r>
              <a:rPr lang="en-US" i="1" dirty="0" smtClean="0"/>
              <a:t>Civil Rights on the </a:t>
            </a:r>
            <a:r>
              <a:rPr lang="en-US" i="1" dirty="0" err="1" smtClean="0"/>
              <a:t>Northshore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0892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SGML and its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parent language of HTML is SGML, which is a </a:t>
            </a:r>
            <a:r>
              <a:rPr lang="en-US" dirty="0" err="1" smtClean="0">
                <a:solidFill>
                  <a:srgbClr val="FF0000"/>
                </a:solidFill>
              </a:rPr>
              <a:t>metalanguage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That is</a:t>
            </a:r>
            <a:r>
              <a:rPr lang="en-US" dirty="0" smtClean="0"/>
              <a:t>, </a:t>
            </a:r>
            <a:r>
              <a:rPr lang="en-US" dirty="0" smtClean="0"/>
              <a:t>SGML is a set of rules </a:t>
            </a:r>
            <a:r>
              <a:rPr lang="en-US" dirty="0" smtClean="0"/>
              <a:t>for building </a:t>
            </a:r>
            <a:r>
              <a:rPr lang="en-US" dirty="0" smtClean="0"/>
              <a:t>a markup language.</a:t>
            </a:r>
          </a:p>
          <a:p>
            <a:pPr lvl="1"/>
            <a:r>
              <a:rPr lang="en-US" dirty="0" smtClean="0"/>
              <a:t>HTML was developed from SGML as </a:t>
            </a:r>
            <a:r>
              <a:rPr lang="en-US" dirty="0" smtClean="0"/>
              <a:t>a stripped-down markup </a:t>
            </a:r>
            <a:r>
              <a:rPr lang="en-US" dirty="0" smtClean="0"/>
              <a:t>language, which could rely on a Web browser for its DTD. HTML became popular for its ease of linking documents and allowing mixing of text with images. </a:t>
            </a:r>
          </a:p>
          <a:p>
            <a:pPr lvl="1"/>
            <a:r>
              <a:rPr lang="en-US" dirty="0" smtClean="0"/>
              <a:t>HTML lives in sin, because it violates the rule of separating information from the mode of displaying information. 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 smtClean="0"/>
              <a:t>is also a </a:t>
            </a:r>
            <a:r>
              <a:rPr lang="en-US" dirty="0" err="1" smtClean="0"/>
              <a:t>metalanguage</a:t>
            </a:r>
            <a:r>
              <a:rPr lang="en-US" dirty="0" smtClean="0"/>
              <a:t>, </a:t>
            </a:r>
            <a:r>
              <a:rPr lang="en-US" dirty="0" smtClean="0"/>
              <a:t>but it is </a:t>
            </a:r>
            <a:r>
              <a:rPr lang="en-US" dirty="0" smtClean="0"/>
              <a:t>a </a:t>
            </a:r>
            <a:r>
              <a:rPr lang="en-US" dirty="0" smtClean="0"/>
              <a:t>subset of SGML.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>
                <a:solidFill>
                  <a:schemeClr val="accent2"/>
                </a:solidFill>
              </a:rPr>
              <a:t>extensible</a:t>
            </a:r>
            <a:r>
              <a:rPr lang="en-US" dirty="0" smtClean="0"/>
              <a:t>, in that it allows one to invent </a:t>
            </a:r>
            <a:r>
              <a:rPr lang="en-US" dirty="0" smtClean="0">
                <a:solidFill>
                  <a:srgbClr val="E07602"/>
                </a:solidFill>
              </a:rPr>
              <a:t>elements</a:t>
            </a:r>
            <a:r>
              <a:rPr lang="en-US" dirty="0" smtClean="0">
                <a:solidFill>
                  <a:schemeClr val="tx1"/>
                </a:solidFill>
              </a:rPr>
              <a:t> (vocabulary), so long as one observes the grammar rules to produce a well formed </a:t>
            </a:r>
            <a:r>
              <a:rPr lang="en-US" dirty="0" smtClean="0"/>
              <a:t>XML document.</a:t>
            </a:r>
          </a:p>
          <a:p>
            <a:pPr lvl="1"/>
            <a:r>
              <a:rPr lang="en-US" dirty="0" smtClean="0"/>
              <a:t>XML was developed to work smoothly with the Web, but it strictly observes separation of information and display.</a:t>
            </a:r>
          </a:p>
          <a:p>
            <a:pPr lvl="1"/>
            <a:r>
              <a:rPr lang="en-US" dirty="0" smtClean="0"/>
              <a:t>Because virtue always triumphs, XML is displacing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3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TEI/XML: Who are these people and why are they telling me 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TEI/XML is a markup language that is conformant with SGML, and that establishes a standard markup for information we want to preserve indefinitely.</a:t>
            </a:r>
          </a:p>
          <a:p>
            <a:pPr lvl="1"/>
            <a:r>
              <a:rPr lang="en-US" dirty="0" smtClean="0"/>
              <a:t>The TEI was developed in the 1980s, adopted widely as a standard by libraries and publishers in the 1990s, and embraced and mastered by individual scholars in the 2000s.</a:t>
            </a:r>
          </a:p>
          <a:p>
            <a:pPr lvl="1"/>
            <a:r>
              <a:rPr lang="en-US" dirty="0" smtClean="0"/>
              <a:t>The TEI Consortium is a nonprofit organization supported by its members – libraries, universities, and other academic concerns.</a:t>
            </a:r>
          </a:p>
          <a:p>
            <a:pPr lvl="1"/>
            <a:r>
              <a:rPr lang="en-US" dirty="0" smtClean="0"/>
              <a:t>The consortium adjudicates growth of TEI elements and publishes the revised language periodically (current version is P5).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7344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615</TotalTime>
  <Words>800</Words>
  <Application>Microsoft Macintosh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Perception</vt:lpstr>
      <vt:lpstr>TEI</vt:lpstr>
      <vt:lpstr>Why TEI/XML is respected but rarely invited to parties</vt:lpstr>
      <vt:lpstr>But TEI/XML hangs at coffee shops, if not at parties</vt:lpstr>
      <vt:lpstr>Creating an XML file for basic prose</vt:lpstr>
      <vt:lpstr>Adding more granular encoding</vt:lpstr>
      <vt:lpstr>Elements and attributes</vt:lpstr>
      <vt:lpstr>Projects at Southeastern using TEI</vt:lpstr>
      <vt:lpstr>SGML and its descendants</vt:lpstr>
      <vt:lpstr>TEI/XML: Who are these people and why are they telling me what to do?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</dc:title>
  <dc:creator>Southeastern</dc:creator>
  <cp:lastModifiedBy>Southeastern</cp:lastModifiedBy>
  <cp:revision>37</cp:revision>
  <dcterms:created xsi:type="dcterms:W3CDTF">2013-11-01T23:33:29Z</dcterms:created>
  <dcterms:modified xsi:type="dcterms:W3CDTF">2013-11-05T22:45:14Z</dcterms:modified>
</cp:coreProperties>
</file>