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8" r:id="rId4"/>
    <p:sldId id="261" r:id="rId5"/>
    <p:sldId id="260" r:id="rId6"/>
    <p:sldId id="259"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022"/>
    <a:srgbClr val="E014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2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10/4/14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10/4/14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10/4/14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turning point in your profession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next fifty years the entirety of our inherited archive of cultural works will have to be re-edited within a network of digital storage, access and dissemination” (Jerome </a:t>
            </a:r>
            <a:r>
              <a:rPr lang="en-US" dirty="0" err="1" smtClean="0"/>
              <a:t>McGann</a:t>
            </a:r>
            <a:r>
              <a:rPr lang="en-US" dirty="0"/>
              <a:t>, “Our Textual History</a:t>
            </a:r>
            <a:r>
              <a:rPr lang="en-US" dirty="0" smtClean="0"/>
              <a:t>”).</a:t>
            </a:r>
            <a:endParaRPr lang="en-US" dirty="0"/>
          </a:p>
          <a:p>
            <a:r>
              <a:rPr lang="en-US" dirty="0" smtClean="0"/>
              <a:t>Why </a:t>
            </a:r>
            <a:r>
              <a:rPr lang="en-US" dirty="0"/>
              <a:t>digitization?</a:t>
            </a:r>
          </a:p>
          <a:p>
            <a:pPr lvl="1"/>
            <a:r>
              <a:rPr lang="en-US" dirty="0"/>
              <a:t>Practical concerns: preservation; economics.</a:t>
            </a:r>
          </a:p>
          <a:p>
            <a:pPr lvl="1"/>
            <a:r>
              <a:rPr lang="en-US" dirty="0"/>
              <a:t>New ways of reading and inquiring about texts. </a:t>
            </a:r>
            <a:endParaRPr lang="en-US" dirty="0" smtClean="0"/>
          </a:p>
          <a:p>
            <a:r>
              <a:rPr lang="en-US" dirty="0" smtClean="0"/>
              <a:t>Two common approaches to digitization of humanities materials </a:t>
            </a:r>
            <a:r>
              <a:rPr lang="en-US" dirty="0" smtClean="0"/>
              <a:t>have </a:t>
            </a:r>
            <a:r>
              <a:rPr lang="en-US" dirty="0" smtClean="0"/>
              <a:t>already </a:t>
            </a:r>
            <a:r>
              <a:rPr lang="en-US" dirty="0" smtClean="0"/>
              <a:t>proved untenable:</a:t>
            </a:r>
            <a:r>
              <a:rPr lang="en-US" dirty="0" smtClean="0"/>
              <a:t/>
            </a:r>
            <a:br>
              <a:rPr lang="en-US" dirty="0" smtClean="0"/>
            </a:br>
            <a:endParaRPr lang="en-US" dirty="0" smtClean="0"/>
          </a:p>
          <a:p>
            <a:pPr lvl="1"/>
            <a:r>
              <a:rPr lang="en-US" dirty="0" smtClean="0"/>
              <a:t>The “migration of the paper-based archives to digital forms” by “commercial entities such as Google, </a:t>
            </a:r>
            <a:r>
              <a:rPr lang="en-US" dirty="0" err="1" smtClean="0"/>
              <a:t>Chadwyck</a:t>
            </a:r>
            <a:r>
              <a:rPr lang="en-US" dirty="0" smtClean="0"/>
              <a:t>-Healey, Gale,” and others “operate to maximize profit” and not primarily to preserve knowledge or prompt scholarship, though they assure us of their disinterested scholarly motives.</a:t>
            </a:r>
          </a:p>
          <a:p>
            <a:pPr lvl="1"/>
            <a:r>
              <a:rPr lang="en-US" dirty="0" smtClean="0"/>
              <a:t>Alternatively, w</a:t>
            </a:r>
            <a:r>
              <a:rPr lang="en-US" dirty="0" smtClean="0"/>
              <a:t>hile </a:t>
            </a:r>
            <a:r>
              <a:rPr lang="en-US" dirty="0" smtClean="0"/>
              <a:t>“most scholars who create online materials” produce excellent content, most “websites created in HTML will not outlive their creators” (</a:t>
            </a:r>
            <a:r>
              <a:rPr lang="en-US" dirty="0" err="1"/>
              <a:t>McGann</a:t>
            </a:r>
            <a:r>
              <a:rPr lang="en-US" dirty="0"/>
              <a:t>, “Our Textual History</a:t>
            </a:r>
            <a:r>
              <a:rPr lang="en-US" dirty="0" smtClean="0"/>
              <a:t>”).</a:t>
            </a:r>
            <a:endParaRPr lang="en-US" dirty="0"/>
          </a:p>
        </p:txBody>
      </p:sp>
    </p:spTree>
    <p:extLst>
      <p:ext uri="{BB962C8B-B14F-4D97-AF65-F5344CB8AC3E}">
        <p14:creationId xmlns:p14="http://schemas.microsoft.com/office/powerpoint/2010/main" val="255757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test the validity of your document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Once you’ve marked up a number of XML recipe documents, making them as well formed and granular as possible for the computer to analyze effectively, how can you be assured that each document adheres to vocabulary and grammar correctly?</a:t>
            </a:r>
          </a:p>
          <a:p>
            <a:r>
              <a:rPr lang="en-US" dirty="0" smtClean="0"/>
              <a:t>This is called </a:t>
            </a:r>
            <a:r>
              <a:rPr lang="en-US" dirty="0" smtClean="0">
                <a:solidFill>
                  <a:schemeClr val="accent2"/>
                </a:solidFill>
              </a:rPr>
              <a:t>validating</a:t>
            </a:r>
            <a:r>
              <a:rPr lang="en-US" dirty="0" smtClean="0">
                <a:solidFill>
                  <a:schemeClr val="tx1"/>
                </a:solidFill>
              </a:rPr>
              <a:t> the XML documents, which is achieved by comparing them against a set of rules contained in a </a:t>
            </a:r>
            <a:r>
              <a:rPr lang="en-US" dirty="0" smtClean="0">
                <a:solidFill>
                  <a:schemeClr val="accent2"/>
                </a:solidFill>
              </a:rPr>
              <a:t>DTD</a:t>
            </a:r>
            <a:r>
              <a:rPr lang="en-US" dirty="0" smtClean="0">
                <a:solidFill>
                  <a:schemeClr val="tx1"/>
                </a:solidFill>
              </a:rPr>
              <a:t> (</a:t>
            </a:r>
            <a:r>
              <a:rPr lang="en-US" i="1" dirty="0" smtClean="0">
                <a:solidFill>
                  <a:schemeClr val="accent2"/>
                </a:solidFill>
              </a:rPr>
              <a:t>document type definition</a:t>
            </a:r>
            <a:r>
              <a:rPr lang="en-US" dirty="0" smtClean="0">
                <a:solidFill>
                  <a:schemeClr val="tx1"/>
                </a:solidFill>
              </a:rPr>
              <a:t>) or a </a:t>
            </a:r>
            <a:r>
              <a:rPr lang="en-US" dirty="0" smtClean="0">
                <a:solidFill>
                  <a:schemeClr val="accent2"/>
                </a:solidFill>
              </a:rPr>
              <a:t>schema</a:t>
            </a:r>
            <a:r>
              <a:rPr lang="en-US" dirty="0" smtClean="0">
                <a:solidFill>
                  <a:schemeClr val="tx1"/>
                </a:solidFill>
              </a:rPr>
              <a:t>.</a:t>
            </a:r>
          </a:p>
          <a:p>
            <a:r>
              <a:rPr lang="en-US" dirty="0" smtClean="0">
                <a:solidFill>
                  <a:schemeClr val="tx1"/>
                </a:solidFill>
              </a:rPr>
              <a:t>We won’t attempt to write a DTD for your apple pie recipes, but it is one job of a software tool called an </a:t>
            </a:r>
            <a:r>
              <a:rPr lang="en-US" dirty="0" smtClean="0">
                <a:solidFill>
                  <a:srgbClr val="E07602"/>
                </a:solidFill>
              </a:rPr>
              <a:t>XML editor</a:t>
            </a:r>
            <a:r>
              <a:rPr lang="en-US" dirty="0" smtClean="0">
                <a:solidFill>
                  <a:schemeClr val="tx1"/>
                </a:solidFill>
              </a:rPr>
              <a:t> to check your mark-up for validity by comparing the document against the DTD. </a:t>
            </a:r>
            <a:endParaRPr lang="en-US" dirty="0"/>
          </a:p>
        </p:txBody>
      </p:sp>
    </p:spTree>
    <p:extLst>
      <p:ext uri="{BB962C8B-B14F-4D97-AF65-F5344CB8AC3E}">
        <p14:creationId xmlns:p14="http://schemas.microsoft.com/office/powerpoint/2010/main" val="267278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Whose validity?</a:t>
            </a:r>
            <a:endParaRPr lang="en-US" dirty="0"/>
          </a:p>
        </p:txBody>
      </p:sp>
      <p:sp>
        <p:nvSpPr>
          <p:cNvPr id="3" name="Content Placeholder 2"/>
          <p:cNvSpPr>
            <a:spLocks noGrp="1"/>
          </p:cNvSpPr>
          <p:nvPr>
            <p:ph idx="1"/>
          </p:nvPr>
        </p:nvSpPr>
        <p:spPr/>
        <p:txBody>
          <a:bodyPr>
            <a:normAutofit fontScale="92500" lnSpcReduction="10000"/>
          </a:bodyPr>
          <a:lstStyle/>
          <a:p>
            <a:r>
              <a:rPr lang="en-US" sz="1600" dirty="0" smtClean="0"/>
              <a:t>English majors possess another skill, with which we torment people in other majors. Having described texts, we analyze the descriptions, and then we argue with each other endlessly about our analyses.</a:t>
            </a:r>
          </a:p>
          <a:p>
            <a:pPr lvl="1"/>
            <a:r>
              <a:rPr lang="en-US" sz="1400" dirty="0" smtClean="0"/>
              <a:t>Revenge of the English majors: Notice that a DTD is already an analysis of a document, in that it codifies what someone believes to be the rules defining the grammar and vocabulary of that document. Interpretations are inescapable.</a:t>
            </a:r>
          </a:p>
          <a:p>
            <a:pPr lvl="1"/>
            <a:r>
              <a:rPr lang="en-US" sz="1400" dirty="0" smtClean="0"/>
              <a:t>If you’re a typical class of English majors, you’ve come up with several different markups of your apple pie recipes. Each of you could proceed to write a DTD to codify the validity of your markup.</a:t>
            </a:r>
          </a:p>
          <a:p>
            <a:r>
              <a:rPr lang="en-US" sz="1600" dirty="0" smtClean="0"/>
              <a:t>XML is </a:t>
            </a:r>
            <a:r>
              <a:rPr lang="en-US" sz="1600" dirty="0" smtClean="0">
                <a:solidFill>
                  <a:srgbClr val="E07602"/>
                </a:solidFill>
              </a:rPr>
              <a:t>extensible.</a:t>
            </a:r>
            <a:r>
              <a:rPr lang="en-US" sz="1600" dirty="0" smtClean="0">
                <a:solidFill>
                  <a:schemeClr val="tx1"/>
                </a:solidFill>
              </a:rPr>
              <a:t> That is, XML is designed to adapt to varying document types, and to interpretations of those document types (DTDs).</a:t>
            </a:r>
            <a:endParaRPr lang="en-US" sz="1600" dirty="0" smtClean="0"/>
          </a:p>
          <a:p>
            <a:r>
              <a:rPr lang="en-US" sz="1600" dirty="0" smtClean="0">
                <a:solidFill>
                  <a:srgbClr val="FF0000"/>
                </a:solidFill>
              </a:rPr>
              <a:t>But . . . </a:t>
            </a:r>
            <a:r>
              <a:rPr lang="en-US" sz="1600" dirty="0"/>
              <a:t>s</a:t>
            </a:r>
            <a:r>
              <a:rPr lang="en-US" sz="1600" dirty="0" smtClean="0"/>
              <a:t>quabbling English majors, each armed with a DTD machine to prove himself or herself right, are not necessarily helpful for scholarship. What to do?</a:t>
            </a:r>
            <a:endParaRPr lang="en-US" sz="1600" dirty="0"/>
          </a:p>
        </p:txBody>
      </p:sp>
    </p:spTree>
    <p:extLst>
      <p:ext uri="{BB962C8B-B14F-4D97-AF65-F5344CB8AC3E}">
        <p14:creationId xmlns:p14="http://schemas.microsoft.com/office/powerpoint/2010/main" val="104956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Text Encoding Initiative (TEI)</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needed is an XML markup scheme (a </a:t>
            </a:r>
            <a:r>
              <a:rPr lang="en-US" dirty="0" smtClean="0">
                <a:solidFill>
                  <a:schemeClr val="accent2"/>
                </a:solidFill>
              </a:rPr>
              <a:t>schema</a:t>
            </a:r>
            <a:r>
              <a:rPr lang="en-US" dirty="0" smtClean="0">
                <a:solidFill>
                  <a:schemeClr val="tx1"/>
                </a:solidFill>
              </a:rPr>
              <a:t> or DTD) both that enables scholars to </a:t>
            </a:r>
            <a:r>
              <a:rPr lang="en-US" dirty="0" smtClean="0">
                <a:solidFill>
                  <a:schemeClr val="accent1"/>
                </a:solidFill>
              </a:rPr>
              <a:t>exchange </a:t>
            </a:r>
            <a:r>
              <a:rPr lang="en-US" dirty="0" smtClean="0">
                <a:solidFill>
                  <a:schemeClr val="tx1"/>
                </a:solidFill>
              </a:rPr>
              <a:t>information and that remains </a:t>
            </a:r>
            <a:r>
              <a:rPr lang="en-US" dirty="0" smtClean="0">
                <a:solidFill>
                  <a:srgbClr val="A2C816"/>
                </a:solidFill>
              </a:rPr>
              <a:t>flexible</a:t>
            </a:r>
            <a:r>
              <a:rPr lang="en-US" dirty="0" smtClean="0">
                <a:solidFill>
                  <a:schemeClr val="tx1"/>
                </a:solidFill>
              </a:rPr>
              <a:t> enough to describe a document as subtle as a </a:t>
            </a:r>
            <a:r>
              <a:rPr lang="en-US" dirty="0" err="1" smtClean="0">
                <a:solidFill>
                  <a:schemeClr val="tx1"/>
                </a:solidFill>
              </a:rPr>
              <a:t>Komunyakaa</a:t>
            </a:r>
            <a:r>
              <a:rPr lang="en-US" dirty="0" smtClean="0">
                <a:solidFill>
                  <a:schemeClr val="tx1"/>
                </a:solidFill>
              </a:rPr>
              <a:t> poem.</a:t>
            </a:r>
          </a:p>
          <a:p>
            <a:r>
              <a:rPr lang="en-US" dirty="0" smtClean="0">
                <a:solidFill>
                  <a:schemeClr val="tx1"/>
                </a:solidFill>
              </a:rPr>
              <a:t>Such a schema must possesses</a:t>
            </a:r>
          </a:p>
          <a:p>
            <a:pPr lvl="1"/>
            <a:r>
              <a:rPr lang="en-US" dirty="0" smtClean="0"/>
              <a:t>a uniform vocabulary of elements so that XML encoded documents can be shared in interoperable systems;</a:t>
            </a:r>
          </a:p>
          <a:p>
            <a:pPr lvl="1"/>
            <a:r>
              <a:rPr lang="en-US" dirty="0" smtClean="0"/>
              <a:t>plus a means of adding flexibility to describe complex, unique documents.</a:t>
            </a:r>
          </a:p>
          <a:p>
            <a:r>
              <a:rPr lang="en-US" dirty="0" smtClean="0"/>
              <a:t>The TEI is a worldwide consortium that agrees on this common ground for the benefit of scholarship. All major scholarly presses, libraries, and affiliated institutions have signed on to employ the TEI standard. XML/TEI is now a required language for our profession.</a:t>
            </a:r>
          </a:p>
          <a:p>
            <a:pPr lvl="1"/>
            <a:endParaRPr lang="en-US" dirty="0" smtClean="0"/>
          </a:p>
          <a:p>
            <a:pPr lvl="1"/>
            <a:endParaRPr lang="en-US" dirty="0"/>
          </a:p>
        </p:txBody>
      </p:sp>
    </p:spTree>
    <p:extLst>
      <p:ext uri="{BB962C8B-B14F-4D97-AF65-F5344CB8AC3E}">
        <p14:creationId xmlns:p14="http://schemas.microsoft.com/office/powerpoint/2010/main" val="394833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these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acquire a working knowledge of how some computer-readable languages can ensure the long-term preservation of and inquiry about humanist texts.</a:t>
            </a:r>
          </a:p>
          <a:p>
            <a:r>
              <a:rPr lang="en-US" dirty="0" smtClean="0"/>
              <a:t>To practice using one of these languages, so you experience how to encode a literary text, and how such encoding becomes a form of literary inquiry.</a:t>
            </a:r>
          </a:p>
          <a:p>
            <a:r>
              <a:rPr lang="en-US" dirty="0" smtClean="0"/>
              <a:t>To get inside the new electronic tools of the profession (e.g., the </a:t>
            </a:r>
            <a:r>
              <a:rPr lang="en-US" i="1" dirty="0" smtClean="0"/>
              <a:t>Whitman Archive, Blake Archive, Rossetti Archive</a:t>
            </a:r>
            <a:r>
              <a:rPr lang="en-US" dirty="0" smtClean="0"/>
              <a:t>) to understand how these tools are designed.</a:t>
            </a:r>
          </a:p>
          <a:p>
            <a:r>
              <a:rPr lang="en-US" dirty="0" smtClean="0"/>
              <a:t>To introduce you to a marketable skill, which can be developed in later courses in the PS and/or PW minor.</a:t>
            </a:r>
          </a:p>
          <a:p>
            <a:endParaRPr lang="en-US" dirty="0"/>
          </a:p>
        </p:txBody>
      </p:sp>
    </p:spTree>
    <p:extLst>
      <p:ext uri="{BB962C8B-B14F-4D97-AF65-F5344CB8AC3E}">
        <p14:creationId xmlns:p14="http://schemas.microsoft.com/office/powerpoint/2010/main" val="97510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wrong with HTML for the long haul</a:t>
            </a:r>
            <a:endParaRPr lang="en-US" dirty="0"/>
          </a:p>
        </p:txBody>
      </p:sp>
      <p:sp>
        <p:nvSpPr>
          <p:cNvPr id="3" name="Content Placeholder 2"/>
          <p:cNvSpPr>
            <a:spLocks noGrp="1"/>
          </p:cNvSpPr>
          <p:nvPr>
            <p:ph idx="1"/>
          </p:nvPr>
        </p:nvSpPr>
        <p:spPr/>
        <p:txBody>
          <a:bodyPr>
            <a:normAutofit fontScale="77500" lnSpcReduction="20000"/>
          </a:bodyPr>
          <a:lstStyle/>
          <a:p>
            <a:pPr lvl="1"/>
            <a:r>
              <a:rPr lang="en-US" dirty="0" smtClean="0"/>
              <a:t>For purposes of digitizing text, HTML is a </a:t>
            </a:r>
            <a:r>
              <a:rPr lang="en-US" i="1" dirty="0" smtClean="0">
                <a:solidFill>
                  <a:srgbClr val="E00022"/>
                </a:solidFill>
              </a:rPr>
              <a:t>procedural markup language</a:t>
            </a:r>
            <a:r>
              <a:rPr lang="en-US" i="1" dirty="0" smtClean="0">
                <a:solidFill>
                  <a:schemeClr val="tx1"/>
                </a:solidFill>
              </a:rPr>
              <a:t>;</a:t>
            </a:r>
            <a:r>
              <a:rPr lang="en-US" dirty="0" smtClean="0">
                <a:solidFill>
                  <a:schemeClr val="tx1"/>
                </a:solidFill>
              </a:rPr>
              <a:t> that is, the markup</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&lt;</a:t>
            </a:r>
            <a:r>
              <a:rPr lang="en-US" dirty="0" err="1" smtClean="0">
                <a:solidFill>
                  <a:schemeClr val="tx1"/>
                </a:solidFill>
              </a:rPr>
              <a:t>i</a:t>
            </a:r>
            <a:r>
              <a:rPr lang="en-US" dirty="0" smtClean="0">
                <a:solidFill>
                  <a:schemeClr val="tx1"/>
                </a:solidFill>
              </a:rPr>
              <a:t>&gt;&lt;font color=‘</a:t>
            </a:r>
            <a:r>
              <a:rPr lang="en-US" dirty="0" smtClean="0"/>
              <a:t>#C0504D’&gt;procedural markup language&lt;/font&gt;&lt;/</a:t>
            </a:r>
            <a:r>
              <a:rPr lang="en-US" dirty="0" err="1" smtClean="0"/>
              <a:t>i</a:t>
            </a:r>
            <a:r>
              <a:rPr lang="en-US" dirty="0" smtClean="0"/>
              <a:t>&gt;</a:t>
            </a:r>
            <a:br>
              <a:rPr lang="en-US" dirty="0" smtClean="0"/>
            </a:br>
            <a:r>
              <a:rPr lang="en-US" dirty="0" smtClean="0"/>
              <a:t/>
            </a:r>
            <a:br>
              <a:rPr lang="en-US" dirty="0" smtClean="0"/>
            </a:br>
            <a:r>
              <a:rPr lang="en-US" dirty="0" smtClean="0"/>
              <a:t>instructs a computer how to process a string of information – typically, in order to display text in a certain way.</a:t>
            </a:r>
          </a:p>
          <a:p>
            <a:pPr lvl="1"/>
            <a:r>
              <a:rPr lang="en-US" dirty="0" smtClean="0"/>
              <a:t>What’s required for scholarship is </a:t>
            </a:r>
            <a:r>
              <a:rPr lang="en-US" i="1" dirty="0" smtClean="0">
                <a:solidFill>
                  <a:srgbClr val="E00022"/>
                </a:solidFill>
              </a:rPr>
              <a:t>descriptive markup language</a:t>
            </a:r>
            <a:r>
              <a:rPr lang="en-US" i="1" dirty="0" smtClean="0">
                <a:solidFill>
                  <a:schemeClr val="tx1"/>
                </a:solidFill>
              </a:rPr>
              <a:t>;</a:t>
            </a:r>
            <a:r>
              <a:rPr lang="en-US" dirty="0" smtClean="0">
                <a:solidFill>
                  <a:schemeClr val="tx1"/>
                </a:solidFill>
              </a:rPr>
              <a:t> that is, the markup</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&lt;term&gt;procedural markup language&lt;/term&gt;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draws on a language for categorizing the parts of a document. The procedure for processing those parts (e.g., instructing a computer how to display the category of objects called “terms”) stands entirely apart from the markup.</a:t>
            </a:r>
          </a:p>
          <a:p>
            <a:pPr lvl="1"/>
            <a:r>
              <a:rPr lang="en-US" dirty="0" smtClean="0">
                <a:solidFill>
                  <a:schemeClr val="tx1"/>
                </a:solidFill>
              </a:rPr>
              <a:t>So what? </a:t>
            </a:r>
            <a:r>
              <a:rPr lang="en-US" dirty="0" smtClean="0">
                <a:solidFill>
                  <a:srgbClr val="E00022"/>
                </a:solidFill>
              </a:rPr>
              <a:t>Descriptive markup</a:t>
            </a:r>
            <a:r>
              <a:rPr lang="en-US" dirty="0" smtClean="0">
                <a:solidFill>
                  <a:schemeClr val="tx1"/>
                </a:solidFill>
              </a:rPr>
              <a:t> is independent of hardware and software; it is human readable. Therefore, if certain conditions are met, descriptive markup will outlive the scholar who uses it as a basic scholarly </a:t>
            </a:r>
            <a:r>
              <a:rPr lang="en-US" dirty="0" smtClean="0">
                <a:solidFill>
                  <a:schemeClr val="tx1"/>
                </a:solidFill>
              </a:rPr>
              <a:t>tool; and the </a:t>
            </a:r>
            <a:r>
              <a:rPr lang="en-US" dirty="0" smtClean="0">
                <a:solidFill>
                  <a:schemeClr val="tx1"/>
                </a:solidFill>
              </a:rPr>
              <a:t>markup will </a:t>
            </a:r>
            <a:r>
              <a:rPr lang="en-US" dirty="0" smtClean="0">
                <a:solidFill>
                  <a:schemeClr val="tx1"/>
                </a:solidFill>
              </a:rPr>
              <a:t>outlive inevitable changes in hardware and software.</a:t>
            </a:r>
            <a:endParaRPr lang="en-US" dirty="0"/>
          </a:p>
        </p:txBody>
      </p:sp>
    </p:spTree>
    <p:extLst>
      <p:ext uri="{BB962C8B-B14F-4D97-AF65-F5344CB8AC3E}">
        <p14:creationId xmlns:p14="http://schemas.microsoft.com/office/powerpoint/2010/main" val="166739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 of HTML procedural markup defining appearance of document, not its structure</a:t>
            </a:r>
            <a:endParaRPr lang="en-US" sz="2400" dirty="0"/>
          </a:p>
        </p:txBody>
      </p:sp>
      <p:sp>
        <p:nvSpPr>
          <p:cNvPr id="3" name="Content Placeholder 2"/>
          <p:cNvSpPr>
            <a:spLocks noGrp="1"/>
          </p:cNvSpPr>
          <p:nvPr>
            <p:ph idx="1"/>
          </p:nvPr>
        </p:nvSpPr>
        <p:spPr/>
        <p:txBody>
          <a:bodyPr>
            <a:normAutofit fontScale="47500" lnSpcReduction="20000"/>
          </a:bodyPr>
          <a:lstStyle/>
          <a:p>
            <a:r>
              <a:rPr lang="en-US" dirty="0" smtClean="0"/>
              <a:t>HTML is concerned primarily with the </a:t>
            </a:r>
            <a:r>
              <a:rPr lang="en-US" dirty="0" smtClean="0">
                <a:solidFill>
                  <a:schemeClr val="accent2"/>
                </a:solidFill>
              </a:rPr>
              <a:t>appearance</a:t>
            </a:r>
            <a:r>
              <a:rPr lang="en-US" dirty="0" smtClean="0">
                <a:solidFill>
                  <a:schemeClr val="tx1"/>
                </a:solidFill>
              </a:rPr>
              <a:t> of documents when processed electronically.</a:t>
            </a:r>
          </a:p>
          <a:p>
            <a:r>
              <a:rPr lang="en-US" dirty="0" smtClean="0">
                <a:solidFill>
                  <a:schemeClr val="tx1"/>
                </a:solidFill>
              </a:rPr>
              <a:t>For example, HTML markup of an apple pie recipe looks roughly like this:</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rgbClr val="FF0000"/>
                </a:solidFill>
              </a:rPr>
              <a:t>&lt;HTML&gt;</a:t>
            </a:r>
            <a:br>
              <a:rPr lang="en-US" dirty="0" smtClean="0">
                <a:solidFill>
                  <a:srgbClr val="FF0000"/>
                </a:solidFill>
              </a:rPr>
            </a:br>
            <a:r>
              <a:rPr lang="en-US" dirty="0" smtClean="0">
                <a:solidFill>
                  <a:srgbClr val="3366FF"/>
                </a:solidFill>
              </a:rPr>
              <a:t>&lt;HEAD&gt;&lt;TITLE&gt;</a:t>
            </a:r>
            <a:r>
              <a:rPr lang="en-US" dirty="0" smtClean="0">
                <a:solidFill>
                  <a:schemeClr val="tx1"/>
                </a:solidFill>
              </a:rPr>
              <a:t>Apple Pie Recipe</a:t>
            </a:r>
            <a:r>
              <a:rPr lang="en-US" dirty="0" smtClean="0">
                <a:solidFill>
                  <a:srgbClr val="3366FF"/>
                </a:solidFill>
              </a:rPr>
              <a:t>&lt;/TITLE&gt;&lt;/HEAD&gt;</a:t>
            </a:r>
            <a:r>
              <a:rPr lang="en-US" dirty="0" smtClean="0">
                <a:solidFill>
                  <a:srgbClr val="FF0000"/>
                </a:solidFill>
              </a:rPr>
              <a:t/>
            </a:r>
            <a:br>
              <a:rPr lang="en-US" dirty="0" smtClean="0">
                <a:solidFill>
                  <a:srgbClr val="FF0000"/>
                </a:solidFill>
              </a:rPr>
            </a:br>
            <a:r>
              <a:rPr lang="en-US" dirty="0" smtClean="0">
                <a:solidFill>
                  <a:srgbClr val="008000"/>
                </a:solidFill>
              </a:rPr>
              <a:t>&lt;BODY&gt;</a:t>
            </a:r>
            <a:br>
              <a:rPr lang="en-US" dirty="0" smtClean="0">
                <a:solidFill>
                  <a:srgbClr val="008000"/>
                </a:solidFill>
              </a:rPr>
            </a:br>
            <a:r>
              <a:rPr lang="en-US" dirty="0" smtClean="0">
                <a:solidFill>
                  <a:srgbClr val="008000"/>
                </a:solidFill>
              </a:rPr>
              <a:t/>
            </a:r>
            <a:br>
              <a:rPr lang="en-US" dirty="0" smtClean="0">
                <a:solidFill>
                  <a:srgbClr val="008000"/>
                </a:solidFill>
              </a:rPr>
            </a:br>
            <a:r>
              <a:rPr lang="en-US" dirty="0" smtClean="0">
                <a:solidFill>
                  <a:srgbClr val="FF6600"/>
                </a:solidFill>
              </a:rPr>
              <a:t>&lt;</a:t>
            </a:r>
            <a:r>
              <a:rPr lang="en-US" dirty="0" smtClean="0">
                <a:solidFill>
                  <a:srgbClr val="FF6600"/>
                </a:solidFill>
              </a:rPr>
              <a:t>H3</a:t>
            </a:r>
            <a:r>
              <a:rPr lang="en-US" dirty="0" smtClean="0">
                <a:solidFill>
                  <a:srgbClr val="FF6600"/>
                </a:solidFill>
              </a:rPr>
              <a:t>&gt;</a:t>
            </a:r>
            <a:r>
              <a:rPr lang="en-US" dirty="0" smtClean="0">
                <a:solidFill>
                  <a:schemeClr val="tx1"/>
                </a:solidFill>
              </a:rPr>
              <a:t>Grandma’s A</a:t>
            </a:r>
            <a:r>
              <a:rPr lang="en-US" dirty="0" smtClean="0">
                <a:solidFill>
                  <a:schemeClr val="tx1"/>
                </a:solidFill>
              </a:rPr>
              <a:t>pple Pie</a:t>
            </a:r>
            <a:r>
              <a:rPr lang="en-US" dirty="0" smtClean="0">
                <a:solidFill>
                  <a:srgbClr val="FF6600"/>
                </a:solidFill>
              </a:rPr>
              <a:t>&lt;</a:t>
            </a:r>
            <a:r>
              <a:rPr lang="en-US" dirty="0" smtClean="0">
                <a:solidFill>
                  <a:srgbClr val="FF6600"/>
                </a:solidFill>
              </a:rPr>
              <a:t>/H3&gt;</a:t>
            </a:r>
            <a:r>
              <a:rPr lang="en-US" dirty="0" smtClean="0">
                <a:solidFill>
                  <a:srgbClr val="008000"/>
                </a:solidFill>
              </a:rPr>
              <a:t/>
            </a:r>
            <a:br>
              <a:rPr lang="en-US" dirty="0" smtClean="0">
                <a:solidFill>
                  <a:srgbClr val="008000"/>
                </a:solidFill>
              </a:rPr>
            </a:br>
            <a:r>
              <a:rPr lang="en-US" dirty="0" smtClean="0">
                <a:solidFill>
                  <a:schemeClr val="accent3"/>
                </a:solidFill>
              </a:rPr>
              <a:t>&lt;H4&gt;</a:t>
            </a:r>
            <a:r>
              <a:rPr lang="en-US" dirty="0" smtClean="0">
                <a:solidFill>
                  <a:schemeClr val="tx1"/>
                </a:solidFill>
              </a:rPr>
              <a:t>Ingredients</a:t>
            </a:r>
            <a:r>
              <a:rPr lang="en-US" dirty="0" smtClean="0">
                <a:solidFill>
                  <a:srgbClr val="E4C402"/>
                </a:solidFill>
              </a:rPr>
              <a:t>&lt;/H4&gt;</a:t>
            </a:r>
            <a:br>
              <a:rPr lang="en-US" dirty="0" smtClean="0">
                <a:solidFill>
                  <a:srgbClr val="E4C402"/>
                </a:solidFill>
              </a:rPr>
            </a:br>
            <a:r>
              <a:rPr lang="en-US" dirty="0" smtClean="0">
                <a:solidFill>
                  <a:srgbClr val="000000"/>
                </a:solidFill>
              </a:rPr>
              <a:t>1 recipe pastry for a 9-inch double crust pie . . </a:t>
            </a:r>
            <a:r>
              <a:rPr lang="en-US" dirty="0" smtClean="0">
                <a:solidFill>
                  <a:srgbClr val="000000"/>
                </a:solidFill>
              </a:rPr>
              <a:t>.</a:t>
            </a:r>
            <a:br>
              <a:rPr lang="en-US" dirty="0" smtClean="0">
                <a:solidFill>
                  <a:srgbClr val="000000"/>
                </a:solidFill>
              </a:rPr>
            </a:br>
            <a:r>
              <a:rPr lang="en-US" dirty="0" smtClean="0">
                <a:solidFill>
                  <a:srgbClr val="000000"/>
                </a:solidFill>
              </a:rPr>
              <a:t> </a:t>
            </a:r>
            <a:r>
              <a:rPr lang="en-US" dirty="0" smtClean="0">
                <a:solidFill>
                  <a:srgbClr val="000000"/>
                </a:solidFill>
              </a:rPr>
              <a:t/>
            </a:r>
            <a:br>
              <a:rPr lang="en-US" dirty="0" smtClean="0">
                <a:solidFill>
                  <a:srgbClr val="000000"/>
                </a:solidFill>
              </a:rPr>
            </a:br>
            <a:r>
              <a:rPr lang="en-US" dirty="0" smtClean="0">
                <a:solidFill>
                  <a:srgbClr val="E4C402"/>
                </a:solidFill>
              </a:rPr>
              <a:t>&lt;H4&gt;</a:t>
            </a:r>
            <a:r>
              <a:rPr lang="en-US" dirty="0" smtClean="0">
                <a:solidFill>
                  <a:schemeClr val="tx1"/>
                </a:solidFill>
              </a:rPr>
              <a:t>Directions</a:t>
            </a:r>
            <a:r>
              <a:rPr lang="en-US" dirty="0" smtClean="0">
                <a:solidFill>
                  <a:srgbClr val="E4C402"/>
                </a:solidFill>
              </a:rPr>
              <a:t>&lt;/H4&gt;</a:t>
            </a:r>
            <a:r>
              <a:rPr lang="en-US" dirty="0" smtClean="0">
                <a:solidFill>
                  <a:srgbClr val="008000"/>
                </a:solidFill>
              </a:rPr>
              <a:t/>
            </a:r>
            <a:br>
              <a:rPr lang="en-US" dirty="0" smtClean="0">
                <a:solidFill>
                  <a:srgbClr val="008000"/>
                </a:solidFill>
              </a:rPr>
            </a:br>
            <a:r>
              <a:rPr lang="en-US" dirty="0" smtClean="0">
                <a:solidFill>
                  <a:schemeClr val="tx1"/>
                </a:solidFill>
              </a:rPr>
              <a:t>Slice and core apples . . . </a:t>
            </a:r>
            <a:r>
              <a:rPr lang="en-US" dirty="0" smtClean="0">
                <a:solidFill>
                  <a:srgbClr val="008000"/>
                </a:solidFill>
              </a:rPr>
              <a:t/>
            </a:r>
            <a:br>
              <a:rPr lang="en-US" dirty="0" smtClean="0">
                <a:solidFill>
                  <a:srgbClr val="008000"/>
                </a:solidFill>
              </a:rPr>
            </a:br>
            <a:r>
              <a:rPr lang="en-US" dirty="0" smtClean="0">
                <a:solidFill>
                  <a:srgbClr val="008000"/>
                </a:solidFill>
              </a:rPr>
              <a:t/>
            </a:r>
            <a:br>
              <a:rPr lang="en-US" dirty="0" smtClean="0">
                <a:solidFill>
                  <a:srgbClr val="008000"/>
                </a:solidFill>
              </a:rPr>
            </a:br>
            <a:r>
              <a:rPr lang="en-US" dirty="0" smtClean="0">
                <a:solidFill>
                  <a:srgbClr val="E4C402"/>
                </a:solidFill>
              </a:rPr>
              <a:t>&lt;</a:t>
            </a:r>
            <a:r>
              <a:rPr lang="en-US" dirty="0">
                <a:solidFill>
                  <a:srgbClr val="E4C402"/>
                </a:solidFill>
              </a:rPr>
              <a:t>H4</a:t>
            </a:r>
            <a:r>
              <a:rPr lang="en-US" dirty="0" smtClean="0">
                <a:solidFill>
                  <a:srgbClr val="E4C402"/>
                </a:solidFill>
              </a:rPr>
              <a:t>&gt;</a:t>
            </a:r>
            <a:r>
              <a:rPr lang="en-US" dirty="0" smtClean="0">
                <a:solidFill>
                  <a:schemeClr val="tx1"/>
                </a:solidFill>
              </a:rPr>
              <a:t>Serving Suggestions</a:t>
            </a:r>
            <a:r>
              <a:rPr lang="en-US" dirty="0">
                <a:solidFill>
                  <a:srgbClr val="E4C402"/>
                </a:solidFill>
              </a:rPr>
              <a:t>&lt;/H4&gt;</a:t>
            </a:r>
            <a:r>
              <a:rPr lang="en-US" dirty="0">
                <a:solidFill>
                  <a:srgbClr val="008000"/>
                </a:solidFill>
              </a:rPr>
              <a:t/>
            </a:r>
            <a:br>
              <a:rPr lang="en-US" dirty="0">
                <a:solidFill>
                  <a:srgbClr val="008000"/>
                </a:solidFill>
              </a:rPr>
            </a:br>
            <a:r>
              <a:rPr lang="en-US" dirty="0" smtClean="0">
                <a:solidFill>
                  <a:schemeClr val="tx1"/>
                </a:solidFill>
              </a:rPr>
              <a:t>Add a scoop of ice cream </a:t>
            </a:r>
            <a:r>
              <a:rPr lang="en-US" dirty="0">
                <a:solidFill>
                  <a:schemeClr val="tx1"/>
                </a:solidFill>
              </a:rPr>
              <a:t>. . </a:t>
            </a:r>
            <a:r>
              <a:rPr lang="en-US" dirty="0" smtClean="0">
                <a:solidFill>
                  <a:schemeClr val="tx1"/>
                </a:solidFill>
              </a:rPr>
              <a:t>.</a:t>
            </a:r>
            <a:br>
              <a:rPr lang="en-US" dirty="0" smtClean="0">
                <a:solidFill>
                  <a:schemeClr val="tx1"/>
                </a:solidFill>
              </a:rPr>
            </a:br>
            <a:r>
              <a:rPr lang="en-US" dirty="0" smtClean="0">
                <a:solidFill>
                  <a:schemeClr val="tx1"/>
                </a:solidFill>
              </a:rPr>
              <a:t> </a:t>
            </a:r>
            <a:r>
              <a:rPr lang="en-US" dirty="0" smtClean="0">
                <a:solidFill>
                  <a:srgbClr val="008000"/>
                </a:solidFill>
              </a:rPr>
              <a:t/>
            </a:r>
            <a:br>
              <a:rPr lang="en-US" dirty="0" smtClean="0">
                <a:solidFill>
                  <a:srgbClr val="008000"/>
                </a:solidFill>
              </a:rPr>
            </a:br>
            <a:r>
              <a:rPr lang="en-US" dirty="0" smtClean="0">
                <a:solidFill>
                  <a:srgbClr val="008000"/>
                </a:solidFill>
              </a:rPr>
              <a:t>&lt;</a:t>
            </a:r>
            <a:r>
              <a:rPr lang="en-US" dirty="0" smtClean="0">
                <a:solidFill>
                  <a:srgbClr val="008000"/>
                </a:solidFill>
              </a:rPr>
              <a:t>/BODY&gt;</a:t>
            </a:r>
            <a:r>
              <a:rPr lang="en-US" dirty="0" smtClean="0">
                <a:solidFill>
                  <a:srgbClr val="FF0000"/>
                </a:solidFill>
              </a:rPr>
              <a:t/>
            </a:r>
            <a:br>
              <a:rPr lang="en-US" dirty="0" smtClean="0">
                <a:solidFill>
                  <a:srgbClr val="FF0000"/>
                </a:solidFill>
              </a:rPr>
            </a:br>
            <a:r>
              <a:rPr lang="en-US" dirty="0" smtClean="0">
                <a:solidFill>
                  <a:srgbClr val="FF0000"/>
                </a:solidFill>
              </a:rPr>
              <a:t>&lt;/HTML&gt;</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000000"/>
                </a:solidFill>
              </a:rPr>
              <a:t>A dead giveaway that this markup is procedural rather than descriptive is that the </a:t>
            </a:r>
            <a:r>
              <a:rPr lang="en-US" dirty="0" smtClean="0">
                <a:solidFill>
                  <a:srgbClr val="FF0000"/>
                </a:solidFill>
              </a:rPr>
              <a:t>vocabulary element</a:t>
            </a:r>
            <a:r>
              <a:rPr lang="en-US" dirty="0" smtClean="0">
                <a:solidFill>
                  <a:schemeClr val="tx1"/>
                </a:solidFill>
              </a:rPr>
              <a:t> (or </a:t>
            </a:r>
            <a:r>
              <a:rPr lang="en-US" dirty="0" smtClean="0">
                <a:solidFill>
                  <a:srgbClr val="FF0000"/>
                </a:solidFill>
              </a:rPr>
              <a:t>tag</a:t>
            </a:r>
            <a:r>
              <a:rPr lang="en-US" dirty="0" smtClean="0">
                <a:solidFill>
                  <a:schemeClr val="tx1"/>
                </a:solidFill>
              </a:rPr>
              <a:t>) </a:t>
            </a:r>
            <a:r>
              <a:rPr lang="en-US" dirty="0">
                <a:solidFill>
                  <a:schemeClr val="accent3"/>
                </a:solidFill>
              </a:rPr>
              <a:t>&lt;H4</a:t>
            </a:r>
            <a:r>
              <a:rPr lang="en-US" dirty="0" smtClean="0">
                <a:solidFill>
                  <a:schemeClr val="accent3"/>
                </a:solidFill>
              </a:rPr>
              <a:t>&gt; </a:t>
            </a:r>
            <a:r>
              <a:rPr lang="en-US" dirty="0" smtClean="0">
                <a:solidFill>
                  <a:schemeClr val="tx1"/>
                </a:solidFill>
              </a:rPr>
              <a:t>is </a:t>
            </a:r>
            <a:r>
              <a:rPr lang="en-US" dirty="0" smtClean="0">
                <a:solidFill>
                  <a:schemeClr val="tx1"/>
                </a:solidFill>
              </a:rPr>
              <a:t>used for </a:t>
            </a:r>
            <a:r>
              <a:rPr lang="en-US" dirty="0" smtClean="0">
                <a:solidFill>
                  <a:schemeClr val="tx1"/>
                </a:solidFill>
              </a:rPr>
              <a:t>three </a:t>
            </a:r>
            <a:r>
              <a:rPr lang="en-US" dirty="0" smtClean="0">
                <a:solidFill>
                  <a:schemeClr val="tx1"/>
                </a:solidFill>
              </a:rPr>
              <a:t>parts of the recipe document that, in descriptive markup, would be distinct. This is because, in HTML, the </a:t>
            </a:r>
            <a:r>
              <a:rPr lang="en-US" i="1" dirty="0" smtClean="0">
                <a:solidFill>
                  <a:schemeClr val="tx1"/>
                </a:solidFill>
              </a:rPr>
              <a:t>types</a:t>
            </a:r>
            <a:r>
              <a:rPr lang="en-US" dirty="0" smtClean="0">
                <a:solidFill>
                  <a:schemeClr val="tx1"/>
                </a:solidFill>
              </a:rPr>
              <a:t> of divisions in a document don’t matter. All that matters is what strings of words display as 4-level </a:t>
            </a:r>
            <a:r>
              <a:rPr lang="en-US" dirty="0" smtClean="0">
                <a:solidFill>
                  <a:schemeClr val="tx1"/>
                </a:solidFill>
              </a:rPr>
              <a:t>headings, or 3-level, or whatever </a:t>
            </a:r>
            <a:r>
              <a:rPr lang="en-US" i="1" dirty="0" smtClean="0">
                <a:solidFill>
                  <a:schemeClr val="tx1"/>
                </a:solidFill>
              </a:rPr>
              <a:t>appearance</a:t>
            </a:r>
            <a:r>
              <a:rPr lang="en-US" dirty="0" smtClean="0">
                <a:solidFill>
                  <a:schemeClr val="tx1"/>
                </a:solidFill>
              </a:rPr>
              <a:t> has already been decided.</a:t>
            </a:r>
            <a:endParaRPr lang="en-US" dirty="0" smtClean="0">
              <a:solidFill>
                <a:srgbClr val="FF0000"/>
              </a:solidFill>
            </a:endParaRPr>
          </a:p>
        </p:txBody>
      </p:sp>
    </p:spTree>
    <p:extLst>
      <p:ext uri="{BB962C8B-B14F-4D97-AF65-F5344CB8AC3E}">
        <p14:creationId xmlns:p14="http://schemas.microsoft.com/office/powerpoint/2010/main" val="416235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Why </a:t>
            </a:r>
            <a:r>
              <a:rPr lang="en-US" sz="2400" dirty="0" smtClean="0"/>
              <a:t>XML is the </a:t>
            </a:r>
            <a:r>
              <a:rPr lang="en-US" sz="2400" dirty="0"/>
              <a:t>descriptive markup language of choice for Digital </a:t>
            </a:r>
            <a:r>
              <a:rPr lang="en-US" sz="2400" dirty="0" smtClean="0"/>
              <a:t>Humanities</a:t>
            </a:r>
            <a:endParaRPr lang="en-US" sz="2400" dirty="0"/>
          </a:p>
        </p:txBody>
      </p:sp>
      <p:sp>
        <p:nvSpPr>
          <p:cNvPr id="3" name="Content Placeholder 2"/>
          <p:cNvSpPr>
            <a:spLocks noGrp="1"/>
          </p:cNvSpPr>
          <p:nvPr>
            <p:ph idx="1"/>
          </p:nvPr>
        </p:nvSpPr>
        <p:spPr/>
        <p:txBody>
          <a:bodyPr>
            <a:normAutofit fontScale="70000" lnSpcReduction="20000"/>
          </a:bodyPr>
          <a:lstStyle/>
          <a:p>
            <a:r>
              <a:rPr lang="en-US" dirty="0" smtClean="0"/>
              <a:t>XML, which is a parent language of HTML, meets these scholarly requirements:</a:t>
            </a:r>
          </a:p>
          <a:p>
            <a:pPr lvl="1"/>
            <a:r>
              <a:rPr lang="en-US" dirty="0" smtClean="0"/>
              <a:t>descriptive rather than procedural;</a:t>
            </a:r>
          </a:p>
          <a:p>
            <a:pPr lvl="1"/>
            <a:r>
              <a:rPr lang="en-US" dirty="0" smtClean="0"/>
              <a:t>independent of proprietary software and hardware, and translatable across platforms.</a:t>
            </a:r>
          </a:p>
          <a:p>
            <a:pPr lvl="2"/>
            <a:r>
              <a:rPr lang="en-US" dirty="0" smtClean="0"/>
              <a:t>Therefore, an XML document is as permanent as a printed book, </a:t>
            </a:r>
            <a:r>
              <a:rPr lang="en-US" dirty="0" smtClean="0"/>
              <a:t>and </a:t>
            </a:r>
            <a:r>
              <a:rPr lang="en-US" dirty="0" smtClean="0"/>
              <a:t>more </a:t>
            </a:r>
            <a:r>
              <a:rPr lang="en-US" dirty="0" smtClean="0"/>
              <a:t>flexible and adaptable to describing the </a:t>
            </a:r>
            <a:r>
              <a:rPr lang="en-US" i="1" dirty="0" smtClean="0"/>
              <a:t>structure</a:t>
            </a:r>
            <a:r>
              <a:rPr lang="en-US" dirty="0" smtClean="0"/>
              <a:t> of a document, not its appearance.</a:t>
            </a:r>
            <a:endParaRPr lang="en-US" dirty="0" smtClean="0"/>
          </a:p>
          <a:p>
            <a:r>
              <a:rPr lang="en-US" dirty="0" smtClean="0"/>
              <a:t>What does the descriptive mark-up language XML describe?</a:t>
            </a:r>
          </a:p>
          <a:p>
            <a:pPr lvl="1"/>
            <a:r>
              <a:rPr lang="en-US" dirty="0" smtClean="0"/>
              <a:t>XML is specifically concerned with marking up </a:t>
            </a:r>
            <a:r>
              <a:rPr lang="en-US" dirty="0" smtClean="0">
                <a:solidFill>
                  <a:srgbClr val="E00022"/>
                </a:solidFill>
              </a:rPr>
              <a:t>types of documents</a:t>
            </a:r>
            <a:r>
              <a:rPr lang="en-US" dirty="0" smtClean="0">
                <a:solidFill>
                  <a:schemeClr val="tx1"/>
                </a:solidFill>
              </a:rPr>
              <a:t> (e.g., poems, plays, prose). It enables these document types to be </a:t>
            </a:r>
            <a:r>
              <a:rPr lang="en-US" dirty="0" smtClean="0">
                <a:solidFill>
                  <a:srgbClr val="E00022"/>
                </a:solidFill>
              </a:rPr>
              <a:t>parsed</a:t>
            </a:r>
            <a:r>
              <a:rPr lang="en-US" dirty="0" smtClean="0">
                <a:solidFill>
                  <a:schemeClr val="tx1"/>
                </a:solidFill>
              </a:rPr>
              <a:t> by a computer according to </a:t>
            </a:r>
            <a:r>
              <a:rPr lang="en-US" dirty="0">
                <a:solidFill>
                  <a:schemeClr val="tx1"/>
                </a:solidFill>
              </a:rPr>
              <a:t>a</a:t>
            </a:r>
            <a:r>
              <a:rPr lang="en-US" dirty="0" smtClean="0">
                <a:solidFill>
                  <a:schemeClr val="tx1"/>
                </a:solidFill>
              </a:rPr>
              <a:t> </a:t>
            </a:r>
            <a:r>
              <a:rPr lang="en-US" dirty="0" smtClean="0">
                <a:solidFill>
                  <a:srgbClr val="E00022"/>
                </a:solidFill>
              </a:rPr>
              <a:t>vocabulary</a:t>
            </a:r>
            <a:r>
              <a:rPr lang="en-US" dirty="0" smtClean="0">
                <a:solidFill>
                  <a:schemeClr val="tx1"/>
                </a:solidFill>
              </a:rPr>
              <a:t> and </a:t>
            </a:r>
            <a:r>
              <a:rPr lang="en-US" dirty="0" smtClean="0">
                <a:solidFill>
                  <a:srgbClr val="E00022"/>
                </a:solidFill>
              </a:rPr>
              <a:t>grammar</a:t>
            </a:r>
            <a:r>
              <a:rPr lang="en-US" dirty="0">
                <a:solidFill>
                  <a:schemeClr val="tx1"/>
                </a:solidFill>
              </a:rPr>
              <a:t> </a:t>
            </a:r>
            <a:r>
              <a:rPr lang="en-US" dirty="0" smtClean="0">
                <a:solidFill>
                  <a:schemeClr val="tx1"/>
                </a:solidFill>
              </a:rPr>
              <a:t>designed to explain the documents’ structures (</a:t>
            </a:r>
            <a:r>
              <a:rPr lang="en-US" dirty="0" smtClean="0">
                <a:solidFill>
                  <a:schemeClr val="tx1"/>
                </a:solidFill>
              </a:rPr>
              <a:t>e.g., XML instructs a computer to find “lines” in poems, “chapters” in prose, and so on)</a:t>
            </a:r>
            <a:r>
              <a:rPr lang="en-US" dirty="0" smtClean="0">
                <a:solidFill>
                  <a:schemeClr val="tx1"/>
                </a:solidFill>
              </a:rPr>
              <a:t>.</a:t>
            </a:r>
          </a:p>
          <a:p>
            <a:pPr lvl="1"/>
            <a:r>
              <a:rPr lang="en-US" dirty="0" smtClean="0">
                <a:solidFill>
                  <a:schemeClr val="tx1"/>
                </a:solidFill>
              </a:rPr>
              <a:t>XML </a:t>
            </a:r>
            <a:r>
              <a:rPr lang="en-US" dirty="0" smtClean="0">
                <a:solidFill>
                  <a:schemeClr val="tx1"/>
                </a:solidFill>
              </a:rPr>
              <a:t>is entirely separated from instructions for display (in whatever form)</a:t>
            </a:r>
            <a:r>
              <a:rPr lang="en-US" dirty="0" smtClean="0">
                <a:solidFill>
                  <a:schemeClr val="tx1"/>
                </a:solidFill>
              </a:rPr>
              <a:t>.</a:t>
            </a:r>
          </a:p>
          <a:p>
            <a:pPr lvl="1"/>
            <a:r>
              <a:rPr lang="en-US" dirty="0" smtClean="0">
                <a:solidFill>
                  <a:schemeClr val="tx1"/>
                </a:solidFill>
              </a:rPr>
              <a:t>Fortunately for us, XML </a:t>
            </a:r>
            <a:r>
              <a:rPr lang="en-US" dirty="0">
                <a:solidFill>
                  <a:schemeClr val="tx1"/>
                </a:solidFill>
              </a:rPr>
              <a:t>is a digital language for expressing what English majors typically analyze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99142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is XML?</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smtClean="0"/>
              <a:t>XML (</a:t>
            </a:r>
            <a:r>
              <a:rPr lang="en-US" i="1" dirty="0" smtClean="0">
                <a:solidFill>
                  <a:srgbClr val="FF0000"/>
                </a:solidFill>
              </a:rPr>
              <a:t>extensible </a:t>
            </a:r>
            <a:r>
              <a:rPr lang="en-US" i="1" dirty="0">
                <a:solidFill>
                  <a:srgbClr val="FF0000"/>
                </a:solidFill>
              </a:rPr>
              <a:t>markup </a:t>
            </a:r>
            <a:r>
              <a:rPr lang="en-US" i="1" dirty="0" smtClean="0">
                <a:solidFill>
                  <a:srgbClr val="FF0000"/>
                </a:solidFill>
              </a:rPr>
              <a:t>language</a:t>
            </a:r>
            <a:r>
              <a:rPr lang="en-US" dirty="0" smtClean="0"/>
              <a:t>), like any </a:t>
            </a:r>
            <a:r>
              <a:rPr lang="en-US" dirty="0" smtClean="0">
                <a:solidFill>
                  <a:srgbClr val="E00022"/>
                </a:solidFill>
              </a:rPr>
              <a:t>markup </a:t>
            </a:r>
            <a:r>
              <a:rPr lang="en-US" dirty="0">
                <a:solidFill>
                  <a:srgbClr val="E00022"/>
                </a:solidFill>
              </a:rPr>
              <a:t>language</a:t>
            </a:r>
            <a:r>
              <a:rPr lang="en-US" dirty="0"/>
              <a:t>, </a:t>
            </a:r>
            <a:r>
              <a:rPr lang="en-US" dirty="0" smtClean="0"/>
              <a:t>consists of </a:t>
            </a:r>
            <a:r>
              <a:rPr lang="en-US" dirty="0"/>
              <a:t>a </a:t>
            </a:r>
            <a:r>
              <a:rPr lang="en-US" dirty="0">
                <a:solidFill>
                  <a:srgbClr val="E00022"/>
                </a:solidFill>
              </a:rPr>
              <a:t>vocabulary</a:t>
            </a:r>
            <a:r>
              <a:rPr lang="en-US" dirty="0"/>
              <a:t> (i.e., a</a:t>
            </a:r>
            <a:r>
              <a:rPr lang="en-US" dirty="0" smtClean="0"/>
              <a:t> </a:t>
            </a:r>
            <a:r>
              <a:rPr lang="en-US" dirty="0"/>
              <a:t>set of elements that have meaning), and a </a:t>
            </a:r>
            <a:r>
              <a:rPr lang="en-US" dirty="0">
                <a:solidFill>
                  <a:srgbClr val="E00022"/>
                </a:solidFill>
              </a:rPr>
              <a:t>grammar</a:t>
            </a:r>
            <a:r>
              <a:rPr lang="en-US" dirty="0"/>
              <a:t> (i.e</a:t>
            </a:r>
            <a:r>
              <a:rPr lang="en-US" dirty="0" smtClean="0"/>
              <a:t>., a consistent relationship between the elements forming the vocabulary)</a:t>
            </a:r>
            <a:r>
              <a:rPr lang="en-US" dirty="0"/>
              <a:t>. </a:t>
            </a:r>
          </a:p>
          <a:p>
            <a:pPr lvl="1"/>
            <a:r>
              <a:rPr lang="en-US" dirty="0"/>
              <a:t>For example</a:t>
            </a:r>
            <a:r>
              <a:rPr lang="en-US" dirty="0" smtClean="0"/>
              <a:t>, in a simple XML document using the vocabulary </a:t>
            </a:r>
            <a:r>
              <a:rPr lang="en-US" dirty="0" smtClean="0">
                <a:solidFill>
                  <a:srgbClr val="FF0000"/>
                </a:solidFill>
              </a:rPr>
              <a:t>elements</a:t>
            </a:r>
            <a:r>
              <a:rPr lang="en-US" dirty="0" smtClean="0"/>
              <a:t> </a:t>
            </a:r>
            <a:r>
              <a:rPr lang="en-US" dirty="0" smtClean="0">
                <a:solidFill>
                  <a:srgbClr val="3366FF"/>
                </a:solidFill>
              </a:rPr>
              <a:t>&lt;term&gt;</a:t>
            </a:r>
            <a:r>
              <a:rPr lang="en-US" dirty="0" smtClean="0"/>
              <a:t> </a:t>
            </a:r>
            <a:r>
              <a:rPr lang="en-US" dirty="0"/>
              <a:t>and </a:t>
            </a:r>
            <a:r>
              <a:rPr lang="en-US" dirty="0" smtClean="0">
                <a:solidFill>
                  <a:srgbClr val="3366FF"/>
                </a:solidFill>
              </a:rPr>
              <a:t>&lt;p&gt;</a:t>
            </a:r>
            <a:r>
              <a:rPr lang="en-US" dirty="0" smtClean="0"/>
              <a:t> (for paragraph), the </a:t>
            </a:r>
            <a:r>
              <a:rPr lang="en-US" dirty="0"/>
              <a:t>rules of the </a:t>
            </a:r>
            <a:r>
              <a:rPr lang="en-US" dirty="0">
                <a:solidFill>
                  <a:srgbClr val="FF0000"/>
                </a:solidFill>
              </a:rPr>
              <a:t>grammar</a:t>
            </a:r>
            <a:r>
              <a:rPr lang="en-US" dirty="0"/>
              <a:t> </a:t>
            </a:r>
            <a:r>
              <a:rPr lang="en-US" dirty="0" smtClean="0"/>
              <a:t>dictate that </a:t>
            </a:r>
            <a:r>
              <a:rPr lang="en-US" dirty="0" smtClean="0">
                <a:solidFill>
                  <a:srgbClr val="3366FF"/>
                </a:solidFill>
              </a:rPr>
              <a:t>&lt;term&gt;</a:t>
            </a:r>
            <a:r>
              <a:rPr lang="en-US" dirty="0" smtClean="0"/>
              <a:t> can nest inside </a:t>
            </a:r>
            <a:r>
              <a:rPr lang="en-US" dirty="0" smtClean="0">
                <a:solidFill>
                  <a:srgbClr val="3366FF"/>
                </a:solidFill>
              </a:rPr>
              <a:t>&lt;p&gt;</a:t>
            </a:r>
            <a:r>
              <a:rPr lang="en-US" dirty="0" smtClean="0"/>
              <a:t>, but </a:t>
            </a:r>
            <a:r>
              <a:rPr lang="en-US" dirty="0" smtClean="0">
                <a:solidFill>
                  <a:srgbClr val="3366FF"/>
                </a:solidFill>
              </a:rPr>
              <a:t>&lt;p&gt;</a:t>
            </a:r>
            <a:r>
              <a:rPr lang="en-US" dirty="0" smtClean="0">
                <a:solidFill>
                  <a:srgbClr val="A2B170"/>
                </a:solidFill>
              </a:rPr>
              <a:t> </a:t>
            </a:r>
            <a:r>
              <a:rPr lang="en-US" dirty="0" smtClean="0"/>
              <a:t>cannot nest inside </a:t>
            </a:r>
            <a:r>
              <a:rPr lang="en-US" dirty="0" smtClean="0">
                <a:solidFill>
                  <a:srgbClr val="3366FF"/>
                </a:solidFill>
              </a:rPr>
              <a:t>&lt;term&gt;</a:t>
            </a:r>
            <a:r>
              <a:rPr lang="en-US" dirty="0" smtClean="0"/>
              <a:t>. </a:t>
            </a:r>
          </a:p>
          <a:p>
            <a:pPr lvl="1"/>
            <a:r>
              <a:rPr lang="en-US" dirty="0" smtClean="0"/>
              <a:t>Thus, the following is </a:t>
            </a:r>
            <a:r>
              <a:rPr lang="en-US" dirty="0" smtClean="0">
                <a:solidFill>
                  <a:srgbClr val="FF0000"/>
                </a:solidFill>
              </a:rPr>
              <a:t>well formed</a:t>
            </a:r>
            <a:r>
              <a:rPr lang="en-US" dirty="0" smtClean="0">
                <a:solidFill>
                  <a:schemeClr val="tx1"/>
                </a:solidFill>
              </a:rPr>
              <a:t> (i.e., adheres to grammar):</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rgbClr val="3366FF"/>
                </a:solidFill>
              </a:rPr>
              <a:t>&lt;p&gt;&lt;term&gt;</a:t>
            </a:r>
            <a:r>
              <a:rPr lang="en-US" dirty="0" smtClean="0">
                <a:solidFill>
                  <a:schemeClr val="tx1"/>
                </a:solidFill>
              </a:rPr>
              <a:t>extensible markup language</a:t>
            </a:r>
            <a:r>
              <a:rPr lang="en-US" dirty="0" smtClean="0">
                <a:solidFill>
                  <a:srgbClr val="3366FF"/>
                </a:solidFill>
              </a:rPr>
              <a:t>&lt;/term&gt;&lt;p&gt;</a:t>
            </a: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000000"/>
                </a:solidFill>
              </a:rPr>
              <a:t>But this is not well formed:</a:t>
            </a:r>
            <a:br>
              <a:rPr lang="en-US" dirty="0" smtClean="0">
                <a:solidFill>
                  <a:srgbClr val="000000"/>
                </a:solidFill>
              </a:rPr>
            </a:br>
            <a:r>
              <a:rPr lang="en-US" dirty="0" smtClean="0">
                <a:solidFill>
                  <a:srgbClr val="000000"/>
                </a:solidFill>
              </a:rPr>
              <a:t/>
            </a:r>
            <a:br>
              <a:rPr lang="en-US" dirty="0" smtClean="0">
                <a:solidFill>
                  <a:srgbClr val="000000"/>
                </a:solidFill>
              </a:rPr>
            </a:br>
            <a:r>
              <a:rPr lang="en-US" dirty="0" smtClean="0">
                <a:solidFill>
                  <a:srgbClr val="3366FF"/>
                </a:solidFill>
              </a:rPr>
              <a:t>&lt;</a:t>
            </a:r>
            <a:r>
              <a:rPr lang="en-US" dirty="0">
                <a:solidFill>
                  <a:srgbClr val="3366FF"/>
                </a:solidFill>
              </a:rPr>
              <a:t>term</a:t>
            </a:r>
            <a:r>
              <a:rPr lang="en-US" dirty="0" smtClean="0">
                <a:solidFill>
                  <a:srgbClr val="3366FF"/>
                </a:solidFill>
              </a:rPr>
              <a:t>&gt;&lt;p&gt;</a:t>
            </a:r>
            <a:r>
              <a:rPr lang="en-US" dirty="0" smtClean="0">
                <a:solidFill>
                  <a:schemeClr val="tx1"/>
                </a:solidFill>
              </a:rPr>
              <a:t>extensible </a:t>
            </a:r>
            <a:r>
              <a:rPr lang="en-US" dirty="0">
                <a:solidFill>
                  <a:schemeClr val="tx1"/>
                </a:solidFill>
              </a:rPr>
              <a:t>markup </a:t>
            </a:r>
            <a:r>
              <a:rPr lang="en-US" dirty="0" smtClean="0">
                <a:solidFill>
                  <a:schemeClr val="tx1"/>
                </a:solidFill>
              </a:rPr>
              <a:t>language</a:t>
            </a:r>
            <a:r>
              <a:rPr lang="en-US" dirty="0" smtClean="0">
                <a:solidFill>
                  <a:srgbClr val="3366FF"/>
                </a:solidFill>
              </a:rPr>
              <a:t>&lt;p&gt;&lt;/</a:t>
            </a:r>
            <a:r>
              <a:rPr lang="en-US" dirty="0">
                <a:solidFill>
                  <a:srgbClr val="3366FF"/>
                </a:solidFill>
              </a:rPr>
              <a:t>term</a:t>
            </a:r>
            <a:r>
              <a:rPr lang="en-US" dirty="0" smtClean="0">
                <a:solidFill>
                  <a:srgbClr val="3366FF"/>
                </a:solidFill>
              </a:rPr>
              <a:t>&gt;</a:t>
            </a:r>
            <a:r>
              <a:rPr lang="en-US" dirty="0">
                <a:solidFill>
                  <a:schemeClr val="accent6"/>
                </a:solidFill>
              </a:rPr>
              <a:t/>
            </a:r>
            <a:br>
              <a:rPr lang="en-US" dirty="0">
                <a:solidFill>
                  <a:schemeClr val="accent6"/>
                </a:solidFill>
              </a:rPr>
            </a:br>
            <a:endParaRPr lang="en-US" dirty="0"/>
          </a:p>
          <a:p>
            <a:endParaRPr lang="en-US" dirty="0"/>
          </a:p>
        </p:txBody>
      </p:sp>
    </p:spTree>
    <p:extLst>
      <p:ext uri="{BB962C8B-B14F-4D97-AF65-F5344CB8AC3E}">
        <p14:creationId xmlns:p14="http://schemas.microsoft.com/office/powerpoint/2010/main" val="68339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XML exercise: S</a:t>
            </a:r>
            <a:r>
              <a:rPr lang="en-US" dirty="0" smtClean="0"/>
              <a:t>tep 1 of building a digital edition of a literary work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ultimate goal is to imagine how we might digitize a literary work </a:t>
            </a:r>
            <a:r>
              <a:rPr lang="en-US" dirty="0" smtClean="0"/>
              <a:t>in order not only to preserve its digital form using XML, but also to design an online archive that will allow readers to explore the work and ask questions about it.</a:t>
            </a:r>
          </a:p>
          <a:p>
            <a:r>
              <a:rPr lang="en-US" dirty="0" smtClean="0">
                <a:solidFill>
                  <a:schemeClr val="tx1"/>
                </a:solidFill>
              </a:rPr>
              <a:t>The work is the first professional poetry publication by John Ruskin (1819-1900).</a:t>
            </a:r>
            <a:endParaRPr lang="en-US" dirty="0" smtClean="0">
              <a:solidFill>
                <a:schemeClr val="tx1"/>
              </a:solidFill>
            </a:endParaRPr>
          </a:p>
          <a:p>
            <a:pPr lvl="1"/>
            <a:r>
              <a:rPr lang="en-US" dirty="0" smtClean="0">
                <a:solidFill>
                  <a:schemeClr val="tx1"/>
                </a:solidFill>
              </a:rPr>
              <a:t>As vocabulary, invent </a:t>
            </a:r>
            <a:r>
              <a:rPr lang="en-US" dirty="0" smtClean="0">
                <a:solidFill>
                  <a:srgbClr val="FF0000"/>
                </a:solidFill>
              </a:rPr>
              <a:t>element tags</a:t>
            </a:r>
            <a:r>
              <a:rPr lang="en-US" dirty="0" smtClean="0">
                <a:solidFill>
                  <a:schemeClr val="tx2"/>
                </a:solidFill>
              </a:rPr>
              <a:t> that describe the parts of </a:t>
            </a:r>
            <a:r>
              <a:rPr lang="en-US" dirty="0" smtClean="0">
                <a:solidFill>
                  <a:schemeClr val="tx2"/>
                </a:solidFill>
              </a:rPr>
              <a:t>the poem. </a:t>
            </a:r>
            <a:r>
              <a:rPr lang="en-US" dirty="0" smtClean="0">
                <a:solidFill>
                  <a:schemeClr val="tx2"/>
                </a:solidFill>
              </a:rPr>
              <a:t>For example, </a:t>
            </a:r>
            <a:r>
              <a:rPr lang="en-US" dirty="0" smtClean="0">
                <a:solidFill>
                  <a:schemeClr val="tx2"/>
                </a:solidFill>
              </a:rPr>
              <a:t>the </a:t>
            </a:r>
            <a:r>
              <a:rPr lang="en-US" dirty="0" smtClean="0">
                <a:solidFill>
                  <a:schemeClr val="tx2"/>
                </a:solidFill>
              </a:rPr>
              <a:t>document </a:t>
            </a:r>
            <a:r>
              <a:rPr lang="en-US" dirty="0" smtClean="0">
                <a:solidFill>
                  <a:schemeClr val="tx2"/>
                </a:solidFill>
              </a:rPr>
              <a:t>type is a </a:t>
            </a:r>
            <a:r>
              <a:rPr lang="en-US" dirty="0" smtClean="0">
                <a:solidFill>
                  <a:srgbClr val="FF0000"/>
                </a:solidFill>
              </a:rPr>
              <a:t>&lt;poem&gt;</a:t>
            </a:r>
            <a:r>
              <a:rPr lang="en-US" dirty="0" smtClean="0">
                <a:solidFill>
                  <a:schemeClr val="tx2"/>
                </a:solidFill>
              </a:rPr>
              <a:t>. What parts make up a poem?</a:t>
            </a:r>
            <a:r>
              <a:rPr lang="en-US" dirty="0" smtClean="0">
                <a:solidFill>
                  <a:schemeClr val="tx1"/>
                </a:solidFill>
              </a:rPr>
              <a:t> </a:t>
            </a:r>
            <a:endParaRPr lang="en-US" dirty="0" smtClean="0">
              <a:solidFill>
                <a:schemeClr val="tx1"/>
              </a:solidFill>
            </a:endParaRPr>
          </a:p>
          <a:p>
            <a:pPr lvl="1"/>
            <a:r>
              <a:rPr lang="en-US" dirty="0" smtClean="0">
                <a:solidFill>
                  <a:schemeClr val="tx1"/>
                </a:solidFill>
              </a:rPr>
              <a:t>To be valid, the XML document must observe these XML grammatical rules:</a:t>
            </a:r>
          </a:p>
          <a:p>
            <a:pPr lvl="2"/>
            <a:r>
              <a:rPr lang="en-US" dirty="0" smtClean="0">
                <a:solidFill>
                  <a:schemeClr val="tx1"/>
                </a:solidFill>
              </a:rPr>
              <a:t>The document must be contained entirely by a </a:t>
            </a:r>
            <a:r>
              <a:rPr lang="en-US" dirty="0" smtClean="0">
                <a:solidFill>
                  <a:srgbClr val="FF0000"/>
                </a:solidFill>
              </a:rPr>
              <a:t>root element</a:t>
            </a:r>
            <a:r>
              <a:rPr lang="en-US" dirty="0" smtClean="0">
                <a:solidFill>
                  <a:schemeClr val="tx1"/>
                </a:solidFill>
              </a:rPr>
              <a:t> that defines the document type at the most general meaningful level (say, </a:t>
            </a:r>
            <a:r>
              <a:rPr lang="en-US" dirty="0">
                <a:solidFill>
                  <a:srgbClr val="FF0000"/>
                </a:solidFill>
              </a:rPr>
              <a:t>&lt;poem&gt;</a:t>
            </a:r>
            <a:r>
              <a:rPr lang="en-US" dirty="0" smtClean="0">
                <a:solidFill>
                  <a:schemeClr val="tx1"/>
                </a:solidFill>
              </a:rPr>
              <a:t>)</a:t>
            </a:r>
            <a:r>
              <a:rPr lang="en-US" dirty="0" smtClean="0">
                <a:solidFill>
                  <a:schemeClr val="tx1"/>
                </a:solidFill>
              </a:rPr>
              <a:t>.</a:t>
            </a:r>
          </a:p>
          <a:p>
            <a:pPr lvl="2"/>
            <a:r>
              <a:rPr lang="en-US" dirty="0" smtClean="0">
                <a:solidFill>
                  <a:schemeClr val="tx1"/>
                </a:solidFill>
              </a:rPr>
              <a:t>Elements must nest inside one another logically.</a:t>
            </a:r>
          </a:p>
          <a:p>
            <a:pPr lvl="2"/>
            <a:r>
              <a:rPr lang="en-US" dirty="0" smtClean="0">
                <a:solidFill>
                  <a:schemeClr val="tx1"/>
                </a:solidFill>
              </a:rPr>
              <a:t>An element tag must close (e.g., </a:t>
            </a:r>
            <a:r>
              <a:rPr lang="en-US" dirty="0">
                <a:solidFill>
                  <a:srgbClr val="FF0000"/>
                </a:solidFill>
              </a:rPr>
              <a:t>&lt;poem&gt;</a:t>
            </a:r>
            <a:r>
              <a:rPr lang="en-US" dirty="0" smtClean="0">
                <a:solidFill>
                  <a:srgbClr val="000000"/>
                </a:solidFill>
              </a:rPr>
              <a:t>text </a:t>
            </a:r>
            <a:r>
              <a:rPr lang="en-US" dirty="0" smtClean="0">
                <a:solidFill>
                  <a:srgbClr val="000000"/>
                </a:solidFill>
              </a:rPr>
              <a:t>text </a:t>
            </a:r>
            <a:r>
              <a:rPr lang="en-US" smtClean="0">
                <a:solidFill>
                  <a:srgbClr val="000000"/>
                </a:solidFill>
              </a:rPr>
              <a:t>text </a:t>
            </a:r>
            <a:r>
              <a:rPr lang="en-US" smtClean="0">
                <a:solidFill>
                  <a:srgbClr val="000000"/>
                </a:solidFill>
              </a:rPr>
              <a:t>text</a:t>
            </a:r>
            <a:r>
              <a:rPr lang="en-US">
                <a:solidFill>
                  <a:srgbClr val="FF0000"/>
                </a:solidFill>
              </a:rPr>
              <a:t>&lt;poem&gt;</a:t>
            </a:r>
            <a:r>
              <a:rPr lang="en-US" smtClean="0">
                <a:solidFill>
                  <a:schemeClr val="tx1"/>
                </a:solidFill>
              </a:rPr>
              <a:t>)</a:t>
            </a:r>
            <a:r>
              <a:rPr lang="en-US" dirty="0" smtClean="0">
                <a:solidFill>
                  <a:schemeClr val="tx1"/>
                </a:solidFill>
              </a:rPr>
              <a:t>.</a:t>
            </a:r>
          </a:p>
          <a:p>
            <a:pPr lvl="2"/>
            <a:r>
              <a:rPr lang="en-US" dirty="0" smtClean="0">
                <a:solidFill>
                  <a:schemeClr val="tx1"/>
                </a:solidFill>
              </a:rPr>
              <a:t>Inter-nested elements must close in sequence, like Russian dolls, and cannot cross athwart and overlap one another.</a:t>
            </a:r>
          </a:p>
          <a:p>
            <a:pPr lvl="2"/>
            <a:endParaRPr lang="en-US" dirty="0"/>
          </a:p>
        </p:txBody>
      </p:sp>
    </p:spTree>
    <p:extLst>
      <p:ext uri="{BB962C8B-B14F-4D97-AF65-F5344CB8AC3E}">
        <p14:creationId xmlns:p14="http://schemas.microsoft.com/office/powerpoint/2010/main" val="118575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well formed and granular XML document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purpose of XML encoding is to be able to do things with texts, not just to display them. That is why elements must describe the constituent parts of kinds of documents, and the grammar must place the elements in consistent relation.</a:t>
            </a:r>
          </a:p>
          <a:p>
            <a:pPr lvl="1"/>
            <a:r>
              <a:rPr lang="en-US" dirty="0" smtClean="0"/>
              <a:t>If a scholar wants to analyze several apple pie recipes using a computer, the recipes must be marked up with elements that are meaningful (</a:t>
            </a:r>
            <a:r>
              <a:rPr lang="en-US" dirty="0" smtClean="0">
                <a:solidFill>
                  <a:schemeClr val="accent2"/>
                </a:solidFill>
              </a:rPr>
              <a:t>&lt;ingredients&gt;</a:t>
            </a:r>
            <a:r>
              <a:rPr lang="en-US" dirty="0" smtClean="0">
                <a:solidFill>
                  <a:schemeClr val="tx1"/>
                </a:solidFill>
              </a:rPr>
              <a:t>, </a:t>
            </a:r>
            <a:r>
              <a:rPr lang="en-US" dirty="0" smtClean="0">
                <a:solidFill>
                  <a:schemeClr val="accent2"/>
                </a:solidFill>
              </a:rPr>
              <a:t>&lt;directions&gt;</a:t>
            </a:r>
            <a:r>
              <a:rPr lang="en-US" dirty="0" smtClean="0">
                <a:solidFill>
                  <a:schemeClr val="tx1"/>
                </a:solidFill>
              </a:rPr>
              <a:t>, and so on) as well as consistently named from one recipe to the next. Such recipe documents would be </a:t>
            </a:r>
            <a:r>
              <a:rPr lang="en-US" dirty="0" smtClean="0">
                <a:solidFill>
                  <a:schemeClr val="accent2"/>
                </a:solidFill>
              </a:rPr>
              <a:t>well formed</a:t>
            </a:r>
            <a:r>
              <a:rPr lang="en-US" dirty="0" smtClean="0">
                <a:solidFill>
                  <a:schemeClr val="tx1"/>
                </a:solidFill>
              </a:rPr>
              <a:t>.</a:t>
            </a:r>
          </a:p>
          <a:p>
            <a:pPr lvl="1"/>
            <a:r>
              <a:rPr lang="en-US" dirty="0" smtClean="0">
                <a:solidFill>
                  <a:schemeClr val="tx1"/>
                </a:solidFill>
              </a:rPr>
              <a:t>In order, to carry out a computer-assisted analysis that is powerful, the mark-up should also be </a:t>
            </a:r>
            <a:r>
              <a:rPr lang="en-US" dirty="0" smtClean="0">
                <a:solidFill>
                  <a:schemeClr val="accent2"/>
                </a:solidFill>
              </a:rPr>
              <a:t>granular</a:t>
            </a:r>
            <a:r>
              <a:rPr lang="en-US" dirty="0" smtClean="0">
                <a:solidFill>
                  <a:schemeClr val="tx1"/>
                </a:solidFill>
              </a:rPr>
              <a:t>. That is, the mark-up should be subdivided enough that the document can be parsed into sufficiently small bits (bites, in the case of pies) for analysis.</a:t>
            </a:r>
          </a:p>
          <a:p>
            <a:pPr lvl="2"/>
            <a:r>
              <a:rPr lang="en-US" dirty="0" smtClean="0">
                <a:solidFill>
                  <a:schemeClr val="tx1"/>
                </a:solidFill>
              </a:rPr>
              <a:t>Another way to put it: an inadequately encoded text will give you material for a 3-page paper; a more granular encoded text will give you material for a 10-pager.</a:t>
            </a:r>
            <a:endParaRPr lang="en-US" dirty="0"/>
          </a:p>
        </p:txBody>
      </p:sp>
    </p:spTree>
    <p:extLst>
      <p:ext uri="{BB962C8B-B14F-4D97-AF65-F5344CB8AC3E}">
        <p14:creationId xmlns:p14="http://schemas.microsoft.com/office/powerpoint/2010/main" val="295632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XML exercise: step 2</a:t>
            </a:r>
            <a:endParaRPr lang="en-US" dirty="0"/>
          </a:p>
        </p:txBody>
      </p:sp>
      <p:sp>
        <p:nvSpPr>
          <p:cNvPr id="3" name="Content Placeholder 2"/>
          <p:cNvSpPr>
            <a:spLocks noGrp="1"/>
          </p:cNvSpPr>
          <p:nvPr>
            <p:ph idx="1"/>
          </p:nvPr>
        </p:nvSpPr>
        <p:spPr/>
        <p:txBody>
          <a:bodyPr/>
          <a:lstStyle/>
          <a:p>
            <a:r>
              <a:rPr lang="en-US" dirty="0" smtClean="0"/>
              <a:t>Try making your apple pie XML document more granular. How can you sub-categorize your mark-up? The ingredients list is a good place to start. Remember to maintain grammar rules.</a:t>
            </a:r>
            <a:endParaRPr lang="en-US" dirty="0"/>
          </a:p>
        </p:txBody>
      </p:sp>
    </p:spTree>
    <p:extLst>
      <p:ext uri="{BB962C8B-B14F-4D97-AF65-F5344CB8AC3E}">
        <p14:creationId xmlns:p14="http://schemas.microsoft.com/office/powerpoint/2010/main" val="1072494200"/>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7647</TotalTime>
  <Words>1455</Words>
  <Application>Microsoft Macintosh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Perception</vt:lpstr>
      <vt:lpstr>A turning point in your profession</vt:lpstr>
      <vt:lpstr>Purpose of these classes</vt:lpstr>
      <vt:lpstr>What’s wrong with HTML for the long haul</vt:lpstr>
      <vt:lpstr>Example of HTML procedural markup defining appearance of document, not its structure</vt:lpstr>
      <vt:lpstr>Why XML is the descriptive markup language of choice for Digital Humanities</vt:lpstr>
      <vt:lpstr>What is XML?</vt:lpstr>
      <vt:lpstr>An XML exercise: Step 1 of building a digital edition of a literary work </vt:lpstr>
      <vt:lpstr>A well formed and granular XML document</vt:lpstr>
      <vt:lpstr>An XML exercise: step 2</vt:lpstr>
      <vt:lpstr>How to test the validity of your document</vt:lpstr>
      <vt:lpstr>Whose validity?</vt:lpstr>
      <vt:lpstr>The Text Encoding Initiative (TEI)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Southeastern</dc:creator>
  <cp:lastModifiedBy>Southeastern</cp:lastModifiedBy>
  <cp:revision>68</cp:revision>
  <dcterms:created xsi:type="dcterms:W3CDTF">2013-11-01T01:51:50Z</dcterms:created>
  <dcterms:modified xsi:type="dcterms:W3CDTF">2014-10-04T21:43:47Z</dcterms:modified>
</cp:coreProperties>
</file>