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50000" autoAdjust="0"/>
  </p:normalViewPr>
  <p:slideViewPr>
    <p:cSldViewPr>
      <p:cViewPr>
        <p:scale>
          <a:sx n="50" d="100"/>
          <a:sy n="50" d="100"/>
        </p:scale>
        <p:origin x="64" y="-1704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33400" y="13296900"/>
            <a:ext cx="26212800" cy="116585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287453" indent="-287453" algn="just">
              <a:buFont typeface="Arial"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  <a:p>
            <a:pPr algn="just"/>
            <a:endParaRPr lang="en-US" sz="20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678400" y="25603200"/>
            <a:ext cx="9067800" cy="9982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>
              <a:buFontTx/>
              <a:buChar char="•"/>
            </a:pPr>
            <a:endParaRPr lang="en-US" sz="2000" dirty="0"/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 </a:t>
            </a:r>
            <a:r>
              <a:rPr lang="en-US" sz="3200" dirty="0" smtClean="0">
                <a:latin typeface="Garamond Premr Pro Med"/>
                <a:cs typeface="Garamond Premr Pro Med"/>
              </a:rPr>
              <a:t>Dealing with undefined behavior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Detect it at compile time when possible?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Or leave it up to the programmer? 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762000" y="25984200"/>
            <a:ext cx="16383000" cy="929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>
              <a:buFontTx/>
              <a:buChar char="•"/>
            </a:pPr>
            <a:endParaRPr lang="en-US" sz="2000" dirty="0"/>
          </a:p>
          <a:p>
            <a:pPr marL="287453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Intermediate representations used depends on compiler (e.g., GCC vs. Clang) </a:t>
            </a:r>
          </a:p>
          <a:p>
            <a:pPr marL="287453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GCC</a:t>
            </a:r>
          </a:p>
          <a:p>
            <a:pPr marL="670724" lvl="1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Register Transfer Language (RTL)</a:t>
            </a:r>
          </a:p>
          <a:p>
            <a:pPr marL="670724" lvl="1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GNU GENERIC/GIMPLE</a:t>
            </a:r>
          </a:p>
          <a:p>
            <a:pPr marL="670724" lvl="1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LLVM IR</a:t>
            </a:r>
          </a:p>
          <a:p>
            <a:pPr marL="287453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Clang</a:t>
            </a:r>
          </a:p>
          <a:p>
            <a:pPr marL="670724" lvl="1" indent="-287453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All LLVM IR  </a:t>
            </a: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888941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C is an imperative, statically, weakly, typed language with manual memory management  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Software commonly implemented in C: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Operating systems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High performance scientific applications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Embedded systems </a:t>
            </a: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1277600" y="13335000"/>
            <a:ext cx="92964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Implementation Proces</a:t>
            </a: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s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31000" y="25374600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Challenges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828800" y="25603200"/>
            <a:ext cx="88392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Intermediate Representation Example</a:t>
            </a:r>
            <a:endParaRPr lang="en-US" sz="4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Myriad Pro"/>
                <a:cs typeface="Myriad Pro"/>
              </a:rPr>
              <a:t>Compiling C / Placeholder Title</a:t>
            </a:r>
            <a:r>
              <a:rPr lang="en-US" sz="9600" b="1" dirty="0" smtClean="0">
                <a:solidFill>
                  <a:srgbClr val="FFCC00"/>
                </a:solidFill>
                <a:latin typeface="Myriad Pro"/>
                <a:cs typeface="Myriad Pro"/>
              </a:rPr>
              <a:t> </a:t>
            </a:r>
            <a:endParaRPr lang="en-US" sz="9600" b="1" dirty="0">
              <a:solidFill>
                <a:srgbClr val="FFCC00"/>
              </a:solidFill>
              <a:latin typeface="Myriad Pro"/>
              <a:cs typeface="Myriad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908399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400" dirty="0">
                <a:solidFill>
                  <a:schemeClr val="bg1"/>
                </a:solidFill>
              </a:rPr>
              <a:t>Abdulrahman </a:t>
            </a:r>
            <a:r>
              <a:rPr lang="en-US" sz="5400" dirty="0" err="1" smtClean="0">
                <a:solidFill>
                  <a:schemeClr val="bg1"/>
                </a:solidFill>
              </a:rPr>
              <a:t>Alshammari</a:t>
            </a:r>
            <a:r>
              <a:rPr lang="en-US" sz="5400" dirty="0" smtClean="0">
                <a:solidFill>
                  <a:schemeClr val="bg1"/>
                </a:solidFill>
              </a:rPr>
              <a:t>, Dylan Chapp, </a:t>
            </a:r>
            <a:r>
              <a:rPr lang="en-US" sz="5400" dirty="0" err="1">
                <a:solidFill>
                  <a:schemeClr val="bg1"/>
                </a:solidFill>
              </a:rPr>
              <a:t>Jaewoong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Yoo</a:t>
            </a:r>
            <a:endParaRPr lang="en-US" sz="5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400" y="80010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Built-in types: pointers, char, </a:t>
            </a:r>
            <a:r>
              <a:rPr lang="en-US" sz="3600" dirty="0" err="1" smtClean="0">
                <a:latin typeface="Garamond Premr Pro Med"/>
                <a:cs typeface="Garamond Premr Pro Med"/>
              </a:rPr>
              <a:t>int</a:t>
            </a:r>
            <a:r>
              <a:rPr lang="en-US" sz="3600" dirty="0" smtClean="0">
                <a:latin typeface="Garamond Premr Pro Med"/>
                <a:cs typeface="Garamond Premr Pro Med"/>
              </a:rPr>
              <a:t>/</a:t>
            </a:r>
            <a:r>
              <a:rPr lang="en-US" sz="3600" dirty="0" err="1" smtClean="0">
                <a:latin typeface="Garamond Premr Pro Med"/>
                <a:cs typeface="Garamond Premr Pro Med"/>
              </a:rPr>
              <a:t>uint</a:t>
            </a:r>
            <a:r>
              <a:rPr lang="en-US" sz="3600" dirty="0" smtClean="0">
                <a:latin typeface="Garamond Premr Pro Med"/>
                <a:cs typeface="Garamond Premr Pro Med"/>
              </a:rPr>
              <a:t> of various sizes, float/double, </a:t>
            </a:r>
            <a:r>
              <a:rPr lang="en-US" sz="3600" dirty="0" err="1" smtClean="0">
                <a:latin typeface="Garamond Premr Pro Med"/>
                <a:cs typeface="Garamond Premr Pro Med"/>
              </a:rPr>
              <a:t>enums</a:t>
            </a:r>
            <a:r>
              <a:rPr lang="en-US" sz="3600" dirty="0" smtClean="0">
                <a:latin typeface="Garamond Premr Pro Med"/>
                <a:cs typeface="Garamond Premr Pro Med"/>
              </a:rPr>
              <a:t>, bool (as of C99) 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Derived types: arrays, </a:t>
            </a:r>
            <a:r>
              <a:rPr lang="en-US" sz="3600" dirty="0" err="1" smtClean="0">
                <a:latin typeface="Garamond Premr Pro Med"/>
                <a:cs typeface="Garamond Premr Pro Med"/>
              </a:rPr>
              <a:t>structs</a:t>
            </a:r>
            <a:r>
              <a:rPr lang="en-US" sz="3600" dirty="0" smtClean="0">
                <a:latin typeface="Garamond Premr Pro Med"/>
                <a:cs typeface="Garamond Premr Pro Med"/>
              </a:rPr>
              <a:t>, unions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Loops, control flow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Function pointers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Dynamic memory allocation</a:t>
            </a: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25303" y="18416304"/>
            <a:ext cx="2160949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Pre-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Processor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nip Single Corner Rectangle 3"/>
          <p:cNvSpPr/>
          <p:nvPr/>
        </p:nvSpPr>
        <p:spPr bwMode="auto">
          <a:xfrm>
            <a:off x="3657600" y="21138180"/>
            <a:ext cx="2133600" cy="2467461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Pre-</a:t>
            </a:r>
            <a:br>
              <a:rPr lang="en-US" sz="3600" dirty="0" smtClean="0"/>
            </a:br>
            <a:r>
              <a:rPr lang="en-US" sz="3600" dirty="0" smtClean="0"/>
              <a:t>processor-</a:t>
            </a:r>
            <a:br>
              <a:rPr lang="en-US" sz="3600" dirty="0" smtClean="0"/>
            </a:br>
            <a:r>
              <a:rPr lang="en-US" sz="3600" dirty="0" smtClean="0"/>
              <a:t>directive-</a:t>
            </a:r>
            <a:br>
              <a:rPr lang="en-US" sz="3600" dirty="0" smtClean="0"/>
            </a:br>
            <a:r>
              <a:rPr lang="en-US" sz="3600" dirty="0" smtClean="0"/>
              <a:t>free code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373600" y="11181042"/>
            <a:ext cx="914400" cy="75153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66621" y="13437953"/>
            <a:ext cx="5572124" cy="436671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699201" tIns="699201" rIns="699201" bIns="699201" rtlCol="0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Until 2006, GCC used parser generated by Bison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Now GCC uses </a:t>
            </a:r>
            <a:r>
              <a:rPr lang="en-US" sz="2400" dirty="0" smtClean="0"/>
              <a:t>a hand-written </a:t>
            </a:r>
            <a:r>
              <a:rPr lang="en-US" sz="2400" dirty="0" smtClean="0"/>
              <a:t>recursive-descent </a:t>
            </a:r>
            <a:r>
              <a:rPr lang="en-US" sz="2400" dirty="0" smtClean="0"/>
              <a:t>parser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Better performance and better error messages than ones we’d get from an automatically generated parser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2839648" y="17062473"/>
            <a:ext cx="8534962" cy="4041099"/>
          </a:xfrm>
          <a:prstGeom prst="rect">
            <a:avLst/>
          </a:prstGeom>
          <a:solidFill>
            <a:schemeClr val="tx1">
              <a:lumMod val="10000"/>
              <a:lumOff val="9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4676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2447606" y="18416304"/>
            <a:ext cx="3000788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Target </a:t>
            </a:r>
            <a:r>
              <a:rPr lang="en-US" sz="3600" smtClean="0"/>
              <a:t>Code </a:t>
            </a:r>
            <a:br>
              <a:rPr lang="en-US" sz="3600" smtClean="0"/>
            </a:br>
            <a:r>
              <a:rPr lang="en-US" sz="3600" smtClean="0"/>
              <a:t>Generation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3986253" y="19297563"/>
            <a:ext cx="1035315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 bwMode="auto">
          <a:xfrm>
            <a:off x="12839794" y="16276189"/>
            <a:ext cx="8729172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smtClean="0"/>
              <a:t>Intermediate Representations</a:t>
            </a:r>
            <a:endParaRPr lang="en-US" sz="3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057435" y="15693545"/>
            <a:ext cx="8474339" cy="5410028"/>
            <a:chOff x="11734800" y="18752940"/>
            <a:chExt cx="8474339" cy="541002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1734800" y="21450299"/>
              <a:ext cx="2590800" cy="152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err="1" smtClean="0"/>
                <a:t>Lexer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Left Bracket 7"/>
            <p:cNvSpPr/>
            <p:nvPr/>
          </p:nvSpPr>
          <p:spPr bwMode="auto">
            <a:xfrm rot="5400000">
              <a:off x="14932959" y="18673107"/>
              <a:ext cx="842682" cy="4648200"/>
            </a:xfrm>
            <a:prstGeom prst="leftBracket">
              <a:avLst/>
            </a:prstGeom>
            <a:noFill/>
            <a:ln w="1270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897100" y="20121868"/>
              <a:ext cx="914400" cy="75153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</a:t>
              </a:r>
              <a:r>
                <a:rPr kumimoji="0" lang="en-US" sz="3600" b="0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riangle 9"/>
            <p:cNvSpPr/>
            <p:nvPr/>
          </p:nvSpPr>
          <p:spPr bwMode="auto">
            <a:xfrm rot="5400000">
              <a:off x="13724151" y="20173899"/>
              <a:ext cx="669661" cy="72935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riangle 33"/>
            <p:cNvSpPr/>
            <p:nvPr/>
          </p:nvSpPr>
          <p:spPr bwMode="auto">
            <a:xfrm rot="5400000">
              <a:off x="16505451" y="20173900"/>
              <a:ext cx="669661" cy="72935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3443558" y="18752940"/>
              <a:ext cx="4021508" cy="19660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699201" tIns="699201" rIns="699201" bIns="699201" rtlCol="0" anchor="ctr">
              <a:spAutoFit/>
            </a:bodyPr>
            <a:lstStyle/>
            <a:p>
              <a:pPr algn="ctr" eaLnBrk="1" hangingPunct="1"/>
              <a:r>
                <a:rPr lang="en-US" sz="3600" dirty="0" smtClean="0"/>
                <a:t>Token Stream</a:t>
              </a:r>
            </a:p>
          </p:txBody>
        </p:sp>
        <p:sp>
          <p:nvSpPr>
            <p:cNvPr id="36" name="Left Bracket 35"/>
            <p:cNvSpPr/>
            <p:nvPr/>
          </p:nvSpPr>
          <p:spPr bwMode="auto">
            <a:xfrm rot="16200000">
              <a:off x="14932959" y="21082697"/>
              <a:ext cx="842682" cy="4648200"/>
            </a:xfrm>
            <a:prstGeom prst="leftBracket">
              <a:avLst/>
            </a:prstGeom>
            <a:noFill/>
            <a:ln w="1270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Triangle 36"/>
            <p:cNvSpPr/>
            <p:nvPr/>
          </p:nvSpPr>
          <p:spPr bwMode="auto">
            <a:xfrm rot="16200000">
              <a:off x="13724151" y="23463460"/>
              <a:ext cx="669661" cy="72935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riangle 37"/>
            <p:cNvSpPr/>
            <p:nvPr/>
          </p:nvSpPr>
          <p:spPr bwMode="auto">
            <a:xfrm rot="16200000">
              <a:off x="16505451" y="23463461"/>
              <a:ext cx="669661" cy="72935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13986965" y="22388815"/>
              <a:ext cx="3131568" cy="13716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699201" tIns="699201" rIns="699201" bIns="699201" rtlCol="0" anchor="ctr">
              <a:spAutoFit/>
            </a:bodyPr>
            <a:lstStyle/>
            <a:p>
              <a:pPr algn="ctr" eaLnBrk="1" hangingPunct="1"/>
              <a:r>
                <a:rPr lang="en-US" sz="3600" dirty="0" smtClean="0"/>
                <a:t>Token Requests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6764000" y="21450299"/>
              <a:ext cx="2409824" cy="152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smtClean="0"/>
                <a:t>Parser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28" idx="3"/>
            </p:cNvCxnSpPr>
            <p:nvPr/>
          </p:nvCxnSpPr>
          <p:spPr bwMode="auto">
            <a:xfrm>
              <a:off x="19173824" y="22212299"/>
              <a:ext cx="1035315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3707526" y="17841076"/>
            <a:ext cx="1906729" cy="2073828"/>
            <a:chOff x="23006142" y="16758535"/>
            <a:chExt cx="3140217" cy="3415415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4155400" y="16758535"/>
              <a:ext cx="8382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304658" y="18078450"/>
              <a:ext cx="8382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006142" y="18094886"/>
              <a:ext cx="8382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155400" y="18083680"/>
              <a:ext cx="8382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006142" y="19385716"/>
              <a:ext cx="8382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/>
                <a:t>id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308159" y="19411950"/>
              <a:ext cx="838200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smtClean="0"/>
                <a:t>id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>
              <a:off x="24574500" y="17533982"/>
              <a:ext cx="0" cy="5496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23619618" y="17533982"/>
              <a:ext cx="688182" cy="5496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4848483" y="17538561"/>
              <a:ext cx="690701" cy="5451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3436448" y="18856886"/>
              <a:ext cx="0" cy="5496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25723758" y="18851351"/>
              <a:ext cx="0" cy="5496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16949904" y="18240515"/>
            <a:ext cx="1904603" cy="1274112"/>
            <a:chOff x="19418864" y="20580189"/>
            <a:chExt cx="1904603" cy="1274112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0116690" y="20580189"/>
              <a:ext cx="508952" cy="462684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/>
                <a:t>+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0814515" y="21381637"/>
              <a:ext cx="508952" cy="462684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/>
                <a:t>id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9418864" y="21391617"/>
              <a:ext cx="508952" cy="462684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/>
                <a:t>id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H="1">
              <a:off x="19791365" y="21051038"/>
              <a:ext cx="417862" cy="33377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20537527" y="21053818"/>
              <a:ext cx="419391" cy="3309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cxnSp>
        <p:nvCxnSpPr>
          <p:cNvPr id="66" name="Straight Arrow Connector 65"/>
          <p:cNvCxnSpPr/>
          <p:nvPr/>
        </p:nvCxnSpPr>
        <p:spPr bwMode="auto">
          <a:xfrm>
            <a:off x="15727371" y="19152904"/>
            <a:ext cx="1035315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>
            <a:off x="3986253" y="20457961"/>
            <a:ext cx="1035315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8034</TotalTime>
  <Words>207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Calisto MT</vt:lpstr>
      <vt:lpstr>Garamond Premr Pro Med</vt:lpstr>
      <vt:lpstr>Myriad Pro</vt:lpstr>
      <vt:lpstr>Myriad Pro Light</vt:lpstr>
      <vt:lpstr>Myriad Pro Semibold</vt:lpstr>
      <vt:lpstr>Arial</vt:lpstr>
      <vt:lpstr>Calibri</vt:lpstr>
      <vt:lpstr>Times New Roman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Chapp, Dylan Matthew</cp:lastModifiedBy>
  <cp:revision>213</cp:revision>
  <dcterms:created xsi:type="dcterms:W3CDTF">2001-03-07T08:28:47Z</dcterms:created>
  <dcterms:modified xsi:type="dcterms:W3CDTF">2016-11-29T22:02:00Z</dcterms:modified>
</cp:coreProperties>
</file>