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50000" autoAdjust="0"/>
  </p:normalViewPr>
  <p:slideViewPr>
    <p:cSldViewPr>
      <p:cViewPr>
        <p:scale>
          <a:sx n="110" d="100"/>
          <a:sy n="110" d="100"/>
        </p:scale>
        <p:origin x="-9888" y="-8608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12/1/16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45432" y="13397395"/>
            <a:ext cx="26212800" cy="116585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287453" indent="-287453" algn="just">
              <a:buFont typeface="Arial"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  <a:p>
            <a:pPr algn="just"/>
            <a:endParaRPr lang="en-US" sz="20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678400" y="25603200"/>
            <a:ext cx="9067800" cy="9982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>
              <a:buFontTx/>
              <a:buChar char="•"/>
            </a:pPr>
            <a:endParaRPr lang="en-US" sz="2000" dirty="0"/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 </a:t>
            </a:r>
            <a:r>
              <a:rPr lang="en-US" sz="3200" dirty="0" smtClean="0">
                <a:latin typeface="Garamond Premr Pro Med"/>
                <a:cs typeface="Garamond Premr Pro Med"/>
              </a:rPr>
              <a:t>System calls: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C’s ability to interface with the OS depends on wrappers around actual OS system calls implemented in the C Runtime Library</a:t>
            </a:r>
          </a:p>
          <a:p>
            <a:pPr algn="just">
              <a:buFontTx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  <a:p>
            <a:pPr algn="just">
              <a:buFontTx/>
              <a:buChar char="•"/>
            </a:pPr>
            <a:endParaRPr lang="en-US" sz="3200" dirty="0" smtClean="0">
              <a:latin typeface="Garamond Premr Pro Med"/>
              <a:cs typeface="Garamond Premr Pro Med"/>
            </a:endParaRP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Dealing with undefined behavior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Detect it at compile time when possible?</a:t>
            </a:r>
          </a:p>
          <a:p>
            <a:pPr lvl="1"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Or leave it up to the programmer?</a:t>
            </a:r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</a:t>
            </a:r>
            <a:r>
              <a:rPr lang="en-US" sz="3200" dirty="0" smtClean="0">
                <a:latin typeface="Garamond Premr Pro Med"/>
                <a:cs typeface="Garamond Premr Pro Med"/>
              </a:rPr>
              <a:t> Function pointers  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Global 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vars</a:t>
            </a:r>
            <a:r>
              <a:rPr lang="en-US" sz="3200" dirty="0" smtClean="0">
                <a:latin typeface="Garamond Premr Pro Med"/>
                <a:cs typeface="Garamond Premr Pro Med"/>
              </a:rPr>
              <a:t> over multiple files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Lots of system calls (they’re not technically C, they’re part of the C runtime that we call Unix)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Static 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vars</a:t>
            </a:r>
            <a:r>
              <a:rPr lang="en-US" sz="3200" dirty="0" smtClean="0">
                <a:latin typeface="Garamond Premr Pro Med"/>
                <a:cs typeface="Garamond Premr Pro Med"/>
              </a:rPr>
              <a:t> 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Call by value 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param</a:t>
            </a:r>
            <a:r>
              <a:rPr lang="en-US" sz="3200" dirty="0" smtClean="0">
                <a:latin typeface="Garamond Premr Pro Med"/>
                <a:cs typeface="Garamond Premr Pro Med"/>
              </a:rPr>
              <a:t> passing</a:t>
            </a:r>
          </a:p>
          <a:p>
            <a:pPr algn="just">
              <a:buFontTx/>
              <a:buChar char="•"/>
            </a:pPr>
            <a:r>
              <a:rPr lang="en-US" sz="3200" dirty="0" smtClean="0">
                <a:latin typeface="Garamond Premr Pro Med"/>
                <a:cs typeface="Garamond Premr Pro Med"/>
              </a:rPr>
              <a:t>Storage allocation diagram (</a:t>
            </a:r>
            <a:r>
              <a:rPr lang="en-US" sz="3200" dirty="0" err="1" smtClean="0">
                <a:latin typeface="Garamond Premr Pro Med"/>
                <a:cs typeface="Garamond Premr Pro Med"/>
              </a:rPr>
              <a:t>satck</a:t>
            </a:r>
            <a:r>
              <a:rPr lang="en-US" sz="3200" dirty="0" smtClean="0">
                <a:latin typeface="Garamond Premr Pro Med"/>
                <a:cs typeface="Garamond Premr Pro Med"/>
              </a:rPr>
              <a:t>, static, heap) 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745951" y="26010177"/>
            <a:ext cx="16383000" cy="929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287453" marR="0" lvl="0" indent="-2874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3600" dirty="0" smtClean="0">
              <a:latin typeface="Garamond Premr Pro Med"/>
              <a:cs typeface="Garamond Premr Pro Med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888941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C is an imperative, statically, weakly, typed language with manual memory management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Software commonly implemented in C: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Operating systems 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High performance scientific applications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Embedded systems </a:t>
            </a: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1277600" y="13335000"/>
            <a:ext cx="92964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Implementation Proces</a:t>
            </a: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s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31000" y="25374600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Challenges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828800" y="25603200"/>
            <a:ext cx="88392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Intermediate Representation Example</a:t>
            </a:r>
            <a:endParaRPr lang="en-US" sz="4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Myriad Pro"/>
                <a:cs typeface="Myriad Pro"/>
              </a:rPr>
              <a:t>Compiling C / Placeholder Title</a:t>
            </a:r>
            <a:r>
              <a:rPr lang="en-US" sz="9600" b="1" dirty="0" smtClean="0">
                <a:solidFill>
                  <a:srgbClr val="FFCC00"/>
                </a:solidFill>
                <a:latin typeface="Myriad Pro"/>
                <a:cs typeface="Myriad Pro"/>
              </a:rPr>
              <a:t> </a:t>
            </a:r>
            <a:endParaRPr lang="en-US" sz="9600" b="1" dirty="0">
              <a:solidFill>
                <a:srgbClr val="FFCC00"/>
              </a:solidFill>
              <a:latin typeface="Myriad Pro"/>
              <a:cs typeface="Myriad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908399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400" dirty="0">
                <a:solidFill>
                  <a:schemeClr val="bg1"/>
                </a:solidFill>
              </a:rPr>
              <a:t>Abdulrahman </a:t>
            </a:r>
            <a:r>
              <a:rPr lang="en-US" sz="5400" dirty="0" err="1" smtClean="0">
                <a:solidFill>
                  <a:schemeClr val="bg1"/>
                </a:solidFill>
              </a:rPr>
              <a:t>Alshammari</a:t>
            </a:r>
            <a:r>
              <a:rPr lang="en-US" sz="5400" dirty="0" smtClean="0">
                <a:solidFill>
                  <a:schemeClr val="bg1"/>
                </a:solidFill>
              </a:rPr>
              <a:t>, Dylan Chapp, </a:t>
            </a:r>
            <a:r>
              <a:rPr lang="en-US" sz="5400" dirty="0" err="1">
                <a:solidFill>
                  <a:schemeClr val="bg1"/>
                </a:solidFill>
              </a:rPr>
              <a:t>Jaewoong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Yoo</a:t>
            </a:r>
            <a:endParaRPr lang="en-US" sz="5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400" y="80010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Dynamic memory allocation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All function parameters passed by value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Type System: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</a:rPr>
              <a:t>Static: </a:t>
            </a:r>
            <a:r>
              <a:rPr lang="en-US" sz="3600" dirty="0" smtClean="0">
                <a:latin typeface="Garamond Premr Pro Med"/>
                <a:cs typeface="Garamond Premr Pro Med"/>
              </a:rPr>
              <a:t>Type-safety properties of C programs can be determined at compile-time. </a:t>
            </a:r>
            <a:endParaRPr lang="en-US" sz="3600" dirty="0" smtClean="0">
              <a:latin typeface="Garamond Premr Pro Med"/>
              <a:cs typeface="Garamond Premr Pro Med"/>
              <a:sym typeface="Wingdings"/>
            </a:endParaRPr>
          </a:p>
          <a:p>
            <a:pPr marL="766542" lvl="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  <a:sym typeface="Wingdings"/>
              </a:rPr>
              <a:t>Weak: </a:t>
            </a: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User can bypass the type-system </a:t>
            </a:r>
            <a:br>
              <a:rPr lang="en-US" sz="3600" dirty="0" smtClean="0">
                <a:latin typeface="Garamond Premr Pro Med"/>
                <a:cs typeface="Garamond Premr Pro Med"/>
                <a:sym typeface="Wingdings"/>
              </a:rPr>
            </a:b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e.g., pointer arithmetic or implicit type conversions </a:t>
            </a:r>
            <a:endParaRPr lang="en-US" sz="3600" b="1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55383" y="18127233"/>
            <a:ext cx="5457811" cy="30812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 Preprocessor:</a:t>
            </a:r>
            <a:endParaRPr lang="en-US" sz="3600" dirty="0"/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 source code containing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macros—e.g., #define—into pure C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 code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baseline="0" dirty="0" smtClean="0"/>
              <a:t>Often</a:t>
            </a:r>
            <a:r>
              <a:rPr lang="en-US" sz="2400" dirty="0" smtClean="0"/>
              <a:t> used for toggling platform-</a:t>
            </a:r>
            <a:br>
              <a:rPr lang="en-US" sz="2400" dirty="0" smtClean="0"/>
            </a:br>
            <a:r>
              <a:rPr lang="en-US" sz="2400" dirty="0" smtClean="0"/>
              <a:t>specific features for portability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-6086615" y="18274604"/>
            <a:ext cx="5572124" cy="436671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699201" tIns="699201" rIns="699201" bIns="699201" rtlCol="0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Until 2006, GCC used parser generated by Bison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Now GCC uses a hand-written recursive-descent parser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Better performance and better error messages than ones we’d get from an automatically generated parser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4676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214080" y="18124016"/>
            <a:ext cx="5104705" cy="3081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Code Generation: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Generate from IR 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from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any blocks of inline assembly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baseline="0" dirty="0" smtClean="0"/>
              <a:t>Rely</a:t>
            </a:r>
            <a:r>
              <a:rPr lang="en-US" sz="2400" dirty="0" smtClean="0"/>
              <a:t> on C Runtime Library to </a:t>
            </a:r>
            <a:br>
              <a:rPr lang="en-US" sz="2400" dirty="0" smtClean="0"/>
            </a:br>
            <a:r>
              <a:rPr lang="en-US" sz="2400" dirty="0" smtClean="0"/>
              <a:t>reduce code size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>
            <a:off x="29560725" y="16463648"/>
            <a:ext cx="233338" cy="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 bwMode="auto">
          <a:xfrm>
            <a:off x="26914162" y="20590068"/>
            <a:ext cx="8729172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smtClean="0"/>
              <a:t>Intermediate Representations</a:t>
            </a:r>
            <a:endParaRPr lang="en-US" sz="3600" dirty="0" smtClean="0"/>
          </a:p>
        </p:txBody>
      </p:sp>
      <p:sp>
        <p:nvSpPr>
          <p:cNvPr id="8" name="Left Bracket 7"/>
          <p:cNvSpPr/>
          <p:nvPr/>
        </p:nvSpPr>
        <p:spPr bwMode="auto">
          <a:xfrm rot="5400000">
            <a:off x="31772310" y="13505065"/>
            <a:ext cx="1117286" cy="6162905"/>
          </a:xfrm>
          <a:prstGeom prst="leftBracket">
            <a:avLst/>
          </a:prstGeom>
          <a:noFill/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riangle 33"/>
          <p:cNvSpPr/>
          <p:nvPr/>
        </p:nvSpPr>
        <p:spPr bwMode="auto">
          <a:xfrm rot="5400000">
            <a:off x="33463651" y="17825458"/>
            <a:ext cx="887883" cy="96702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9115539" y="22891262"/>
            <a:ext cx="4021508" cy="19660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dirty="0" smtClean="0"/>
              <a:t>Token Stream</a:t>
            </a:r>
          </a:p>
        </p:txBody>
      </p:sp>
      <p:sp>
        <p:nvSpPr>
          <p:cNvPr id="36" name="Left Bracket 35"/>
          <p:cNvSpPr/>
          <p:nvPr/>
        </p:nvSpPr>
        <p:spPr bwMode="auto">
          <a:xfrm rot="16200000">
            <a:off x="31783610" y="15786162"/>
            <a:ext cx="1117286" cy="6162905"/>
          </a:xfrm>
          <a:prstGeom prst="leftBracket">
            <a:avLst/>
          </a:prstGeom>
          <a:noFill/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riangle 36"/>
          <p:cNvSpPr/>
          <p:nvPr/>
        </p:nvSpPr>
        <p:spPr bwMode="auto">
          <a:xfrm rot="16200000">
            <a:off x="30351293" y="16130985"/>
            <a:ext cx="887883" cy="96702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riangle 37"/>
          <p:cNvSpPr/>
          <p:nvPr/>
        </p:nvSpPr>
        <p:spPr bwMode="auto">
          <a:xfrm rot="16200000">
            <a:off x="33132593" y="16130986"/>
            <a:ext cx="887883" cy="96702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9513824" y="13531251"/>
            <a:ext cx="3131568" cy="1371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699201" tIns="699201" rIns="699201" bIns="699201" rtlCol="0" anchor="ctr">
            <a:spAutoFit/>
          </a:bodyPr>
          <a:lstStyle/>
          <a:p>
            <a:pPr algn="ctr" eaLnBrk="1" hangingPunct="1"/>
            <a:r>
              <a:rPr lang="en-US" sz="3600" dirty="0" smtClean="0"/>
              <a:t>Token Requests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2752895" y="19224684"/>
            <a:ext cx="233338" cy="1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15289270" y="18123408"/>
            <a:ext cx="5633247" cy="3081528"/>
            <a:chOff x="15239133" y="15022049"/>
            <a:chExt cx="5633247" cy="308152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239133" y="15022049"/>
              <a:ext cx="5633247" cy="3081528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15620456" y="15550054"/>
              <a:ext cx="1906729" cy="2073828"/>
              <a:chOff x="23006142" y="16758535"/>
              <a:chExt cx="3140217" cy="341541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24155400" y="16758535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5304658" y="18078450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3006142" y="18094886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4155400" y="18083680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3006142" y="19385716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5308159" y="19411950"/>
                <a:ext cx="838200" cy="762000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24574500" y="17533982"/>
                <a:ext cx="0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55" name="Straight Arrow Connector 54"/>
              <p:cNvCxnSpPr/>
              <p:nvPr/>
            </p:nvCxnSpPr>
            <p:spPr bwMode="auto">
              <a:xfrm flipH="1">
                <a:off x="23619618" y="17533982"/>
                <a:ext cx="688182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24848483" y="17538561"/>
                <a:ext cx="690701" cy="54511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23436448" y="18856886"/>
                <a:ext cx="0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25723758" y="18851351"/>
                <a:ext cx="0" cy="5496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8862834" y="15949493"/>
              <a:ext cx="1904603" cy="1274112"/>
              <a:chOff x="19418864" y="20580189"/>
              <a:chExt cx="1904603" cy="1274112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20116690" y="20580189"/>
                <a:ext cx="508952" cy="462684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b="1" dirty="0"/>
                  <a:t>+</a:t>
                </a:r>
                <a:endParaRPr kumimoji="0" lang="en-US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0814515" y="21381637"/>
                <a:ext cx="508952" cy="462684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9418864" y="21391617"/>
                <a:ext cx="508952" cy="462684"/>
              </a:xfrm>
              <a:prstGeom prst="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/>
                  <a:t>id</a:t>
                </a:r>
                <a:endPara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 bwMode="auto">
              <a:xfrm flipH="1">
                <a:off x="19791365" y="21051038"/>
                <a:ext cx="417862" cy="33377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 bwMode="auto">
              <a:xfrm>
                <a:off x="20537527" y="21053818"/>
                <a:ext cx="419391" cy="33099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66" name="Straight Arrow Connector 65"/>
            <p:cNvCxnSpPr/>
            <p:nvPr/>
          </p:nvCxnSpPr>
          <p:spPr bwMode="auto">
            <a:xfrm>
              <a:off x="17640301" y="16861882"/>
              <a:ext cx="1035315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>
            <a:off x="30311721" y="18141704"/>
            <a:ext cx="2" cy="1035315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" name="Snip Single Corner Rectangle 11"/>
          <p:cNvSpPr/>
          <p:nvPr/>
        </p:nvSpPr>
        <p:spPr bwMode="auto">
          <a:xfrm>
            <a:off x="-9233479" y="28211763"/>
            <a:ext cx="2286000" cy="244661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u="sng" dirty="0" smtClean="0"/>
              <a:t>Source code: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u="sng" dirty="0" smtClean="0"/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 smtClean="0"/>
              <a:t>#include&lt;</a:t>
            </a:r>
            <a:r>
              <a:rPr lang="en-US" sz="2300" dirty="0" err="1" smtClean="0"/>
              <a:t>stdlib.h</a:t>
            </a:r>
            <a:r>
              <a:rPr lang="en-US" sz="2300" dirty="0" smtClean="0"/>
              <a:t>&gt;</a:t>
            </a:r>
            <a:br>
              <a:rPr lang="en-US" sz="2300" dirty="0" smtClean="0"/>
            </a:br>
            <a:r>
              <a:rPr lang="en-US" sz="2300" dirty="0" err="1" smtClean="0"/>
              <a:t>int</a:t>
            </a:r>
            <a:r>
              <a:rPr lang="en-US" sz="2300" dirty="0" smtClean="0"/>
              <a:t> main(...) {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 smtClean="0"/>
              <a:t>…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/>
              <a:t>}</a:t>
            </a:r>
            <a:endParaRPr lang="en-US" sz="2300" dirty="0" smtClean="0"/>
          </a:p>
        </p:txBody>
      </p:sp>
      <p:sp>
        <p:nvSpPr>
          <p:cNvPr id="64" name="Snip Single Corner Rectangle 63"/>
          <p:cNvSpPr/>
          <p:nvPr/>
        </p:nvSpPr>
        <p:spPr bwMode="auto">
          <a:xfrm>
            <a:off x="-5766379" y="28211763"/>
            <a:ext cx="2286000" cy="244661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u="sng" dirty="0" smtClean="0"/>
              <a:t>LLVM IR: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u="sng" dirty="0" smtClean="0"/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dirty="0" smtClean="0"/>
          </a:p>
        </p:txBody>
      </p:sp>
      <p:sp>
        <p:nvSpPr>
          <p:cNvPr id="65" name="Snip Single Corner Rectangle 64"/>
          <p:cNvSpPr/>
          <p:nvPr/>
        </p:nvSpPr>
        <p:spPr bwMode="auto">
          <a:xfrm>
            <a:off x="-2556867" y="28243835"/>
            <a:ext cx="2286000" cy="244661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u="sng" dirty="0" smtClean="0"/>
              <a:t>LLVM IR:</a:t>
            </a:r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u="sng" dirty="0" smtClean="0"/>
          </a:p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3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99" y="26771003"/>
            <a:ext cx="8625801" cy="306399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8936759" y="14682058"/>
            <a:ext cx="3426117" cy="3146829"/>
            <a:chOff x="22707600" y="18575243"/>
            <a:chExt cx="3581400" cy="545470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2707600" y="19605058"/>
              <a:ext cx="3581400" cy="20578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b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Space for stack and </a:t>
              </a: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heap</a:t>
              </a:r>
              <a:r>
                <a:rPr kumimoji="0" lang="en-US" sz="23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to grow into</a:t>
              </a:r>
              <a:br>
                <a:rPr kumimoji="0" lang="en-US" sz="23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3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endPara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2707600" y="21627791"/>
              <a:ext cx="3581400" cy="10135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Runtime Heap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2707600" y="22641317"/>
              <a:ext cx="3581400" cy="1388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Static 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2707600" y="18575243"/>
              <a:ext cx="3581400" cy="10360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Runtime Stack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49" y="30658377"/>
            <a:ext cx="10893145" cy="427334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12561700" y="26263536"/>
            <a:ext cx="4266227" cy="658270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699201" tIns="699201" rIns="699201" bIns="699201" rtlCol="0">
            <a:spAutoFit/>
          </a:bodyPr>
          <a:lstStyle/>
          <a:p>
            <a:pPr marL="287453" indent="-287453">
              <a:buFont typeface="Arial"/>
              <a:buChar char="•"/>
            </a:pPr>
            <a:r>
              <a:rPr lang="en-US" sz="2400" dirty="0">
                <a:latin typeface="Garamond Premr Pro Med"/>
                <a:cs typeface="Garamond Premr Pro Med"/>
              </a:rPr>
              <a:t>Intermediate representations </a:t>
            </a:r>
            <a:r>
              <a:rPr lang="en-US" sz="2400" dirty="0" smtClean="0">
                <a:latin typeface="Garamond Premr Pro Med"/>
                <a:cs typeface="Garamond Premr Pro Med"/>
              </a:rPr>
              <a:t>(IR</a:t>
            </a:r>
            <a:r>
              <a:rPr lang="en-US" sz="2400" dirty="0">
                <a:latin typeface="Garamond Premr Pro Med"/>
                <a:cs typeface="Garamond Premr Pro Med"/>
              </a:rPr>
              <a:t>) </a:t>
            </a:r>
            <a:r>
              <a:rPr lang="en-US" sz="2400" dirty="0" smtClean="0">
                <a:latin typeface="Garamond Premr Pro Med"/>
                <a:cs typeface="Garamond Premr Pro Med"/>
              </a:rPr>
              <a:t>depends </a:t>
            </a:r>
            <a:r>
              <a:rPr lang="en-US" sz="2400" dirty="0">
                <a:latin typeface="Garamond Premr Pro Med"/>
                <a:cs typeface="Garamond Premr Pro Med"/>
              </a:rPr>
              <a:t>on compiler (e.g., </a:t>
            </a:r>
            <a:r>
              <a:rPr lang="en-US" sz="2400" dirty="0" err="1">
                <a:latin typeface="Garamond Premr Pro Med"/>
                <a:cs typeface="Garamond Premr Pro Med"/>
              </a:rPr>
              <a:t>gcc</a:t>
            </a:r>
            <a:r>
              <a:rPr lang="en-US" sz="2400" dirty="0">
                <a:latin typeface="Garamond Premr Pro Med"/>
                <a:cs typeface="Garamond Premr Pro Med"/>
              </a:rPr>
              <a:t> vs. </a:t>
            </a:r>
            <a:r>
              <a:rPr lang="en-US" sz="2400" dirty="0" smtClean="0">
                <a:latin typeface="Garamond Premr Pro Med"/>
                <a:cs typeface="Garamond Premr Pro Med"/>
              </a:rPr>
              <a:t>clang)</a:t>
            </a:r>
            <a:endParaRPr lang="en-US" sz="2400" dirty="0">
              <a:latin typeface="Garamond Premr Pro Med"/>
              <a:cs typeface="Garamond Premr Pro Med"/>
            </a:endParaRPr>
          </a:p>
          <a:p>
            <a:pPr marL="287453" indent="-287453">
              <a:buFont typeface="Arial"/>
              <a:buChar char="•"/>
            </a:pPr>
            <a:r>
              <a:rPr lang="en-US" sz="2400" dirty="0">
                <a:latin typeface="Garamond Premr Pro Med"/>
                <a:cs typeface="Garamond Premr Pro Med"/>
              </a:rPr>
              <a:t>We show an example of the IR that clang generates for a hello </a:t>
            </a:r>
            <a:r>
              <a:rPr lang="en-US" sz="2400" dirty="0" smtClean="0">
                <a:latin typeface="Garamond Premr Pro Med"/>
                <a:cs typeface="Garamond Premr Pro Med"/>
              </a:rPr>
              <a:t>world program</a:t>
            </a:r>
          </a:p>
          <a:p>
            <a:pPr marL="287453" indent="-287453">
              <a:buFont typeface="Arial"/>
              <a:buChar char="•"/>
            </a:pPr>
            <a:r>
              <a:rPr lang="en-US" sz="2400" dirty="0" smtClean="0">
                <a:latin typeface="Garamond Premr Pro Med"/>
                <a:cs typeface="Garamond Premr Pro Med"/>
              </a:rPr>
              <a:t>Unlike </a:t>
            </a:r>
            <a:r>
              <a:rPr lang="en-US" sz="2400" dirty="0" err="1" smtClean="0">
                <a:latin typeface="Garamond Premr Pro Med"/>
                <a:cs typeface="Garamond Premr Pro Med"/>
              </a:rPr>
              <a:t>gcc</a:t>
            </a:r>
            <a:r>
              <a:rPr lang="en-US" sz="2400" dirty="0" smtClean="0">
                <a:latin typeface="Garamond Premr Pro Med"/>
                <a:cs typeface="Garamond Premr Pro Med"/>
              </a:rPr>
              <a:t>, which uses different IRs for</a:t>
            </a:r>
            <a:r>
              <a:rPr lang="en-US" sz="2400" dirty="0"/>
              <a:t> </a:t>
            </a:r>
            <a:r>
              <a:rPr lang="en-US" sz="2400" dirty="0" smtClean="0"/>
              <a:t>each of its passes, clang uses only the LLVM IR for all passes</a:t>
            </a:r>
            <a:endParaRPr lang="en-US" sz="2400" dirty="0">
              <a:latin typeface="Garamond Premr Pro Med"/>
              <a:cs typeface="Garamond Premr Pro Med"/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5376534" y="30033475"/>
            <a:ext cx="1743729" cy="426421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 bwMode="auto">
          <a:xfrm>
            <a:off x="1042957" y="26437998"/>
            <a:ext cx="2316609" cy="8229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 Source Code</a:t>
            </a:r>
          </a:p>
        </p:txBody>
      </p:sp>
      <p:sp>
        <p:nvSpPr>
          <p:cNvPr id="76" name="TextBox 75"/>
          <p:cNvSpPr txBox="1">
            <a:spLocks/>
          </p:cNvSpPr>
          <p:nvPr/>
        </p:nvSpPr>
        <p:spPr bwMode="auto">
          <a:xfrm>
            <a:off x="1045986" y="30278969"/>
            <a:ext cx="2316609" cy="8229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/>
              <a:t>LLVM IR</a:t>
            </a:r>
            <a:endParaRPr lang="en-US" sz="2400" dirty="0" smtClean="0"/>
          </a:p>
        </p:txBody>
      </p:sp>
      <p:sp>
        <p:nvSpPr>
          <p:cNvPr id="78" name="Rectangle 77"/>
          <p:cNvSpPr/>
          <p:nvPr/>
        </p:nvSpPr>
        <p:spPr bwMode="auto">
          <a:xfrm>
            <a:off x="18054133" y="21554578"/>
            <a:ext cx="5039734" cy="314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Runtime Library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Compiler and target </a:t>
            </a:r>
            <a:br>
              <a:rPr lang="en-US" sz="2800" dirty="0" smtClean="0"/>
            </a:br>
            <a:r>
              <a:rPr lang="en-US" sz="2800" dirty="0" smtClean="0"/>
              <a:t>architecture specific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Contains low-level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routines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used by the compiler to create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 executable that can interact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the OS through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syscalls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046720" y="18123408"/>
            <a:ext cx="3210134" cy="3081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Lexer</a:t>
            </a:r>
            <a:r>
              <a:rPr lang="en-US" sz="3600" dirty="0" smtClean="0"/>
              <a:t>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Scan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for valid C 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/>
              <a:t>Scan for blocks </a:t>
            </a:r>
            <a:br>
              <a:rPr lang="en-US" sz="2400" dirty="0" smtClean="0"/>
            </a:br>
            <a:r>
              <a:rPr lang="en-US" sz="2400" dirty="0" smtClean="0"/>
              <a:t>of inline assembly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1662543" y="18123408"/>
            <a:ext cx="3323986" cy="3081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Parser: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/>
              <a:t>Hand-tuned recursive </a:t>
            </a:r>
            <a:br>
              <a:rPr lang="en-US" sz="2400" dirty="0" smtClean="0"/>
            </a:br>
            <a:r>
              <a:rPr lang="en-US" sz="2400" dirty="0" smtClean="0"/>
              <a:t>descent parser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400" dirty="0" smtClean="0"/>
              <a:t>Does some semantic </a:t>
            </a:r>
            <a:br>
              <a:rPr lang="en-US" sz="2400" dirty="0" smtClean="0"/>
            </a:br>
            <a:r>
              <a:rPr lang="en-US" sz="2400" dirty="0" smtClean="0"/>
              <a:t>analysis during </a:t>
            </a:r>
            <a:br>
              <a:rPr lang="en-US" sz="2400" dirty="0" smtClean="0"/>
            </a:br>
            <a:r>
              <a:rPr lang="en-US" sz="2400" dirty="0" smtClean="0"/>
              <a:t>AST construction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riangle 9"/>
          <p:cNvSpPr/>
          <p:nvPr/>
        </p:nvSpPr>
        <p:spPr bwMode="auto">
          <a:xfrm rot="10800000">
            <a:off x="11914167" y="17527413"/>
            <a:ext cx="1139587" cy="54472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741336" y="14264640"/>
            <a:ext cx="5039734" cy="1697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User-defined types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If a definition of a new type </a:t>
            </a:r>
            <a:br>
              <a:rPr lang="en-US" sz="2800" dirty="0" smtClean="0"/>
            </a:br>
            <a:r>
              <a:rPr lang="en-US" sz="2800" dirty="0" smtClean="0"/>
              <a:t>is parsed, update </a:t>
            </a:r>
            <a:r>
              <a:rPr lang="en-US" sz="2800" dirty="0" err="1" smtClean="0"/>
              <a:t>lexer</a:t>
            </a:r>
            <a:r>
              <a:rPr lang="en-US" sz="2800" dirty="0" smtClean="0"/>
              <a:t> stage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938363" y="16572777"/>
            <a:ext cx="2545599" cy="2545599"/>
            <a:chOff x="11322801" y="16227924"/>
            <a:chExt cx="2545599" cy="2545599"/>
          </a:xfrm>
        </p:grpSpPr>
        <p:sp>
          <p:nvSpPr>
            <p:cNvPr id="48" name="Arc 47"/>
            <p:cNvSpPr/>
            <p:nvPr/>
          </p:nvSpPr>
          <p:spPr bwMode="auto">
            <a:xfrm>
              <a:off x="11322801" y="16227924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Arc 84"/>
            <p:cNvSpPr/>
            <p:nvPr/>
          </p:nvSpPr>
          <p:spPr bwMode="auto">
            <a:xfrm rot="16200000">
              <a:off x="11322800" y="16285005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 bwMode="auto">
          <a:xfrm>
            <a:off x="10536573" y="16158254"/>
            <a:ext cx="1424274" cy="9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Typedef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lexeme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392224" y="20253960"/>
            <a:ext cx="3091736" cy="2901471"/>
            <a:chOff x="9745748" y="20648370"/>
            <a:chExt cx="3091736" cy="2901471"/>
          </a:xfrm>
        </p:grpSpPr>
        <p:grpSp>
          <p:nvGrpSpPr>
            <p:cNvPr id="54" name="Group 53"/>
            <p:cNvGrpSpPr/>
            <p:nvPr/>
          </p:nvGrpSpPr>
          <p:grpSpPr>
            <a:xfrm rot="5400000">
              <a:off x="10291885" y="20648370"/>
              <a:ext cx="2545599" cy="2545599"/>
              <a:chOff x="15533201" y="18102903"/>
              <a:chExt cx="2545599" cy="2545599"/>
            </a:xfrm>
          </p:grpSpPr>
          <p:sp>
            <p:nvSpPr>
              <p:cNvPr id="86" name="Arc 85"/>
              <p:cNvSpPr/>
              <p:nvPr/>
            </p:nvSpPr>
            <p:spPr bwMode="auto">
              <a:xfrm>
                <a:off x="15533201" y="18169751"/>
                <a:ext cx="2545599" cy="2431437"/>
              </a:xfrm>
              <a:prstGeom prst="arc">
                <a:avLst/>
              </a:prstGeom>
              <a:noFill/>
              <a:ln w="4572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7" name="Arc 86"/>
              <p:cNvSpPr/>
              <p:nvPr/>
            </p:nvSpPr>
            <p:spPr bwMode="auto">
              <a:xfrm rot="5400000">
                <a:off x="15590282" y="18159984"/>
                <a:ext cx="2545599" cy="2431437"/>
              </a:xfrm>
              <a:prstGeom prst="arc">
                <a:avLst/>
              </a:prstGeom>
              <a:noFill/>
              <a:ln w="4572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8747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90" name="Triangle 89"/>
            <p:cNvSpPr/>
            <p:nvPr/>
          </p:nvSpPr>
          <p:spPr bwMode="auto">
            <a:xfrm>
              <a:off x="9745748" y="21676628"/>
              <a:ext cx="1139587" cy="54472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0840054" y="22638673"/>
              <a:ext cx="1424274" cy="911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/>
                <a:t>Update</a:t>
              </a:r>
              <a:br>
                <a:rPr lang="en-US" sz="2800" dirty="0" smtClean="0"/>
              </a:br>
              <a:r>
                <a:rPr lang="en-US" sz="2800" dirty="0" err="1" smtClean="0"/>
                <a:t>Lexer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1" name="Down Arrow 60"/>
          <p:cNvSpPr/>
          <p:nvPr/>
        </p:nvSpPr>
        <p:spPr bwMode="auto">
          <a:xfrm rot="10800000">
            <a:off x="24046296" y="16500713"/>
            <a:ext cx="997879" cy="146400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Snip Single Corner Rectangle 95"/>
          <p:cNvSpPr/>
          <p:nvPr/>
        </p:nvSpPr>
        <p:spPr bwMode="auto">
          <a:xfrm>
            <a:off x="23093867" y="14282312"/>
            <a:ext cx="2889808" cy="1818978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Executable</a:t>
            </a:r>
          </a:p>
        </p:txBody>
      </p:sp>
      <p:sp>
        <p:nvSpPr>
          <p:cNvPr id="97" name="Snip Single Corner Rectangle 96"/>
          <p:cNvSpPr/>
          <p:nvPr/>
        </p:nvSpPr>
        <p:spPr bwMode="auto">
          <a:xfrm>
            <a:off x="1042957" y="13861364"/>
            <a:ext cx="2665591" cy="3218124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#define DBG</a:t>
            </a:r>
          </a:p>
          <a:p>
            <a:pPr defTabSz="874713"/>
            <a:r>
              <a:rPr lang="en-US" sz="2400" dirty="0" smtClean="0"/>
              <a:t>#define y 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  <a:p>
            <a:pPr defTabSz="874713"/>
            <a:r>
              <a:rPr lang="en-US" sz="2400" dirty="0" err="1" smtClean="0"/>
              <a:t>int</a:t>
            </a:r>
            <a:r>
              <a:rPr lang="en-US" sz="2400" dirty="0" smtClean="0"/>
              <a:t> res = f(</a:t>
            </a:r>
            <a:r>
              <a:rPr lang="en-US" sz="2400" dirty="0" err="1" smtClean="0"/>
              <a:t>x,y,dbg</a:t>
            </a:r>
            <a:r>
              <a:rPr lang="en-US" sz="2400" dirty="0" smtClean="0"/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lang="en-US" sz="2400" dirty="0" smtClean="0"/>
              <a:t>#</a:t>
            </a:r>
            <a:r>
              <a:rPr lang="en-US" sz="2400" dirty="0" err="1" smtClean="0"/>
              <a:t>ifdef</a:t>
            </a:r>
            <a:r>
              <a:rPr lang="en-US" sz="2400" dirty="0" smtClean="0"/>
              <a:t> DBG</a:t>
            </a:r>
          </a:p>
          <a:p>
            <a:pPr defTabSz="874713"/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dbg</a:t>
            </a:r>
            <a:r>
              <a:rPr lang="en-US" sz="2400" dirty="0" smtClean="0"/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lang="en-US" sz="2400" dirty="0" smtClean="0"/>
              <a:t>#</a:t>
            </a:r>
            <a:r>
              <a:rPr lang="en-US" sz="2400" dirty="0" err="1" smtClean="0"/>
              <a:t>endif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…</a:t>
            </a:r>
          </a:p>
        </p:txBody>
      </p:sp>
      <p:sp>
        <p:nvSpPr>
          <p:cNvPr id="100" name="Snip Single Corner Rectangle 99"/>
          <p:cNvSpPr/>
          <p:nvPr/>
        </p:nvSpPr>
        <p:spPr bwMode="auto">
          <a:xfrm>
            <a:off x="3805762" y="21535187"/>
            <a:ext cx="2665591" cy="1828800"/>
          </a:xfrm>
          <a:prstGeom prst="snip1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  <a:p>
            <a:pPr defTabSz="874713"/>
            <a:r>
              <a:rPr lang="en-US" sz="2400" dirty="0" err="1" smtClean="0"/>
              <a:t>int</a:t>
            </a:r>
            <a:r>
              <a:rPr lang="en-US" sz="2400" dirty="0" smtClean="0"/>
              <a:t> res = f(x,1,dbg);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dbg</a:t>
            </a:r>
            <a:r>
              <a:rPr lang="en-US" sz="2400" dirty="0" smtClean="0"/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874713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4140378" y="13872821"/>
            <a:ext cx="2198808" cy="2234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 Source Code with Macros</a:t>
            </a:r>
          </a:p>
        </p:txBody>
      </p:sp>
      <p:sp>
        <p:nvSpPr>
          <p:cNvPr id="102" name="Down Arrow 101"/>
          <p:cNvSpPr/>
          <p:nvPr/>
        </p:nvSpPr>
        <p:spPr bwMode="auto">
          <a:xfrm>
            <a:off x="1227445" y="17259876"/>
            <a:ext cx="997879" cy="75899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721476" y="20230644"/>
            <a:ext cx="2563142" cy="2963891"/>
            <a:chOff x="5952096" y="20846532"/>
            <a:chExt cx="2545599" cy="2963891"/>
          </a:xfrm>
        </p:grpSpPr>
        <p:sp>
          <p:nvSpPr>
            <p:cNvPr id="106" name="Arc 105"/>
            <p:cNvSpPr/>
            <p:nvPr/>
          </p:nvSpPr>
          <p:spPr bwMode="auto">
            <a:xfrm rot="10800000">
              <a:off x="5952096" y="20846532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7" name="Triangle 106"/>
            <p:cNvSpPr/>
            <p:nvPr/>
          </p:nvSpPr>
          <p:spPr bwMode="auto">
            <a:xfrm rot="5400000">
              <a:off x="6871419" y="22968270"/>
              <a:ext cx="1139587" cy="54472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 bwMode="auto">
          <a:xfrm>
            <a:off x="1424466" y="23659011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mtClean="0"/>
              <a:t>Pure C Source Code </a:t>
            </a:r>
            <a:endParaRPr lang="en-US" sz="3600" dirty="0" smtClean="0"/>
          </a:p>
        </p:txBody>
      </p:sp>
      <p:sp>
        <p:nvSpPr>
          <p:cNvPr id="119" name="Down Arrow 118"/>
          <p:cNvSpPr/>
          <p:nvPr/>
        </p:nvSpPr>
        <p:spPr bwMode="auto">
          <a:xfrm rot="16200000">
            <a:off x="7059031" y="19203701"/>
            <a:ext cx="997879" cy="758990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844464" y="19335307"/>
            <a:ext cx="420317" cy="33060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6721180" y="22328639"/>
            <a:ext cx="420317" cy="66688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 rot="16200000">
            <a:off x="22351513" y="20367570"/>
            <a:ext cx="2563142" cy="2963891"/>
            <a:chOff x="5952096" y="20846532"/>
            <a:chExt cx="2545599" cy="2963891"/>
          </a:xfrm>
        </p:grpSpPr>
        <p:sp>
          <p:nvSpPr>
            <p:cNvPr id="104" name="Arc 103"/>
            <p:cNvSpPr/>
            <p:nvPr/>
          </p:nvSpPr>
          <p:spPr bwMode="auto">
            <a:xfrm rot="10800000">
              <a:off x="5952096" y="20846532"/>
              <a:ext cx="2545599" cy="2431437"/>
            </a:xfrm>
            <a:prstGeom prst="arc">
              <a:avLst/>
            </a:prstGeom>
            <a:noFill/>
            <a:ln w="457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5" name="Triangle 104"/>
            <p:cNvSpPr/>
            <p:nvPr/>
          </p:nvSpPr>
          <p:spPr bwMode="auto">
            <a:xfrm rot="5400000">
              <a:off x="6871419" y="22968270"/>
              <a:ext cx="1139587" cy="54472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8756</TotalTime>
  <Words>398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Calisto MT</vt:lpstr>
      <vt:lpstr>Garamond Premr Pro Med</vt:lpstr>
      <vt:lpstr>Myriad Pro</vt:lpstr>
      <vt:lpstr>Myriad Pro Light</vt:lpstr>
      <vt:lpstr>Myriad Pro Semibold</vt:lpstr>
      <vt:lpstr>Times New Roman</vt:lpstr>
      <vt:lpstr>Wingdings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Chapp, Dylan Matthew</cp:lastModifiedBy>
  <cp:revision>244</cp:revision>
  <dcterms:created xsi:type="dcterms:W3CDTF">2001-03-07T08:28:47Z</dcterms:created>
  <dcterms:modified xsi:type="dcterms:W3CDTF">2016-12-01T15:56:27Z</dcterms:modified>
</cp:coreProperties>
</file>