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 autoAdjust="0"/>
    <p:restoredTop sz="50000" autoAdjust="0"/>
  </p:normalViewPr>
  <p:slideViewPr>
    <p:cSldViewPr>
      <p:cViewPr>
        <p:scale>
          <a:sx n="20" d="100"/>
          <a:sy n="20" d="100"/>
        </p:scale>
        <p:origin x="3960" y="616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12/1/16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45432" y="13433970"/>
            <a:ext cx="16533631" cy="226140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287453" indent="-287453" algn="just">
              <a:buFont typeface="Arial"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  <a:p>
            <a:pPr algn="just"/>
            <a:endParaRPr lang="en-US" sz="20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  <a:p>
            <a:pPr algn="just"/>
            <a:endParaRPr lang="en-US" sz="1700" dirty="0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84351" y="26712717"/>
            <a:ext cx="9067800" cy="39423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C is an imperative, statically, weakly, typed language with manual memory management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Software commonly implemented in C: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Operating systems 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High performance scientific applications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</a:rPr>
              <a:t>Embedded systems </a:t>
            </a:r>
            <a:endParaRPr lang="en-US" sz="36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045986" y="13242805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Compilation Stages with Example Outputs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8187863" y="26364243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dirty="0" smtClean="0">
                <a:solidFill>
                  <a:srgbClr val="FFCC00"/>
                </a:solidFill>
                <a:latin typeface="Myriad Pro"/>
                <a:cs typeface="Myriad Pro"/>
              </a:rPr>
              <a:t>Compilation of C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908399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400" dirty="0">
                <a:solidFill>
                  <a:schemeClr val="bg1"/>
                </a:solidFill>
              </a:rPr>
              <a:t>Abdulrahman </a:t>
            </a:r>
            <a:r>
              <a:rPr lang="en-US" sz="5400" dirty="0" err="1" smtClean="0">
                <a:solidFill>
                  <a:schemeClr val="bg1"/>
                </a:solidFill>
              </a:rPr>
              <a:t>Alshammari</a:t>
            </a:r>
            <a:r>
              <a:rPr lang="en-US" sz="5400" dirty="0" smtClean="0">
                <a:solidFill>
                  <a:schemeClr val="bg1"/>
                </a:solidFill>
              </a:rPr>
              <a:t>, Dylan Chapp, </a:t>
            </a:r>
            <a:r>
              <a:rPr lang="en-US" sz="5400" dirty="0" err="1">
                <a:solidFill>
                  <a:schemeClr val="bg1"/>
                </a:solidFill>
              </a:rPr>
              <a:t>Jaewoong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Yoo</a:t>
            </a:r>
            <a:endParaRPr lang="en-US" sz="5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</a:rPr>
              <a:t>Type System: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</a:rPr>
              <a:t>Static: </a:t>
            </a:r>
            <a:r>
              <a:rPr lang="en-US" sz="3600" dirty="0" smtClean="0">
                <a:latin typeface="Garamond Premr Pro Med"/>
                <a:cs typeface="Garamond Premr Pro Med"/>
              </a:rPr>
              <a:t>Type-safety properties of C programs can be determined at compile-time. </a:t>
            </a:r>
            <a:endParaRPr lang="en-US" sz="3600" dirty="0" smtClean="0">
              <a:latin typeface="Garamond Premr Pro Med"/>
              <a:cs typeface="Garamond Premr Pro Med"/>
              <a:sym typeface="Wingdings"/>
            </a:endParaRPr>
          </a:p>
          <a:p>
            <a:pPr marL="766542" lvl="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  <a:sym typeface="Wingdings"/>
              </a:rPr>
              <a:t>Weak: </a:t>
            </a: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User can bypass the type-system </a:t>
            </a:r>
            <a:br>
              <a:rPr lang="en-US" sz="3600" dirty="0" smtClean="0">
                <a:latin typeface="Garamond Premr Pro Med"/>
                <a:cs typeface="Garamond Premr Pro Med"/>
                <a:sym typeface="Wingdings"/>
              </a:rPr>
            </a:b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e.g., pointer arithmetic or implicit type conversions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3600" b="1" dirty="0" smtClean="0">
                <a:latin typeface="Garamond Premr Pro Med"/>
                <a:cs typeface="Garamond Premr Pro Med"/>
                <a:sym typeface="Wingdings"/>
              </a:rPr>
              <a:t>Manual memory management: </a:t>
            </a:r>
          </a:p>
          <a:p>
            <a:pPr marL="766542" lvl="1" indent="-383271" defTabSz="735934">
              <a:buFont typeface="Arial"/>
              <a:buChar char="•"/>
            </a:pPr>
            <a:r>
              <a:rPr lang="en-US" sz="3600" dirty="0" smtClean="0">
                <a:latin typeface="Garamond Premr Pro Med"/>
                <a:cs typeface="Garamond Premr Pro Med"/>
                <a:sym typeface="Wingdings"/>
              </a:rPr>
              <a:t>Allows programmer good control over mapping of data structures to memory for performance-critical code  </a:t>
            </a:r>
            <a:endParaRPr lang="en-US" sz="3600" b="1" dirty="0">
              <a:latin typeface="Garamond Premr Pro Med"/>
              <a:cs typeface="Garamond Premr Pro Med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688472" y="16699698"/>
            <a:ext cx="6787132" cy="30812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Preprocessor:</a:t>
            </a:r>
            <a:endParaRPr lang="en-US" sz="3600" dirty="0"/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Converts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 source code containing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macros—e.g., #define—into pure C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source code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754992" y="29406008"/>
            <a:ext cx="6720611" cy="38313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Code Generation: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Generate assembly code from IR and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blocks of inline assembly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baseline="0" dirty="0" smtClean="0"/>
              <a:t>Rely</a:t>
            </a:r>
            <a:r>
              <a:rPr lang="en-US" sz="2800" dirty="0" smtClean="0"/>
              <a:t> on C Runtime Library to </a:t>
            </a:r>
            <a:br>
              <a:rPr lang="en-US" sz="2800" dirty="0" smtClean="0"/>
            </a:br>
            <a:r>
              <a:rPr lang="en-US" sz="2800" dirty="0" smtClean="0"/>
              <a:t>reduce code size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629522" y="31985744"/>
            <a:ext cx="5039734" cy="3141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 Runtime Library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Compiler and target </a:t>
            </a:r>
            <a:br>
              <a:rPr lang="en-US" sz="2800" dirty="0" smtClean="0"/>
            </a:br>
            <a:r>
              <a:rPr lang="en-US" sz="2800" dirty="0" smtClean="0"/>
              <a:t>architecture specific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Contains low-level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routines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used by the compiler to create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 executable that can interact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with the OS through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syscalls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733657" y="21714196"/>
            <a:ext cx="6741947" cy="2290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Lexer</a:t>
            </a:r>
            <a:r>
              <a:rPr lang="en-US" sz="3600" dirty="0" smtClean="0"/>
              <a:t>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Scan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valid C 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Scan for blocks </a:t>
            </a:r>
            <a:br>
              <a:rPr lang="en-US" sz="2800" dirty="0" smtClean="0"/>
            </a:br>
            <a:r>
              <a:rPr lang="en-US" sz="2800" dirty="0" smtClean="0"/>
              <a:t>of inline assembly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733656" y="24397170"/>
            <a:ext cx="6741947" cy="3081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Parser: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Hand-tuned recursive </a:t>
            </a:r>
            <a:br>
              <a:rPr lang="en-US" sz="2800" dirty="0" smtClean="0"/>
            </a:br>
            <a:r>
              <a:rPr lang="en-US" sz="2800" dirty="0" smtClean="0"/>
              <a:t>descent parser</a:t>
            </a:r>
          </a:p>
          <a:p>
            <a:pPr marL="571500" marR="0" indent="-5715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Constructs abstract syntax tree (AST) </a:t>
            </a:r>
            <a:br>
              <a:rPr lang="en-US" sz="2800" dirty="0" smtClean="0"/>
            </a:br>
            <a:r>
              <a:rPr lang="en-US" sz="2800" dirty="0" smtClean="0"/>
              <a:t>which can then be traversed to do various</a:t>
            </a:r>
            <a:br>
              <a:rPr lang="en-US" sz="2800" dirty="0" smtClean="0"/>
            </a:br>
            <a:r>
              <a:rPr lang="en-US" sz="2800" dirty="0" smtClean="0"/>
              <a:t>forms of semantic analysis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3497263" y="21900496"/>
            <a:ext cx="3312518" cy="3739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User-defined types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Requires inter-</a:t>
            </a:r>
            <a:br>
              <a:rPr lang="en-US" sz="2800" dirty="0" smtClean="0"/>
            </a:br>
            <a:r>
              <a:rPr lang="en-US" sz="2800" dirty="0" smtClean="0"/>
              <a:t>mingling </a:t>
            </a:r>
            <a:r>
              <a:rPr lang="en-US" sz="2800" dirty="0" err="1" smtClean="0"/>
              <a:t>lexing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parsing</a:t>
            </a:r>
            <a:endParaRPr kumimoji="0" lang="en-US" sz="28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If a definition of a</a:t>
            </a:r>
            <a:br>
              <a:rPr lang="en-US" sz="2800" dirty="0" smtClean="0"/>
            </a:br>
            <a:r>
              <a:rPr lang="en-US" sz="2800" dirty="0" smtClean="0"/>
              <a:t>new type is parsed,</a:t>
            </a:r>
            <a:br>
              <a:rPr lang="en-US" sz="2800" dirty="0" smtClean="0"/>
            </a:br>
            <a:r>
              <a:rPr lang="en-US" sz="2800" dirty="0" smtClean="0"/>
              <a:t>update </a:t>
            </a:r>
            <a:r>
              <a:rPr lang="en-US" sz="2800" dirty="0" err="1" smtClean="0"/>
              <a:t>lexer</a:t>
            </a:r>
            <a:r>
              <a:rPr lang="en-US" sz="2800" dirty="0" smtClean="0"/>
              <a:t> stage</a:t>
            </a:r>
            <a:br>
              <a:rPr lang="en-US" sz="2800" dirty="0" smtClean="0"/>
            </a:br>
            <a:r>
              <a:rPr lang="en-US" sz="2800" dirty="0" smtClean="0"/>
              <a:t>to </a:t>
            </a:r>
            <a:r>
              <a:rPr lang="en-US" sz="2800" dirty="0" err="1" smtClean="0"/>
              <a:t>accomodate</a:t>
            </a:r>
            <a:r>
              <a:rPr lang="en-US" sz="2800" dirty="0" smtClean="0"/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7466368" y="13861032"/>
            <a:ext cx="9604969" cy="11936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3600" dirty="0" smtClean="0">
              <a:latin typeface="Garamond Premr Pro Med"/>
              <a:cs typeface="Garamond Premr Pro Me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101217" y="13338487"/>
            <a:ext cx="5555954" cy="6922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Scoping Rules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76" y="14603513"/>
            <a:ext cx="7760792" cy="295227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17" y="17925475"/>
            <a:ext cx="7852608" cy="392766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24" y="27035496"/>
            <a:ext cx="7794993" cy="377335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24" y="22394082"/>
            <a:ext cx="7794993" cy="41673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68" y="31168523"/>
            <a:ext cx="7788349" cy="4621817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22946274" y="16134938"/>
            <a:ext cx="3770593" cy="8401250"/>
            <a:chOff x="23224485" y="17132694"/>
            <a:chExt cx="3426117" cy="807702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224485" y="18657586"/>
              <a:ext cx="3426117" cy="30472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Space for stack and </a:t>
              </a:r>
            </a:p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heap</a:t>
              </a: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to grow into</a:t>
              </a:r>
              <a:b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2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…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3224485" y="21652734"/>
              <a:ext cx="3426117" cy="15007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Heap: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800" dirty="0" smtClean="0"/>
                <a:t>Contains data whose </a:t>
              </a:r>
              <a:br>
                <a:rPr lang="en-US" sz="2800" dirty="0" smtClean="0"/>
              </a:br>
              <a:r>
                <a:rPr lang="en-US" sz="2800" dirty="0" smtClean="0"/>
                <a:t>lifetime is managed by </a:t>
              </a:r>
              <a:br>
                <a:rPr lang="en-US" sz="2800" dirty="0" smtClean="0"/>
              </a:br>
              <a:r>
                <a:rPr lang="en-US" sz="2800" dirty="0" smtClean="0"/>
                <a:t>the programmer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224485" y="23153507"/>
              <a:ext cx="3426117" cy="20562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Static Section: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800" dirty="0" smtClean="0"/>
                <a:t>Contains data that will </a:t>
              </a:r>
              <a:br>
                <a:rPr lang="en-US" sz="2800" dirty="0" smtClean="0"/>
              </a:br>
              <a:r>
                <a:rPr lang="en-US" sz="2800" dirty="0" smtClean="0"/>
                <a:t>persist</a:t>
              </a:r>
              <a:r>
                <a:rPr lang="en-US" sz="2800" dirty="0"/>
                <a:t> </a:t>
              </a:r>
              <a:r>
                <a:rPr lang="en-US" sz="2800" dirty="0" smtClean="0"/>
                <a:t>throughout </a:t>
              </a:r>
              <a:br>
                <a:rPr lang="en-US" sz="2800" dirty="0" smtClean="0"/>
              </a:br>
              <a:r>
                <a:rPr lang="en-US" sz="2800" dirty="0" smtClean="0"/>
                <a:t>execution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3224485" y="17132694"/>
              <a:ext cx="3426117" cy="1534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Runtime Stack:</a:t>
              </a:r>
            </a:p>
            <a:p>
              <a:pPr marL="342900" marR="0" indent="-342900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sz="2800" dirty="0" smtClean="0"/>
                <a:t>Contains data whose </a:t>
              </a:r>
              <a:br>
                <a:rPr lang="en-US" sz="2800" dirty="0" smtClean="0"/>
              </a:br>
              <a:r>
                <a:rPr lang="en-US" sz="2800" dirty="0" smtClean="0"/>
                <a:t>lifetime is determined by</a:t>
              </a:r>
              <a:br>
                <a:rPr lang="en-US" sz="2800" dirty="0" smtClean="0"/>
              </a:br>
              <a:r>
                <a:rPr lang="en-US" sz="2800" dirty="0" smtClean="0"/>
                <a:t>the scope(s) it belongs to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31" name="Straight Arrow Connector 130"/>
          <p:cNvCxnSpPr/>
          <p:nvPr/>
        </p:nvCxnSpPr>
        <p:spPr bwMode="auto">
          <a:xfrm flipH="1" flipV="1">
            <a:off x="24807152" y="20088965"/>
            <a:ext cx="0" cy="65389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grpSp>
        <p:nvGrpSpPr>
          <p:cNvPr id="127" name="Group 126"/>
          <p:cNvGrpSpPr/>
          <p:nvPr/>
        </p:nvGrpSpPr>
        <p:grpSpPr>
          <a:xfrm>
            <a:off x="17808969" y="16052754"/>
            <a:ext cx="5118262" cy="8483434"/>
            <a:chOff x="17829925" y="16964380"/>
            <a:chExt cx="5118262" cy="8483434"/>
          </a:xfrm>
        </p:grpSpPr>
        <p:sp>
          <p:nvSpPr>
            <p:cNvPr id="97" name="Snip Single Corner Rectangle 96"/>
            <p:cNvSpPr/>
            <p:nvPr/>
          </p:nvSpPr>
          <p:spPr bwMode="auto">
            <a:xfrm>
              <a:off x="17838345" y="17046564"/>
              <a:ext cx="4126920" cy="8401250"/>
            </a:xfrm>
            <a:prstGeom prst="snip1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stdlib.h</a:t>
              </a:r>
              <a:r>
                <a:rPr lang="en-US" sz="2400" dirty="0" smtClean="0"/>
                <a:t>&gt;</a:t>
              </a:r>
            </a:p>
            <a:p>
              <a:pPr defTabSz="874713"/>
              <a:r>
                <a:rPr lang="en-US" sz="2400" dirty="0" smtClean="0"/>
                <a:t>#include&lt;</a:t>
              </a:r>
              <a:r>
                <a:rPr lang="en-US" sz="2400" dirty="0" err="1" smtClean="0"/>
                <a:t>foo.h</a:t>
              </a:r>
              <a:r>
                <a:rPr lang="en-US" sz="2400" dirty="0" smtClean="0"/>
                <a:t>&gt;</a:t>
              </a:r>
            </a:p>
            <a:p>
              <a:pPr defTabSz="874713"/>
              <a:endParaRPr lang="en-US" sz="2400" dirty="0" smtClean="0"/>
            </a:p>
            <a:p>
              <a:pPr defTabSz="874713"/>
              <a:r>
                <a:rPr lang="en-US" sz="2400" dirty="0" smtClean="0"/>
                <a:t>// A global variable</a:t>
              </a:r>
            </a:p>
            <a:p>
              <a:pPr defTabSz="874713"/>
              <a:r>
                <a:rPr lang="en-US" sz="2400" dirty="0" smtClean="0"/>
                <a:t>char a[6] = “global”;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smtClean="0"/>
                <a:t>// A static global variable</a:t>
              </a:r>
            </a:p>
            <a:p>
              <a:pPr defTabSz="874713"/>
              <a:r>
                <a:rPr lang="en-US" sz="2400" dirty="0"/>
                <a:t>s</a:t>
              </a:r>
              <a:r>
                <a:rPr lang="en-US" sz="2400" dirty="0" smtClean="0"/>
                <a:t>tatic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count = 0;</a:t>
              </a:r>
            </a:p>
            <a:p>
              <a:pPr defTabSz="874713"/>
              <a:endParaRPr lang="en-US" sz="2400" dirty="0"/>
            </a:p>
            <a:p>
              <a:pPr defTabSz="874713"/>
              <a:r>
                <a:rPr lang="en-US" sz="2400" dirty="0" err="1" smtClean="0"/>
                <a:t>int</a:t>
              </a:r>
              <a:r>
                <a:rPr lang="en-US" sz="2400" dirty="0" smtClean="0"/>
                <a:t> main(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argc</a:t>
              </a:r>
              <a:r>
                <a:rPr lang="en-US" sz="2400" dirty="0" smtClean="0"/>
                <a:t>, char** </a:t>
              </a:r>
              <a:r>
                <a:rPr lang="en-US" sz="2400" dirty="0" err="1" smtClean="0"/>
                <a:t>argv</a:t>
              </a:r>
              <a:r>
                <a:rPr lang="en-US" sz="2400" dirty="0" smtClean="0"/>
                <a:t>) {</a:t>
              </a:r>
            </a:p>
            <a:p>
              <a:pPr defTabSz="874713"/>
              <a:r>
                <a:rPr lang="en-US" sz="2400" dirty="0"/>
                <a:t>	</a:t>
              </a:r>
              <a:r>
                <a:rPr lang="en-US" sz="2400" dirty="0" smtClean="0"/>
                <a:t>// A local variable</a:t>
              </a:r>
            </a:p>
            <a:p>
              <a:pPr defTabSz="874713"/>
              <a:r>
                <a:rPr lang="en-US" sz="2400" dirty="0"/>
                <a:t>	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local = 1;</a:t>
              </a:r>
            </a:p>
            <a:p>
              <a:pPr defTabSz="874713"/>
              <a:r>
                <a:rPr lang="en-US" sz="2400" dirty="0" smtClean="0"/>
                <a:t>	// Dynamically allocated</a:t>
              </a:r>
              <a:br>
                <a:rPr lang="en-US" sz="2400" dirty="0" smtClean="0"/>
              </a:br>
              <a:r>
                <a:rPr lang="en-US" sz="2400" dirty="0" smtClean="0"/>
                <a:t>	// object</a:t>
              </a:r>
            </a:p>
            <a:p>
              <a:pPr defTabSz="874713"/>
              <a:r>
                <a:rPr lang="en-US" sz="2400" dirty="0"/>
                <a:t>	</a:t>
              </a:r>
              <a:r>
                <a:rPr lang="en-US" sz="2400" dirty="0" smtClean="0"/>
                <a:t>Foo f = new Foo();</a:t>
              </a:r>
            </a:p>
            <a:p>
              <a:pPr defTabSz="874713"/>
              <a:r>
                <a:rPr lang="en-US" sz="2400" dirty="0"/>
                <a:t>}</a:t>
              </a:r>
              <a:endParaRPr lang="en-US" sz="2400" dirty="0" smtClean="0"/>
            </a:p>
            <a:p>
              <a:pPr defTabSz="874713"/>
              <a:r>
                <a:rPr lang="en-US" sz="2400" dirty="0"/>
                <a:t>	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8671313" y="21047268"/>
              <a:ext cx="3209457" cy="2106238"/>
            </a:xfrm>
            <a:prstGeom prst="rect">
              <a:avLst/>
            </a:prstGeom>
            <a:noFill/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 bwMode="auto">
            <a:xfrm flipH="1" flipV="1">
              <a:off x="20672045" y="23421529"/>
              <a:ext cx="663955" cy="58316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 bwMode="auto">
            <a:xfrm>
              <a:off x="20672045" y="23975185"/>
              <a:ext cx="2167814" cy="4308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Block Scope</a:t>
              </a: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829925" y="18355599"/>
              <a:ext cx="3205098" cy="1053119"/>
            </a:xfrm>
            <a:prstGeom prst="rect">
              <a:avLst/>
            </a:prstGeom>
            <a:noFill/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 flipH="1">
              <a:off x="20268978" y="17827241"/>
              <a:ext cx="403067" cy="365329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5" name="TextBox 134"/>
            <p:cNvSpPr txBox="1"/>
            <p:nvPr/>
          </p:nvSpPr>
          <p:spPr bwMode="auto">
            <a:xfrm>
              <a:off x="20780373" y="16964380"/>
              <a:ext cx="2167814" cy="12926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Global Scope</a:t>
              </a:r>
              <a:br>
                <a:rPr lang="en-US" sz="2800" dirty="0" smtClean="0">
                  <a:solidFill>
                    <a:srgbClr val="98002E"/>
                  </a:solidFill>
                </a:rPr>
              </a:br>
              <a:r>
                <a:rPr lang="en-US" sz="2800" dirty="0" smtClean="0">
                  <a:solidFill>
                    <a:srgbClr val="98002E"/>
                  </a:solidFill>
                </a:rPr>
                <a:t>Accessible from any file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7872914" y="19547631"/>
              <a:ext cx="3212508" cy="932685"/>
            </a:xfrm>
            <a:prstGeom prst="rect">
              <a:avLst/>
            </a:prstGeom>
            <a:noFill/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874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7915603" y="23665848"/>
              <a:ext cx="2562790" cy="172354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 smtClean="0">
                  <a:solidFill>
                    <a:srgbClr val="98002E"/>
                  </a:solidFill>
                </a:rPr>
                <a:t>Global variable </a:t>
              </a:r>
              <a:br>
                <a:rPr lang="en-US" sz="2800" dirty="0" smtClean="0">
                  <a:solidFill>
                    <a:srgbClr val="98002E"/>
                  </a:solidFill>
                </a:rPr>
              </a:br>
              <a:r>
                <a:rPr lang="en-US" sz="2800" dirty="0" smtClean="0">
                  <a:solidFill>
                    <a:srgbClr val="98002E"/>
                  </a:solidFill>
                </a:rPr>
                <a:t>with static scope</a:t>
              </a:r>
              <a:br>
                <a:rPr lang="en-US" sz="2800" dirty="0" smtClean="0">
                  <a:solidFill>
                    <a:srgbClr val="98002E"/>
                  </a:solidFill>
                </a:rPr>
              </a:br>
              <a:r>
                <a:rPr lang="en-US" sz="2800" dirty="0" smtClean="0">
                  <a:solidFill>
                    <a:srgbClr val="98002E"/>
                  </a:solidFill>
                </a:rPr>
                <a:t>Accessible only</a:t>
              </a:r>
              <a:br>
                <a:rPr lang="en-US" sz="2800" dirty="0" smtClean="0">
                  <a:solidFill>
                    <a:srgbClr val="98002E"/>
                  </a:solidFill>
                </a:rPr>
              </a:br>
              <a:r>
                <a:rPr lang="en-US" sz="2800" dirty="0" smtClean="0">
                  <a:solidFill>
                    <a:srgbClr val="98002E"/>
                  </a:solidFill>
                </a:rPr>
                <a:t>from this file</a:t>
              </a:r>
            </a:p>
          </p:txBody>
        </p:sp>
        <p:cxnSp>
          <p:nvCxnSpPr>
            <p:cNvPr id="144" name="Straight Arrow Connector 143"/>
            <p:cNvCxnSpPr/>
            <p:nvPr/>
          </p:nvCxnSpPr>
          <p:spPr bwMode="auto">
            <a:xfrm flipV="1">
              <a:off x="18247587" y="20551957"/>
              <a:ext cx="0" cy="2907391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8002E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148" name="TextBox 147"/>
          <p:cNvSpPr txBox="1"/>
          <p:nvPr/>
        </p:nvSpPr>
        <p:spPr bwMode="auto">
          <a:xfrm>
            <a:off x="17872914" y="14715824"/>
            <a:ext cx="4377486" cy="11079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Global vs. Block Scopes</a:t>
            </a:r>
          </a:p>
        </p:txBody>
      </p:sp>
      <p:sp>
        <p:nvSpPr>
          <p:cNvPr id="149" name="TextBox 148"/>
          <p:cNvSpPr txBox="1"/>
          <p:nvPr/>
        </p:nvSpPr>
        <p:spPr bwMode="auto">
          <a:xfrm>
            <a:off x="22918507" y="14708954"/>
            <a:ext cx="4377486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/>
              <a:t>Location in Memory</a:t>
            </a:r>
          </a:p>
        </p:txBody>
      </p:sp>
      <p:sp>
        <p:nvSpPr>
          <p:cNvPr id="129" name="Freeform 128"/>
          <p:cNvSpPr/>
          <p:nvPr/>
        </p:nvSpPr>
        <p:spPr bwMode="auto">
          <a:xfrm>
            <a:off x="21269739" y="18849774"/>
            <a:ext cx="2422403" cy="4123523"/>
          </a:xfrm>
          <a:custGeom>
            <a:avLst/>
            <a:gdLst>
              <a:gd name="connsiteX0" fmla="*/ 0 w 2793747"/>
              <a:gd name="connsiteY0" fmla="*/ 173722 h 4492000"/>
              <a:gd name="connsiteX1" fmla="*/ 1093304 w 2793747"/>
              <a:gd name="connsiteY1" fmla="*/ 412261 h 4492000"/>
              <a:gd name="connsiteX2" fmla="*/ 993913 w 2793747"/>
              <a:gd name="connsiteY2" fmla="*/ 3771687 h 4492000"/>
              <a:gd name="connsiteX3" fmla="*/ 2623931 w 2793747"/>
              <a:gd name="connsiteY3" fmla="*/ 4427669 h 4492000"/>
              <a:gd name="connsiteX4" fmla="*/ 2743200 w 2793747"/>
              <a:gd name="connsiteY4" fmla="*/ 4467426 h 4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3747" h="4492000">
                <a:moveTo>
                  <a:pt x="0" y="173722"/>
                </a:moveTo>
                <a:cubicBezTo>
                  <a:pt x="463826" y="-6839"/>
                  <a:pt x="927652" y="-187400"/>
                  <a:pt x="1093304" y="412261"/>
                </a:cubicBezTo>
                <a:cubicBezTo>
                  <a:pt x="1258956" y="1011922"/>
                  <a:pt x="738809" y="3102452"/>
                  <a:pt x="993913" y="3771687"/>
                </a:cubicBezTo>
                <a:cubicBezTo>
                  <a:pt x="1249017" y="4440922"/>
                  <a:pt x="2332383" y="4311713"/>
                  <a:pt x="2623931" y="4427669"/>
                </a:cubicBezTo>
                <a:cubicBezTo>
                  <a:pt x="2915479" y="4543625"/>
                  <a:pt x="2743200" y="4467426"/>
                  <a:pt x="2743200" y="446742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Freeform 135"/>
          <p:cNvSpPr/>
          <p:nvPr/>
        </p:nvSpPr>
        <p:spPr bwMode="auto">
          <a:xfrm>
            <a:off x="21170348" y="17869913"/>
            <a:ext cx="2746835" cy="4792266"/>
          </a:xfrm>
          <a:custGeom>
            <a:avLst/>
            <a:gdLst>
              <a:gd name="connsiteX0" fmla="*/ 0 w 3001617"/>
              <a:gd name="connsiteY0" fmla="*/ 80158 h 5111749"/>
              <a:gd name="connsiteX1" fmla="*/ 1212574 w 3001617"/>
              <a:gd name="connsiteY1" fmla="*/ 298818 h 5111749"/>
              <a:gd name="connsiteX2" fmla="*/ 1490869 w 3001617"/>
              <a:gd name="connsiteY2" fmla="*/ 2505305 h 5111749"/>
              <a:gd name="connsiteX3" fmla="*/ 1331843 w 3001617"/>
              <a:gd name="connsiteY3" fmla="*/ 4731671 h 5111749"/>
              <a:gd name="connsiteX4" fmla="*/ 3001617 w 3001617"/>
              <a:gd name="connsiteY4" fmla="*/ 5109358 h 51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617" h="5111749">
                <a:moveTo>
                  <a:pt x="0" y="80158"/>
                </a:moveTo>
                <a:cubicBezTo>
                  <a:pt x="482048" y="-12608"/>
                  <a:pt x="964096" y="-105373"/>
                  <a:pt x="1212574" y="298818"/>
                </a:cubicBezTo>
                <a:cubicBezTo>
                  <a:pt x="1461052" y="703009"/>
                  <a:pt x="1470991" y="1766496"/>
                  <a:pt x="1490869" y="2505305"/>
                </a:cubicBezTo>
                <a:cubicBezTo>
                  <a:pt x="1510747" y="3244114"/>
                  <a:pt x="1080052" y="4297662"/>
                  <a:pt x="1331843" y="4731671"/>
                </a:cubicBezTo>
                <a:cubicBezTo>
                  <a:pt x="1583634" y="5165680"/>
                  <a:pt x="3001617" y="5109358"/>
                  <a:pt x="3001617" y="5109358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>
            <a:off x="20474609" y="16346365"/>
            <a:ext cx="3058385" cy="4358119"/>
          </a:xfrm>
          <a:custGeom>
            <a:avLst/>
            <a:gdLst>
              <a:gd name="connsiteX0" fmla="*/ 0 w 3061252"/>
              <a:gd name="connsiteY0" fmla="*/ 3955777 h 3986870"/>
              <a:gd name="connsiteX1" fmla="*/ 1709530 w 3061252"/>
              <a:gd name="connsiteY1" fmla="*/ 3498577 h 3986870"/>
              <a:gd name="connsiteX2" fmla="*/ 2246243 w 3061252"/>
              <a:gd name="connsiteY2" fmla="*/ 576473 h 3986870"/>
              <a:gd name="connsiteX3" fmla="*/ 3061252 w 3061252"/>
              <a:gd name="connsiteY3" fmla="*/ 3 h 39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252" h="3986870">
                <a:moveTo>
                  <a:pt x="0" y="3955777"/>
                </a:moveTo>
                <a:cubicBezTo>
                  <a:pt x="667578" y="4008785"/>
                  <a:pt x="1335156" y="4061794"/>
                  <a:pt x="1709530" y="3498577"/>
                </a:cubicBezTo>
                <a:cubicBezTo>
                  <a:pt x="2083904" y="2935360"/>
                  <a:pt x="2020956" y="1159569"/>
                  <a:pt x="2246243" y="576473"/>
                </a:cubicBezTo>
                <a:cubicBezTo>
                  <a:pt x="2471530" y="-6623"/>
                  <a:pt x="3061252" y="3"/>
                  <a:pt x="3061252" y="3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21190226" y="20972332"/>
            <a:ext cx="2226365" cy="734729"/>
          </a:xfrm>
          <a:custGeom>
            <a:avLst/>
            <a:gdLst>
              <a:gd name="connsiteX0" fmla="*/ 0 w 2226365"/>
              <a:gd name="connsiteY0" fmla="*/ 734729 h 734729"/>
              <a:gd name="connsiteX1" fmla="*/ 1530626 w 2226365"/>
              <a:gd name="connsiteY1" fmla="*/ 58868 h 734729"/>
              <a:gd name="connsiteX2" fmla="*/ 2226365 w 2226365"/>
              <a:gd name="connsiteY2" fmla="*/ 78746 h 7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6365" h="734729">
                <a:moveTo>
                  <a:pt x="0" y="734729"/>
                </a:moveTo>
                <a:cubicBezTo>
                  <a:pt x="579782" y="451463"/>
                  <a:pt x="1159565" y="168198"/>
                  <a:pt x="1530626" y="58868"/>
                </a:cubicBezTo>
                <a:cubicBezTo>
                  <a:pt x="1901687" y="-50463"/>
                  <a:pt x="2064026" y="14141"/>
                  <a:pt x="2226365" y="78746"/>
                </a:cubicBezTo>
              </a:path>
            </a:pathLst>
          </a:cu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 bwMode="auto">
          <a:xfrm rot="10800000" flipH="1" flipV="1">
            <a:off x="24718995" y="17913380"/>
            <a:ext cx="0" cy="65389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7" name="Triangle 36"/>
          <p:cNvSpPr/>
          <p:nvPr/>
        </p:nvSpPr>
        <p:spPr bwMode="auto">
          <a:xfrm rot="5400000">
            <a:off x="23463064" y="16232481"/>
            <a:ext cx="317416" cy="32756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2" name="Triangle 161"/>
          <p:cNvSpPr/>
          <p:nvPr/>
        </p:nvSpPr>
        <p:spPr bwMode="auto">
          <a:xfrm rot="6660000">
            <a:off x="23251493" y="20969476"/>
            <a:ext cx="344515" cy="30083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3" name="Triangle 162"/>
          <p:cNvSpPr/>
          <p:nvPr/>
        </p:nvSpPr>
        <p:spPr bwMode="auto">
          <a:xfrm rot="5400000">
            <a:off x="23702543" y="22494924"/>
            <a:ext cx="317947" cy="31011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4" name="Triangle 163"/>
          <p:cNvSpPr/>
          <p:nvPr/>
        </p:nvSpPr>
        <p:spPr bwMode="auto">
          <a:xfrm rot="6600000">
            <a:off x="23533168" y="22804115"/>
            <a:ext cx="317947" cy="310114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11834965" y="13621500"/>
            <a:ext cx="5039734" cy="2804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Macros</a:t>
            </a:r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800" dirty="0" smtClean="0"/>
              <a:t>Allows programmer to include</a:t>
            </a:r>
            <a:br>
              <a:rPr lang="en-US" sz="2800" dirty="0" smtClean="0"/>
            </a:br>
            <a:r>
              <a:rPr lang="en-US" sz="2800" dirty="0" smtClean="0"/>
              <a:t>needed library headers, define</a:t>
            </a:r>
            <a:br>
              <a:rPr lang="en-US" sz="2800" dirty="0" smtClean="0"/>
            </a:br>
            <a:r>
              <a:rPr lang="en-US" sz="2800" dirty="0" smtClean="0"/>
              <a:t>platform-specific constants,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pPr marL="457200" marR="0" indent="-457200" defTabSz="874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part of C grammar, hence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preprocess before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lex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/parse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Text Box 6"/>
          <p:cNvSpPr txBox="1">
            <a:spLocks noChangeArrowheads="1"/>
          </p:cNvSpPr>
          <p:nvPr/>
        </p:nvSpPr>
        <p:spPr bwMode="auto">
          <a:xfrm>
            <a:off x="17684351" y="32061791"/>
            <a:ext cx="9067800" cy="39423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C11 Standard, </a:t>
            </a:r>
            <a:r>
              <a:rPr lang="en-US" sz="3200" dirty="0"/>
              <a:t>ISO/IEC 9899:2011 </a:t>
            </a:r>
          </a:p>
        </p:txBody>
      </p:sp>
      <p:sp>
        <p:nvSpPr>
          <p:cNvPr id="171" name="Text Box 20"/>
          <p:cNvSpPr txBox="1">
            <a:spLocks noChangeArrowheads="1"/>
          </p:cNvSpPr>
          <p:nvPr/>
        </p:nvSpPr>
        <p:spPr bwMode="auto">
          <a:xfrm>
            <a:off x="18187863" y="31811454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References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722579" y="30964927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x</a:t>
            </a:r>
            <a:r>
              <a:rPr lang="en-US" sz="3600" dirty="0" smtClean="0"/>
              <a:t>86 Assembly</a:t>
            </a:r>
          </a:p>
        </p:txBody>
      </p:sp>
      <p:sp>
        <p:nvSpPr>
          <p:cNvPr id="178" name="TextBox 177"/>
          <p:cNvSpPr txBox="1"/>
          <p:nvPr/>
        </p:nvSpPr>
        <p:spPr bwMode="auto">
          <a:xfrm>
            <a:off x="722579" y="26751605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LLVM IR</a:t>
            </a:r>
          </a:p>
        </p:txBody>
      </p:sp>
      <p:sp>
        <p:nvSpPr>
          <p:cNvPr id="179" name="TextBox 178"/>
          <p:cNvSpPr txBox="1"/>
          <p:nvPr/>
        </p:nvSpPr>
        <p:spPr bwMode="auto">
          <a:xfrm>
            <a:off x="722579" y="22088855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Clang AST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770994" y="17759278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Pure C Source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5970754" y="14125644"/>
            <a:ext cx="4519643" cy="10567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C Source with Macros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8911</TotalTime>
  <Words>220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Calisto MT</vt:lpstr>
      <vt:lpstr>Garamond Premr Pro Med</vt:lpstr>
      <vt:lpstr>Myriad Pro</vt:lpstr>
      <vt:lpstr>Myriad Pro Light</vt:lpstr>
      <vt:lpstr>Myriad Pro Semibold</vt:lpstr>
      <vt:lpstr>Times New Roman</vt:lpstr>
      <vt:lpstr>Wingdings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Chapp, Dylan Matthew</cp:lastModifiedBy>
  <cp:revision>274</cp:revision>
  <dcterms:created xsi:type="dcterms:W3CDTF">2001-03-07T08:28:47Z</dcterms:created>
  <dcterms:modified xsi:type="dcterms:W3CDTF">2016-12-01T18:32:36Z</dcterms:modified>
</cp:coreProperties>
</file>