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A0000"/>
    <a:srgbClr val="98002E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 autoAdjust="0"/>
    <p:restoredTop sz="50000" autoAdjust="0"/>
  </p:normalViewPr>
  <p:slideViewPr>
    <p:cSldViewPr>
      <p:cViewPr>
        <p:scale>
          <a:sx n="30" d="100"/>
          <a:sy n="30" d="100"/>
        </p:scale>
        <p:origin x="2576" y="144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12/1/16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83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45432" y="13335000"/>
            <a:ext cx="16533631" cy="22614057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86140" tIns="586140" rIns="586140" bIns="586140"/>
          <a:lstStyle/>
          <a:p>
            <a:pPr marL="287453" indent="-287453" algn="just">
              <a:buFont typeface="Arial"/>
              <a:buChar char="•"/>
            </a:pPr>
            <a:endParaRPr lang="en-US" sz="3200" dirty="0" smtClean="0">
              <a:latin typeface="Garamond Premr Pro Med"/>
              <a:cs typeface="Garamond Premr Pro Med"/>
            </a:endParaRPr>
          </a:p>
          <a:p>
            <a:pPr algn="just"/>
            <a:endParaRPr lang="en-US" sz="2000" dirty="0" smtClean="0"/>
          </a:p>
          <a:p>
            <a:pPr algn="just"/>
            <a:endParaRPr lang="en-US" sz="1700" dirty="0" smtClean="0"/>
          </a:p>
          <a:p>
            <a:pPr algn="just"/>
            <a:endParaRPr lang="en-US" sz="1700" dirty="0" smtClean="0"/>
          </a:p>
          <a:p>
            <a:pPr algn="just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466368" y="27054491"/>
            <a:ext cx="9604968" cy="6488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• Managing 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accessibility of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non-static 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global </a:t>
            </a:r>
          </a:p>
          <a:p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variables </a:t>
            </a:r>
          </a:p>
          <a:p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• Implementing 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pointers, pointer casts, pointer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 arithmetic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9248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C is an imperative, statically, weakly, typed language with manual memory management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Software commonly implemented in C: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Operating systems 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High performance scientific applications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Embedded systems 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045985" y="13242805"/>
            <a:ext cx="10089477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Compilation Stages with Example Outputs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8047288" y="26593800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Challenges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Arial" charset="0"/>
                <a:ea typeface="Arial" charset="0"/>
                <a:cs typeface="Arial" charset="0"/>
              </a:rPr>
              <a:t>Compilation of C </a:t>
            </a:r>
            <a:endParaRPr lang="en-US" sz="9600" b="1" dirty="0">
              <a:solidFill>
                <a:srgbClr val="FFCC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846844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Abdulrahman </a:t>
            </a:r>
            <a:r>
              <a:rPr lang="en-US" sz="5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Alshammari</a:t>
            </a:r>
            <a:r>
              <a:rPr lang="en-US" sz="5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Dylan Chapp, </a:t>
            </a:r>
            <a:r>
              <a:rPr lang="en-US" sz="5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Jaewoong</a:t>
            </a:r>
            <a:r>
              <a:rPr lang="en-US" sz="5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Yoo</a:t>
            </a:r>
            <a:endParaRPr lang="en-US" sz="5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399" y="7924800"/>
            <a:ext cx="13202937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Type System: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b="1" i="1" dirty="0" smtClean="0">
                <a:latin typeface="Helvetica" charset="0"/>
                <a:ea typeface="Helvetica" charset="0"/>
                <a:cs typeface="Helvetica" charset="0"/>
              </a:rPr>
              <a:t>Static</a:t>
            </a:r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Type-safety properties of C programs can be determined at compile-time. </a:t>
            </a:r>
            <a:endParaRPr lang="en-US" sz="3000" dirty="0" smtClean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b="1" i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Weak</a:t>
            </a:r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: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User can bypass the type-system e.g., pointer arithmetic or implicit type conversions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Manual memory management: 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Allows programmer good control over mapping of data structures to memory for performance-critical code</a:t>
            </a:r>
            <a:r>
              <a:rPr lang="en-US" sz="3000" dirty="0" smtClean="0">
                <a:latin typeface="Garamond Premr Pro Med"/>
                <a:cs typeface="Garamond Premr Pro Med"/>
                <a:sym typeface="Wingdings"/>
              </a:rPr>
              <a:t>  </a:t>
            </a:r>
            <a:endParaRPr lang="en-US" sz="3000" b="1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210800" y="16535400"/>
            <a:ext cx="6318919" cy="20502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82880" marR="0" indent="0" algn="just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Preprocessor:</a:t>
            </a:r>
            <a:endParaRPr lang="en-US" sz="3600" dirty="0"/>
          </a:p>
          <a:p>
            <a:pPr marL="840471" lvl="1" indent="-457200" defTabSz="874713">
              <a:buFont typeface="Arial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 source code containing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macros—e.g., #define—into pure C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 code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3914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9754992" y="30175200"/>
            <a:ext cx="6774727" cy="26557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Code Generation: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Generate assembly code from IR and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 blocks of inline assembly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baseline="0" dirty="0" smtClean="0"/>
              <a:t>Rely</a:t>
            </a:r>
            <a:r>
              <a:rPr lang="en-US" sz="2800" dirty="0" smtClean="0"/>
              <a:t> on C Runtime Library to </a:t>
            </a:r>
            <a:br>
              <a:rPr lang="en-US" sz="2800" dirty="0" smtClean="0"/>
            </a:br>
            <a:r>
              <a:rPr lang="en-US" sz="2800" dirty="0" smtClean="0"/>
              <a:t>reduce code size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-7239000" y="32504453"/>
            <a:ext cx="5039734" cy="314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Runtime Library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Compiler and target </a:t>
            </a:r>
            <a:br>
              <a:rPr lang="en-US" sz="2800" dirty="0" smtClean="0"/>
            </a:br>
            <a:r>
              <a:rPr lang="en-US" sz="2800" dirty="0" smtClean="0"/>
              <a:t>architecture specific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Contains low-level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routines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used by the compiler to create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 executable that can interact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the OS through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syscalls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348835" y="19888916"/>
            <a:ext cx="3662565" cy="215875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Lexer</a:t>
            </a:r>
            <a:r>
              <a:rPr lang="en-US" sz="3600" dirty="0" smtClean="0"/>
              <a:t>:</a:t>
            </a:r>
          </a:p>
          <a:p>
            <a:pPr marL="840471" lvl="1" indent="-457200" defTabSz="874713">
              <a:buFont typeface="Arial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Scan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valid C </a:t>
            </a:r>
          </a:p>
          <a:p>
            <a:pPr marL="840471" lvl="1" indent="-457200" defTabSz="874713">
              <a:buFont typeface="Arial" charset="0"/>
              <a:buChar char="•"/>
            </a:pPr>
            <a:r>
              <a:rPr lang="en-US" sz="2800" dirty="0" smtClean="0"/>
              <a:t>Scan for blocks </a:t>
            </a:r>
            <a:br>
              <a:rPr lang="en-US" sz="2800" dirty="0" smtClean="0"/>
            </a:br>
            <a:r>
              <a:rPr lang="en-US" sz="2800" dirty="0" smtClean="0"/>
              <a:t>of inline assembly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779930" y="25798272"/>
            <a:ext cx="6749789" cy="30815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defTabSz="874713"/>
            <a:r>
              <a:rPr lang="en-US" sz="3600" dirty="0"/>
              <a:t>Parser:</a:t>
            </a:r>
          </a:p>
          <a:p>
            <a:pPr marL="571500" indent="-571500" defTabSz="874713">
              <a:buFont typeface="Arial" charset="0"/>
              <a:buChar char="•"/>
            </a:pPr>
            <a:r>
              <a:rPr lang="en-US" sz="2800" dirty="0"/>
              <a:t>Hand-tuned </a:t>
            </a:r>
            <a:r>
              <a:rPr lang="en-US" sz="2800" dirty="0" smtClean="0"/>
              <a:t>recursive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descent parser</a:t>
            </a:r>
          </a:p>
          <a:p>
            <a:pPr marL="571500" indent="-571500" defTabSz="874713">
              <a:buFont typeface="Arial" charset="0"/>
              <a:buChar char="•"/>
            </a:pPr>
            <a:r>
              <a:rPr lang="en-US" sz="2800" dirty="0"/>
              <a:t>Constructs </a:t>
            </a:r>
            <a:r>
              <a:rPr lang="en-US" sz="2800" dirty="0" smtClean="0"/>
              <a:t>abstract syntax </a:t>
            </a:r>
            <a:r>
              <a:rPr lang="en-US" sz="2800" dirty="0"/>
              <a:t>tree (AST)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which </a:t>
            </a:r>
            <a:r>
              <a:rPr lang="en-US" sz="2800" dirty="0"/>
              <a:t>can then be traversed to do various</a:t>
            </a:r>
            <a:br>
              <a:rPr lang="en-US" sz="2800" dirty="0"/>
            </a:br>
            <a:r>
              <a:rPr lang="en-US" sz="2800" dirty="0"/>
              <a:t>forms of semantic analysis</a:t>
            </a:r>
          </a:p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348835" y="22397439"/>
            <a:ext cx="3659961" cy="2977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User-defined types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Requires inter-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mingling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lexing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and parsing</a:t>
            </a:r>
            <a:endParaRPr kumimoji="0" lang="en-US" sz="2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If a definition of a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new type is parsed,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update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lexer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stage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to accommodate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7466368" y="13438342"/>
            <a:ext cx="9604969" cy="12757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3600" dirty="0" smtClean="0">
              <a:latin typeface="Garamond Premr Pro Med"/>
              <a:cs typeface="Garamond Premr Pro Me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7907000" y="13252352"/>
            <a:ext cx="5555954" cy="69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Scoping Rules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08" y="14813063"/>
            <a:ext cx="7760792" cy="240813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68" y="17941733"/>
            <a:ext cx="7755316" cy="339288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24" y="27050999"/>
            <a:ext cx="7794993" cy="380224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24" y="22256681"/>
            <a:ext cx="7794993" cy="393877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68" y="31699200"/>
            <a:ext cx="7788349" cy="4150171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23164800" y="17012266"/>
            <a:ext cx="3770593" cy="8133734"/>
            <a:chOff x="23224485" y="15686005"/>
            <a:chExt cx="3426117" cy="781983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224485" y="17362398"/>
              <a:ext cx="3426117" cy="30472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Space for stack and </a:t>
              </a: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heap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to grow into</a:t>
              </a:r>
              <a:b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3224485" y="20341781"/>
              <a:ext cx="3426117" cy="15435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b="1" dirty="0"/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Heap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whose </a:t>
              </a:r>
              <a:br>
                <a:rPr lang="en-US" sz="2400" dirty="0" smtClean="0"/>
              </a:br>
              <a:r>
                <a:rPr lang="en-US" sz="2400" dirty="0" smtClean="0"/>
                <a:t>lifetime is managed by </a:t>
              </a:r>
              <a:br>
                <a:rPr lang="en-US" sz="2400" dirty="0" smtClean="0"/>
              </a:br>
              <a:r>
                <a:rPr lang="en-US" sz="2400" dirty="0" smtClean="0"/>
                <a:t>the programmer</a:t>
              </a:r>
              <a:endParaRPr lang="en-US" sz="2400" dirty="0"/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lang="en-US" sz="2400" dirty="0" smtClean="0"/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lang="en-US" sz="2400" dirty="0" smtClean="0"/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224485" y="21890254"/>
              <a:ext cx="3426117" cy="1615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Static Section: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that will </a:t>
              </a:r>
              <a:br>
                <a:rPr lang="en-US" sz="2400" dirty="0" smtClean="0"/>
              </a:br>
              <a:r>
                <a:rPr lang="en-US" sz="2400" dirty="0" smtClean="0"/>
                <a:t>persist</a:t>
              </a:r>
              <a:r>
                <a:rPr lang="en-US" sz="2400" dirty="0"/>
                <a:t> </a:t>
              </a:r>
              <a:r>
                <a:rPr lang="en-US" sz="2400" dirty="0" smtClean="0"/>
                <a:t>throughout </a:t>
              </a:r>
              <a:br>
                <a:rPr lang="en-US" sz="2400" dirty="0" smtClean="0"/>
              </a:br>
              <a:r>
                <a:rPr lang="en-US" sz="2400" dirty="0" smtClean="0"/>
                <a:t>execution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3224485" y="15686005"/>
              <a:ext cx="3426117" cy="17354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Stack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whose </a:t>
              </a:r>
              <a:br>
                <a:rPr lang="en-US" sz="2400" dirty="0" smtClean="0"/>
              </a:br>
              <a:r>
                <a:rPr lang="en-US" sz="2400" dirty="0" smtClean="0"/>
                <a:t>lifetime is determined by</a:t>
              </a:r>
              <a:br>
                <a:rPr lang="en-US" sz="2400" dirty="0" smtClean="0"/>
              </a:br>
              <a:r>
                <a:rPr lang="en-US" sz="2400" dirty="0" smtClean="0"/>
                <a:t>the scope(s) it belongs to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 bwMode="auto">
          <a:xfrm flipH="1" flipV="1">
            <a:off x="24993600" y="21215510"/>
            <a:ext cx="0" cy="65389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127" name="Group 126"/>
          <p:cNvGrpSpPr/>
          <p:nvPr/>
        </p:nvGrpSpPr>
        <p:grpSpPr>
          <a:xfrm>
            <a:off x="17678400" y="15773400"/>
            <a:ext cx="4648200" cy="8898880"/>
            <a:chOff x="17699356" y="15694214"/>
            <a:chExt cx="4648200" cy="8840455"/>
          </a:xfrm>
        </p:grpSpPr>
        <p:sp>
          <p:nvSpPr>
            <p:cNvPr id="97" name="Snip Single Corner Rectangle 96"/>
            <p:cNvSpPr/>
            <p:nvPr/>
          </p:nvSpPr>
          <p:spPr bwMode="auto">
            <a:xfrm>
              <a:off x="18156556" y="17579964"/>
              <a:ext cx="3886200" cy="6954705"/>
            </a:xfrm>
            <a:prstGeom prst="snip1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stdlib.h</a:t>
              </a:r>
              <a:r>
                <a:rPr lang="en-US" sz="2400" dirty="0" smtClean="0"/>
                <a:t>&gt;</a:t>
              </a:r>
            </a:p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foo.h</a:t>
              </a:r>
              <a:r>
                <a:rPr lang="en-US" sz="2400" dirty="0" smtClean="0"/>
                <a:t>&gt;</a:t>
              </a:r>
            </a:p>
            <a:p>
              <a:pPr defTabSz="874713"/>
              <a:endParaRPr lang="en-US" sz="2400" dirty="0" smtClean="0"/>
            </a:p>
            <a:p>
              <a:pPr defTabSz="874713"/>
              <a:r>
                <a:rPr lang="en-US" sz="2400" dirty="0" smtClean="0"/>
                <a:t> // A global variable</a:t>
              </a:r>
            </a:p>
            <a:p>
              <a:pPr defTabSz="874713"/>
              <a:r>
                <a:rPr lang="en-US" sz="2400" dirty="0" smtClean="0"/>
                <a:t> char a[6] = “global”;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smtClean="0"/>
                <a:t> // A static global variable</a:t>
              </a:r>
            </a:p>
            <a:p>
              <a:pPr defTabSz="874713"/>
              <a:r>
                <a:rPr lang="en-US" sz="2400" dirty="0" smtClean="0"/>
                <a:t> static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count = 0;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err="1" smtClean="0"/>
                <a:t>int</a:t>
              </a:r>
              <a:r>
                <a:rPr lang="en-US" sz="2400" dirty="0" smtClean="0"/>
                <a:t> main(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argc</a:t>
              </a:r>
              <a:r>
                <a:rPr lang="en-US" sz="2400" dirty="0" smtClean="0"/>
                <a:t>, char** </a:t>
              </a:r>
              <a:r>
                <a:rPr lang="en-US" sz="2400" dirty="0" err="1" smtClean="0"/>
                <a:t>argv</a:t>
              </a:r>
              <a:r>
                <a:rPr lang="en-US" sz="2400" dirty="0" smtClean="0"/>
                <a:t>) </a:t>
              </a:r>
            </a:p>
            <a:p>
              <a:pPr defTabSz="874713"/>
              <a:r>
                <a:rPr lang="en-US" sz="2400" dirty="0" smtClean="0"/>
                <a:t>{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 // A local variable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local = 1;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 // Dynamically allocated</a:t>
              </a:r>
              <a:br>
                <a:rPr lang="en-US" sz="2400" dirty="0" smtClean="0"/>
              </a:br>
              <a:r>
                <a:rPr lang="en-US" sz="2400" dirty="0"/>
                <a:t> </a:t>
              </a:r>
              <a:r>
                <a:rPr lang="en-US" sz="2400" dirty="0" smtClean="0"/>
                <a:t>    // object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 Foo f = new Foo();</a:t>
              </a:r>
            </a:p>
            <a:p>
              <a:pPr defTabSz="874713"/>
              <a:r>
                <a:rPr lang="en-US" sz="2400" dirty="0" smtClean="0"/>
                <a:t>}</a:t>
              </a:r>
              <a:r>
                <a:rPr lang="en-US" sz="2400" dirty="0"/>
                <a:t>	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8528499" y="21921293"/>
              <a:ext cx="3209457" cy="1997371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8228058" y="18827297"/>
              <a:ext cx="3205098" cy="1053119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21052156" y="16989614"/>
              <a:ext cx="0" cy="183768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8002E"/>
              </a:solidFill>
              <a:prstDash val="solid"/>
              <a:miter lim="800000"/>
              <a:headEnd type="oval" w="med" len="med"/>
              <a:tailEnd type="triangle"/>
            </a:ln>
            <a:effectLst/>
          </p:spPr>
        </p:cxnSp>
        <p:sp>
          <p:nvSpPr>
            <p:cNvPr id="135" name="TextBox 134"/>
            <p:cNvSpPr txBox="1"/>
            <p:nvPr/>
          </p:nvSpPr>
          <p:spPr bwMode="auto">
            <a:xfrm>
              <a:off x="20013134" y="15881618"/>
              <a:ext cx="2334422" cy="1107996"/>
            </a:xfrm>
            <a:prstGeom prst="rect">
              <a:avLst/>
            </a:prstGeom>
            <a:ln>
              <a:solidFill>
                <a:srgbClr val="9A0000"/>
              </a:solidFill>
              <a:prstDash val="solid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smtClean="0">
                  <a:solidFill>
                    <a:srgbClr val="98002E"/>
                  </a:solidFill>
                </a:rPr>
                <a:t> Global Scope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Accessible from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98002E"/>
                  </a:solidFill>
                </a:rPr>
                <a:t> </a:t>
              </a:r>
              <a:r>
                <a:rPr lang="en-US" sz="2400" dirty="0" smtClean="0">
                  <a:solidFill>
                    <a:srgbClr val="98002E"/>
                  </a:solidFill>
                </a:rPr>
                <a:t>any file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8232756" y="20019329"/>
              <a:ext cx="3212508" cy="932685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7699356" y="15694214"/>
              <a:ext cx="2188839" cy="1538883"/>
            </a:xfrm>
            <a:prstGeom prst="rect">
              <a:avLst/>
            </a:prstGeom>
            <a:ln>
              <a:solidFill>
                <a:srgbClr val="9A0000"/>
              </a:solidFill>
              <a:prstDash val="solid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98002E"/>
                  </a:solidFill>
                </a:rPr>
                <a:t> </a:t>
              </a:r>
              <a:r>
                <a:rPr lang="en-US" sz="2400" dirty="0" smtClean="0">
                  <a:solidFill>
                    <a:srgbClr val="98002E"/>
                  </a:solidFill>
                </a:rPr>
                <a:t>Global variable 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with static scope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Accessible only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from this file</a:t>
              </a:r>
            </a:p>
          </p:txBody>
        </p:sp>
      </p:grpSp>
      <p:sp>
        <p:nvSpPr>
          <p:cNvPr id="148" name="TextBox 147"/>
          <p:cNvSpPr txBox="1"/>
          <p:nvPr/>
        </p:nvSpPr>
        <p:spPr bwMode="auto">
          <a:xfrm>
            <a:off x="17872914" y="14360604"/>
            <a:ext cx="3442130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Global vs. Block Scopes</a:t>
            </a:r>
          </a:p>
        </p:txBody>
      </p:sp>
      <p:sp>
        <p:nvSpPr>
          <p:cNvPr id="149" name="TextBox 148"/>
          <p:cNvSpPr txBox="1"/>
          <p:nvPr/>
        </p:nvSpPr>
        <p:spPr bwMode="auto">
          <a:xfrm>
            <a:off x="23309761" y="14360604"/>
            <a:ext cx="3436439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Location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in Memory</a:t>
            </a:r>
          </a:p>
        </p:txBody>
      </p:sp>
      <p:cxnSp>
        <p:nvCxnSpPr>
          <p:cNvPr id="159" name="Straight Arrow Connector 158"/>
          <p:cNvCxnSpPr/>
          <p:nvPr/>
        </p:nvCxnSpPr>
        <p:spPr bwMode="auto">
          <a:xfrm>
            <a:off x="24993600" y="18817369"/>
            <a:ext cx="1" cy="61363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5" name="Rectangle 164"/>
          <p:cNvSpPr/>
          <p:nvPr/>
        </p:nvSpPr>
        <p:spPr bwMode="auto">
          <a:xfrm>
            <a:off x="-6553200" y="14544540"/>
            <a:ext cx="5039734" cy="2804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Allows programmer to include</a:t>
            </a:r>
            <a:br>
              <a:rPr lang="en-US" sz="2800" dirty="0" smtClean="0"/>
            </a:br>
            <a:r>
              <a:rPr lang="en-US" sz="2800" dirty="0" smtClean="0"/>
              <a:t>needed library headers, define</a:t>
            </a:r>
            <a:br>
              <a:rPr lang="en-US" sz="2800" dirty="0" smtClean="0"/>
            </a:br>
            <a:r>
              <a:rPr lang="en-US" sz="2800" dirty="0" smtClean="0"/>
              <a:t>platform-specific constants,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part of C grammar, hence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 before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lex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/parse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Text Box 6"/>
          <p:cNvSpPr txBox="1">
            <a:spLocks noChangeArrowheads="1"/>
          </p:cNvSpPr>
          <p:nvPr/>
        </p:nvSpPr>
        <p:spPr bwMode="auto">
          <a:xfrm>
            <a:off x="17466368" y="34213800"/>
            <a:ext cx="9604968" cy="1754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C11 Standard, </a:t>
            </a:r>
            <a:r>
              <a:rPr lang="en-US" sz="1800" dirty="0"/>
              <a:t>ISO/IEC </a:t>
            </a:r>
            <a:r>
              <a:rPr lang="en-US" sz="1800" dirty="0" smtClean="0"/>
              <a:t>9899:2011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/>
              <a:t> </a:t>
            </a:r>
            <a:r>
              <a:rPr lang="en-US" sz="1800" dirty="0" smtClean="0"/>
              <a:t>XXX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XXXX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XXXX</a:t>
            </a:r>
            <a:endParaRPr lang="en-US" sz="1800" dirty="0"/>
          </a:p>
        </p:txBody>
      </p:sp>
      <p:sp>
        <p:nvSpPr>
          <p:cNvPr id="171" name="Text Box 20"/>
          <p:cNvSpPr txBox="1">
            <a:spLocks noChangeArrowheads="1"/>
          </p:cNvSpPr>
          <p:nvPr/>
        </p:nvSpPr>
        <p:spPr bwMode="auto">
          <a:xfrm>
            <a:off x="18047288" y="33902553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References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321252" y="31005639"/>
            <a:ext cx="4469948" cy="6173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x</a:t>
            </a:r>
            <a:r>
              <a:rPr lang="en-US" sz="3600" dirty="0" smtClean="0"/>
              <a:t>86 Assembly</a:t>
            </a:r>
          </a:p>
        </p:txBody>
      </p:sp>
      <p:sp>
        <p:nvSpPr>
          <p:cNvPr id="178" name="TextBox 177"/>
          <p:cNvSpPr txBox="1"/>
          <p:nvPr/>
        </p:nvSpPr>
        <p:spPr bwMode="auto">
          <a:xfrm>
            <a:off x="1295400" y="26289000"/>
            <a:ext cx="4469948" cy="6173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LLVM IR</a:t>
            </a: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1321224" y="21488400"/>
            <a:ext cx="4515421" cy="614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Clang AST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1327869" y="17269918"/>
            <a:ext cx="4519642" cy="560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Pure C Source Code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1327868" y="14097000"/>
            <a:ext cx="4519643" cy="5833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 Source with Macros</a:t>
            </a:r>
          </a:p>
        </p:txBody>
      </p:sp>
      <p:sp>
        <p:nvSpPr>
          <p:cNvPr id="6" name="Line Callout 2 5"/>
          <p:cNvSpPr/>
          <p:nvPr/>
        </p:nvSpPr>
        <p:spPr bwMode="auto">
          <a:xfrm>
            <a:off x="11963400" y="13639800"/>
            <a:ext cx="4871067" cy="2495138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116036"/>
              <a:gd name="adj6" fmla="val -28785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874713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Macros</a:t>
            </a:r>
          </a:p>
          <a:p>
            <a:pPr marL="457200" indent="-457200" algn="just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Allows programmer to include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needed library headers, define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platform-specific constants,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etc.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Not part of C grammar, hence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preprocess before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lex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/parse</a:t>
            </a:r>
          </a:p>
        </p:txBody>
      </p:sp>
      <p:sp>
        <p:nvSpPr>
          <p:cNvPr id="70" name="Line Callout 2 69"/>
          <p:cNvSpPr/>
          <p:nvPr/>
        </p:nvSpPr>
        <p:spPr bwMode="auto">
          <a:xfrm>
            <a:off x="10693502" y="33223200"/>
            <a:ext cx="6146698" cy="2439109"/>
          </a:xfrm>
          <a:prstGeom prst="borderCallout2">
            <a:avLst>
              <a:gd name="adj1" fmla="val 18750"/>
              <a:gd name="adj2" fmla="val -161"/>
              <a:gd name="adj3" fmla="val 17521"/>
              <a:gd name="adj4" fmla="val -7405"/>
              <a:gd name="adj5" fmla="val -18338"/>
              <a:gd name="adj6" fmla="val -10349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C Runtime Library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Compiler and target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architecture specific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Contains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low-level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routines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used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by the compiler to create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an executable that can interact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with the OS through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system calls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defTabSz="874713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Down Arrow 78"/>
          <p:cNvSpPr/>
          <p:nvPr/>
        </p:nvSpPr>
        <p:spPr bwMode="auto">
          <a:xfrm rot="16200000">
            <a:off x="10735766" y="20673540"/>
            <a:ext cx="302386" cy="895118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 flipH="1">
            <a:off x="10439400" y="21123395"/>
            <a:ext cx="177901" cy="467368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5011400" y="21125910"/>
            <a:ext cx="707556" cy="175399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Down Arrow 82"/>
          <p:cNvSpPr/>
          <p:nvPr/>
        </p:nvSpPr>
        <p:spPr bwMode="auto">
          <a:xfrm rot="10800000" flipH="1" flipV="1">
            <a:off x="15637969" y="21119893"/>
            <a:ext cx="274639" cy="467718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Down Arrow 84"/>
          <p:cNvSpPr/>
          <p:nvPr/>
        </p:nvSpPr>
        <p:spPr bwMode="auto">
          <a:xfrm rot="10800000" flipH="1" flipV="1">
            <a:off x="13035912" y="18604199"/>
            <a:ext cx="299088" cy="1281340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Down Arrow 85"/>
          <p:cNvSpPr/>
          <p:nvPr/>
        </p:nvSpPr>
        <p:spPr bwMode="auto">
          <a:xfrm rot="10800000" flipH="1" flipV="1">
            <a:off x="13035912" y="28893860"/>
            <a:ext cx="299088" cy="1281340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17830800" y="20726400"/>
            <a:ext cx="3763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17830800" y="17342156"/>
            <a:ext cx="0" cy="3384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oval" w="med" len="med"/>
            <a:tailEnd type="none"/>
          </a:ln>
          <a:effectLst/>
        </p:spPr>
      </p:cxnSp>
      <p:sp>
        <p:nvSpPr>
          <p:cNvPr id="100" name="TextBox 99"/>
          <p:cNvSpPr txBox="1"/>
          <p:nvPr/>
        </p:nvSpPr>
        <p:spPr bwMode="auto">
          <a:xfrm>
            <a:off x="18280993" y="24993600"/>
            <a:ext cx="1701631" cy="369332"/>
          </a:xfrm>
          <a:prstGeom prst="rect">
            <a:avLst/>
          </a:prstGeom>
          <a:ln>
            <a:solidFill>
              <a:srgbClr val="9A0000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98002E"/>
                </a:solidFill>
              </a:rPr>
              <a:t> </a:t>
            </a:r>
            <a:r>
              <a:rPr lang="en-US" sz="2400" smtClean="0">
                <a:solidFill>
                  <a:srgbClr val="98002E"/>
                </a:solidFill>
              </a:rPr>
              <a:t>Block Scope</a:t>
            </a:r>
            <a:endParaRPr lang="en-US" sz="2400" dirty="0" smtClean="0">
              <a:solidFill>
                <a:srgbClr val="98002E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>
            <a:off x="19659600" y="24058772"/>
            <a:ext cx="0" cy="9348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2075" name="Elbow Connector 2074"/>
          <p:cNvCxnSpPr>
            <a:stCxn id="132" idx="3"/>
          </p:cNvCxnSpPr>
          <p:nvPr/>
        </p:nvCxnSpPr>
        <p:spPr bwMode="auto">
          <a:xfrm>
            <a:off x="21412200" y="19457229"/>
            <a:ext cx="990600" cy="485057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2077" name="Elbow Connector 2076"/>
          <p:cNvCxnSpPr>
            <a:stCxn id="141" idx="3"/>
          </p:cNvCxnSpPr>
          <p:nvPr/>
        </p:nvCxnSpPr>
        <p:spPr bwMode="auto">
          <a:xfrm>
            <a:off x="21424308" y="20596524"/>
            <a:ext cx="749892" cy="401607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2174200" y="24612600"/>
            <a:ext cx="95380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2402800" y="24307800"/>
            <a:ext cx="72520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 flipV="1">
            <a:off x="21107400" y="23024833"/>
            <a:ext cx="2020607" cy="707107"/>
          </a:xfrm>
          <a:prstGeom prst="bentConnector3">
            <a:avLst>
              <a:gd name="adj1" fmla="val 815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cxnSp>
        <p:nvCxnSpPr>
          <p:cNvPr id="143" name="Elbow Connector 142"/>
          <p:cNvCxnSpPr/>
          <p:nvPr/>
        </p:nvCxnSpPr>
        <p:spPr bwMode="auto">
          <a:xfrm rot="5400000" flipH="1" flipV="1">
            <a:off x="18436699" y="18360501"/>
            <a:ext cx="6179604" cy="2362202"/>
          </a:xfrm>
          <a:prstGeom prst="bentConnector3">
            <a:avLst>
              <a:gd name="adj1" fmla="val -4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2707602" y="16459200"/>
            <a:ext cx="22859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24993600" y="16459200"/>
            <a:ext cx="0" cy="5530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9126</TotalTime>
  <Words>301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Calisto MT</vt:lpstr>
      <vt:lpstr>Garamond Premr Pro Med</vt:lpstr>
      <vt:lpstr>Helvetica</vt:lpstr>
      <vt:lpstr>Times New Roman</vt:lpstr>
      <vt:lpstr>Wingdings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Alshammari, Abdulrahman Turqi</cp:lastModifiedBy>
  <cp:revision>306</cp:revision>
  <dcterms:created xsi:type="dcterms:W3CDTF">2001-03-07T08:28:47Z</dcterms:created>
  <dcterms:modified xsi:type="dcterms:W3CDTF">2016-12-02T03:21:37Z</dcterms:modified>
</cp:coreProperties>
</file>