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7432000" cy="365760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327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654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981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308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6354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9962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289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66166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9A0000"/>
    <a:srgbClr val="98002E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59" autoAdjust="0"/>
    <p:restoredTop sz="50000" autoAdjust="0"/>
  </p:normalViewPr>
  <p:slideViewPr>
    <p:cSldViewPr>
      <p:cViewPr>
        <p:scale>
          <a:sx n="65" d="100"/>
          <a:sy n="65" d="100"/>
        </p:scale>
        <p:origin x="56" y="-9792"/>
      </p:cViewPr>
      <p:guideLst>
        <p:guide orient="horz" pos="11520"/>
        <p:guide pos="86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12/7/16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095375"/>
            <a:ext cx="410845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2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654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981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30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6354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962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289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6166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7775" y="1095375"/>
            <a:ext cx="410845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83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77" y="11362767"/>
            <a:ext cx="23316848" cy="7840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154" y="20727149"/>
            <a:ext cx="19201694" cy="9345705"/>
          </a:xfrm>
        </p:spPr>
        <p:txBody>
          <a:bodyPr/>
          <a:lstStyle>
            <a:lvl1pPr marL="0" indent="0" algn="ctr">
              <a:buNone/>
              <a:defRPr/>
            </a:lvl1pPr>
            <a:lvl2pPr marL="383271" indent="0" algn="ctr">
              <a:buNone/>
              <a:defRPr/>
            </a:lvl2pPr>
            <a:lvl3pPr marL="766542" indent="0" algn="ctr">
              <a:buNone/>
              <a:defRPr/>
            </a:lvl3pPr>
            <a:lvl4pPr marL="1149812" indent="0" algn="ctr">
              <a:buNone/>
              <a:defRPr/>
            </a:lvl4pPr>
            <a:lvl5pPr marL="1533083" indent="0" algn="ctr">
              <a:buNone/>
              <a:defRPr/>
            </a:lvl5pPr>
            <a:lvl6pPr marL="1916354" indent="0" algn="ctr">
              <a:buNone/>
              <a:defRPr/>
            </a:lvl6pPr>
            <a:lvl7pPr marL="2299625" indent="0" algn="ctr">
              <a:buNone/>
              <a:defRPr/>
            </a:lvl7pPr>
            <a:lvl8pPr marL="2682895" indent="0" algn="ctr">
              <a:buNone/>
              <a:defRPr/>
            </a:lvl8pPr>
            <a:lvl9pPr marL="30661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653" y="3251576"/>
            <a:ext cx="5828771" cy="2926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577" y="3251576"/>
            <a:ext cx="17403410" cy="2926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4341"/>
            <a:ext cx="23316848" cy="72632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3339"/>
            <a:ext cx="23316848" cy="80010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3271" indent="0">
              <a:buNone/>
              <a:defRPr sz="1500"/>
            </a:lvl2pPr>
            <a:lvl3pPr marL="766542" indent="0">
              <a:buNone/>
              <a:defRPr sz="1300"/>
            </a:lvl3pPr>
            <a:lvl4pPr marL="1149812" indent="0">
              <a:buNone/>
              <a:defRPr sz="1200"/>
            </a:lvl4pPr>
            <a:lvl5pPr marL="1533083" indent="0">
              <a:buNone/>
              <a:defRPr sz="1200"/>
            </a:lvl5pPr>
            <a:lvl6pPr marL="1916354" indent="0">
              <a:buNone/>
              <a:defRPr sz="1200"/>
            </a:lvl6pPr>
            <a:lvl7pPr marL="2299625" indent="0">
              <a:buNone/>
              <a:defRPr sz="1200"/>
            </a:lvl7pPr>
            <a:lvl8pPr marL="2682895" indent="0">
              <a:buNone/>
              <a:defRPr sz="1200"/>
            </a:lvl8pPr>
            <a:lvl9pPr marL="306616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577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5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1464236"/>
            <a:ext cx="2468915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8187767"/>
            <a:ext cx="12120563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11599956"/>
            <a:ext cx="12120563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8187767"/>
            <a:ext cx="12125855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11599956"/>
            <a:ext cx="12125855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6" y="1456767"/>
            <a:ext cx="9024937" cy="61968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1456767"/>
            <a:ext cx="15335250" cy="31215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6" y="7653617"/>
            <a:ext cx="9024937" cy="2501900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25603577"/>
            <a:ext cx="16458848" cy="30218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3268384"/>
            <a:ext cx="16458848" cy="21944853"/>
          </a:xfrm>
        </p:spPr>
        <p:txBody>
          <a:bodyPr/>
          <a:lstStyle>
            <a:lvl1pPr marL="0" indent="0">
              <a:buNone/>
              <a:defRPr sz="2700"/>
            </a:lvl1pPr>
            <a:lvl2pPr marL="383271" indent="0">
              <a:buNone/>
              <a:defRPr sz="2300"/>
            </a:lvl2pPr>
            <a:lvl3pPr marL="766542" indent="0">
              <a:buNone/>
              <a:defRPr sz="2000"/>
            </a:lvl3pPr>
            <a:lvl4pPr marL="1149812" indent="0">
              <a:buNone/>
              <a:defRPr sz="1700"/>
            </a:lvl4pPr>
            <a:lvl5pPr marL="1533083" indent="0">
              <a:buNone/>
              <a:defRPr sz="1700"/>
            </a:lvl5pPr>
            <a:lvl6pPr marL="1916354" indent="0">
              <a:buNone/>
              <a:defRPr sz="1700"/>
            </a:lvl6pPr>
            <a:lvl7pPr marL="2299625" indent="0">
              <a:buNone/>
              <a:defRPr sz="1700"/>
            </a:lvl7pPr>
            <a:lvl8pPr marL="2682895" indent="0">
              <a:buNone/>
              <a:defRPr sz="1700"/>
            </a:lvl8pPr>
            <a:lvl9pPr marL="3066166" indent="0">
              <a:buNone/>
              <a:defRPr sz="1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28625427"/>
            <a:ext cx="16458848" cy="429372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577" y="3251575"/>
            <a:ext cx="2331684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577" y="10565280"/>
            <a:ext cx="23316848" cy="219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577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424" y="33324431"/>
            <a:ext cx="8687153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ctr"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424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r">
              <a:defRPr sz="5200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2pPr>
      <a:lvl3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3pPr>
      <a:lvl4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4pPr>
      <a:lvl5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5pPr>
      <a:lvl6pPr marL="383271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6pPr>
      <a:lvl7pPr marL="76654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7pPr>
      <a:lvl8pPr marL="114981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8pPr>
      <a:lvl9pPr marL="1533083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9pPr>
    </p:titleStyle>
    <p:bodyStyle>
      <a:lvl1pPr marL="1318824" indent="-1318824" algn="l" defTabSz="352130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61223" indent="-1100573" algn="l" defTabSz="352130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398299" indent="-876998" algn="l" defTabSz="3521300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</a:defRPr>
      </a:lvl3pPr>
      <a:lvl4pPr marL="6157618" indent="-883652" algn="l" defTabSz="352130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4pPr>
      <a:lvl5pPr marL="7916937" indent="-882322" algn="l" defTabSz="352130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5pPr>
      <a:lvl6pPr marL="8300208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68347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06674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450020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71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54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81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083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54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62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89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6166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413749" y="13621769"/>
            <a:ext cx="16533631" cy="22725631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86140" tIns="586140" rIns="586140" bIns="586140"/>
          <a:lstStyle/>
          <a:p>
            <a:pPr marL="287453" indent="-287453" algn="ctr">
              <a:buFont typeface="Arial"/>
              <a:buChar char="•"/>
            </a:pPr>
            <a:endParaRPr lang="en-US" sz="3200" dirty="0" smtClean="0">
              <a:latin typeface="Garamond Premr Pro Med"/>
              <a:cs typeface="Garamond Premr Pro Med"/>
            </a:endParaRPr>
          </a:p>
          <a:p>
            <a:pPr algn="ctr"/>
            <a:endParaRPr lang="en-US" sz="2000" dirty="0" smtClean="0"/>
          </a:p>
          <a:p>
            <a:pPr algn="ctr"/>
            <a:endParaRPr lang="en-US" sz="1700" dirty="0" smtClean="0"/>
          </a:p>
          <a:p>
            <a:pPr algn="ctr"/>
            <a:endParaRPr lang="en-US" sz="1700" dirty="0" smtClean="0"/>
          </a:p>
          <a:p>
            <a:pPr algn="ctr"/>
            <a:endParaRPr lang="en-US" sz="1700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466368" y="27129011"/>
            <a:ext cx="9604968" cy="6488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Much of the challenge of engineering a C compiler stems from the following sources:</a:t>
            </a:r>
          </a:p>
          <a:p>
            <a:pPr marL="840471" lvl="1" indent="-457200">
              <a:buFont typeface="Arial" charset="0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Ensuring as much compatibility as possible between extensions—i.e., dialects—of C</a:t>
            </a: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  <a:p>
            <a:pPr marL="840471" lvl="1" indent="-457200">
              <a:buFont typeface="Arial" charset="0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Making a smart tradeoff between efficient compilation and protecting the programmer from the freedom C affords them.</a:t>
            </a:r>
            <a:endParaRPr lang="en-US" sz="30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In response, source code analysis tools such as Lint have been developed to:</a:t>
            </a:r>
          </a:p>
          <a:p>
            <a:pPr marL="840471" lvl="1" indent="-457200">
              <a:buFont typeface="Arial" charset="0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Check for syntactically valid, but likely erroneous statements—e.g., truncating casts</a:t>
            </a:r>
          </a:p>
          <a:p>
            <a:pPr marL="840471" lvl="1" indent="-457200">
              <a:buFont typeface="Arial" charset="0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Check for compatibility with libraries</a:t>
            </a: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27432000" cy="6813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73267" tIns="293168" rIns="73267" bIns="366459" anchor="ctr" anchorCtr="1"/>
          <a:lstStyle/>
          <a:p>
            <a:pPr marL="365971" indent="-365971" algn="ctr" defTabSz="735934" eaLnBrk="0" hangingPunct="0">
              <a:defRPr/>
            </a:pPr>
            <a:endParaRPr lang="en-US" sz="5800" b="1" dirty="0"/>
          </a:p>
          <a:p>
            <a:pPr marL="365971" indent="-365971" algn="ctr" defTabSz="735934" eaLnBrk="0" hangingPunct="0">
              <a:defRPr/>
            </a:pPr>
            <a:r>
              <a:rPr lang="en-US" sz="3900" b="1" dirty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5800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365971" indent="-365971" algn="ctr" defTabSz="735934" eaLnBrk="0" hangingPunct="0">
              <a:defRPr/>
            </a:pPr>
            <a:endParaRPr lang="en-US" sz="58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53522" y="7595870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The C programming language was devised in the early 1970s by Dennis M. Ritchie an employee from Bell Labs (AT&amp;T)</a:t>
            </a:r>
          </a:p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C is an imperative, statically, weakly, typed language with manual memory management</a:t>
            </a:r>
          </a:p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Software commonly implemented in C: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Operating systems 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High performance scientific applications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Embedded systems </a:t>
            </a: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2602354" y="7081537"/>
            <a:ext cx="8783814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Language Overview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395621" y="13106400"/>
            <a:ext cx="10089477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Compilation Stages with Example Outputs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9494142" y="26676758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Challenges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64" name="Text Box 68"/>
          <p:cNvSpPr txBox="1">
            <a:spLocks noChangeArrowheads="1"/>
          </p:cNvSpPr>
          <p:nvPr/>
        </p:nvSpPr>
        <p:spPr bwMode="auto">
          <a:xfrm>
            <a:off x="16475605" y="26890385"/>
            <a:ext cx="1344965" cy="3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ctr" defTabSz="733272">
              <a:spcBef>
                <a:spcPct val="50000"/>
              </a:spcBef>
            </a:pPr>
            <a:endParaRPr lang="en-US" sz="3000" b="1" baseline="30000"/>
          </a:p>
        </p:txBody>
      </p:sp>
      <p:sp>
        <p:nvSpPr>
          <p:cNvPr id="22" name="Rectangle 21"/>
          <p:cNvSpPr/>
          <p:nvPr/>
        </p:nvSpPr>
        <p:spPr bwMode="auto">
          <a:xfrm>
            <a:off x="0" y="6544236"/>
            <a:ext cx="27432000" cy="26894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654" tIns="38327" rIns="76654" bIns="38327" numCol="1" rtlCol="0" anchor="t" anchorCtr="0" compatLnSpc="1">
            <a:prstTxWarp prst="textNoShape">
              <a:avLst/>
            </a:prstTxWarp>
          </a:bodyPr>
          <a:lstStyle/>
          <a:p>
            <a:pPr defTabSz="733272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40935" y="1255060"/>
            <a:ext cx="1936156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9600" dirty="0" smtClean="0">
                <a:solidFill>
                  <a:srgbClr val="FFCC00"/>
                </a:solidFill>
                <a:latin typeface="Arial" charset="0"/>
                <a:ea typeface="Arial" charset="0"/>
                <a:cs typeface="Arial" charset="0"/>
              </a:rPr>
              <a:t>Compilation of C </a:t>
            </a:r>
            <a:endParaRPr lang="en-US" sz="9600" b="1" dirty="0">
              <a:solidFill>
                <a:srgbClr val="FFCC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657601"/>
            <a:ext cx="19296824" cy="846844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5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Abdulrahman </a:t>
            </a:r>
            <a:r>
              <a:rPr lang="en-US" sz="5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Alshammari</a:t>
            </a:r>
            <a:r>
              <a:rPr lang="en-US" sz="5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Dylan Chapp, </a:t>
            </a:r>
            <a:r>
              <a:rPr lang="en-US" sz="5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Jaewoong</a:t>
            </a:r>
            <a:r>
              <a:rPr lang="en-US" sz="5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Yoo</a:t>
            </a:r>
            <a:endParaRPr lang="en-US" sz="5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330" y="1565623"/>
            <a:ext cx="8810625" cy="35576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978401"/>
            <a:ext cx="19296824" cy="754511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4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CISC 471/672 Compiler Construction, Fall 2016</a:t>
            </a:r>
            <a:endParaRPr lang="en-US" sz="4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3868399" y="7595870"/>
            <a:ext cx="13202937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Type System: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b="1" i="1" dirty="0" smtClean="0">
                <a:latin typeface="Helvetica" charset="0"/>
                <a:ea typeface="Helvetica" charset="0"/>
                <a:cs typeface="Helvetica" charset="0"/>
              </a:rPr>
              <a:t>Static</a:t>
            </a:r>
            <a:r>
              <a:rPr lang="en-US" sz="3000" b="1" dirty="0" smtClean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Type-safety properties of C programs can be determined at compile-time </a:t>
            </a:r>
            <a:endParaRPr lang="en-US" sz="3000" dirty="0" smtClean="0"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b="1" i="1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Weak</a:t>
            </a:r>
            <a:r>
              <a:rPr lang="en-US" sz="3000" b="1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: </a:t>
            </a:r>
            <a:r>
              <a:rPr lang="en-US" sz="30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User can bypass the type-system e.g., pointer arithmetic or implicit type conversions</a:t>
            </a:r>
          </a:p>
          <a:p>
            <a:pPr marL="38327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Manual memory management: </a:t>
            </a:r>
          </a:p>
          <a:p>
            <a:pPr marL="766542" lvl="1" indent="-383271" defTabSz="735934">
              <a:lnSpc>
                <a:spcPts val="4000"/>
              </a:lnSpc>
              <a:buFont typeface="Arial"/>
              <a:buChar char="•"/>
            </a:pPr>
            <a:r>
              <a:rPr lang="en-US" sz="30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Allows programmer good control over mapping of data structures to memory for performance-critical code</a:t>
            </a:r>
            <a:r>
              <a:rPr lang="en-US" sz="3000" dirty="0" smtClean="0">
                <a:latin typeface="Garamond Premr Pro Med"/>
                <a:cs typeface="Garamond Premr Pro Med"/>
                <a:sym typeface="Wingdings"/>
              </a:rPr>
              <a:t>  </a:t>
            </a:r>
            <a:endParaRPr lang="en-US" sz="3000" b="1" dirty="0">
              <a:latin typeface="Garamond Premr Pro Med"/>
              <a:cs typeface="Garamond Premr Pro Med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321718" y="17439565"/>
            <a:ext cx="6318919" cy="20502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82880" marR="0" indent="0" algn="just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Preprocessor:</a:t>
            </a:r>
            <a:endParaRPr lang="en-US" sz="3600" dirty="0"/>
          </a:p>
          <a:p>
            <a:pPr marL="840471" lvl="1" indent="-457200" defTabSz="874713">
              <a:buFont typeface="Arial" charset="0"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 source code containing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macros—e.g., #define—into pure C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source code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6355067" y="7081536"/>
            <a:ext cx="82296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Key Language Features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9867335" y="30556926"/>
            <a:ext cx="6774727" cy="26557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88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Code Generation: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Generate assembly code from IR and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any blocks of inline assembly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baseline="0" dirty="0" smtClean="0"/>
              <a:t>Rely</a:t>
            </a:r>
            <a:r>
              <a:rPr lang="en-US" sz="2800" dirty="0" smtClean="0"/>
              <a:t> on C Runtime Library to </a:t>
            </a:r>
            <a:br>
              <a:rPr lang="en-US" sz="2800" dirty="0" smtClean="0"/>
            </a:br>
            <a:r>
              <a:rPr lang="en-US" sz="2800" dirty="0" smtClean="0"/>
              <a:t>reduce code size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-7239000" y="32504453"/>
            <a:ext cx="5039734" cy="3141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 Runtime Library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Compiler and target </a:t>
            </a:r>
            <a:br>
              <a:rPr lang="en-US" sz="2800" dirty="0" smtClean="0"/>
            </a:br>
            <a:r>
              <a:rPr lang="en-US" sz="2800" dirty="0" smtClean="0"/>
              <a:t>architecture specific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Contains low-level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routines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used by the compiler to create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 executable that can interact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with the OS through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syscalls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426692" y="20207850"/>
            <a:ext cx="3662565" cy="215875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88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err="1" smtClean="0"/>
              <a:t>Lexer</a:t>
            </a:r>
            <a:r>
              <a:rPr lang="en-US" sz="3600" dirty="0" smtClean="0"/>
              <a:t>:</a:t>
            </a:r>
          </a:p>
          <a:p>
            <a:pPr marL="840471" lvl="1" indent="-457200" defTabSz="874713">
              <a:buFont typeface="Arial" charset="0"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Scan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valid C </a:t>
            </a:r>
          </a:p>
          <a:p>
            <a:pPr marL="840471" lvl="1" indent="-457200" defTabSz="874713">
              <a:buFont typeface="Arial" charset="0"/>
              <a:buChar char="•"/>
            </a:pPr>
            <a:r>
              <a:rPr lang="en-US" sz="2800" dirty="0" smtClean="0"/>
              <a:t>Scan for blocks </a:t>
            </a:r>
            <a:br>
              <a:rPr lang="en-US" sz="2800" dirty="0" smtClean="0"/>
            </a:br>
            <a:r>
              <a:rPr lang="en-US" sz="2800" dirty="0" smtClean="0"/>
              <a:t>of inline assembly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892273" y="26154144"/>
            <a:ext cx="6749789" cy="30815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880" defTabSz="874713"/>
            <a:r>
              <a:rPr lang="en-US" sz="3600" dirty="0"/>
              <a:t>Parser:</a:t>
            </a:r>
          </a:p>
          <a:p>
            <a:pPr marL="571500" indent="-571500" defTabSz="874713">
              <a:buFont typeface="Arial" charset="0"/>
              <a:buChar char="•"/>
            </a:pPr>
            <a:r>
              <a:rPr lang="en-US" sz="2800" dirty="0"/>
              <a:t>Hand-tuned </a:t>
            </a:r>
            <a:r>
              <a:rPr lang="en-US" sz="2800" dirty="0" smtClean="0"/>
              <a:t>recursive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descent parser</a:t>
            </a:r>
          </a:p>
          <a:p>
            <a:pPr marL="571500" indent="-571500" defTabSz="874713">
              <a:buFont typeface="Arial" charset="0"/>
              <a:buChar char="•"/>
            </a:pPr>
            <a:r>
              <a:rPr lang="en-US" sz="2800" dirty="0"/>
              <a:t>Constructs </a:t>
            </a:r>
            <a:r>
              <a:rPr lang="en-US" sz="2800" dirty="0" smtClean="0"/>
              <a:t>abstract syntax </a:t>
            </a:r>
            <a:r>
              <a:rPr lang="en-US" sz="2800" dirty="0"/>
              <a:t>tree (AST)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which </a:t>
            </a:r>
            <a:r>
              <a:rPr lang="en-US" sz="2800" dirty="0"/>
              <a:t>can then be traversed to do various</a:t>
            </a:r>
            <a:br>
              <a:rPr lang="en-US" sz="2800" dirty="0"/>
            </a:br>
            <a:r>
              <a:rPr lang="en-US" sz="2800" dirty="0"/>
              <a:t>forms of semantic analysis</a:t>
            </a:r>
          </a:p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426692" y="22716373"/>
            <a:ext cx="3659961" cy="2977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User-defined types</a:t>
            </a:r>
          </a:p>
          <a:p>
            <a:pPr marL="457200" indent="-457200" defTabSz="874713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Requires inter-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mingling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lexing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and parsing</a:t>
            </a:r>
            <a:endParaRPr kumimoji="0" lang="en-US" sz="2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If a definition of a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new type is parsed,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update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lexer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stage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to accommodate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17466368" y="13621769"/>
            <a:ext cx="9604969" cy="12757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571500" marR="0" lvl="0" indent="-5715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3600" dirty="0" smtClean="0">
              <a:latin typeface="Garamond Premr Pro Med"/>
              <a:cs typeface="Garamond Premr Pro Med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9494142" y="13086289"/>
            <a:ext cx="5555954" cy="69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Scoping Rules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23164793" y="17068800"/>
            <a:ext cx="3770601" cy="7772392"/>
            <a:chOff x="23224478" y="15566523"/>
            <a:chExt cx="3426124" cy="747243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3224485" y="18722793"/>
              <a:ext cx="3426117" cy="26015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Space for stack and </a:t>
              </a:r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heap</a:t>
              </a: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to grow into</a:t>
              </a:r>
              <a:b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3224482" y="17178226"/>
              <a:ext cx="3426117" cy="15435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400" b="1" dirty="0"/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Runtime Heap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400" dirty="0" smtClean="0"/>
                <a:t>Contains data whose </a:t>
              </a:r>
              <a:br>
                <a:rPr lang="en-US" sz="2400" dirty="0" smtClean="0"/>
              </a:br>
              <a:r>
                <a:rPr lang="en-US" sz="2400" dirty="0" smtClean="0"/>
                <a:t>lifetime is managed by </a:t>
              </a:r>
              <a:br>
                <a:rPr lang="en-US" sz="2400" dirty="0" smtClean="0"/>
              </a:br>
              <a:r>
                <a:rPr lang="en-US" sz="2400" dirty="0" smtClean="0"/>
                <a:t>the programmer</a:t>
              </a:r>
              <a:endParaRPr lang="en-US" sz="2400" dirty="0"/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endParaRPr lang="en-US" sz="2400" dirty="0" smtClean="0"/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endParaRPr lang="en-US" sz="2400" dirty="0" smtClean="0"/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3224478" y="15566523"/>
              <a:ext cx="3426117" cy="16155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Static Section: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400" dirty="0" smtClean="0"/>
                <a:t>Contains data that will </a:t>
              </a:r>
              <a:br>
                <a:rPr lang="en-US" sz="2400" dirty="0" smtClean="0"/>
              </a:br>
              <a:r>
                <a:rPr lang="en-US" sz="2400" dirty="0" smtClean="0"/>
                <a:t>persist</a:t>
              </a:r>
              <a:r>
                <a:rPr lang="en-US" sz="2400" dirty="0"/>
                <a:t> </a:t>
              </a:r>
              <a:r>
                <a:rPr lang="en-US" sz="2400" dirty="0" smtClean="0"/>
                <a:t>throughout </a:t>
              </a:r>
              <a:br>
                <a:rPr lang="en-US" sz="2400" dirty="0" smtClean="0"/>
              </a:br>
              <a:r>
                <a:rPr lang="en-US" sz="2400" dirty="0" smtClean="0"/>
                <a:t>execution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3224482" y="21303519"/>
              <a:ext cx="3426117" cy="17354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Runtime Stack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400" dirty="0" smtClean="0"/>
                <a:t>Contains data whose </a:t>
              </a:r>
              <a:br>
                <a:rPr lang="en-US" sz="2400" dirty="0" smtClean="0"/>
              </a:br>
              <a:r>
                <a:rPr lang="en-US" sz="2400" dirty="0" smtClean="0"/>
                <a:t>lifetime is determined by</a:t>
              </a:r>
              <a:br>
                <a:rPr lang="en-US" sz="2400" dirty="0" smtClean="0"/>
              </a:br>
              <a:r>
                <a:rPr lang="en-US" sz="2400" dirty="0" smtClean="0"/>
                <a:t>the scope(s) it belongs to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31" name="Straight Arrow Connector 130"/>
          <p:cNvCxnSpPr/>
          <p:nvPr/>
        </p:nvCxnSpPr>
        <p:spPr bwMode="auto">
          <a:xfrm flipH="1" flipV="1">
            <a:off x="25069795" y="22556609"/>
            <a:ext cx="5" cy="47948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pSp>
        <p:nvGrpSpPr>
          <p:cNvPr id="127" name="Group 126"/>
          <p:cNvGrpSpPr/>
          <p:nvPr/>
        </p:nvGrpSpPr>
        <p:grpSpPr>
          <a:xfrm>
            <a:off x="17678400" y="15954220"/>
            <a:ext cx="4648200" cy="8898880"/>
            <a:chOff x="17699356" y="15694214"/>
            <a:chExt cx="4648200" cy="8840455"/>
          </a:xfrm>
        </p:grpSpPr>
        <p:sp>
          <p:nvSpPr>
            <p:cNvPr id="97" name="Snip Single Corner Rectangle 96"/>
            <p:cNvSpPr/>
            <p:nvPr/>
          </p:nvSpPr>
          <p:spPr bwMode="auto">
            <a:xfrm>
              <a:off x="18156556" y="17579964"/>
              <a:ext cx="3886200" cy="6954705"/>
            </a:xfrm>
            <a:prstGeom prst="snip1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74713"/>
              <a:r>
                <a:rPr lang="en-US" sz="2400" dirty="0" smtClean="0"/>
                <a:t>#include&lt;</a:t>
              </a:r>
              <a:r>
                <a:rPr lang="en-US" sz="2400" dirty="0" err="1" smtClean="0"/>
                <a:t>stdlib.h</a:t>
              </a:r>
              <a:r>
                <a:rPr lang="en-US" sz="2400" dirty="0" smtClean="0"/>
                <a:t>&gt;</a:t>
              </a:r>
            </a:p>
            <a:p>
              <a:pPr defTabSz="874713"/>
              <a:r>
                <a:rPr lang="en-US" sz="2400" dirty="0" smtClean="0"/>
                <a:t>#include&lt;</a:t>
              </a:r>
              <a:r>
                <a:rPr lang="en-US" sz="2400" dirty="0" err="1" smtClean="0"/>
                <a:t>foo.h</a:t>
              </a:r>
              <a:r>
                <a:rPr lang="en-US" sz="2400" dirty="0" smtClean="0"/>
                <a:t>&gt;</a:t>
              </a:r>
            </a:p>
            <a:p>
              <a:pPr defTabSz="874713"/>
              <a:endParaRPr lang="en-US" sz="2400" dirty="0" smtClean="0"/>
            </a:p>
            <a:p>
              <a:pPr defTabSz="874713"/>
              <a:r>
                <a:rPr lang="en-US" sz="2400" dirty="0" smtClean="0"/>
                <a:t> // A global variable</a:t>
              </a:r>
            </a:p>
            <a:p>
              <a:pPr defTabSz="874713"/>
              <a:r>
                <a:rPr lang="en-US" sz="2400" dirty="0" smtClean="0"/>
                <a:t> char a[6] = “global”;</a:t>
              </a:r>
            </a:p>
            <a:p>
              <a:pPr defTabSz="874713"/>
              <a:endParaRPr lang="en-US" sz="2400" dirty="0"/>
            </a:p>
            <a:p>
              <a:pPr defTabSz="874713"/>
              <a:r>
                <a:rPr lang="en-US" sz="2400" dirty="0" smtClean="0"/>
                <a:t> // A static global variable</a:t>
              </a:r>
            </a:p>
            <a:p>
              <a:pPr defTabSz="874713"/>
              <a:r>
                <a:rPr lang="en-US" sz="2400" dirty="0" smtClean="0"/>
                <a:t> static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count = 0;</a:t>
              </a:r>
            </a:p>
            <a:p>
              <a:pPr defTabSz="874713"/>
              <a:endParaRPr lang="en-US" sz="2400" dirty="0"/>
            </a:p>
            <a:p>
              <a:pPr defTabSz="874713"/>
              <a:r>
                <a:rPr lang="en-US" sz="2400" dirty="0" err="1" smtClean="0"/>
                <a:t>int</a:t>
              </a:r>
              <a:r>
                <a:rPr lang="en-US" sz="2400" dirty="0" smtClean="0"/>
                <a:t> main(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argc</a:t>
              </a:r>
              <a:r>
                <a:rPr lang="en-US" sz="2400" dirty="0" smtClean="0"/>
                <a:t>, char** </a:t>
              </a:r>
              <a:r>
                <a:rPr lang="en-US" sz="2400" dirty="0" err="1" smtClean="0"/>
                <a:t>argv</a:t>
              </a:r>
              <a:r>
                <a:rPr lang="en-US" sz="2400" dirty="0" smtClean="0"/>
                <a:t>) </a:t>
              </a:r>
            </a:p>
            <a:p>
              <a:pPr defTabSz="874713"/>
              <a:r>
                <a:rPr lang="en-US" sz="2400" dirty="0" smtClean="0"/>
                <a:t>{</a:t>
              </a:r>
            </a:p>
            <a:p>
              <a:pPr defTabSz="874713"/>
              <a:r>
                <a:rPr lang="en-US" sz="2400" dirty="0"/>
                <a:t> </a:t>
              </a:r>
              <a:r>
                <a:rPr lang="en-US" sz="2400" dirty="0" smtClean="0"/>
                <a:t>    // Dynamically allocated</a:t>
              </a:r>
              <a:br>
                <a:rPr lang="en-US" sz="2400" dirty="0" smtClean="0"/>
              </a:br>
              <a:r>
                <a:rPr lang="en-US" sz="2400" dirty="0"/>
                <a:t> </a:t>
              </a:r>
              <a:r>
                <a:rPr lang="en-US" sz="2400" dirty="0" smtClean="0"/>
                <a:t>    // object</a:t>
              </a:r>
            </a:p>
            <a:p>
              <a:pPr defTabSz="874713"/>
              <a:r>
                <a:rPr lang="en-US" sz="2400" dirty="0"/>
                <a:t> </a:t>
              </a:r>
              <a:r>
                <a:rPr lang="en-US" sz="2400" dirty="0" smtClean="0"/>
                <a:t>     Foo f = new Foo();</a:t>
              </a:r>
            </a:p>
            <a:p>
              <a:pPr defTabSz="874713"/>
              <a:r>
                <a:rPr lang="en-US" sz="2400" dirty="0" smtClean="0"/>
                <a:t>     // </a:t>
              </a:r>
              <a:r>
                <a:rPr lang="en-US" sz="2400" dirty="0"/>
                <a:t>A local variable</a:t>
              </a:r>
            </a:p>
            <a:p>
              <a:pPr defTabSz="874713"/>
              <a:r>
                <a:rPr lang="en-US" sz="2400" dirty="0"/>
                <a:t>      </a:t>
              </a:r>
              <a:r>
                <a:rPr lang="en-US" sz="2400" dirty="0" err="1"/>
                <a:t>int</a:t>
              </a:r>
              <a:r>
                <a:rPr lang="en-US" sz="2400" dirty="0"/>
                <a:t> local = 1;</a:t>
              </a:r>
            </a:p>
            <a:p>
              <a:pPr defTabSz="874713"/>
              <a:r>
                <a:rPr lang="en-US" sz="2400" dirty="0"/>
                <a:t>}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8528499" y="21921293"/>
              <a:ext cx="3209457" cy="1997371"/>
            </a:xfrm>
            <a:prstGeom prst="rect">
              <a:avLst/>
            </a:prstGeom>
            <a:noFill/>
            <a:ln w="254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8228058" y="18827297"/>
              <a:ext cx="3205098" cy="1053119"/>
            </a:xfrm>
            <a:prstGeom prst="rect">
              <a:avLst/>
            </a:prstGeom>
            <a:noFill/>
            <a:ln w="254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>
              <a:off x="21052156" y="16989614"/>
              <a:ext cx="0" cy="183768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8002E"/>
              </a:solidFill>
              <a:prstDash val="solid"/>
              <a:miter lim="800000"/>
              <a:headEnd type="oval" w="med" len="med"/>
              <a:tailEnd type="triangle"/>
            </a:ln>
            <a:effectLst/>
          </p:spPr>
        </p:cxnSp>
        <p:sp>
          <p:nvSpPr>
            <p:cNvPr id="135" name="TextBox 134"/>
            <p:cNvSpPr txBox="1"/>
            <p:nvPr/>
          </p:nvSpPr>
          <p:spPr bwMode="auto">
            <a:xfrm>
              <a:off x="20013134" y="15881618"/>
              <a:ext cx="2334422" cy="1107996"/>
            </a:xfrm>
            <a:prstGeom prst="rect">
              <a:avLst/>
            </a:prstGeom>
            <a:ln>
              <a:solidFill>
                <a:srgbClr val="9A0000"/>
              </a:solidFill>
              <a:prstDash val="solid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 smtClean="0">
                  <a:solidFill>
                    <a:srgbClr val="98002E"/>
                  </a:solidFill>
                </a:rPr>
                <a:t> Global Scope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Accessible from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98002E"/>
                  </a:solidFill>
                </a:rPr>
                <a:t> </a:t>
              </a:r>
              <a:r>
                <a:rPr lang="en-US" sz="2400" dirty="0" smtClean="0">
                  <a:solidFill>
                    <a:srgbClr val="98002E"/>
                  </a:solidFill>
                </a:rPr>
                <a:t>any file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18232756" y="20019329"/>
              <a:ext cx="3212508" cy="932685"/>
            </a:xfrm>
            <a:prstGeom prst="rect">
              <a:avLst/>
            </a:prstGeom>
            <a:noFill/>
            <a:ln w="254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 bwMode="auto">
            <a:xfrm>
              <a:off x="17699356" y="15694214"/>
              <a:ext cx="2188839" cy="1538883"/>
            </a:xfrm>
            <a:prstGeom prst="rect">
              <a:avLst/>
            </a:prstGeom>
            <a:ln>
              <a:solidFill>
                <a:srgbClr val="9A0000"/>
              </a:solidFill>
              <a:prstDash val="solid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smtClean="0">
                  <a:solidFill>
                    <a:srgbClr val="98002E"/>
                  </a:solidFill>
                </a:rPr>
                <a:t> </a:t>
              </a:r>
              <a:r>
                <a:rPr lang="en-US" sz="2400" dirty="0" smtClean="0">
                  <a:solidFill>
                    <a:srgbClr val="98002E"/>
                  </a:solidFill>
                </a:rPr>
                <a:t>Global variable 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with static scope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Accessible only</a:t>
              </a:r>
              <a:br>
                <a:rPr lang="en-US" sz="2400" dirty="0" smtClean="0">
                  <a:solidFill>
                    <a:srgbClr val="98002E"/>
                  </a:solidFill>
                </a:rPr>
              </a:br>
              <a:r>
                <a:rPr lang="en-US" sz="2400" dirty="0" smtClean="0">
                  <a:solidFill>
                    <a:srgbClr val="98002E"/>
                  </a:solidFill>
                </a:rPr>
                <a:t> from this file</a:t>
              </a:r>
            </a:p>
          </p:txBody>
        </p:sp>
      </p:grpSp>
      <p:sp>
        <p:nvSpPr>
          <p:cNvPr id="148" name="TextBox 147"/>
          <p:cNvSpPr txBox="1"/>
          <p:nvPr/>
        </p:nvSpPr>
        <p:spPr bwMode="auto">
          <a:xfrm>
            <a:off x="17872914" y="14541424"/>
            <a:ext cx="3442130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Global vs. Block Scopes</a:t>
            </a:r>
          </a:p>
        </p:txBody>
      </p:sp>
      <p:sp>
        <p:nvSpPr>
          <p:cNvPr id="149" name="TextBox 148"/>
          <p:cNvSpPr txBox="1"/>
          <p:nvPr/>
        </p:nvSpPr>
        <p:spPr bwMode="auto">
          <a:xfrm>
            <a:off x="23309761" y="14541424"/>
            <a:ext cx="3436439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Location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in Memory</a:t>
            </a:r>
          </a:p>
        </p:txBody>
      </p:sp>
      <p:cxnSp>
        <p:nvCxnSpPr>
          <p:cNvPr id="159" name="Straight Arrow Connector 158"/>
          <p:cNvCxnSpPr>
            <a:stCxn id="69" idx="2"/>
          </p:cNvCxnSpPr>
          <p:nvPr/>
        </p:nvCxnSpPr>
        <p:spPr bwMode="auto">
          <a:xfrm flipH="1">
            <a:off x="25050089" y="20350677"/>
            <a:ext cx="5" cy="7501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5" name="Rectangle 164"/>
          <p:cNvSpPr/>
          <p:nvPr/>
        </p:nvSpPr>
        <p:spPr bwMode="auto">
          <a:xfrm>
            <a:off x="-6553200" y="14544540"/>
            <a:ext cx="5039734" cy="2804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Allows programmer to include</a:t>
            </a:r>
            <a:br>
              <a:rPr lang="en-US" sz="2800" dirty="0" smtClean="0"/>
            </a:br>
            <a:r>
              <a:rPr lang="en-US" sz="2800" dirty="0" smtClean="0"/>
              <a:t>needed library headers, define</a:t>
            </a:r>
            <a:br>
              <a:rPr lang="en-US" sz="2800" dirty="0" smtClean="0"/>
            </a:br>
            <a:r>
              <a:rPr lang="en-US" sz="2800" dirty="0" smtClean="0"/>
              <a:t>platform-specific constants,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part of C grammar, hence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preprocess before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lex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/parse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9" name="Text Box 6"/>
          <p:cNvSpPr txBox="1">
            <a:spLocks noChangeArrowheads="1"/>
          </p:cNvSpPr>
          <p:nvPr/>
        </p:nvSpPr>
        <p:spPr bwMode="auto">
          <a:xfrm>
            <a:off x="17466368" y="34550726"/>
            <a:ext cx="9604968" cy="17542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457200" indent="-457200">
              <a:buFont typeface="Arial" charset="0"/>
              <a:buChar char="•"/>
            </a:pPr>
            <a:r>
              <a:rPr lang="en-US" sz="1800" dirty="0" smtClean="0"/>
              <a:t>C11 Standard, </a:t>
            </a:r>
            <a:r>
              <a:rPr lang="en-US" sz="1800" dirty="0"/>
              <a:t>ISO/IEC </a:t>
            </a:r>
            <a:r>
              <a:rPr lang="en-US" sz="1800" dirty="0" smtClean="0"/>
              <a:t>9899:2011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800" dirty="0"/>
              <a:t>https://</a:t>
            </a:r>
            <a:r>
              <a:rPr lang="en-US" sz="1800" dirty="0" smtClean="0"/>
              <a:t>www.codingunit.com/the-history-of-the-c-language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800" dirty="0"/>
              <a:t>Lint man page, http://</a:t>
            </a:r>
            <a:r>
              <a:rPr lang="en-US" sz="1800" dirty="0" smtClean="0"/>
              <a:t>www.unix.com</a:t>
            </a:r>
            <a:r>
              <a:rPr lang="en-US" sz="1800" smtClean="0"/>
              <a:t>/man-page/FreeBSD/1/lint</a:t>
            </a:r>
          </a:p>
          <a:p>
            <a:pPr marL="457200" indent="-457200">
              <a:buFont typeface="Arial" charset="0"/>
              <a:buChar char="•"/>
            </a:pPr>
            <a:endParaRPr lang="en-US" sz="1800" dirty="0" smtClean="0"/>
          </a:p>
        </p:txBody>
      </p:sp>
      <p:sp>
        <p:nvSpPr>
          <p:cNvPr id="171" name="Text Box 20"/>
          <p:cNvSpPr txBox="1">
            <a:spLocks noChangeArrowheads="1"/>
          </p:cNvSpPr>
          <p:nvPr/>
        </p:nvSpPr>
        <p:spPr bwMode="auto">
          <a:xfrm>
            <a:off x="19494142" y="34096629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algn="ctr"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References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1298448" y="31005639"/>
            <a:ext cx="4469948" cy="6173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x</a:t>
            </a:r>
            <a:r>
              <a:rPr lang="en-US" sz="3600" dirty="0" smtClean="0"/>
              <a:t>86 Assembly</a:t>
            </a:r>
          </a:p>
        </p:txBody>
      </p:sp>
      <p:sp>
        <p:nvSpPr>
          <p:cNvPr id="178" name="TextBox 177"/>
          <p:cNvSpPr txBox="1"/>
          <p:nvPr/>
        </p:nvSpPr>
        <p:spPr bwMode="auto">
          <a:xfrm>
            <a:off x="1298448" y="26289000"/>
            <a:ext cx="4469948" cy="6173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LLVM IR</a:t>
            </a:r>
          </a:p>
        </p:txBody>
      </p:sp>
      <p:sp>
        <p:nvSpPr>
          <p:cNvPr id="179" name="TextBox 178"/>
          <p:cNvSpPr txBox="1"/>
          <p:nvPr/>
        </p:nvSpPr>
        <p:spPr bwMode="auto">
          <a:xfrm>
            <a:off x="1298448" y="21488400"/>
            <a:ext cx="4515421" cy="614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Clang AST</a:t>
            </a:r>
          </a:p>
        </p:txBody>
      </p:sp>
      <p:sp>
        <p:nvSpPr>
          <p:cNvPr id="180" name="TextBox 179"/>
          <p:cNvSpPr txBox="1"/>
          <p:nvPr/>
        </p:nvSpPr>
        <p:spPr bwMode="auto">
          <a:xfrm>
            <a:off x="1298448" y="17297400"/>
            <a:ext cx="4519642" cy="560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Pure C Source Code</a:t>
            </a:r>
          </a:p>
        </p:txBody>
      </p:sp>
      <p:sp>
        <p:nvSpPr>
          <p:cNvPr id="181" name="TextBox 180"/>
          <p:cNvSpPr txBox="1"/>
          <p:nvPr/>
        </p:nvSpPr>
        <p:spPr bwMode="auto">
          <a:xfrm>
            <a:off x="1298448" y="14097000"/>
            <a:ext cx="4519643" cy="5833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 Source with Macros</a:t>
            </a:r>
          </a:p>
        </p:txBody>
      </p:sp>
      <p:sp>
        <p:nvSpPr>
          <p:cNvPr id="6" name="Line Callout 2 5"/>
          <p:cNvSpPr/>
          <p:nvPr/>
        </p:nvSpPr>
        <p:spPr bwMode="auto">
          <a:xfrm>
            <a:off x="11757108" y="14631358"/>
            <a:ext cx="4871067" cy="2495138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6667"/>
              <a:gd name="adj5" fmla="val 116036"/>
              <a:gd name="adj6" fmla="val -28785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874713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Macros</a:t>
            </a:r>
          </a:p>
          <a:p>
            <a:pPr marL="457200" indent="-457200" algn="just" defTabSz="874713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Allows programmer to include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needed library headers, define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platform-specific constants,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etc.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 defTabSz="874713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Not part of C grammar, hence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preprocess before 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lex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/parse</a:t>
            </a:r>
          </a:p>
        </p:txBody>
      </p:sp>
      <p:sp>
        <p:nvSpPr>
          <p:cNvPr id="70" name="Line Callout 2 69"/>
          <p:cNvSpPr/>
          <p:nvPr/>
        </p:nvSpPr>
        <p:spPr bwMode="auto">
          <a:xfrm>
            <a:off x="10495364" y="33535027"/>
            <a:ext cx="6146698" cy="2439109"/>
          </a:xfrm>
          <a:prstGeom prst="borderCallout2">
            <a:avLst>
              <a:gd name="adj1" fmla="val 18750"/>
              <a:gd name="adj2" fmla="val -161"/>
              <a:gd name="adj3" fmla="val 17521"/>
              <a:gd name="adj4" fmla="val -7405"/>
              <a:gd name="adj5" fmla="val -18338"/>
              <a:gd name="adj6" fmla="val -10349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74713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C Runtime Library</a:t>
            </a:r>
          </a:p>
          <a:p>
            <a:pPr marL="457200" indent="-457200" defTabSz="874713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Compiler and target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architecture specific</a:t>
            </a:r>
          </a:p>
          <a:p>
            <a:pPr marL="457200" indent="-457200" defTabSz="874713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Contains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low-level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routines</a:t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used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by the compiler to create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an executable that can interact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with the OS through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system calls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defTabSz="874713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Down Arrow 78"/>
          <p:cNvSpPr/>
          <p:nvPr/>
        </p:nvSpPr>
        <p:spPr bwMode="auto">
          <a:xfrm rot="16200000">
            <a:off x="10813623" y="20992474"/>
            <a:ext cx="302386" cy="895118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 flipH="1">
            <a:off x="10517257" y="21442328"/>
            <a:ext cx="149032" cy="471181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5089257" y="21438827"/>
            <a:ext cx="707556" cy="152399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Down Arrow 82"/>
          <p:cNvSpPr/>
          <p:nvPr/>
        </p:nvSpPr>
        <p:spPr bwMode="auto">
          <a:xfrm rot="10800000" flipH="1" flipV="1">
            <a:off x="15715826" y="21438827"/>
            <a:ext cx="274639" cy="4677186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Down Arrow 84"/>
          <p:cNvSpPr/>
          <p:nvPr/>
        </p:nvSpPr>
        <p:spPr bwMode="auto">
          <a:xfrm rot="10800000" flipH="1" flipV="1">
            <a:off x="13102633" y="19503977"/>
            <a:ext cx="310224" cy="689023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Down Arrow 85"/>
          <p:cNvSpPr/>
          <p:nvPr/>
        </p:nvSpPr>
        <p:spPr bwMode="auto">
          <a:xfrm rot="10800000" flipH="1" flipV="1">
            <a:off x="13106343" y="29235672"/>
            <a:ext cx="306514" cy="1306468"/>
          </a:xfrm>
          <a:prstGeom prst="down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17830800" y="20907220"/>
            <a:ext cx="37630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8002E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17830800" y="17522976"/>
            <a:ext cx="0" cy="3384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8002E"/>
            </a:solidFill>
            <a:prstDash val="solid"/>
            <a:miter lim="800000"/>
            <a:headEnd type="oval" w="med" len="med"/>
            <a:tailEnd type="none"/>
          </a:ln>
          <a:effectLst/>
        </p:spPr>
      </p:cxnSp>
      <p:sp>
        <p:nvSpPr>
          <p:cNvPr id="100" name="TextBox 99"/>
          <p:cNvSpPr txBox="1"/>
          <p:nvPr/>
        </p:nvSpPr>
        <p:spPr bwMode="auto">
          <a:xfrm>
            <a:off x="18280993" y="25174420"/>
            <a:ext cx="1701631" cy="369332"/>
          </a:xfrm>
          <a:prstGeom prst="rect">
            <a:avLst/>
          </a:prstGeom>
          <a:ln>
            <a:solidFill>
              <a:srgbClr val="9A0000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98002E"/>
                </a:solidFill>
              </a:rPr>
              <a:t> </a:t>
            </a:r>
            <a:r>
              <a:rPr lang="en-US" sz="2400" smtClean="0">
                <a:solidFill>
                  <a:srgbClr val="98002E"/>
                </a:solidFill>
              </a:rPr>
              <a:t>Block Scope</a:t>
            </a:r>
            <a:endParaRPr lang="en-US" sz="2400" dirty="0" smtClean="0">
              <a:solidFill>
                <a:srgbClr val="98002E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>
            <a:off x="19659600" y="24239592"/>
            <a:ext cx="0" cy="9348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8002E"/>
            </a:solidFill>
            <a:prstDash val="solid"/>
            <a:miter lim="800000"/>
            <a:headEnd type="triangle" w="med" len="med"/>
            <a:tailEnd type="none"/>
          </a:ln>
          <a:effectLst/>
        </p:spPr>
      </p:cxnSp>
      <p:cxnSp>
        <p:nvCxnSpPr>
          <p:cNvPr id="2075" name="Elbow Connector 2074"/>
          <p:cNvCxnSpPr>
            <a:stCxn id="132" idx="3"/>
          </p:cNvCxnSpPr>
          <p:nvPr/>
        </p:nvCxnSpPr>
        <p:spPr bwMode="auto">
          <a:xfrm flipV="1">
            <a:off x="21412200" y="17607342"/>
            <a:ext cx="914400" cy="203070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22326600" y="17605905"/>
            <a:ext cx="838193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Elbow Connector 101"/>
          <p:cNvCxnSpPr/>
          <p:nvPr/>
        </p:nvCxnSpPr>
        <p:spPr bwMode="auto">
          <a:xfrm flipV="1">
            <a:off x="21412200" y="18848093"/>
            <a:ext cx="914400" cy="203070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104" name="Elbow Connector 103"/>
          <p:cNvCxnSpPr/>
          <p:nvPr/>
        </p:nvCxnSpPr>
        <p:spPr bwMode="auto">
          <a:xfrm rot="5400000" flipH="1" flipV="1">
            <a:off x="20059954" y="20478447"/>
            <a:ext cx="3708548" cy="1613654"/>
          </a:xfrm>
          <a:prstGeom prst="bentConnector3">
            <a:avLst>
              <a:gd name="adj1" fmla="val 23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none" w="med" len="med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22707600" y="19431000"/>
            <a:ext cx="4571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20369539" y="23854748"/>
            <a:ext cx="279526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oval" w="med" len="med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48" y="14803114"/>
            <a:ext cx="7744616" cy="2360662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448" y="27039938"/>
            <a:ext cx="7820817" cy="3813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448" y="22221592"/>
            <a:ext cx="7794998" cy="389442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448" y="17983200"/>
            <a:ext cx="7788353" cy="339461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448" y="31740029"/>
            <a:ext cx="7848600" cy="4150171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9296</TotalTime>
  <Words>382</Words>
  <Application>Microsoft Macintosh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Calisto MT</vt:lpstr>
      <vt:lpstr>Garamond Premr Pro Med</vt:lpstr>
      <vt:lpstr>Helvetica</vt:lpstr>
      <vt:lpstr>Times New Roman</vt:lpstr>
      <vt:lpstr>Wingdings</vt:lpstr>
      <vt:lpstr>Arial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Abdullatif TAY</dc:creator>
  <cp:lastModifiedBy>Chapp, Dylan Matthew</cp:lastModifiedBy>
  <cp:revision>329</cp:revision>
  <dcterms:created xsi:type="dcterms:W3CDTF">2001-03-07T08:28:47Z</dcterms:created>
  <dcterms:modified xsi:type="dcterms:W3CDTF">2016-12-07T20:39:53Z</dcterms:modified>
</cp:coreProperties>
</file>