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64" r:id="rId2"/>
  </p:sldIdLst>
  <p:sldSz cx="27432000" cy="36576000"/>
  <p:notesSz cx="9144000" cy="14605000"/>
  <p:custDataLst>
    <p:tags r:id="rId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383271" algn="l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766542" algn="l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149812" algn="l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533083" algn="l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1916354" algn="l" defTabSz="766542" rtl="0" eaLnBrk="1" latinLnBrk="0" hangingPunct="1">
      <a:defRPr sz="19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299625" algn="l" defTabSz="766542" rtl="0" eaLnBrk="1" latinLnBrk="0" hangingPunct="1">
      <a:defRPr sz="19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2682895" algn="l" defTabSz="766542" rtl="0" eaLnBrk="1" latinLnBrk="0" hangingPunct="1">
      <a:defRPr sz="19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066166" algn="l" defTabSz="766542" rtl="0" eaLnBrk="1" latinLnBrk="0" hangingPunct="1">
      <a:defRPr sz="19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520">
          <p15:clr>
            <a:srgbClr val="A4A3A4"/>
          </p15:clr>
        </p15:guide>
        <p15:guide id="2" pos="86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98002E"/>
    <a:srgbClr val="9A0000"/>
    <a:srgbClr val="000000"/>
    <a:srgbClr val="CC1002"/>
    <a:srgbClr val="DFAA01"/>
    <a:srgbClr val="DFAF02"/>
    <a:srgbClr val="D2FF01"/>
    <a:srgbClr val="DFAF01"/>
    <a:srgbClr val="E8C100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7466" autoAdjust="0"/>
    <p:restoredTop sz="50000" autoAdjust="0"/>
  </p:normalViewPr>
  <p:slideViewPr>
    <p:cSldViewPr>
      <p:cViewPr>
        <p:scale>
          <a:sx n="20" d="100"/>
          <a:sy n="20" d="100"/>
        </p:scale>
        <p:origin x="2696" y="384"/>
      </p:cViewPr>
      <p:guideLst>
        <p:guide orient="horz" pos="11520"/>
        <p:guide pos="864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tags" Target="tags/tag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0813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5678" tIns="67837" rIns="135678" bIns="67837" numCol="1" anchor="t" anchorCtr="0" compatLnSpc="1">
            <a:prstTxWarp prst="textNoShape">
              <a:avLst/>
            </a:prstTxWarp>
          </a:bodyPr>
          <a:lstStyle>
            <a:lvl1pPr defTabSz="1356848">
              <a:defRPr sz="18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3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3188" y="0"/>
            <a:ext cx="3960812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5678" tIns="67837" rIns="135678" bIns="67837" numCol="1" anchor="t" anchorCtr="0" compatLnSpc="1">
            <a:prstTxWarp prst="textNoShape">
              <a:avLst/>
            </a:prstTxWarp>
          </a:bodyPr>
          <a:lstStyle>
            <a:lvl1pPr algn="r" defTabSz="1356848">
              <a:defRPr sz="18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4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13874750"/>
            <a:ext cx="3960813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5678" tIns="67837" rIns="135678" bIns="67837" numCol="1" anchor="b" anchorCtr="0" compatLnSpc="1">
            <a:prstTxWarp prst="textNoShape">
              <a:avLst/>
            </a:prstTxWarp>
          </a:bodyPr>
          <a:lstStyle>
            <a:lvl1pPr defTabSz="1356848">
              <a:defRPr sz="18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5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3188" y="13874750"/>
            <a:ext cx="3960812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5678" tIns="67837" rIns="135678" bIns="67837" numCol="1" anchor="b" anchorCtr="0" compatLnSpc="1">
            <a:prstTxWarp prst="textNoShape">
              <a:avLst/>
            </a:prstTxWarp>
          </a:bodyPr>
          <a:lstStyle>
            <a:lvl1pPr algn="r" defTabSz="1356848">
              <a:defRPr sz="1800"/>
            </a:lvl1pPr>
          </a:lstStyle>
          <a:p>
            <a:pPr>
              <a:defRPr/>
            </a:pPr>
            <a:fld id="{200DCCFD-C31A-42B2-922A-BCB46C970B0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8580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7302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7302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DB3E1A59-466F-4F41-9E5E-F7591DA63F96}" type="datetimeFigureOut">
              <a:rPr lang="en-US"/>
              <a:pPr>
                <a:defRPr/>
              </a:pPr>
              <a:t>11/30/16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7775" y="1095375"/>
            <a:ext cx="4108450" cy="54768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6937375"/>
            <a:ext cx="7315200" cy="6572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3871575"/>
            <a:ext cx="3962400" cy="7302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13871575"/>
            <a:ext cx="3962400" cy="7302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D678C0B9-A602-432E-A4A4-75019EB741D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050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83271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766542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149812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533083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916354" algn="l" defTabSz="76654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299625" algn="l" defTabSz="76654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682895" algn="l" defTabSz="76654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066166" algn="l" defTabSz="76654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517775" y="1095375"/>
            <a:ext cx="4108450" cy="54768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ABACDFE-9516-43F6-ADF5-240A21B36C65}" type="slidenum">
              <a:rPr lang="en-US" smtClean="0"/>
              <a:pPr/>
              <a:t>1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577" y="11362767"/>
            <a:ext cx="23316848" cy="784038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5154" y="20727149"/>
            <a:ext cx="19201694" cy="9345705"/>
          </a:xfrm>
        </p:spPr>
        <p:txBody>
          <a:bodyPr/>
          <a:lstStyle>
            <a:lvl1pPr marL="0" indent="0" algn="ctr">
              <a:buNone/>
              <a:defRPr/>
            </a:lvl1pPr>
            <a:lvl2pPr marL="383271" indent="0" algn="ctr">
              <a:buNone/>
              <a:defRPr/>
            </a:lvl2pPr>
            <a:lvl3pPr marL="766542" indent="0" algn="ctr">
              <a:buNone/>
              <a:defRPr/>
            </a:lvl3pPr>
            <a:lvl4pPr marL="1149812" indent="0" algn="ctr">
              <a:buNone/>
              <a:defRPr/>
            </a:lvl4pPr>
            <a:lvl5pPr marL="1533083" indent="0" algn="ctr">
              <a:buNone/>
              <a:defRPr/>
            </a:lvl5pPr>
            <a:lvl6pPr marL="1916354" indent="0" algn="ctr">
              <a:buNone/>
              <a:defRPr/>
            </a:lvl6pPr>
            <a:lvl7pPr marL="2299625" indent="0" algn="ctr">
              <a:buNone/>
              <a:defRPr/>
            </a:lvl7pPr>
            <a:lvl8pPr marL="2682895" indent="0" algn="ctr">
              <a:buNone/>
              <a:defRPr/>
            </a:lvl8pPr>
            <a:lvl9pPr marL="306616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76B7B9-B881-4E01-AB78-FCC522EC702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5AE1D0-A6FC-4E82-AE17-47276BE10AF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545653" y="3251576"/>
            <a:ext cx="5828771" cy="292604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57577" y="3251576"/>
            <a:ext cx="17403410" cy="292604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C46802-C1B0-4B6E-8C76-169C401027E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8C3E81-7E51-443F-B40F-5999532D294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6938" y="23504341"/>
            <a:ext cx="23316848" cy="7263279"/>
          </a:xfrm>
        </p:spPr>
        <p:txBody>
          <a:bodyPr anchor="t"/>
          <a:lstStyle>
            <a:lvl1pPr algn="l">
              <a:defRPr sz="3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6938" y="15503339"/>
            <a:ext cx="23316848" cy="8001000"/>
          </a:xfrm>
        </p:spPr>
        <p:txBody>
          <a:bodyPr anchor="b"/>
          <a:lstStyle>
            <a:lvl1pPr marL="0" indent="0">
              <a:buNone/>
              <a:defRPr sz="1700"/>
            </a:lvl1pPr>
            <a:lvl2pPr marL="383271" indent="0">
              <a:buNone/>
              <a:defRPr sz="1500"/>
            </a:lvl2pPr>
            <a:lvl3pPr marL="766542" indent="0">
              <a:buNone/>
              <a:defRPr sz="1300"/>
            </a:lvl3pPr>
            <a:lvl4pPr marL="1149812" indent="0">
              <a:buNone/>
              <a:defRPr sz="1200"/>
            </a:lvl4pPr>
            <a:lvl5pPr marL="1533083" indent="0">
              <a:buNone/>
              <a:defRPr sz="1200"/>
            </a:lvl5pPr>
            <a:lvl6pPr marL="1916354" indent="0">
              <a:buNone/>
              <a:defRPr sz="1200"/>
            </a:lvl6pPr>
            <a:lvl7pPr marL="2299625" indent="0">
              <a:buNone/>
              <a:defRPr sz="1200"/>
            </a:lvl7pPr>
            <a:lvl8pPr marL="2682895" indent="0">
              <a:buNone/>
              <a:defRPr sz="1200"/>
            </a:lvl8pPr>
            <a:lvl9pPr marL="306616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7BB88A-415D-47A2-BB40-D284E7C9FA5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57577" y="10565280"/>
            <a:ext cx="11616090" cy="21946720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58335" y="10565280"/>
            <a:ext cx="11616090" cy="21946720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B6F26E-F264-488B-9BFB-6467C996496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424" y="1464236"/>
            <a:ext cx="24689153" cy="6096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424" y="8187767"/>
            <a:ext cx="12120563" cy="341219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3271" indent="0">
              <a:buNone/>
              <a:defRPr sz="1700" b="1"/>
            </a:lvl2pPr>
            <a:lvl3pPr marL="766542" indent="0">
              <a:buNone/>
              <a:defRPr sz="1500" b="1"/>
            </a:lvl3pPr>
            <a:lvl4pPr marL="1149812" indent="0">
              <a:buNone/>
              <a:defRPr sz="1300" b="1"/>
            </a:lvl4pPr>
            <a:lvl5pPr marL="1533083" indent="0">
              <a:buNone/>
              <a:defRPr sz="1300" b="1"/>
            </a:lvl5pPr>
            <a:lvl6pPr marL="1916354" indent="0">
              <a:buNone/>
              <a:defRPr sz="1300" b="1"/>
            </a:lvl6pPr>
            <a:lvl7pPr marL="2299625" indent="0">
              <a:buNone/>
              <a:defRPr sz="1300" b="1"/>
            </a:lvl7pPr>
            <a:lvl8pPr marL="2682895" indent="0">
              <a:buNone/>
              <a:defRPr sz="1300" b="1"/>
            </a:lvl8pPr>
            <a:lvl9pPr marL="3066166" indent="0">
              <a:buNone/>
              <a:defRPr sz="1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424" y="11599956"/>
            <a:ext cx="12120563" cy="21072661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934722" y="8187767"/>
            <a:ext cx="12125855" cy="341219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3271" indent="0">
              <a:buNone/>
              <a:defRPr sz="1700" b="1"/>
            </a:lvl2pPr>
            <a:lvl3pPr marL="766542" indent="0">
              <a:buNone/>
              <a:defRPr sz="1500" b="1"/>
            </a:lvl3pPr>
            <a:lvl4pPr marL="1149812" indent="0">
              <a:buNone/>
              <a:defRPr sz="1300" b="1"/>
            </a:lvl4pPr>
            <a:lvl5pPr marL="1533083" indent="0">
              <a:buNone/>
              <a:defRPr sz="1300" b="1"/>
            </a:lvl5pPr>
            <a:lvl6pPr marL="1916354" indent="0">
              <a:buNone/>
              <a:defRPr sz="1300" b="1"/>
            </a:lvl6pPr>
            <a:lvl7pPr marL="2299625" indent="0">
              <a:buNone/>
              <a:defRPr sz="1300" b="1"/>
            </a:lvl7pPr>
            <a:lvl8pPr marL="2682895" indent="0">
              <a:buNone/>
              <a:defRPr sz="1300" b="1"/>
            </a:lvl8pPr>
            <a:lvl9pPr marL="3066166" indent="0">
              <a:buNone/>
              <a:defRPr sz="1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934722" y="11599956"/>
            <a:ext cx="12125855" cy="21072661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A06EFA-8031-4EF1-BC03-4AFEA23F6E5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46372E-CCA7-4864-B6C8-FEC249EDBFD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E0BE63-3B0C-4966-B2F8-372B9CC4EAB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426" y="1456767"/>
            <a:ext cx="9024937" cy="6196853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25327" y="1456767"/>
            <a:ext cx="15335250" cy="31215852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426" y="7653617"/>
            <a:ext cx="9024937" cy="25019000"/>
          </a:xfrm>
        </p:spPr>
        <p:txBody>
          <a:bodyPr/>
          <a:lstStyle>
            <a:lvl1pPr marL="0" indent="0">
              <a:buNone/>
              <a:defRPr sz="1200"/>
            </a:lvl1pPr>
            <a:lvl2pPr marL="383271" indent="0">
              <a:buNone/>
              <a:defRPr sz="1000"/>
            </a:lvl2pPr>
            <a:lvl3pPr marL="766542" indent="0">
              <a:buNone/>
              <a:defRPr sz="800"/>
            </a:lvl3pPr>
            <a:lvl4pPr marL="1149812" indent="0">
              <a:buNone/>
              <a:defRPr sz="800"/>
            </a:lvl4pPr>
            <a:lvl5pPr marL="1533083" indent="0">
              <a:buNone/>
              <a:defRPr sz="800"/>
            </a:lvl5pPr>
            <a:lvl6pPr marL="1916354" indent="0">
              <a:buNone/>
              <a:defRPr sz="800"/>
            </a:lvl6pPr>
            <a:lvl7pPr marL="2299625" indent="0">
              <a:buNone/>
              <a:defRPr sz="800"/>
            </a:lvl7pPr>
            <a:lvl8pPr marL="2682895" indent="0">
              <a:buNone/>
              <a:defRPr sz="800"/>
            </a:lvl8pPr>
            <a:lvl9pPr marL="3066166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8E862C-C8EB-4EF0-B8D5-178897BDC41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7216" y="25603577"/>
            <a:ext cx="16458848" cy="3021852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77216" y="3268384"/>
            <a:ext cx="16458848" cy="21944853"/>
          </a:xfrm>
        </p:spPr>
        <p:txBody>
          <a:bodyPr/>
          <a:lstStyle>
            <a:lvl1pPr marL="0" indent="0">
              <a:buNone/>
              <a:defRPr sz="2700"/>
            </a:lvl1pPr>
            <a:lvl2pPr marL="383271" indent="0">
              <a:buNone/>
              <a:defRPr sz="2300"/>
            </a:lvl2pPr>
            <a:lvl3pPr marL="766542" indent="0">
              <a:buNone/>
              <a:defRPr sz="2000"/>
            </a:lvl3pPr>
            <a:lvl4pPr marL="1149812" indent="0">
              <a:buNone/>
              <a:defRPr sz="1700"/>
            </a:lvl4pPr>
            <a:lvl5pPr marL="1533083" indent="0">
              <a:buNone/>
              <a:defRPr sz="1700"/>
            </a:lvl5pPr>
            <a:lvl6pPr marL="1916354" indent="0">
              <a:buNone/>
              <a:defRPr sz="1700"/>
            </a:lvl6pPr>
            <a:lvl7pPr marL="2299625" indent="0">
              <a:buNone/>
              <a:defRPr sz="1700"/>
            </a:lvl7pPr>
            <a:lvl8pPr marL="2682895" indent="0">
              <a:buNone/>
              <a:defRPr sz="1700"/>
            </a:lvl8pPr>
            <a:lvl9pPr marL="3066166" indent="0">
              <a:buNone/>
              <a:defRPr sz="17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77216" y="28625427"/>
            <a:ext cx="16458848" cy="4293720"/>
          </a:xfrm>
        </p:spPr>
        <p:txBody>
          <a:bodyPr/>
          <a:lstStyle>
            <a:lvl1pPr marL="0" indent="0">
              <a:buNone/>
              <a:defRPr sz="1200"/>
            </a:lvl1pPr>
            <a:lvl2pPr marL="383271" indent="0">
              <a:buNone/>
              <a:defRPr sz="1000"/>
            </a:lvl2pPr>
            <a:lvl3pPr marL="766542" indent="0">
              <a:buNone/>
              <a:defRPr sz="800"/>
            </a:lvl3pPr>
            <a:lvl4pPr marL="1149812" indent="0">
              <a:buNone/>
              <a:defRPr sz="800"/>
            </a:lvl4pPr>
            <a:lvl5pPr marL="1533083" indent="0">
              <a:buNone/>
              <a:defRPr sz="800"/>
            </a:lvl5pPr>
            <a:lvl6pPr marL="1916354" indent="0">
              <a:buNone/>
              <a:defRPr sz="800"/>
            </a:lvl6pPr>
            <a:lvl7pPr marL="2299625" indent="0">
              <a:buNone/>
              <a:defRPr sz="800"/>
            </a:lvl7pPr>
            <a:lvl8pPr marL="2682895" indent="0">
              <a:buNone/>
              <a:defRPr sz="800"/>
            </a:lvl8pPr>
            <a:lvl9pPr marL="3066166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528D43-15C4-4ABA-9BBB-EFDF30568CB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057577" y="3251575"/>
            <a:ext cx="23316848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51688" tIns="175841" rIns="351688" bIns="17584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057577" y="10565280"/>
            <a:ext cx="23316848" cy="21946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51688" tIns="175841" rIns="351688" bIns="17584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057577" y="33324431"/>
            <a:ext cx="5715000" cy="2439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51688" tIns="175841" rIns="351688" bIns="175841" numCol="1" anchor="t" anchorCtr="0" compatLnSpc="1">
            <a:prstTxWarp prst="textNoShape">
              <a:avLst/>
            </a:prstTxWarp>
          </a:bodyPr>
          <a:lstStyle>
            <a:lvl1pPr>
              <a:defRPr sz="5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9372424" y="33324431"/>
            <a:ext cx="8687153" cy="2439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51688" tIns="175841" rIns="351688" bIns="175841" numCol="1" anchor="t" anchorCtr="0" compatLnSpc="1">
            <a:prstTxWarp prst="textNoShape">
              <a:avLst/>
            </a:prstTxWarp>
          </a:bodyPr>
          <a:lstStyle>
            <a:lvl1pPr algn="ctr">
              <a:defRPr sz="5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9659424" y="33324431"/>
            <a:ext cx="5715000" cy="2439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51688" tIns="175841" rIns="351688" bIns="175841" numCol="1" anchor="t" anchorCtr="0" compatLnSpc="1">
            <a:prstTxWarp prst="textNoShape">
              <a:avLst/>
            </a:prstTxWarp>
          </a:bodyPr>
          <a:lstStyle>
            <a:lvl1pPr algn="r">
              <a:defRPr sz="5200"/>
            </a:lvl1pPr>
          </a:lstStyle>
          <a:p>
            <a:pPr>
              <a:defRPr/>
            </a:pPr>
            <a:fld id="{967884A1-535D-449B-A302-E0ACED78B71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521300" rtl="0" eaLnBrk="0" fontAlgn="base" hangingPunct="0">
        <a:spcBef>
          <a:spcPct val="0"/>
        </a:spcBef>
        <a:spcAft>
          <a:spcPct val="0"/>
        </a:spcAft>
        <a:defRPr sz="16900">
          <a:solidFill>
            <a:schemeClr val="tx2"/>
          </a:solidFill>
          <a:latin typeface="+mj-lt"/>
          <a:ea typeface="+mj-ea"/>
          <a:cs typeface="+mj-cs"/>
        </a:defRPr>
      </a:lvl1pPr>
      <a:lvl2pPr algn="ctr" defTabSz="3521300" rtl="0" eaLnBrk="0" fontAlgn="base" hangingPunct="0">
        <a:spcBef>
          <a:spcPct val="0"/>
        </a:spcBef>
        <a:spcAft>
          <a:spcPct val="0"/>
        </a:spcAft>
        <a:defRPr sz="16900">
          <a:solidFill>
            <a:schemeClr val="tx2"/>
          </a:solidFill>
          <a:latin typeface="Times New Roman" pitchFamily="18" charset="0"/>
        </a:defRPr>
      </a:lvl2pPr>
      <a:lvl3pPr algn="ctr" defTabSz="3521300" rtl="0" eaLnBrk="0" fontAlgn="base" hangingPunct="0">
        <a:spcBef>
          <a:spcPct val="0"/>
        </a:spcBef>
        <a:spcAft>
          <a:spcPct val="0"/>
        </a:spcAft>
        <a:defRPr sz="16900">
          <a:solidFill>
            <a:schemeClr val="tx2"/>
          </a:solidFill>
          <a:latin typeface="Times New Roman" pitchFamily="18" charset="0"/>
        </a:defRPr>
      </a:lvl3pPr>
      <a:lvl4pPr algn="ctr" defTabSz="3521300" rtl="0" eaLnBrk="0" fontAlgn="base" hangingPunct="0">
        <a:spcBef>
          <a:spcPct val="0"/>
        </a:spcBef>
        <a:spcAft>
          <a:spcPct val="0"/>
        </a:spcAft>
        <a:defRPr sz="16900">
          <a:solidFill>
            <a:schemeClr val="tx2"/>
          </a:solidFill>
          <a:latin typeface="Times New Roman" pitchFamily="18" charset="0"/>
        </a:defRPr>
      </a:lvl4pPr>
      <a:lvl5pPr algn="ctr" defTabSz="3521300" rtl="0" eaLnBrk="0" fontAlgn="base" hangingPunct="0">
        <a:spcBef>
          <a:spcPct val="0"/>
        </a:spcBef>
        <a:spcAft>
          <a:spcPct val="0"/>
        </a:spcAft>
        <a:defRPr sz="16900">
          <a:solidFill>
            <a:schemeClr val="tx2"/>
          </a:solidFill>
          <a:latin typeface="Times New Roman" pitchFamily="18" charset="0"/>
        </a:defRPr>
      </a:lvl5pPr>
      <a:lvl6pPr marL="383271" algn="ctr" defTabSz="3521300" rtl="0" fontAlgn="base">
        <a:spcBef>
          <a:spcPct val="0"/>
        </a:spcBef>
        <a:spcAft>
          <a:spcPct val="0"/>
        </a:spcAft>
        <a:defRPr sz="16900">
          <a:solidFill>
            <a:schemeClr val="tx2"/>
          </a:solidFill>
          <a:latin typeface="Times New Roman" pitchFamily="18" charset="0"/>
        </a:defRPr>
      </a:lvl6pPr>
      <a:lvl7pPr marL="766542" algn="ctr" defTabSz="3521300" rtl="0" fontAlgn="base">
        <a:spcBef>
          <a:spcPct val="0"/>
        </a:spcBef>
        <a:spcAft>
          <a:spcPct val="0"/>
        </a:spcAft>
        <a:defRPr sz="16900">
          <a:solidFill>
            <a:schemeClr val="tx2"/>
          </a:solidFill>
          <a:latin typeface="Times New Roman" pitchFamily="18" charset="0"/>
        </a:defRPr>
      </a:lvl7pPr>
      <a:lvl8pPr marL="1149812" algn="ctr" defTabSz="3521300" rtl="0" fontAlgn="base">
        <a:spcBef>
          <a:spcPct val="0"/>
        </a:spcBef>
        <a:spcAft>
          <a:spcPct val="0"/>
        </a:spcAft>
        <a:defRPr sz="16900">
          <a:solidFill>
            <a:schemeClr val="tx2"/>
          </a:solidFill>
          <a:latin typeface="Times New Roman" pitchFamily="18" charset="0"/>
        </a:defRPr>
      </a:lvl8pPr>
      <a:lvl9pPr marL="1533083" algn="ctr" defTabSz="3521300" rtl="0" fontAlgn="base">
        <a:spcBef>
          <a:spcPct val="0"/>
        </a:spcBef>
        <a:spcAft>
          <a:spcPct val="0"/>
        </a:spcAft>
        <a:defRPr sz="16900">
          <a:solidFill>
            <a:schemeClr val="tx2"/>
          </a:solidFill>
          <a:latin typeface="Times New Roman" pitchFamily="18" charset="0"/>
        </a:defRPr>
      </a:lvl9pPr>
    </p:titleStyle>
    <p:bodyStyle>
      <a:lvl1pPr marL="1318824" indent="-1318824" algn="l" defTabSz="3521300" rtl="0" eaLnBrk="0" fontAlgn="base" hangingPunct="0">
        <a:spcBef>
          <a:spcPct val="20000"/>
        </a:spcBef>
        <a:spcAft>
          <a:spcPct val="0"/>
        </a:spcAft>
        <a:buChar char="•"/>
        <a:defRPr sz="12500">
          <a:solidFill>
            <a:schemeClr val="tx1"/>
          </a:solidFill>
          <a:latin typeface="+mn-lt"/>
          <a:ea typeface="+mn-ea"/>
          <a:cs typeface="+mn-cs"/>
        </a:defRPr>
      </a:lvl1pPr>
      <a:lvl2pPr marL="2861223" indent="-1100573" algn="l" defTabSz="3521300" rtl="0" eaLnBrk="0" fontAlgn="base" hangingPunct="0">
        <a:spcBef>
          <a:spcPct val="20000"/>
        </a:spcBef>
        <a:spcAft>
          <a:spcPct val="0"/>
        </a:spcAft>
        <a:buChar char="–"/>
        <a:defRPr sz="10900">
          <a:solidFill>
            <a:schemeClr val="tx1"/>
          </a:solidFill>
          <a:latin typeface="+mn-lt"/>
        </a:defRPr>
      </a:lvl2pPr>
      <a:lvl3pPr marL="4398299" indent="-876998" algn="l" defTabSz="3521300" rtl="0" eaLnBrk="0" fontAlgn="base" hangingPunct="0">
        <a:spcBef>
          <a:spcPct val="20000"/>
        </a:spcBef>
        <a:spcAft>
          <a:spcPct val="0"/>
        </a:spcAft>
        <a:buChar char="•"/>
        <a:defRPr sz="9300">
          <a:solidFill>
            <a:schemeClr val="tx1"/>
          </a:solidFill>
          <a:latin typeface="+mn-lt"/>
        </a:defRPr>
      </a:lvl3pPr>
      <a:lvl4pPr marL="6157618" indent="-883652" algn="l" defTabSz="3521300" rtl="0" eaLnBrk="0" fontAlgn="base" hangingPunct="0">
        <a:spcBef>
          <a:spcPct val="20000"/>
        </a:spcBef>
        <a:spcAft>
          <a:spcPct val="0"/>
        </a:spcAft>
        <a:buChar char="–"/>
        <a:defRPr sz="7700">
          <a:solidFill>
            <a:schemeClr val="tx1"/>
          </a:solidFill>
          <a:latin typeface="+mn-lt"/>
        </a:defRPr>
      </a:lvl4pPr>
      <a:lvl5pPr marL="7916937" indent="-882322" algn="l" defTabSz="3521300" rtl="0" eaLnBrk="0" fontAlgn="base" hangingPunct="0">
        <a:spcBef>
          <a:spcPct val="20000"/>
        </a:spcBef>
        <a:spcAft>
          <a:spcPct val="0"/>
        </a:spcAft>
        <a:buChar char="»"/>
        <a:defRPr sz="7700">
          <a:solidFill>
            <a:schemeClr val="tx1"/>
          </a:solidFill>
          <a:latin typeface="+mn-lt"/>
        </a:defRPr>
      </a:lvl5pPr>
      <a:lvl6pPr marL="8300208" indent="-882322" algn="l" defTabSz="3521300" rtl="0" fontAlgn="base">
        <a:spcBef>
          <a:spcPct val="20000"/>
        </a:spcBef>
        <a:spcAft>
          <a:spcPct val="0"/>
        </a:spcAft>
        <a:buChar char="»"/>
        <a:defRPr sz="7700">
          <a:solidFill>
            <a:schemeClr val="tx1"/>
          </a:solidFill>
          <a:latin typeface="+mn-lt"/>
        </a:defRPr>
      </a:lvl6pPr>
      <a:lvl7pPr marL="8683479" indent="-882322" algn="l" defTabSz="3521300" rtl="0" fontAlgn="base">
        <a:spcBef>
          <a:spcPct val="20000"/>
        </a:spcBef>
        <a:spcAft>
          <a:spcPct val="0"/>
        </a:spcAft>
        <a:buChar char="»"/>
        <a:defRPr sz="7700">
          <a:solidFill>
            <a:schemeClr val="tx1"/>
          </a:solidFill>
          <a:latin typeface="+mn-lt"/>
        </a:defRPr>
      </a:lvl7pPr>
      <a:lvl8pPr marL="9066749" indent="-882322" algn="l" defTabSz="3521300" rtl="0" fontAlgn="base">
        <a:spcBef>
          <a:spcPct val="20000"/>
        </a:spcBef>
        <a:spcAft>
          <a:spcPct val="0"/>
        </a:spcAft>
        <a:buChar char="»"/>
        <a:defRPr sz="7700">
          <a:solidFill>
            <a:schemeClr val="tx1"/>
          </a:solidFill>
          <a:latin typeface="+mn-lt"/>
        </a:defRPr>
      </a:lvl8pPr>
      <a:lvl9pPr marL="9450020" indent="-882322" algn="l" defTabSz="3521300" rtl="0" fontAlgn="base">
        <a:spcBef>
          <a:spcPct val="20000"/>
        </a:spcBef>
        <a:spcAft>
          <a:spcPct val="0"/>
        </a:spcAft>
        <a:buChar char="»"/>
        <a:defRPr sz="77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76654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3271" algn="l" defTabSz="76654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6542" algn="l" defTabSz="76654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9812" algn="l" defTabSz="76654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33083" algn="l" defTabSz="76654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16354" algn="l" defTabSz="76654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99625" algn="l" defTabSz="76654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82895" algn="l" defTabSz="76654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66166" algn="l" defTabSz="76654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7000">
              <a:schemeClr val="accent1"/>
            </a:gs>
            <a:gs pos="100000">
              <a:schemeClr val="accent1">
                <a:lumMod val="60000"/>
                <a:lumOff val="4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Text Box 10"/>
          <p:cNvSpPr txBox="1">
            <a:spLocks noChangeArrowheads="1"/>
          </p:cNvSpPr>
          <p:nvPr/>
        </p:nvSpPr>
        <p:spPr bwMode="auto">
          <a:xfrm>
            <a:off x="545432" y="13397395"/>
            <a:ext cx="26212800" cy="1165859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586140" tIns="586140" rIns="586140" bIns="586140"/>
          <a:lstStyle/>
          <a:p>
            <a:pPr marL="287453" indent="-287453" algn="just">
              <a:buFont typeface="Arial"/>
              <a:buChar char="•"/>
            </a:pPr>
            <a:endParaRPr lang="en-US" sz="3200" dirty="0">
              <a:latin typeface="Garamond Premr Pro Med"/>
              <a:cs typeface="Garamond Premr Pro Med"/>
            </a:endParaRPr>
          </a:p>
          <a:p>
            <a:pPr algn="just"/>
            <a:endParaRPr lang="en-US" sz="2000" dirty="0"/>
          </a:p>
          <a:p>
            <a:pPr algn="just"/>
            <a:endParaRPr lang="en-US" sz="1700" dirty="0"/>
          </a:p>
          <a:p>
            <a:pPr algn="just"/>
            <a:endParaRPr lang="en-US" sz="1700" dirty="0"/>
          </a:p>
          <a:p>
            <a:pPr algn="just"/>
            <a:endParaRPr lang="en-US" sz="1700" dirty="0"/>
          </a:p>
        </p:txBody>
      </p:sp>
      <p:sp>
        <p:nvSpPr>
          <p:cNvPr id="2052" name="Text Box 6"/>
          <p:cNvSpPr txBox="1">
            <a:spLocks noChangeArrowheads="1"/>
          </p:cNvSpPr>
          <p:nvPr/>
        </p:nvSpPr>
        <p:spPr bwMode="auto">
          <a:xfrm>
            <a:off x="17678400" y="25603200"/>
            <a:ext cx="9067800" cy="9982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586140" tIns="586140" rIns="586140" bIns="586140"/>
          <a:lstStyle/>
          <a:p>
            <a:pPr algn="just">
              <a:buFontTx/>
              <a:buChar char="•"/>
            </a:pPr>
            <a:endParaRPr lang="en-US" sz="2000" dirty="0"/>
          </a:p>
          <a:p>
            <a:pPr algn="just">
              <a:buFontTx/>
              <a:buChar char="•"/>
            </a:pPr>
            <a:r>
              <a:rPr lang="en-US" sz="3200" dirty="0">
                <a:latin typeface="Garamond Premr Pro Med"/>
                <a:cs typeface="Garamond Premr Pro Med"/>
              </a:rPr>
              <a:t>  </a:t>
            </a:r>
            <a:r>
              <a:rPr lang="en-US" sz="3200" dirty="0" smtClean="0">
                <a:latin typeface="Garamond Premr Pro Med"/>
                <a:cs typeface="Garamond Premr Pro Med"/>
              </a:rPr>
              <a:t>System calls:</a:t>
            </a:r>
          </a:p>
          <a:p>
            <a:pPr lvl="1" algn="just">
              <a:buFontTx/>
              <a:buChar char="•"/>
            </a:pPr>
            <a:r>
              <a:rPr lang="en-US" sz="3200" dirty="0">
                <a:latin typeface="Garamond Premr Pro Med"/>
                <a:cs typeface="Garamond Premr Pro Med"/>
              </a:rPr>
              <a:t> </a:t>
            </a:r>
            <a:r>
              <a:rPr lang="en-US" sz="3200" dirty="0" smtClean="0">
                <a:latin typeface="Garamond Premr Pro Med"/>
                <a:cs typeface="Garamond Premr Pro Med"/>
              </a:rPr>
              <a:t>C’s ability to interface with the OS depends on wrappers around actual OS system calls implemented in the C Runtime Library</a:t>
            </a:r>
            <a:endParaRPr lang="en-US" sz="3200" dirty="0" smtClean="0">
              <a:latin typeface="Garamond Premr Pro Med"/>
              <a:cs typeface="Garamond Premr Pro Med"/>
            </a:endParaRPr>
          </a:p>
          <a:p>
            <a:pPr algn="just">
              <a:buFontTx/>
              <a:buChar char="•"/>
            </a:pPr>
            <a:endParaRPr lang="en-US" sz="3200" dirty="0">
              <a:latin typeface="Garamond Premr Pro Med"/>
              <a:cs typeface="Garamond Premr Pro Med"/>
            </a:endParaRPr>
          </a:p>
          <a:p>
            <a:pPr algn="just">
              <a:buFontTx/>
              <a:buChar char="•"/>
            </a:pPr>
            <a:endParaRPr lang="en-US" sz="3200" dirty="0" smtClean="0">
              <a:latin typeface="Garamond Premr Pro Med"/>
              <a:cs typeface="Garamond Premr Pro Med"/>
            </a:endParaRPr>
          </a:p>
          <a:p>
            <a:pPr algn="just">
              <a:buFontTx/>
              <a:buChar char="•"/>
            </a:pPr>
            <a:r>
              <a:rPr lang="en-US" sz="3200" dirty="0" smtClean="0">
                <a:latin typeface="Garamond Premr Pro Med"/>
                <a:cs typeface="Garamond Premr Pro Med"/>
              </a:rPr>
              <a:t>Dealing </a:t>
            </a:r>
            <a:r>
              <a:rPr lang="en-US" sz="3200" dirty="0" smtClean="0">
                <a:latin typeface="Garamond Premr Pro Med"/>
                <a:cs typeface="Garamond Premr Pro Med"/>
              </a:rPr>
              <a:t>with undefined behavior</a:t>
            </a:r>
          </a:p>
          <a:p>
            <a:pPr lvl="1" algn="just">
              <a:buFontTx/>
              <a:buChar char="•"/>
            </a:pPr>
            <a:r>
              <a:rPr lang="en-US" sz="3200" dirty="0">
                <a:latin typeface="Garamond Premr Pro Med"/>
                <a:cs typeface="Garamond Premr Pro Med"/>
              </a:rPr>
              <a:t> </a:t>
            </a:r>
            <a:r>
              <a:rPr lang="en-US" sz="3200" dirty="0" smtClean="0">
                <a:latin typeface="Garamond Premr Pro Med"/>
                <a:cs typeface="Garamond Premr Pro Med"/>
              </a:rPr>
              <a:t>Detect it at compile time when possible?</a:t>
            </a:r>
          </a:p>
          <a:p>
            <a:pPr lvl="1" algn="just">
              <a:buFontTx/>
              <a:buChar char="•"/>
            </a:pPr>
            <a:r>
              <a:rPr lang="en-US" sz="3200" dirty="0">
                <a:latin typeface="Garamond Premr Pro Med"/>
                <a:cs typeface="Garamond Premr Pro Med"/>
              </a:rPr>
              <a:t> </a:t>
            </a:r>
            <a:r>
              <a:rPr lang="en-US" sz="3200" dirty="0" smtClean="0">
                <a:latin typeface="Garamond Premr Pro Med"/>
                <a:cs typeface="Garamond Premr Pro Med"/>
              </a:rPr>
              <a:t>Or leave it up to the programmer?</a:t>
            </a:r>
          </a:p>
          <a:p>
            <a:pPr algn="just">
              <a:buFontTx/>
              <a:buChar char="•"/>
            </a:pPr>
            <a:r>
              <a:rPr lang="en-US" sz="3200" dirty="0">
                <a:latin typeface="Garamond Premr Pro Med"/>
                <a:cs typeface="Garamond Premr Pro Med"/>
              </a:rPr>
              <a:t> </a:t>
            </a:r>
            <a:r>
              <a:rPr lang="en-US" sz="3200" dirty="0" smtClean="0">
                <a:latin typeface="Garamond Premr Pro Med"/>
                <a:cs typeface="Garamond Premr Pro Med"/>
              </a:rPr>
              <a:t> Function pointers  </a:t>
            </a:r>
            <a:endParaRPr lang="en-US" sz="3200" dirty="0" smtClean="0">
              <a:latin typeface="Garamond Premr Pro Med"/>
              <a:cs typeface="Garamond Premr Pro Med"/>
            </a:endParaRPr>
          </a:p>
          <a:p>
            <a:pPr algn="just">
              <a:buFontTx/>
              <a:buChar char="•"/>
            </a:pPr>
            <a:r>
              <a:rPr lang="en-US" sz="3200" dirty="0" smtClean="0">
                <a:latin typeface="Garamond Premr Pro Med"/>
                <a:cs typeface="Garamond Premr Pro Med"/>
              </a:rPr>
              <a:t>Global </a:t>
            </a:r>
            <a:r>
              <a:rPr lang="en-US" sz="3200" dirty="0" err="1" smtClean="0">
                <a:latin typeface="Garamond Premr Pro Med"/>
                <a:cs typeface="Garamond Premr Pro Med"/>
              </a:rPr>
              <a:t>vars</a:t>
            </a:r>
            <a:r>
              <a:rPr lang="en-US" sz="3200" dirty="0" smtClean="0">
                <a:latin typeface="Garamond Premr Pro Med"/>
                <a:cs typeface="Garamond Premr Pro Med"/>
              </a:rPr>
              <a:t> over multiple files</a:t>
            </a:r>
          </a:p>
          <a:p>
            <a:pPr algn="just">
              <a:buFontTx/>
              <a:buChar char="•"/>
            </a:pPr>
            <a:r>
              <a:rPr lang="en-US" sz="3200" dirty="0" smtClean="0">
                <a:latin typeface="Garamond Premr Pro Med"/>
                <a:cs typeface="Garamond Premr Pro Med"/>
              </a:rPr>
              <a:t>Lots of system calls (they’re not technically C, they’re part of the C runtime that we call Unix)</a:t>
            </a:r>
          </a:p>
          <a:p>
            <a:pPr algn="just">
              <a:buFontTx/>
              <a:buChar char="•"/>
            </a:pPr>
            <a:r>
              <a:rPr lang="en-US" sz="3200" dirty="0" smtClean="0">
                <a:latin typeface="Garamond Premr Pro Med"/>
                <a:cs typeface="Garamond Premr Pro Med"/>
              </a:rPr>
              <a:t>Static </a:t>
            </a:r>
            <a:r>
              <a:rPr lang="en-US" sz="3200" dirty="0" err="1" smtClean="0">
                <a:latin typeface="Garamond Premr Pro Med"/>
                <a:cs typeface="Garamond Premr Pro Med"/>
              </a:rPr>
              <a:t>vars</a:t>
            </a:r>
            <a:r>
              <a:rPr lang="en-US" sz="3200" dirty="0" smtClean="0">
                <a:latin typeface="Garamond Premr Pro Med"/>
                <a:cs typeface="Garamond Premr Pro Med"/>
              </a:rPr>
              <a:t> </a:t>
            </a:r>
          </a:p>
          <a:p>
            <a:pPr algn="just">
              <a:buFontTx/>
              <a:buChar char="•"/>
            </a:pPr>
            <a:r>
              <a:rPr lang="en-US" sz="3200" dirty="0" smtClean="0">
                <a:latin typeface="Garamond Premr Pro Med"/>
                <a:cs typeface="Garamond Premr Pro Med"/>
              </a:rPr>
              <a:t>Call by value </a:t>
            </a:r>
            <a:r>
              <a:rPr lang="en-US" sz="3200" dirty="0" err="1" smtClean="0">
                <a:latin typeface="Garamond Premr Pro Med"/>
                <a:cs typeface="Garamond Premr Pro Med"/>
              </a:rPr>
              <a:t>param</a:t>
            </a:r>
            <a:r>
              <a:rPr lang="en-US" sz="3200" dirty="0" smtClean="0">
                <a:latin typeface="Garamond Premr Pro Med"/>
                <a:cs typeface="Garamond Premr Pro Med"/>
              </a:rPr>
              <a:t> passing</a:t>
            </a:r>
          </a:p>
          <a:p>
            <a:pPr algn="just">
              <a:buFontTx/>
              <a:buChar char="•"/>
            </a:pPr>
            <a:r>
              <a:rPr lang="en-US" sz="3200" dirty="0" smtClean="0">
                <a:latin typeface="Garamond Premr Pro Med"/>
                <a:cs typeface="Garamond Premr Pro Med"/>
              </a:rPr>
              <a:t>Storage allocation diagram (</a:t>
            </a:r>
            <a:r>
              <a:rPr lang="en-US" sz="3200" dirty="0" err="1" smtClean="0">
                <a:latin typeface="Garamond Premr Pro Med"/>
                <a:cs typeface="Garamond Premr Pro Med"/>
              </a:rPr>
              <a:t>satck</a:t>
            </a:r>
            <a:r>
              <a:rPr lang="en-US" sz="3200" dirty="0" smtClean="0">
                <a:latin typeface="Garamond Premr Pro Med"/>
                <a:cs typeface="Garamond Premr Pro Med"/>
              </a:rPr>
              <a:t>, static, heap) </a:t>
            </a:r>
            <a:endParaRPr lang="en-US" sz="3200" dirty="0">
              <a:latin typeface="Garamond Premr Pro Med"/>
              <a:cs typeface="Garamond Premr Pro Med"/>
            </a:endParaRPr>
          </a:p>
        </p:txBody>
      </p:sp>
      <p:sp>
        <p:nvSpPr>
          <p:cNvPr id="46091" name="Rectangle 11"/>
          <p:cNvSpPr>
            <a:spLocks noChangeArrowheads="1"/>
          </p:cNvSpPr>
          <p:nvPr/>
        </p:nvSpPr>
        <p:spPr bwMode="auto">
          <a:xfrm>
            <a:off x="0" y="0"/>
            <a:ext cx="27432000" cy="681317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9375">
            <a:noFill/>
            <a:miter lim="800000"/>
            <a:headEnd/>
            <a:tailEnd/>
          </a:ln>
          <a:effectLst/>
        </p:spPr>
        <p:txBody>
          <a:bodyPr lIns="73267" tIns="293168" rIns="73267" bIns="366459" anchor="ctr" anchorCtr="1"/>
          <a:lstStyle/>
          <a:p>
            <a:pPr marL="365971" indent="-365971" algn="ctr" defTabSz="735934" eaLnBrk="0" hangingPunct="0">
              <a:defRPr/>
            </a:pPr>
            <a:endParaRPr lang="en-US" sz="5800" b="1" dirty="0"/>
          </a:p>
          <a:p>
            <a:pPr marL="365971" indent="-365971" algn="ctr" defTabSz="735934" eaLnBrk="0" hangingPunct="0">
              <a:defRPr/>
            </a:pPr>
            <a:r>
              <a:rPr lang="en-US" sz="3900" b="1" dirty="0">
                <a:solidFill>
                  <a:schemeClr val="bg1"/>
                </a:solidFill>
                <a:latin typeface="Calisto MT" pitchFamily="18" charset="0"/>
                <a:cs typeface="Times New Roman" pitchFamily="18" charset="0"/>
              </a:rPr>
              <a:t> </a:t>
            </a:r>
            <a:endParaRPr lang="en-US" sz="5800" b="1" dirty="0"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rgbClr val="FFDB56"/>
                  </a:outerShdw>
                </a:cont>
                <a:cont type="tree" name="">
                  <a:effect ref="fillLine"/>
                  <a:outerShdw dist="38100" dir="2700000" algn="tl">
                    <a:srgbClr val="856800"/>
                  </a:outerShdw>
                </a:cont>
                <a:effect ref="fillLine"/>
              </a:effectDag>
              <a:latin typeface="Calisto MT" pitchFamily="18" charset="0"/>
              <a:cs typeface="Times New Roman" pitchFamily="18" charset="0"/>
            </a:endParaRPr>
          </a:p>
          <a:p>
            <a:pPr marL="365971" indent="-365971" algn="ctr" defTabSz="735934" eaLnBrk="0" hangingPunct="0">
              <a:defRPr/>
            </a:pPr>
            <a:endParaRPr lang="en-US" sz="5800" b="1" dirty="0">
              <a:solidFill>
                <a:srgbClr val="DFAF01"/>
              </a:solidFill>
              <a:effectDag name="">
                <a:cont type="tree" name="">
                  <a:effect ref="fillLine"/>
                  <a:outerShdw dist="38100" dir="13500000" algn="br">
                    <a:srgbClr val="FFDB56"/>
                  </a:outerShdw>
                </a:cont>
                <a:cont type="tree" name="">
                  <a:effect ref="fillLine"/>
                  <a:outerShdw dist="38100" dir="2700000" algn="tl">
                    <a:srgbClr val="856800"/>
                  </a:outerShdw>
                </a:cont>
                <a:effect ref="fillLine"/>
              </a:effectDag>
              <a:cs typeface="Times New Roman" pitchFamily="18" charset="0"/>
            </a:endParaRPr>
          </a:p>
        </p:txBody>
      </p:sp>
      <p:sp>
        <p:nvSpPr>
          <p:cNvPr id="2055" name="Text Box 12"/>
          <p:cNvSpPr txBox="1">
            <a:spLocks noChangeArrowheads="1"/>
          </p:cNvSpPr>
          <p:nvPr/>
        </p:nvSpPr>
        <p:spPr bwMode="auto">
          <a:xfrm>
            <a:off x="745951" y="26010177"/>
            <a:ext cx="16383000" cy="9296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586140" tIns="586140" rIns="586140" bIns="586140"/>
          <a:lstStyle/>
          <a:p>
            <a:pPr marL="287453" marR="0" lvl="0" indent="-287453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sz="3600" dirty="0" smtClean="0">
              <a:latin typeface="Garamond Premr Pro Med"/>
              <a:cs typeface="Garamond Premr Pro Med"/>
            </a:endParaRPr>
          </a:p>
        </p:txBody>
      </p:sp>
      <p:sp>
        <p:nvSpPr>
          <p:cNvPr id="2057" name="Text Box 16"/>
          <p:cNvSpPr txBox="1">
            <a:spLocks noChangeArrowheads="1"/>
          </p:cNvSpPr>
          <p:nvPr/>
        </p:nvSpPr>
        <p:spPr bwMode="auto">
          <a:xfrm>
            <a:off x="653522" y="7888941"/>
            <a:ext cx="12681478" cy="514125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586140" tIns="586140" rIns="586140" bIns="586140"/>
          <a:lstStyle/>
          <a:p>
            <a:pPr marL="383271" indent="-383271" defTabSz="735934"/>
            <a:endParaRPr lang="en-US" sz="2000" dirty="0"/>
          </a:p>
          <a:p>
            <a:pPr marL="383271" indent="-383271" defTabSz="735934">
              <a:buFont typeface="Arial"/>
              <a:buChar char="•"/>
            </a:pPr>
            <a:r>
              <a:rPr lang="en-US" sz="3600" dirty="0" smtClean="0">
                <a:latin typeface="Garamond Premr Pro Med"/>
                <a:cs typeface="Garamond Premr Pro Med"/>
              </a:rPr>
              <a:t>C is an imperative, statically, weakly, typed language with manual memory </a:t>
            </a:r>
            <a:r>
              <a:rPr lang="en-US" sz="3600" dirty="0" smtClean="0">
                <a:latin typeface="Garamond Premr Pro Med"/>
                <a:cs typeface="Garamond Premr Pro Med"/>
              </a:rPr>
              <a:t>management</a:t>
            </a:r>
          </a:p>
          <a:p>
            <a:pPr marL="383271" indent="-383271" defTabSz="735934">
              <a:buFont typeface="Arial"/>
              <a:buChar char="•"/>
            </a:pPr>
            <a:r>
              <a:rPr lang="en-US" sz="3600" dirty="0" smtClean="0">
                <a:latin typeface="Garamond Premr Pro Med"/>
                <a:cs typeface="Garamond Premr Pro Med"/>
              </a:rPr>
              <a:t>Software </a:t>
            </a:r>
            <a:r>
              <a:rPr lang="en-US" sz="3600" dirty="0" smtClean="0">
                <a:latin typeface="Garamond Premr Pro Med"/>
                <a:cs typeface="Garamond Premr Pro Med"/>
              </a:rPr>
              <a:t>commonly implemented in C:</a:t>
            </a:r>
          </a:p>
          <a:p>
            <a:pPr marL="766542" lvl="1" indent="-383271" defTabSz="735934">
              <a:buFont typeface="Arial"/>
              <a:buChar char="•"/>
            </a:pPr>
            <a:r>
              <a:rPr lang="en-US" sz="3600" dirty="0" smtClean="0">
                <a:latin typeface="Garamond Premr Pro Med"/>
                <a:cs typeface="Garamond Premr Pro Med"/>
              </a:rPr>
              <a:t>Operating </a:t>
            </a:r>
            <a:r>
              <a:rPr lang="en-US" sz="3600" dirty="0" smtClean="0">
                <a:latin typeface="Garamond Premr Pro Med"/>
                <a:cs typeface="Garamond Premr Pro Med"/>
              </a:rPr>
              <a:t>systems </a:t>
            </a:r>
            <a:endParaRPr lang="en-US" sz="3600" dirty="0" smtClean="0">
              <a:latin typeface="Garamond Premr Pro Med"/>
              <a:cs typeface="Garamond Premr Pro Med"/>
            </a:endParaRPr>
          </a:p>
          <a:p>
            <a:pPr marL="766542" lvl="1" indent="-383271" defTabSz="735934">
              <a:buFont typeface="Arial"/>
              <a:buChar char="•"/>
            </a:pPr>
            <a:r>
              <a:rPr lang="en-US" sz="3600" dirty="0" smtClean="0">
                <a:latin typeface="Garamond Premr Pro Med"/>
                <a:cs typeface="Garamond Premr Pro Med"/>
              </a:rPr>
              <a:t>High performance scientific applications</a:t>
            </a:r>
          </a:p>
          <a:p>
            <a:pPr marL="766542" lvl="1" indent="-383271" defTabSz="735934">
              <a:buFont typeface="Arial"/>
              <a:buChar char="•"/>
            </a:pPr>
            <a:r>
              <a:rPr lang="en-US" sz="3600" dirty="0" smtClean="0">
                <a:latin typeface="Garamond Premr Pro Med"/>
                <a:cs typeface="Garamond Premr Pro Med"/>
              </a:rPr>
              <a:t>Embedded systems </a:t>
            </a:r>
            <a:endParaRPr lang="en-US" sz="3600" dirty="0">
              <a:latin typeface="Garamond Premr Pro Med"/>
              <a:cs typeface="Garamond Premr Pro Med"/>
            </a:endParaRPr>
          </a:p>
        </p:txBody>
      </p:sp>
      <p:sp>
        <p:nvSpPr>
          <p:cNvPr id="46097" name="Text Box 17"/>
          <p:cNvSpPr txBox="1">
            <a:spLocks noChangeArrowheads="1"/>
          </p:cNvSpPr>
          <p:nvPr/>
        </p:nvSpPr>
        <p:spPr bwMode="auto">
          <a:xfrm>
            <a:off x="1045986" y="7366003"/>
            <a:ext cx="8783814" cy="69224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  <a:effectLst>
            <a:outerShdw blurRad="127000" dist="101600" dir="2700000" algn="tl" rotWithShape="0">
              <a:schemeClr val="accent2">
                <a:alpha val="46000"/>
              </a:schemeClr>
            </a:outerShdw>
          </a:effectLst>
        </p:spPr>
        <p:txBody>
          <a:bodyPr wrap="square" lIns="75956" tIns="37976" rIns="75956" bIns="37976">
            <a:spAutoFit/>
          </a:bodyPr>
          <a:lstStyle/>
          <a:p>
            <a:pPr defTabSz="754565" eaLnBrk="0" hangingPunct="0">
              <a:defRPr/>
            </a:pPr>
            <a:r>
              <a:rPr lang="en-US" sz="4000" dirty="0" smtClean="0">
                <a:solidFill>
                  <a:schemeClr val="bg1"/>
                </a:solidFill>
                <a:latin typeface="Myriad Pro Semibold"/>
                <a:cs typeface="Myriad Pro Semibold"/>
              </a:rPr>
              <a:t>Language Overview</a:t>
            </a:r>
            <a:endParaRPr lang="en-US" sz="4000" dirty="0">
              <a:solidFill>
                <a:schemeClr val="bg1"/>
              </a:solidFill>
              <a:latin typeface="Myriad Pro Semibold"/>
              <a:cs typeface="Myriad Pro Semibold"/>
            </a:endParaRPr>
          </a:p>
        </p:txBody>
      </p:sp>
      <p:sp>
        <p:nvSpPr>
          <p:cNvPr id="46099" name="Text Box 19"/>
          <p:cNvSpPr txBox="1">
            <a:spLocks noChangeArrowheads="1"/>
          </p:cNvSpPr>
          <p:nvPr/>
        </p:nvSpPr>
        <p:spPr bwMode="auto">
          <a:xfrm>
            <a:off x="11277600" y="13335000"/>
            <a:ext cx="9296400" cy="69224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  <a:effectLst>
            <a:outerShdw blurRad="127000" dist="101600" dir="2700000" algn="tl" rotWithShape="0">
              <a:schemeClr val="accent2">
                <a:alpha val="46000"/>
              </a:schemeClr>
            </a:outerShdw>
          </a:effectLst>
        </p:spPr>
        <p:txBody>
          <a:bodyPr wrap="square" lIns="75956" tIns="37976" rIns="75956" bIns="37976">
            <a:spAutoFit/>
          </a:bodyPr>
          <a:lstStyle/>
          <a:p>
            <a:pPr defTabSz="754565" eaLnBrk="0" hangingPunct="0">
              <a:defRPr/>
            </a:pPr>
            <a:r>
              <a:rPr lang="en-US" sz="4000" dirty="0" smtClean="0">
                <a:solidFill>
                  <a:schemeClr val="bg1"/>
                </a:solidFill>
                <a:latin typeface="Myriad Pro Semibold"/>
                <a:cs typeface="Myriad Pro Semibold"/>
              </a:rPr>
              <a:t>Language Implementation Proces</a:t>
            </a:r>
            <a:r>
              <a:rPr lang="en-US" sz="4000" dirty="0">
                <a:solidFill>
                  <a:schemeClr val="bg1"/>
                </a:solidFill>
                <a:latin typeface="Myriad Pro Semibold"/>
                <a:cs typeface="Myriad Pro Semibold"/>
              </a:rPr>
              <a:t>s</a:t>
            </a:r>
          </a:p>
        </p:txBody>
      </p:sp>
      <p:sp>
        <p:nvSpPr>
          <p:cNvPr id="46100" name="Text Box 20"/>
          <p:cNvSpPr txBox="1">
            <a:spLocks noChangeArrowheads="1"/>
          </p:cNvSpPr>
          <p:nvPr/>
        </p:nvSpPr>
        <p:spPr bwMode="auto">
          <a:xfrm>
            <a:off x="19431000" y="25374600"/>
            <a:ext cx="5469308" cy="69224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  <a:effectLst>
            <a:outerShdw blurRad="127000" dist="101600" dir="2700000" algn="tl" rotWithShape="0">
              <a:schemeClr val="accent2">
                <a:alpha val="46000"/>
              </a:schemeClr>
            </a:outerShdw>
          </a:effectLst>
        </p:spPr>
        <p:txBody>
          <a:bodyPr wrap="square" lIns="75956" tIns="37976" rIns="75956" bIns="37976">
            <a:spAutoFit/>
          </a:bodyPr>
          <a:lstStyle/>
          <a:p>
            <a:pPr defTabSz="754565" eaLnBrk="0" hangingPunct="0">
              <a:defRPr/>
            </a:pPr>
            <a:r>
              <a:rPr lang="en-US" sz="4000" dirty="0" smtClean="0">
                <a:solidFill>
                  <a:schemeClr val="bg1"/>
                </a:solidFill>
                <a:latin typeface="Myriad Pro Semibold"/>
                <a:cs typeface="Myriad Pro Semibold"/>
              </a:rPr>
              <a:t>Challenges</a:t>
            </a:r>
            <a:endParaRPr lang="en-US" sz="4000" dirty="0">
              <a:solidFill>
                <a:schemeClr val="bg1"/>
              </a:solidFill>
              <a:latin typeface="Myriad Pro Semibold"/>
              <a:cs typeface="Myriad Pro Semibold"/>
            </a:endParaRPr>
          </a:p>
        </p:txBody>
      </p:sp>
      <p:sp>
        <p:nvSpPr>
          <p:cNvPr id="46101" name="Text Box 21"/>
          <p:cNvSpPr txBox="1">
            <a:spLocks noChangeArrowheads="1"/>
          </p:cNvSpPr>
          <p:nvPr/>
        </p:nvSpPr>
        <p:spPr bwMode="auto">
          <a:xfrm>
            <a:off x="1828800" y="25603200"/>
            <a:ext cx="8839200" cy="69224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  <a:effectLst>
            <a:outerShdw blurRad="127000" dist="101600" dir="2700000" algn="tl" rotWithShape="0">
              <a:schemeClr val="accent2">
                <a:alpha val="46000"/>
              </a:schemeClr>
            </a:outerShdw>
          </a:effectLst>
        </p:spPr>
        <p:txBody>
          <a:bodyPr wrap="square" lIns="75956" tIns="37976" rIns="75956" bIns="37976">
            <a:spAutoFit/>
          </a:bodyPr>
          <a:lstStyle/>
          <a:p>
            <a:pPr defTabSz="754565" eaLnBrk="0" hangingPunct="0">
              <a:defRPr/>
            </a:pPr>
            <a:r>
              <a:rPr lang="en-US" sz="4000" dirty="0" smtClean="0">
                <a:solidFill>
                  <a:schemeClr val="bg1"/>
                </a:solidFill>
                <a:latin typeface="Myriad Pro Light"/>
                <a:cs typeface="Myriad Pro Light"/>
              </a:rPr>
              <a:t>Intermediate Representation Example</a:t>
            </a:r>
            <a:endParaRPr lang="en-US" sz="4000" dirty="0">
              <a:solidFill>
                <a:schemeClr val="bg1"/>
              </a:solidFill>
              <a:latin typeface="Myriad Pro Light"/>
              <a:cs typeface="Myriad Pro Light"/>
            </a:endParaRPr>
          </a:p>
        </p:txBody>
      </p:sp>
      <p:sp>
        <p:nvSpPr>
          <p:cNvPr id="2064" name="Text Box 68"/>
          <p:cNvSpPr txBox="1">
            <a:spLocks noChangeArrowheads="1"/>
          </p:cNvSpPr>
          <p:nvPr/>
        </p:nvSpPr>
        <p:spPr bwMode="auto">
          <a:xfrm>
            <a:off x="16475605" y="26890385"/>
            <a:ext cx="1344965" cy="38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3319" tIns="36660" rIns="73319" bIns="36660">
            <a:spAutoFit/>
          </a:bodyPr>
          <a:lstStyle/>
          <a:p>
            <a:pPr algn="ctr" defTabSz="733272">
              <a:spcBef>
                <a:spcPct val="50000"/>
              </a:spcBef>
            </a:pPr>
            <a:endParaRPr lang="en-US" sz="3000" b="1" baseline="30000"/>
          </a:p>
        </p:txBody>
      </p:sp>
      <p:sp>
        <p:nvSpPr>
          <p:cNvPr id="2065" name="Text Box 151"/>
          <p:cNvSpPr txBox="1">
            <a:spLocks noChangeArrowheads="1"/>
          </p:cNvSpPr>
          <p:nvPr/>
        </p:nvSpPr>
        <p:spPr bwMode="auto">
          <a:xfrm>
            <a:off x="14266333" y="27839150"/>
            <a:ext cx="5545667" cy="427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3319" tIns="36660" rIns="73319" bIns="36660">
            <a:spAutoFit/>
          </a:bodyPr>
          <a:lstStyle/>
          <a:p>
            <a:pPr algn="just" defTabSz="733272">
              <a:spcBef>
                <a:spcPct val="50000"/>
              </a:spcBef>
            </a:pPr>
            <a:endParaRPr lang="en-US" sz="2300"/>
          </a:p>
        </p:txBody>
      </p:sp>
      <p:sp>
        <p:nvSpPr>
          <p:cNvPr id="22" name="Rectangle 21"/>
          <p:cNvSpPr/>
          <p:nvPr/>
        </p:nvSpPr>
        <p:spPr bwMode="auto">
          <a:xfrm>
            <a:off x="0" y="6544236"/>
            <a:ext cx="27432000" cy="268941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76654" tIns="38327" rIns="76654" bIns="38327" numCol="1" rtlCol="0" anchor="t" anchorCtr="0" compatLnSpc="1">
            <a:prstTxWarp prst="textNoShape">
              <a:avLst/>
            </a:prstTxWarp>
          </a:bodyPr>
          <a:lstStyle/>
          <a:p>
            <a:pPr defTabSz="733272"/>
            <a:endParaRPr lang="en-US"/>
          </a:p>
        </p:txBody>
      </p:sp>
      <p:sp>
        <p:nvSpPr>
          <p:cNvPr id="23" name="TextBox 22"/>
          <p:cNvSpPr txBox="1"/>
          <p:nvPr/>
        </p:nvSpPr>
        <p:spPr bwMode="auto">
          <a:xfrm>
            <a:off x="640935" y="1255060"/>
            <a:ext cx="19361566" cy="1477328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 lIns="0" tIns="0" rIns="0" bIns="0" rtlCol="0" anchor="t" anchorCtr="0">
            <a:spAutoFit/>
          </a:bodyPr>
          <a:lstStyle/>
          <a:p>
            <a:pPr marL="365971" indent="-365971" defTabSz="735934" eaLnBrk="0" hangingPunct="0">
              <a:defRPr/>
            </a:pPr>
            <a:r>
              <a:rPr lang="en-US" sz="9600" dirty="0" smtClean="0">
                <a:solidFill>
                  <a:srgbClr val="FFCC00"/>
                </a:solidFill>
                <a:latin typeface="Myriad Pro"/>
                <a:cs typeface="Myriad Pro"/>
              </a:rPr>
              <a:t>Compiling C / Placeholder Title</a:t>
            </a:r>
            <a:r>
              <a:rPr lang="en-US" sz="9600" b="1" dirty="0" smtClean="0">
                <a:solidFill>
                  <a:srgbClr val="FFCC00"/>
                </a:solidFill>
                <a:latin typeface="Myriad Pro"/>
                <a:cs typeface="Myriad Pro"/>
              </a:rPr>
              <a:t> </a:t>
            </a:r>
            <a:endParaRPr lang="en-US" sz="9600" b="1" dirty="0">
              <a:solidFill>
                <a:srgbClr val="FFCC00"/>
              </a:solidFill>
              <a:latin typeface="Myriad Pro"/>
              <a:cs typeface="Myriad Pro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85800" y="3657601"/>
            <a:ext cx="19296824" cy="908399"/>
          </a:xfrm>
          <a:prstGeom prst="rect">
            <a:avLst/>
          </a:prstGeom>
        </p:spPr>
        <p:txBody>
          <a:bodyPr wrap="square" lIns="76654" tIns="38327" rIns="76654" bIns="38327">
            <a:spAutoFit/>
          </a:bodyPr>
          <a:lstStyle/>
          <a:p>
            <a:pPr marL="365971" indent="-365971" defTabSz="735934" eaLnBrk="0" hangingPunct="0">
              <a:defRPr/>
            </a:pPr>
            <a:r>
              <a:rPr lang="en-US" sz="5400" dirty="0">
                <a:solidFill>
                  <a:schemeClr val="bg1"/>
                </a:solidFill>
              </a:rPr>
              <a:t>Abdulrahman </a:t>
            </a:r>
            <a:r>
              <a:rPr lang="en-US" sz="5400" dirty="0" err="1" smtClean="0">
                <a:solidFill>
                  <a:schemeClr val="bg1"/>
                </a:solidFill>
              </a:rPr>
              <a:t>Alshammari</a:t>
            </a:r>
            <a:r>
              <a:rPr lang="en-US" sz="5400" dirty="0" smtClean="0">
                <a:solidFill>
                  <a:schemeClr val="bg1"/>
                </a:solidFill>
              </a:rPr>
              <a:t>, Dylan Chapp, </a:t>
            </a:r>
            <a:r>
              <a:rPr lang="en-US" sz="5400" dirty="0" err="1">
                <a:solidFill>
                  <a:schemeClr val="bg1"/>
                </a:solidFill>
              </a:rPr>
              <a:t>Jaewoong</a:t>
            </a:r>
            <a:r>
              <a:rPr lang="en-US" sz="5400" dirty="0">
                <a:solidFill>
                  <a:schemeClr val="bg1"/>
                </a:solidFill>
              </a:rPr>
              <a:t> </a:t>
            </a:r>
            <a:r>
              <a:rPr lang="en-US" sz="5400" dirty="0" err="1">
                <a:solidFill>
                  <a:schemeClr val="bg1"/>
                </a:solidFill>
              </a:rPr>
              <a:t>Yoo</a:t>
            </a:r>
            <a:endParaRPr lang="en-US" sz="5000" dirty="0">
              <a:solidFill>
                <a:schemeClr val="bg1"/>
              </a:solidFill>
              <a:latin typeface="Myriad Pro Light"/>
              <a:cs typeface="Myriad Pro Ligh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0" y="1803043"/>
            <a:ext cx="8810625" cy="3557651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685800" y="4978401"/>
            <a:ext cx="19296824" cy="754511"/>
          </a:xfrm>
          <a:prstGeom prst="rect">
            <a:avLst/>
          </a:prstGeom>
        </p:spPr>
        <p:txBody>
          <a:bodyPr wrap="square" lIns="76654" tIns="38327" rIns="76654" bIns="38327">
            <a:spAutoFit/>
          </a:bodyPr>
          <a:lstStyle/>
          <a:p>
            <a:pPr marL="365971" indent="-365971" defTabSz="735934" eaLnBrk="0" hangingPunct="0">
              <a:defRPr/>
            </a:pPr>
            <a:r>
              <a:rPr lang="en-US" sz="4400" dirty="0" smtClean="0">
                <a:solidFill>
                  <a:schemeClr val="bg1"/>
                </a:solidFill>
                <a:latin typeface="Myriad Pro Light"/>
                <a:cs typeface="Myriad Pro Light"/>
              </a:rPr>
              <a:t>CISC 471/672 Compiler Construction, Fall 2016</a:t>
            </a:r>
            <a:endParaRPr lang="en-US" sz="4400" dirty="0">
              <a:solidFill>
                <a:schemeClr val="bg1"/>
              </a:solidFill>
              <a:latin typeface="Myriad Pro Light"/>
              <a:cs typeface="Myriad Pro Light"/>
            </a:endParaRPr>
          </a:p>
        </p:txBody>
      </p:sp>
      <p:sp>
        <p:nvSpPr>
          <p:cNvPr id="26" name="Text Box 16"/>
          <p:cNvSpPr txBox="1">
            <a:spLocks noChangeArrowheads="1"/>
          </p:cNvSpPr>
          <p:nvPr/>
        </p:nvSpPr>
        <p:spPr bwMode="auto">
          <a:xfrm>
            <a:off x="13868400" y="8001000"/>
            <a:ext cx="12681478" cy="514125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586140" tIns="586140" rIns="586140" bIns="586140"/>
          <a:lstStyle/>
          <a:p>
            <a:pPr marL="383271" indent="-383271" defTabSz="735934">
              <a:buFont typeface="Arial"/>
              <a:buChar char="•"/>
            </a:pPr>
            <a:r>
              <a:rPr lang="en-US" sz="3600" dirty="0" smtClean="0">
                <a:latin typeface="Garamond Premr Pro Med"/>
                <a:cs typeface="Garamond Premr Pro Med"/>
              </a:rPr>
              <a:t>Dynamic memory allocation</a:t>
            </a:r>
          </a:p>
          <a:p>
            <a:pPr marL="383271" indent="-383271" defTabSz="735934">
              <a:buFont typeface="Arial"/>
              <a:buChar char="•"/>
            </a:pPr>
            <a:r>
              <a:rPr lang="en-US" sz="3600" dirty="0" smtClean="0">
                <a:latin typeface="Garamond Premr Pro Med"/>
                <a:cs typeface="Garamond Premr Pro Med"/>
              </a:rPr>
              <a:t>All function parameters passed by value</a:t>
            </a:r>
          </a:p>
          <a:p>
            <a:pPr marL="383271" indent="-383271" defTabSz="735934">
              <a:buFont typeface="Arial"/>
              <a:buChar char="•"/>
            </a:pPr>
            <a:r>
              <a:rPr lang="en-US" sz="3600" dirty="0" smtClean="0">
                <a:latin typeface="Garamond Premr Pro Med"/>
                <a:cs typeface="Garamond Premr Pro Med"/>
              </a:rPr>
              <a:t>Type System:</a:t>
            </a:r>
          </a:p>
          <a:p>
            <a:pPr marL="766542" lvl="1" indent="-383271" defTabSz="735934">
              <a:buFont typeface="Arial"/>
              <a:buChar char="•"/>
            </a:pPr>
            <a:r>
              <a:rPr lang="en-US" sz="3600" b="1" dirty="0" smtClean="0">
                <a:latin typeface="Garamond Premr Pro Med"/>
                <a:cs typeface="Garamond Premr Pro Med"/>
              </a:rPr>
              <a:t>Static: </a:t>
            </a:r>
            <a:r>
              <a:rPr lang="en-US" sz="3600" dirty="0" smtClean="0">
                <a:latin typeface="Garamond Premr Pro Med"/>
                <a:cs typeface="Garamond Premr Pro Med"/>
              </a:rPr>
              <a:t>Type-safety properties of C programs can be determined at compile-time. </a:t>
            </a:r>
            <a:endParaRPr lang="en-US" sz="3600" dirty="0" smtClean="0">
              <a:latin typeface="Garamond Premr Pro Med"/>
              <a:cs typeface="Garamond Premr Pro Med"/>
              <a:sym typeface="Wingdings"/>
            </a:endParaRPr>
          </a:p>
          <a:p>
            <a:pPr marL="766542" lvl="1" indent="-383271" defTabSz="735934">
              <a:buFont typeface="Arial"/>
              <a:buChar char="•"/>
            </a:pPr>
            <a:r>
              <a:rPr lang="en-US" sz="3600" b="1" dirty="0" smtClean="0">
                <a:latin typeface="Garamond Premr Pro Med"/>
                <a:cs typeface="Garamond Premr Pro Med"/>
                <a:sym typeface="Wingdings"/>
              </a:rPr>
              <a:t>Weak: </a:t>
            </a:r>
            <a:r>
              <a:rPr lang="en-US" sz="3600" dirty="0" smtClean="0">
                <a:latin typeface="Garamond Premr Pro Med"/>
                <a:cs typeface="Garamond Premr Pro Med"/>
                <a:sym typeface="Wingdings"/>
              </a:rPr>
              <a:t>User can bypass the type-system </a:t>
            </a:r>
            <a:br>
              <a:rPr lang="en-US" sz="3600" dirty="0" smtClean="0">
                <a:latin typeface="Garamond Premr Pro Med"/>
                <a:cs typeface="Garamond Premr Pro Med"/>
                <a:sym typeface="Wingdings"/>
              </a:rPr>
            </a:br>
            <a:r>
              <a:rPr lang="en-US" sz="3600" dirty="0" smtClean="0">
                <a:latin typeface="Garamond Premr Pro Med"/>
                <a:cs typeface="Garamond Premr Pro Med"/>
                <a:sym typeface="Wingdings"/>
              </a:rPr>
              <a:t>e.g., pointer arithmetic or implicit type conversions </a:t>
            </a:r>
            <a:endParaRPr lang="en-US" sz="3600" b="1" dirty="0">
              <a:latin typeface="Garamond Premr Pro Med"/>
              <a:cs typeface="Garamond Premr Pro Med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955383" y="18127233"/>
            <a:ext cx="5457811" cy="308125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8747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Macro Preprocessor:</a:t>
            </a:r>
            <a:endParaRPr lang="en-US" sz="3600" dirty="0"/>
          </a:p>
          <a:p>
            <a:pPr marL="571500" marR="0" indent="-571500" defTabSz="8747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Converts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C source code containing</a:t>
            </a:r>
            <a:b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</a:b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macros—e.g., #define—into pure C</a:t>
            </a:r>
            <a:b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</a:b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source code</a:t>
            </a:r>
          </a:p>
          <a:p>
            <a:pPr marL="571500" marR="0" indent="-571500" defTabSz="8747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</a:pPr>
            <a:r>
              <a:rPr lang="en-US" sz="2400" baseline="0" dirty="0" smtClean="0"/>
              <a:t>Often</a:t>
            </a:r>
            <a:r>
              <a:rPr lang="en-US" sz="2400" dirty="0" smtClean="0"/>
              <a:t> used for toggling platform-</a:t>
            </a:r>
            <a:br>
              <a:rPr lang="en-US" sz="2400" dirty="0" smtClean="0"/>
            </a:br>
            <a:r>
              <a:rPr lang="en-US" sz="2400" dirty="0" smtClean="0"/>
              <a:t>specific features for portability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9106389" y="15625702"/>
            <a:ext cx="914400" cy="75153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8747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TextBox 29"/>
          <p:cNvSpPr txBox="1"/>
          <p:nvPr/>
        </p:nvSpPr>
        <p:spPr bwMode="auto">
          <a:xfrm>
            <a:off x="-6086615" y="18274604"/>
            <a:ext cx="5572124" cy="4366713"/>
          </a:xfrm>
          <a:prstGeom prst="rect">
            <a:avLst/>
          </a:prstGeom>
          <a:solidFill>
            <a:schemeClr val="bg1"/>
          </a:solidFill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 wrap="square" lIns="699201" tIns="699201" rIns="699201" bIns="699201" rtlCol="0">
            <a:spAutoFit/>
          </a:bodyPr>
          <a:lstStyle/>
          <a:p>
            <a:pPr eaLnBrk="1" hangingPunct="1">
              <a:buFontTx/>
              <a:buChar char="•"/>
            </a:pPr>
            <a:r>
              <a:rPr lang="en-US" sz="2400" dirty="0" smtClean="0"/>
              <a:t>Until 2006, GCC used parser generated by Bison</a:t>
            </a:r>
          </a:p>
          <a:p>
            <a:pPr eaLnBrk="1" hangingPunct="1">
              <a:buFontTx/>
              <a:buChar char="•"/>
            </a:pPr>
            <a:r>
              <a:rPr lang="en-US" sz="2400" dirty="0" smtClean="0"/>
              <a:t>Now GCC uses a hand-written recursive-descent parser</a:t>
            </a:r>
          </a:p>
          <a:p>
            <a:pPr eaLnBrk="1" hangingPunct="1">
              <a:buFontTx/>
              <a:buChar char="•"/>
            </a:pPr>
            <a:r>
              <a:rPr lang="en-US" sz="2400" dirty="0" smtClean="0"/>
              <a:t>Better performance and better error messages than ones we’d get from an automatically generated parser</a:t>
            </a:r>
          </a:p>
        </p:txBody>
      </p:sp>
      <p:sp>
        <p:nvSpPr>
          <p:cNvPr id="46093" name="Text Box 13"/>
          <p:cNvSpPr txBox="1">
            <a:spLocks noChangeArrowheads="1"/>
          </p:cNvSpPr>
          <p:nvPr/>
        </p:nvSpPr>
        <p:spPr bwMode="auto">
          <a:xfrm>
            <a:off x="14173200" y="7467600"/>
            <a:ext cx="8229600" cy="69224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  <a:effectLst>
            <a:outerShdw blurRad="127000" dist="101600" dir="2700000" algn="tl" rotWithShape="0">
              <a:schemeClr val="accent2">
                <a:alpha val="46000"/>
              </a:schemeClr>
            </a:outerShdw>
          </a:effectLst>
        </p:spPr>
        <p:txBody>
          <a:bodyPr wrap="square" lIns="75956" tIns="37976" rIns="75956" bIns="37976">
            <a:spAutoFit/>
          </a:bodyPr>
          <a:lstStyle/>
          <a:p>
            <a:pPr defTabSz="754565" eaLnBrk="0" hangingPunct="0">
              <a:defRPr/>
            </a:pPr>
            <a:r>
              <a:rPr lang="en-US" sz="4000" dirty="0" smtClean="0">
                <a:solidFill>
                  <a:schemeClr val="bg1"/>
                </a:solidFill>
                <a:latin typeface="Myriad Pro Semibold"/>
                <a:cs typeface="Myriad Pro Semibold"/>
              </a:rPr>
              <a:t>Key Language Features</a:t>
            </a:r>
            <a:endParaRPr lang="en-US" sz="4000" dirty="0">
              <a:solidFill>
                <a:schemeClr val="bg1"/>
              </a:solidFill>
              <a:latin typeface="Myriad Pro Semibold"/>
              <a:cs typeface="Myriad Pro Semibold"/>
            </a:endParaRPr>
          </a:p>
        </p:txBody>
      </p:sp>
      <p:sp>
        <p:nvSpPr>
          <p:cNvPr id="67" name="Rectangle 66"/>
          <p:cNvSpPr/>
          <p:nvPr/>
        </p:nvSpPr>
        <p:spPr bwMode="auto">
          <a:xfrm>
            <a:off x="20696606" y="16628717"/>
            <a:ext cx="5104705" cy="229122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9144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8747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600" dirty="0" smtClean="0"/>
              <a:t>Code Generation:</a:t>
            </a:r>
          </a:p>
          <a:p>
            <a:pPr marL="571500" marR="0" indent="-571500" defTabSz="8747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Generate from IR and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from </a:t>
            </a:r>
            <a:b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</a:b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any blocks of inline assembly</a:t>
            </a:r>
          </a:p>
          <a:p>
            <a:pPr marL="571500" marR="0" indent="-571500" defTabSz="8747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</a:pPr>
            <a:r>
              <a:rPr lang="en-US" sz="2400" baseline="0" dirty="0" smtClean="0"/>
              <a:t>Rely</a:t>
            </a:r>
            <a:r>
              <a:rPr lang="en-US" sz="2400" dirty="0" smtClean="0"/>
              <a:t> on C Runtime Library to </a:t>
            </a:r>
            <a:br>
              <a:rPr lang="en-US" sz="2400" dirty="0" smtClean="0"/>
            </a:br>
            <a:r>
              <a:rPr lang="en-US" sz="2400" dirty="0" smtClean="0"/>
              <a:t>reduce code size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8" name="Straight Arrow Connector 67"/>
          <p:cNvCxnSpPr/>
          <p:nvPr/>
        </p:nvCxnSpPr>
        <p:spPr bwMode="auto">
          <a:xfrm flipH="1">
            <a:off x="29560725" y="16463648"/>
            <a:ext cx="233338" cy="1"/>
          </a:xfrm>
          <a:prstGeom prst="straightConnector1">
            <a:avLst/>
          </a:prstGeom>
          <a:solidFill>
            <a:schemeClr val="accent1"/>
          </a:solidFill>
          <a:ln w="1270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70" name="TextBox 69"/>
          <p:cNvSpPr txBox="1"/>
          <p:nvPr/>
        </p:nvSpPr>
        <p:spPr bwMode="auto">
          <a:xfrm>
            <a:off x="26914162" y="20590068"/>
            <a:ext cx="8729172" cy="9144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 lIns="699201" tIns="699201" rIns="699201" bIns="699201" rtlCol="0" anchor="ctr">
            <a:spAutoFit/>
          </a:bodyPr>
          <a:lstStyle/>
          <a:p>
            <a:pPr algn="ctr" eaLnBrk="1" hangingPunct="1"/>
            <a:r>
              <a:rPr lang="en-US" sz="3600" smtClean="0"/>
              <a:t>Intermediate Representations</a:t>
            </a:r>
            <a:endParaRPr lang="en-US" sz="3600" dirty="0" smtClean="0"/>
          </a:p>
        </p:txBody>
      </p:sp>
      <p:sp>
        <p:nvSpPr>
          <p:cNvPr id="8" name="Left Bracket 7"/>
          <p:cNvSpPr/>
          <p:nvPr/>
        </p:nvSpPr>
        <p:spPr bwMode="auto">
          <a:xfrm rot="5400000">
            <a:off x="31772310" y="13505065"/>
            <a:ext cx="1117286" cy="6162905"/>
          </a:xfrm>
          <a:prstGeom prst="leftBracket">
            <a:avLst/>
          </a:prstGeom>
          <a:noFill/>
          <a:ln w="1270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8747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19280981" y="22128302"/>
            <a:ext cx="914400" cy="75153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747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T</a:t>
            </a:r>
            <a:r>
              <a:rPr kumimoji="0" lang="en-US" sz="3600" b="0" i="0" u="none" strike="noStrike" cap="none" normalizeH="0" baseline="-25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i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Triangle 33"/>
          <p:cNvSpPr/>
          <p:nvPr/>
        </p:nvSpPr>
        <p:spPr bwMode="auto">
          <a:xfrm rot="5400000">
            <a:off x="33463651" y="17825458"/>
            <a:ext cx="887883" cy="967027"/>
          </a:xfrm>
          <a:prstGeom prst="triangl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8747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29115539" y="22891262"/>
            <a:ext cx="4021508" cy="1966056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 lIns="699201" tIns="699201" rIns="699201" bIns="699201" rtlCol="0" anchor="ctr">
            <a:spAutoFit/>
          </a:bodyPr>
          <a:lstStyle/>
          <a:p>
            <a:pPr algn="ctr" eaLnBrk="1" hangingPunct="1"/>
            <a:r>
              <a:rPr lang="en-US" sz="3600" dirty="0" smtClean="0"/>
              <a:t>Token Stream</a:t>
            </a:r>
          </a:p>
        </p:txBody>
      </p:sp>
      <p:sp>
        <p:nvSpPr>
          <p:cNvPr id="36" name="Left Bracket 35"/>
          <p:cNvSpPr/>
          <p:nvPr/>
        </p:nvSpPr>
        <p:spPr bwMode="auto">
          <a:xfrm rot="16200000">
            <a:off x="31783610" y="15786162"/>
            <a:ext cx="1117286" cy="6162905"/>
          </a:xfrm>
          <a:prstGeom prst="leftBracket">
            <a:avLst/>
          </a:prstGeom>
          <a:noFill/>
          <a:ln w="1270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8747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Triangle 36"/>
          <p:cNvSpPr/>
          <p:nvPr/>
        </p:nvSpPr>
        <p:spPr bwMode="auto">
          <a:xfrm rot="16200000">
            <a:off x="30351293" y="16130985"/>
            <a:ext cx="887883" cy="967027"/>
          </a:xfrm>
          <a:prstGeom prst="triangl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8747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8" name="Triangle 37"/>
          <p:cNvSpPr/>
          <p:nvPr/>
        </p:nvSpPr>
        <p:spPr bwMode="auto">
          <a:xfrm rot="16200000">
            <a:off x="33132593" y="16130986"/>
            <a:ext cx="887883" cy="967027"/>
          </a:xfrm>
          <a:prstGeom prst="triangl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8747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9" name="TextBox 38"/>
          <p:cNvSpPr txBox="1"/>
          <p:nvPr/>
        </p:nvSpPr>
        <p:spPr bwMode="auto">
          <a:xfrm>
            <a:off x="29513824" y="13531251"/>
            <a:ext cx="3131568" cy="13716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 lIns="699201" tIns="699201" rIns="699201" bIns="699201" rtlCol="0" anchor="ctr">
            <a:spAutoFit/>
          </a:bodyPr>
          <a:lstStyle/>
          <a:p>
            <a:pPr algn="ctr" eaLnBrk="1" hangingPunct="1"/>
            <a:r>
              <a:rPr lang="en-US" sz="3600" dirty="0" smtClean="0"/>
              <a:t>Token Requests</a:t>
            </a:r>
          </a:p>
        </p:txBody>
      </p:sp>
      <p:cxnSp>
        <p:nvCxnSpPr>
          <p:cNvPr id="13" name="Straight Arrow Connector 12"/>
          <p:cNvCxnSpPr/>
          <p:nvPr/>
        </p:nvCxnSpPr>
        <p:spPr bwMode="auto">
          <a:xfrm flipH="1">
            <a:off x="32752895" y="19224684"/>
            <a:ext cx="233338" cy="1"/>
          </a:xfrm>
          <a:prstGeom prst="straightConnector1">
            <a:avLst/>
          </a:prstGeom>
          <a:solidFill>
            <a:schemeClr val="accent1"/>
          </a:solidFill>
          <a:ln w="1270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grpSp>
        <p:nvGrpSpPr>
          <p:cNvPr id="35" name="Group 34"/>
          <p:cNvGrpSpPr/>
          <p:nvPr/>
        </p:nvGrpSpPr>
        <p:grpSpPr>
          <a:xfrm>
            <a:off x="18101249" y="13872821"/>
            <a:ext cx="8534962" cy="4041099"/>
            <a:chOff x="17678400" y="20197515"/>
            <a:chExt cx="8534962" cy="4041099"/>
          </a:xfrm>
        </p:grpSpPr>
        <p:sp>
          <p:nvSpPr>
            <p:cNvPr id="7" name="Rectangle 6"/>
            <p:cNvSpPr/>
            <p:nvPr/>
          </p:nvSpPr>
          <p:spPr bwMode="auto">
            <a:xfrm>
              <a:off x="17678400" y="20197515"/>
              <a:ext cx="8534962" cy="4041099"/>
            </a:xfrm>
            <a:prstGeom prst="rect">
              <a:avLst/>
            </a:prstGeom>
            <a:solidFill>
              <a:schemeClr val="tx1">
                <a:lumMod val="10000"/>
                <a:lumOff val="90000"/>
                <a:alpha val="5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8747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3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grpSp>
          <p:nvGrpSpPr>
            <p:cNvPr id="19" name="Group 18"/>
            <p:cNvGrpSpPr>
              <a:grpSpLocks noChangeAspect="1"/>
            </p:cNvGrpSpPr>
            <p:nvPr/>
          </p:nvGrpSpPr>
          <p:grpSpPr>
            <a:xfrm>
              <a:off x="18709564" y="20924832"/>
              <a:ext cx="1906729" cy="2073828"/>
              <a:chOff x="23006142" y="16758535"/>
              <a:chExt cx="3140217" cy="3415415"/>
            </a:xfrm>
          </p:grpSpPr>
          <p:sp>
            <p:nvSpPr>
              <p:cNvPr id="14" name="Rectangle 13"/>
              <p:cNvSpPr/>
              <p:nvPr/>
            </p:nvSpPr>
            <p:spPr bwMode="auto">
              <a:xfrm>
                <a:off x="24155400" y="16758535"/>
                <a:ext cx="838200" cy="762000"/>
              </a:xfrm>
              <a:prstGeom prst="rect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87471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3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rPr>
                  <a:t>E</a:t>
                </a:r>
              </a:p>
            </p:txBody>
          </p:sp>
          <p:sp>
            <p:nvSpPr>
              <p:cNvPr id="43" name="Rectangle 42"/>
              <p:cNvSpPr/>
              <p:nvPr/>
            </p:nvSpPr>
            <p:spPr bwMode="auto">
              <a:xfrm>
                <a:off x="25304658" y="18078450"/>
                <a:ext cx="838200" cy="762000"/>
              </a:xfrm>
              <a:prstGeom prst="rect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87471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3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rPr>
                  <a:t>E</a:t>
                </a:r>
              </a:p>
            </p:txBody>
          </p:sp>
          <p:sp>
            <p:nvSpPr>
              <p:cNvPr id="44" name="Rectangle 43"/>
              <p:cNvSpPr/>
              <p:nvPr/>
            </p:nvSpPr>
            <p:spPr bwMode="auto">
              <a:xfrm>
                <a:off x="23006142" y="18094886"/>
                <a:ext cx="838200" cy="762000"/>
              </a:xfrm>
              <a:prstGeom prst="rect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87471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3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rPr>
                  <a:t>E</a:t>
                </a:r>
              </a:p>
            </p:txBody>
          </p:sp>
          <p:sp>
            <p:nvSpPr>
              <p:cNvPr id="45" name="Rectangle 44"/>
              <p:cNvSpPr/>
              <p:nvPr/>
            </p:nvSpPr>
            <p:spPr bwMode="auto">
              <a:xfrm>
                <a:off x="24155400" y="18083680"/>
                <a:ext cx="838200" cy="762000"/>
              </a:xfrm>
              <a:prstGeom prst="rect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87471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3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rPr>
                  <a:t>+</a:t>
                </a:r>
              </a:p>
            </p:txBody>
          </p:sp>
          <p:sp>
            <p:nvSpPr>
              <p:cNvPr id="46" name="Rectangle 45"/>
              <p:cNvSpPr/>
              <p:nvPr/>
            </p:nvSpPr>
            <p:spPr bwMode="auto">
              <a:xfrm>
                <a:off x="23006142" y="19385716"/>
                <a:ext cx="838200" cy="762000"/>
              </a:xfrm>
              <a:prstGeom prst="rect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87471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600" dirty="0" smtClean="0"/>
                  <a:t>id</a:t>
                </a:r>
                <a:endParaRPr kumimoji="0" lang="en-US" sz="3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47" name="Rectangle 46"/>
              <p:cNvSpPr/>
              <p:nvPr/>
            </p:nvSpPr>
            <p:spPr bwMode="auto">
              <a:xfrm>
                <a:off x="25308159" y="19411950"/>
                <a:ext cx="838200" cy="762000"/>
              </a:xfrm>
              <a:prstGeom prst="rect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87471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600" smtClean="0"/>
                  <a:t>id</a:t>
                </a:r>
                <a:endParaRPr kumimoji="0" lang="en-US" sz="3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cxnSp>
            <p:nvCxnSpPr>
              <p:cNvPr id="53" name="Straight Arrow Connector 52"/>
              <p:cNvCxnSpPr/>
              <p:nvPr/>
            </p:nvCxnSpPr>
            <p:spPr bwMode="auto">
              <a:xfrm>
                <a:off x="24574500" y="17533982"/>
                <a:ext cx="0" cy="549698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</p:spPr>
          </p:cxnSp>
          <p:cxnSp>
            <p:nvCxnSpPr>
              <p:cNvPr id="55" name="Straight Arrow Connector 54"/>
              <p:cNvCxnSpPr/>
              <p:nvPr/>
            </p:nvCxnSpPr>
            <p:spPr bwMode="auto">
              <a:xfrm flipH="1">
                <a:off x="23619618" y="17533982"/>
                <a:ext cx="688182" cy="549698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</p:spPr>
          </p:cxnSp>
          <p:cxnSp>
            <p:nvCxnSpPr>
              <p:cNvPr id="57" name="Straight Arrow Connector 56"/>
              <p:cNvCxnSpPr/>
              <p:nvPr/>
            </p:nvCxnSpPr>
            <p:spPr bwMode="auto">
              <a:xfrm>
                <a:off x="24848483" y="17538561"/>
                <a:ext cx="690701" cy="545119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</p:spPr>
          </p:cxnSp>
          <p:cxnSp>
            <p:nvCxnSpPr>
              <p:cNvPr id="59" name="Straight Arrow Connector 58"/>
              <p:cNvCxnSpPr/>
              <p:nvPr/>
            </p:nvCxnSpPr>
            <p:spPr bwMode="auto">
              <a:xfrm>
                <a:off x="23436448" y="18856886"/>
                <a:ext cx="0" cy="549698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</p:spPr>
          </p:cxnSp>
          <p:cxnSp>
            <p:nvCxnSpPr>
              <p:cNvPr id="60" name="Straight Arrow Connector 59"/>
              <p:cNvCxnSpPr/>
              <p:nvPr/>
            </p:nvCxnSpPr>
            <p:spPr bwMode="auto">
              <a:xfrm>
                <a:off x="25723758" y="18851351"/>
                <a:ext cx="0" cy="549698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</p:spPr>
          </p:cxnSp>
        </p:grpSp>
        <p:grpSp>
          <p:nvGrpSpPr>
            <p:cNvPr id="6" name="Group 5"/>
            <p:cNvGrpSpPr/>
            <p:nvPr/>
          </p:nvGrpSpPr>
          <p:grpSpPr>
            <a:xfrm>
              <a:off x="21951942" y="21324271"/>
              <a:ext cx="1904603" cy="1274112"/>
              <a:chOff x="19418864" y="20580189"/>
              <a:chExt cx="1904603" cy="1274112"/>
            </a:xfrm>
          </p:grpSpPr>
          <p:sp>
            <p:nvSpPr>
              <p:cNvPr id="50" name="Rectangle 49"/>
              <p:cNvSpPr/>
              <p:nvPr/>
            </p:nvSpPr>
            <p:spPr bwMode="auto">
              <a:xfrm>
                <a:off x="20116690" y="20580189"/>
                <a:ext cx="508952" cy="462684"/>
              </a:xfrm>
              <a:prstGeom prst="rect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87471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600" b="1" dirty="0"/>
                  <a:t>+</a:t>
                </a:r>
                <a:endParaRPr kumimoji="0" lang="en-US" sz="3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51" name="Rectangle 50"/>
              <p:cNvSpPr/>
              <p:nvPr/>
            </p:nvSpPr>
            <p:spPr bwMode="auto">
              <a:xfrm>
                <a:off x="20814515" y="21381637"/>
                <a:ext cx="508952" cy="462684"/>
              </a:xfrm>
              <a:prstGeom prst="rect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87471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600" dirty="0" smtClean="0"/>
                  <a:t>id</a:t>
                </a:r>
                <a:endParaRPr kumimoji="0" lang="en-US" sz="3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 bwMode="auto">
              <a:xfrm>
                <a:off x="19418864" y="21391617"/>
                <a:ext cx="508952" cy="462684"/>
              </a:xfrm>
              <a:prstGeom prst="rect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87471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600" dirty="0" smtClean="0"/>
                  <a:t>id</a:t>
                </a:r>
                <a:endParaRPr kumimoji="0" lang="en-US" sz="3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cxnSp>
            <p:nvCxnSpPr>
              <p:cNvPr id="62" name="Straight Arrow Connector 61"/>
              <p:cNvCxnSpPr/>
              <p:nvPr/>
            </p:nvCxnSpPr>
            <p:spPr bwMode="auto">
              <a:xfrm flipH="1">
                <a:off x="19791365" y="21051038"/>
                <a:ext cx="417862" cy="333775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</p:spPr>
          </p:cxnSp>
          <p:cxnSp>
            <p:nvCxnSpPr>
              <p:cNvPr id="63" name="Straight Arrow Connector 62"/>
              <p:cNvCxnSpPr/>
              <p:nvPr/>
            </p:nvCxnSpPr>
            <p:spPr bwMode="auto">
              <a:xfrm>
                <a:off x="20537527" y="21053818"/>
                <a:ext cx="419391" cy="330994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</p:spPr>
          </p:cxnSp>
        </p:grpSp>
        <p:cxnSp>
          <p:nvCxnSpPr>
            <p:cNvPr id="66" name="Straight Arrow Connector 65"/>
            <p:cNvCxnSpPr/>
            <p:nvPr/>
          </p:nvCxnSpPr>
          <p:spPr bwMode="auto">
            <a:xfrm>
              <a:off x="20729409" y="22236660"/>
              <a:ext cx="1035315" cy="0"/>
            </a:xfrm>
            <a:prstGeom prst="straightConnector1">
              <a:avLst/>
            </a:prstGeom>
            <a:solidFill>
              <a:schemeClr val="accent1"/>
            </a:solidFill>
            <a:ln w="1270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</p:grpSp>
      <p:cxnSp>
        <p:nvCxnSpPr>
          <p:cNvPr id="71" name="Straight Arrow Connector 70"/>
          <p:cNvCxnSpPr/>
          <p:nvPr/>
        </p:nvCxnSpPr>
        <p:spPr bwMode="auto">
          <a:xfrm>
            <a:off x="30311721" y="18141704"/>
            <a:ext cx="2" cy="1035315"/>
          </a:xfrm>
          <a:prstGeom prst="straightConnector1">
            <a:avLst/>
          </a:prstGeom>
          <a:solidFill>
            <a:schemeClr val="accent1"/>
          </a:solidFill>
          <a:ln w="1270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12" name="Snip Single Corner Rectangle 11"/>
          <p:cNvSpPr/>
          <p:nvPr/>
        </p:nvSpPr>
        <p:spPr bwMode="auto">
          <a:xfrm>
            <a:off x="-9233479" y="28211763"/>
            <a:ext cx="2286000" cy="2446614"/>
          </a:xfrm>
          <a:prstGeom prst="snip1Rect">
            <a:avLst/>
          </a:prstGeom>
          <a:solidFill>
            <a:schemeClr val="tx1">
              <a:lumMod val="10000"/>
              <a:lumOff val="9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8747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300" u="sng" dirty="0" smtClean="0"/>
              <a:t>Source code:</a:t>
            </a:r>
          </a:p>
          <a:p>
            <a:pPr marL="0" marR="0" indent="0" algn="l" defTabSz="8747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300" u="sng" dirty="0" smtClean="0"/>
          </a:p>
          <a:p>
            <a:pPr marL="0" marR="0" indent="0" algn="l" defTabSz="8747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300" dirty="0" smtClean="0"/>
              <a:t>#include&lt;</a:t>
            </a:r>
            <a:r>
              <a:rPr lang="en-US" sz="2300" dirty="0" err="1" smtClean="0"/>
              <a:t>stdlib.h</a:t>
            </a:r>
            <a:r>
              <a:rPr lang="en-US" sz="2300" dirty="0" smtClean="0"/>
              <a:t>&gt;</a:t>
            </a:r>
            <a:br>
              <a:rPr lang="en-US" sz="2300" dirty="0" smtClean="0"/>
            </a:br>
            <a:r>
              <a:rPr lang="en-US" sz="2300" dirty="0" err="1" smtClean="0"/>
              <a:t>int</a:t>
            </a:r>
            <a:r>
              <a:rPr lang="en-US" sz="2300" dirty="0" smtClean="0"/>
              <a:t> main(...) {</a:t>
            </a:r>
          </a:p>
          <a:p>
            <a:pPr marL="0" marR="0" indent="0" algn="l" defTabSz="8747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300" dirty="0" smtClean="0"/>
              <a:t>…</a:t>
            </a:r>
          </a:p>
          <a:p>
            <a:pPr marL="0" marR="0" indent="0" algn="l" defTabSz="8747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300" dirty="0"/>
              <a:t>}</a:t>
            </a:r>
            <a:endParaRPr lang="en-US" sz="2300" dirty="0" smtClean="0"/>
          </a:p>
        </p:txBody>
      </p:sp>
      <p:sp>
        <p:nvSpPr>
          <p:cNvPr id="64" name="Snip Single Corner Rectangle 63"/>
          <p:cNvSpPr/>
          <p:nvPr/>
        </p:nvSpPr>
        <p:spPr bwMode="auto">
          <a:xfrm>
            <a:off x="-5766379" y="28211763"/>
            <a:ext cx="2286000" cy="2446614"/>
          </a:xfrm>
          <a:prstGeom prst="snip1Rect">
            <a:avLst/>
          </a:prstGeom>
          <a:solidFill>
            <a:schemeClr val="tx1">
              <a:lumMod val="10000"/>
              <a:lumOff val="9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8747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300" u="sng" dirty="0" smtClean="0"/>
              <a:t>LLVM IR:</a:t>
            </a:r>
          </a:p>
          <a:p>
            <a:pPr marL="0" marR="0" indent="0" algn="l" defTabSz="8747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300" u="sng" dirty="0" smtClean="0"/>
          </a:p>
          <a:p>
            <a:pPr marL="0" marR="0" indent="0" algn="l" defTabSz="8747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300" dirty="0" smtClean="0"/>
          </a:p>
        </p:txBody>
      </p:sp>
      <p:sp>
        <p:nvSpPr>
          <p:cNvPr id="65" name="Snip Single Corner Rectangle 64"/>
          <p:cNvSpPr/>
          <p:nvPr/>
        </p:nvSpPr>
        <p:spPr bwMode="auto">
          <a:xfrm>
            <a:off x="-2556867" y="28243835"/>
            <a:ext cx="2286000" cy="2446614"/>
          </a:xfrm>
          <a:prstGeom prst="snip1Rect">
            <a:avLst/>
          </a:prstGeom>
          <a:solidFill>
            <a:schemeClr val="tx1">
              <a:lumMod val="10000"/>
              <a:lumOff val="9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8747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300" u="sng" dirty="0" smtClean="0"/>
              <a:t>LLVM IR:</a:t>
            </a:r>
          </a:p>
          <a:p>
            <a:pPr marL="0" marR="0" indent="0" algn="l" defTabSz="8747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300" u="sng" dirty="0" smtClean="0"/>
          </a:p>
          <a:p>
            <a:pPr marL="0" marR="0" indent="0" algn="l" defTabSz="8747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300" dirty="0" smtClean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5499" y="26771003"/>
            <a:ext cx="8625801" cy="3063991"/>
          </a:xfrm>
          <a:prstGeom prst="rect">
            <a:avLst/>
          </a:prstGeom>
        </p:spPr>
      </p:pic>
      <p:grpSp>
        <p:nvGrpSpPr>
          <p:cNvPr id="33" name="Group 32"/>
          <p:cNvGrpSpPr/>
          <p:nvPr/>
        </p:nvGrpSpPr>
        <p:grpSpPr>
          <a:xfrm>
            <a:off x="27657293" y="6813176"/>
            <a:ext cx="3591170" cy="5455379"/>
            <a:chOff x="22697830" y="18574569"/>
            <a:chExt cx="3591170" cy="5455379"/>
          </a:xfrm>
        </p:grpSpPr>
        <p:sp>
          <p:nvSpPr>
            <p:cNvPr id="17" name="Rectangle 16"/>
            <p:cNvSpPr/>
            <p:nvPr/>
          </p:nvSpPr>
          <p:spPr bwMode="auto">
            <a:xfrm>
              <a:off x="22707600" y="19605058"/>
              <a:ext cx="3581400" cy="205789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8747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3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…</a:t>
              </a:r>
              <a:br>
                <a:rPr kumimoji="0" lang="en-US" sz="23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</a:br>
              <a:r>
                <a:rPr kumimoji="0" lang="en-US" sz="23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Space for stack and </a:t>
              </a:r>
            </a:p>
            <a:p>
              <a:pPr marL="0" marR="0" indent="0" algn="ctr" defTabSz="8747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3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heap</a:t>
              </a:r>
              <a:r>
                <a:rPr kumimoji="0" lang="en-US" sz="23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 to grow into</a:t>
              </a:r>
              <a:br>
                <a:rPr kumimoji="0" lang="en-US" sz="23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</a:br>
              <a:r>
                <a:rPr kumimoji="0" lang="en-US" sz="23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…</a:t>
              </a:r>
              <a:endParaRPr kumimoji="0" lang="en-US" sz="2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9" name="Rectangle 68"/>
            <p:cNvSpPr/>
            <p:nvPr/>
          </p:nvSpPr>
          <p:spPr bwMode="auto">
            <a:xfrm>
              <a:off x="22707600" y="21627791"/>
              <a:ext cx="3581400" cy="101352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8747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3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Runtime Heap</a:t>
              </a:r>
              <a:endParaRPr kumimoji="0" lang="en-US" sz="2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2" name="Rectangle 71"/>
            <p:cNvSpPr/>
            <p:nvPr/>
          </p:nvSpPr>
          <p:spPr bwMode="auto">
            <a:xfrm>
              <a:off x="22707600" y="22641317"/>
              <a:ext cx="3581400" cy="138863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8747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3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Static </a:t>
              </a:r>
              <a:endParaRPr kumimoji="0" lang="en-US" sz="2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3" name="Rectangle 72"/>
            <p:cNvSpPr/>
            <p:nvPr/>
          </p:nvSpPr>
          <p:spPr bwMode="auto">
            <a:xfrm>
              <a:off x="22697830" y="18574569"/>
              <a:ext cx="3581400" cy="103608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8747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3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Runtime Stack</a:t>
              </a:r>
              <a:endParaRPr kumimoji="0" lang="en-US" sz="2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849" y="30658377"/>
            <a:ext cx="10893145" cy="427334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 bwMode="auto">
          <a:xfrm>
            <a:off x="12561700" y="26263536"/>
            <a:ext cx="4266227" cy="6582705"/>
          </a:xfrm>
          <a:prstGeom prst="rect">
            <a:avLst/>
          </a:prstGeom>
          <a:solidFill>
            <a:schemeClr val="bg1"/>
          </a:solidFill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 wrap="square" lIns="699201" tIns="699201" rIns="699201" bIns="699201" rtlCol="0">
            <a:spAutoFit/>
          </a:bodyPr>
          <a:lstStyle/>
          <a:p>
            <a:pPr marL="287453" indent="-287453">
              <a:buFont typeface="Arial"/>
              <a:buChar char="•"/>
            </a:pPr>
            <a:r>
              <a:rPr lang="en-US" sz="2400" dirty="0">
                <a:latin typeface="Garamond Premr Pro Med"/>
                <a:cs typeface="Garamond Premr Pro Med"/>
              </a:rPr>
              <a:t>Intermediate representations </a:t>
            </a:r>
            <a:r>
              <a:rPr lang="en-US" sz="2400" dirty="0" smtClean="0">
                <a:latin typeface="Garamond Premr Pro Med"/>
                <a:cs typeface="Garamond Premr Pro Med"/>
              </a:rPr>
              <a:t>(IR</a:t>
            </a:r>
            <a:r>
              <a:rPr lang="en-US" sz="2400" dirty="0">
                <a:latin typeface="Garamond Premr Pro Med"/>
                <a:cs typeface="Garamond Premr Pro Med"/>
              </a:rPr>
              <a:t>) </a:t>
            </a:r>
            <a:r>
              <a:rPr lang="en-US" sz="2400" dirty="0" smtClean="0">
                <a:latin typeface="Garamond Premr Pro Med"/>
                <a:cs typeface="Garamond Premr Pro Med"/>
              </a:rPr>
              <a:t>depends </a:t>
            </a:r>
            <a:r>
              <a:rPr lang="en-US" sz="2400" dirty="0">
                <a:latin typeface="Garamond Premr Pro Med"/>
                <a:cs typeface="Garamond Premr Pro Med"/>
              </a:rPr>
              <a:t>on compiler (e.g., </a:t>
            </a:r>
            <a:r>
              <a:rPr lang="en-US" sz="2400" dirty="0" err="1">
                <a:latin typeface="Garamond Premr Pro Med"/>
                <a:cs typeface="Garamond Premr Pro Med"/>
              </a:rPr>
              <a:t>gcc</a:t>
            </a:r>
            <a:r>
              <a:rPr lang="en-US" sz="2400" dirty="0">
                <a:latin typeface="Garamond Premr Pro Med"/>
                <a:cs typeface="Garamond Premr Pro Med"/>
              </a:rPr>
              <a:t> vs. </a:t>
            </a:r>
            <a:r>
              <a:rPr lang="en-US" sz="2400" dirty="0" smtClean="0">
                <a:latin typeface="Garamond Premr Pro Med"/>
                <a:cs typeface="Garamond Premr Pro Med"/>
              </a:rPr>
              <a:t>clang)</a:t>
            </a:r>
            <a:endParaRPr lang="en-US" sz="2400" dirty="0">
              <a:latin typeface="Garamond Premr Pro Med"/>
              <a:cs typeface="Garamond Premr Pro Med"/>
            </a:endParaRPr>
          </a:p>
          <a:p>
            <a:pPr marL="287453" indent="-287453">
              <a:buFont typeface="Arial"/>
              <a:buChar char="•"/>
            </a:pPr>
            <a:r>
              <a:rPr lang="en-US" sz="2400" dirty="0">
                <a:latin typeface="Garamond Premr Pro Med"/>
                <a:cs typeface="Garamond Premr Pro Med"/>
              </a:rPr>
              <a:t>We show an example of the IR that clang generates for a hello </a:t>
            </a:r>
            <a:r>
              <a:rPr lang="en-US" sz="2400" dirty="0" smtClean="0">
                <a:latin typeface="Garamond Premr Pro Med"/>
                <a:cs typeface="Garamond Premr Pro Med"/>
              </a:rPr>
              <a:t>world program</a:t>
            </a:r>
          </a:p>
          <a:p>
            <a:pPr marL="287453" indent="-287453">
              <a:buFont typeface="Arial"/>
              <a:buChar char="•"/>
            </a:pPr>
            <a:r>
              <a:rPr lang="en-US" sz="2400" dirty="0" smtClean="0">
                <a:latin typeface="Garamond Premr Pro Med"/>
                <a:cs typeface="Garamond Premr Pro Med"/>
              </a:rPr>
              <a:t>Unlike </a:t>
            </a:r>
            <a:r>
              <a:rPr lang="en-US" sz="2400" dirty="0" err="1" smtClean="0">
                <a:latin typeface="Garamond Premr Pro Med"/>
                <a:cs typeface="Garamond Premr Pro Med"/>
              </a:rPr>
              <a:t>gcc</a:t>
            </a:r>
            <a:r>
              <a:rPr lang="en-US" sz="2400" dirty="0" smtClean="0">
                <a:latin typeface="Garamond Premr Pro Med"/>
                <a:cs typeface="Garamond Premr Pro Med"/>
              </a:rPr>
              <a:t>, which uses different IRs for</a:t>
            </a:r>
            <a:r>
              <a:rPr lang="en-US" sz="2400" dirty="0"/>
              <a:t> </a:t>
            </a:r>
            <a:r>
              <a:rPr lang="en-US" sz="2400" dirty="0" smtClean="0"/>
              <a:t>each of its passes, clang uses only the LLVM IR for all passes</a:t>
            </a:r>
            <a:endParaRPr lang="en-US" sz="2400" dirty="0">
              <a:latin typeface="Garamond Premr Pro Med"/>
              <a:cs typeface="Garamond Premr Pro Med"/>
            </a:endParaRPr>
          </a:p>
        </p:txBody>
      </p:sp>
      <p:sp>
        <p:nvSpPr>
          <p:cNvPr id="31" name="Down Arrow 30"/>
          <p:cNvSpPr/>
          <p:nvPr/>
        </p:nvSpPr>
        <p:spPr bwMode="auto">
          <a:xfrm>
            <a:off x="5376534" y="30033475"/>
            <a:ext cx="1743729" cy="426421"/>
          </a:xfrm>
          <a:prstGeom prst="down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8747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5" name="TextBox 74"/>
          <p:cNvSpPr txBox="1">
            <a:spLocks/>
          </p:cNvSpPr>
          <p:nvPr/>
        </p:nvSpPr>
        <p:spPr bwMode="auto">
          <a:xfrm>
            <a:off x="1042957" y="26437998"/>
            <a:ext cx="2316609" cy="822960"/>
          </a:xfrm>
          <a:prstGeom prst="rect">
            <a:avLst/>
          </a:prstGeom>
          <a:solidFill>
            <a:schemeClr val="bg1"/>
          </a:solidFill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 wrap="square" lIns="45720" tIns="45720" rIns="45720" bIns="45720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/>
              <a:t>C Source Code</a:t>
            </a:r>
            <a:endParaRPr lang="en-US" sz="2400" dirty="0" smtClean="0"/>
          </a:p>
        </p:txBody>
      </p:sp>
      <p:sp>
        <p:nvSpPr>
          <p:cNvPr id="76" name="TextBox 75"/>
          <p:cNvSpPr txBox="1">
            <a:spLocks/>
          </p:cNvSpPr>
          <p:nvPr/>
        </p:nvSpPr>
        <p:spPr bwMode="auto">
          <a:xfrm>
            <a:off x="1045986" y="30278969"/>
            <a:ext cx="2316609" cy="822960"/>
          </a:xfrm>
          <a:prstGeom prst="rect">
            <a:avLst/>
          </a:prstGeom>
          <a:solidFill>
            <a:schemeClr val="bg1"/>
          </a:solidFill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 wrap="square" lIns="45720" tIns="45720" rIns="45720" bIns="45720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smtClean="0"/>
              <a:t>LLVM IR</a:t>
            </a:r>
            <a:endParaRPr lang="en-US" sz="2400" dirty="0" smtClean="0"/>
          </a:p>
        </p:txBody>
      </p:sp>
      <p:sp>
        <p:nvSpPr>
          <p:cNvPr id="78" name="Rectangle 77"/>
          <p:cNvSpPr/>
          <p:nvPr/>
        </p:nvSpPr>
        <p:spPr bwMode="auto">
          <a:xfrm>
            <a:off x="20689759" y="20789451"/>
            <a:ext cx="5039734" cy="31416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8747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C Runtime Library</a:t>
            </a:r>
          </a:p>
          <a:p>
            <a:pPr marL="457200" marR="0" indent="-457200" defTabSz="8747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</a:pPr>
            <a:r>
              <a:rPr lang="en-US" sz="2800" dirty="0" smtClean="0"/>
              <a:t>Compiler and target </a:t>
            </a:r>
            <a:br>
              <a:rPr lang="en-US" sz="2800" dirty="0" smtClean="0"/>
            </a:br>
            <a:r>
              <a:rPr lang="en-US" sz="2800" dirty="0" smtClean="0"/>
              <a:t>architecture specific</a:t>
            </a:r>
          </a:p>
          <a:p>
            <a:pPr marL="457200" marR="0" indent="-457200" defTabSz="8747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Contains low-level</a:t>
            </a: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routines</a:t>
            </a:r>
            <a:b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</a:b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used by the compiler to create</a:t>
            </a:r>
            <a:b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</a:b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an executable that can interact</a:t>
            </a:r>
            <a:b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</a:b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with the OS through </a:t>
            </a:r>
            <a:r>
              <a:rPr kumimoji="0" lang="en-US" sz="28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syscalls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8046720" y="18123408"/>
            <a:ext cx="3210134" cy="308152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9144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8747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600" dirty="0" err="1" smtClean="0"/>
              <a:t>Lexer</a:t>
            </a:r>
            <a:r>
              <a:rPr lang="en-US" sz="3600" dirty="0" smtClean="0"/>
              <a:t>:</a:t>
            </a:r>
          </a:p>
          <a:p>
            <a:pPr marL="571500" marR="0" indent="-571500" defTabSz="8747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Scan 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for valid C </a:t>
            </a:r>
          </a:p>
          <a:p>
            <a:pPr marL="571500" marR="0" indent="-571500" defTabSz="8747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</a:pPr>
            <a:r>
              <a:rPr lang="en-US" sz="2400" dirty="0" smtClean="0"/>
              <a:t>Scan for blocks </a:t>
            </a:r>
            <a:br>
              <a:rPr lang="en-US" sz="2400" dirty="0" smtClean="0"/>
            </a:br>
            <a:r>
              <a:rPr lang="en-US" sz="2400" dirty="0" smtClean="0"/>
              <a:t>of inline assembly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11662542" y="18123408"/>
            <a:ext cx="3744135" cy="308152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9144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8747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600" dirty="0" smtClean="0"/>
              <a:t>Parser:</a:t>
            </a:r>
          </a:p>
          <a:p>
            <a:pPr marL="571500" marR="0" indent="-571500" defTabSz="8747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</a:pPr>
            <a:r>
              <a:rPr lang="en-US" sz="2400" dirty="0" smtClean="0"/>
              <a:t>Hand-tuned recursive </a:t>
            </a:r>
            <a:br>
              <a:rPr lang="en-US" sz="2400" dirty="0" smtClean="0"/>
            </a:br>
            <a:r>
              <a:rPr lang="en-US" sz="2400" dirty="0" smtClean="0"/>
              <a:t>descent parser</a:t>
            </a:r>
          </a:p>
          <a:p>
            <a:pPr marL="571500" marR="0" indent="-571500" defTabSz="8747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</a:pPr>
            <a:r>
              <a:rPr lang="en-US" sz="2400" dirty="0" smtClean="0"/>
              <a:t>Does some semantic </a:t>
            </a:r>
            <a:br>
              <a:rPr lang="en-US" sz="2400" dirty="0" smtClean="0"/>
            </a:br>
            <a:r>
              <a:rPr lang="en-US" sz="2400" dirty="0" smtClean="0"/>
              <a:t>analysis during </a:t>
            </a:r>
            <a:br>
              <a:rPr lang="en-US" sz="2400" dirty="0" smtClean="0"/>
            </a:br>
            <a:r>
              <a:rPr lang="en-US" sz="2400" dirty="0" smtClean="0"/>
              <a:t>AST construction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0" name="Triangle 9"/>
          <p:cNvSpPr/>
          <p:nvPr/>
        </p:nvSpPr>
        <p:spPr bwMode="auto">
          <a:xfrm rot="10800000">
            <a:off x="11914167" y="17527413"/>
            <a:ext cx="1139587" cy="544720"/>
          </a:xfrm>
          <a:prstGeom prst="triangl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8747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0" name="Rectangle 79"/>
          <p:cNvSpPr/>
          <p:nvPr/>
        </p:nvSpPr>
        <p:spPr bwMode="auto">
          <a:xfrm>
            <a:off x="8741336" y="14264640"/>
            <a:ext cx="5039734" cy="169781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8747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User-defined types</a:t>
            </a:r>
          </a:p>
          <a:p>
            <a:pPr marL="457200" marR="0" indent="-457200" defTabSz="8747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</a:pPr>
            <a:r>
              <a:rPr lang="en-US" sz="2800" dirty="0" smtClean="0"/>
              <a:t>If a definition of a new type </a:t>
            </a:r>
            <a:br>
              <a:rPr lang="en-US" sz="2800" dirty="0" smtClean="0"/>
            </a:br>
            <a:r>
              <a:rPr lang="en-US" sz="2800" dirty="0" smtClean="0"/>
              <a:t>is parsed, update </a:t>
            </a:r>
            <a:r>
              <a:rPr lang="en-US" sz="2800" dirty="0" err="1" smtClean="0"/>
              <a:t>lexer</a:t>
            </a:r>
            <a:r>
              <a:rPr lang="en-US" sz="2800" dirty="0" smtClean="0"/>
              <a:t> stage 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9938363" y="16572777"/>
            <a:ext cx="2545599" cy="2545599"/>
            <a:chOff x="11322801" y="16227924"/>
            <a:chExt cx="2545599" cy="2545599"/>
          </a:xfrm>
        </p:grpSpPr>
        <p:sp>
          <p:nvSpPr>
            <p:cNvPr id="48" name="Arc 47"/>
            <p:cNvSpPr/>
            <p:nvPr/>
          </p:nvSpPr>
          <p:spPr bwMode="auto">
            <a:xfrm>
              <a:off x="11322801" y="16227924"/>
              <a:ext cx="2545599" cy="2431437"/>
            </a:xfrm>
            <a:prstGeom prst="arc">
              <a:avLst/>
            </a:prstGeom>
            <a:noFill/>
            <a:ln w="4572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8747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3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5" name="Arc 84"/>
            <p:cNvSpPr/>
            <p:nvPr/>
          </p:nvSpPr>
          <p:spPr bwMode="auto">
            <a:xfrm rot="16200000">
              <a:off x="11322800" y="16285005"/>
              <a:ext cx="2545599" cy="2431437"/>
            </a:xfrm>
            <a:prstGeom prst="arc">
              <a:avLst/>
            </a:prstGeom>
            <a:noFill/>
            <a:ln w="4572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8747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3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91" name="Rectangle 90"/>
          <p:cNvSpPr/>
          <p:nvPr/>
        </p:nvSpPr>
        <p:spPr bwMode="auto">
          <a:xfrm>
            <a:off x="10536573" y="16158254"/>
            <a:ext cx="1424274" cy="91116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8747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Typedef</a:t>
            </a: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</a:t>
            </a:r>
            <a:b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</a:b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lexeme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83" name="Group 82"/>
          <p:cNvGrpSpPr/>
          <p:nvPr/>
        </p:nvGrpSpPr>
        <p:grpSpPr>
          <a:xfrm>
            <a:off x="9392224" y="20253960"/>
            <a:ext cx="3091736" cy="2901471"/>
            <a:chOff x="9745748" y="20648370"/>
            <a:chExt cx="3091736" cy="2901471"/>
          </a:xfrm>
        </p:grpSpPr>
        <p:grpSp>
          <p:nvGrpSpPr>
            <p:cNvPr id="54" name="Group 53"/>
            <p:cNvGrpSpPr/>
            <p:nvPr/>
          </p:nvGrpSpPr>
          <p:grpSpPr>
            <a:xfrm rot="5400000">
              <a:off x="10291885" y="20648370"/>
              <a:ext cx="2545599" cy="2545599"/>
              <a:chOff x="15533201" y="18102903"/>
              <a:chExt cx="2545599" cy="2545599"/>
            </a:xfrm>
          </p:grpSpPr>
          <p:sp>
            <p:nvSpPr>
              <p:cNvPr id="86" name="Arc 85"/>
              <p:cNvSpPr/>
              <p:nvPr/>
            </p:nvSpPr>
            <p:spPr bwMode="auto">
              <a:xfrm>
                <a:off x="15533201" y="18169751"/>
                <a:ext cx="2545599" cy="2431437"/>
              </a:xfrm>
              <a:prstGeom prst="arc">
                <a:avLst/>
              </a:prstGeom>
              <a:noFill/>
              <a:ln w="4572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87471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3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87" name="Arc 86"/>
              <p:cNvSpPr/>
              <p:nvPr/>
            </p:nvSpPr>
            <p:spPr bwMode="auto">
              <a:xfrm rot="5400000">
                <a:off x="15590282" y="18159984"/>
                <a:ext cx="2545599" cy="2431437"/>
              </a:xfrm>
              <a:prstGeom prst="arc">
                <a:avLst/>
              </a:prstGeom>
              <a:noFill/>
              <a:ln w="4572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87471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3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</p:grpSp>
        <p:sp>
          <p:nvSpPr>
            <p:cNvPr id="90" name="Triangle 89"/>
            <p:cNvSpPr/>
            <p:nvPr/>
          </p:nvSpPr>
          <p:spPr bwMode="auto">
            <a:xfrm>
              <a:off x="9745748" y="21676628"/>
              <a:ext cx="1139587" cy="544720"/>
            </a:xfrm>
            <a:prstGeom prst="triangl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8747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3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2" name="Rectangle 91"/>
            <p:cNvSpPr/>
            <p:nvPr/>
          </p:nvSpPr>
          <p:spPr bwMode="auto">
            <a:xfrm>
              <a:off x="10840054" y="22638673"/>
              <a:ext cx="1424274" cy="91116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8747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800" dirty="0" smtClean="0"/>
                <a:t>Update</a:t>
              </a:r>
              <a:br>
                <a:rPr lang="en-US" sz="2800" dirty="0" smtClean="0"/>
              </a:br>
              <a:r>
                <a:rPr lang="en-US" sz="2800" dirty="0" err="1" smtClean="0"/>
                <a:t>Lexer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61" name="Down Arrow 60"/>
          <p:cNvSpPr/>
          <p:nvPr/>
        </p:nvSpPr>
        <p:spPr bwMode="auto">
          <a:xfrm rot="10800000">
            <a:off x="22781160" y="19132710"/>
            <a:ext cx="997879" cy="1464000"/>
          </a:xfrm>
          <a:prstGeom prst="down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8747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6" name="Snip Single Corner Rectangle 95"/>
          <p:cNvSpPr/>
          <p:nvPr/>
        </p:nvSpPr>
        <p:spPr bwMode="auto">
          <a:xfrm>
            <a:off x="22010500" y="13560413"/>
            <a:ext cx="2889808" cy="1818978"/>
          </a:xfrm>
          <a:prstGeom prst="snip1Rect">
            <a:avLst/>
          </a:prstGeom>
          <a:solidFill>
            <a:schemeClr val="tx1">
              <a:lumMod val="10000"/>
              <a:lumOff val="9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747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Executable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97" name="Snip Single Corner Rectangle 96"/>
          <p:cNvSpPr/>
          <p:nvPr/>
        </p:nvSpPr>
        <p:spPr bwMode="auto">
          <a:xfrm>
            <a:off x="1042957" y="13861364"/>
            <a:ext cx="2665591" cy="3218124"/>
          </a:xfrm>
          <a:prstGeom prst="snip1Rect">
            <a:avLst/>
          </a:prstGeom>
          <a:solidFill>
            <a:schemeClr val="tx1">
              <a:lumMod val="10000"/>
              <a:lumOff val="9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874713"/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#define DBG</a:t>
            </a:r>
          </a:p>
          <a:p>
            <a:pPr defTabSz="874713"/>
            <a:r>
              <a:rPr lang="en-US" sz="2400" dirty="0" smtClean="0"/>
              <a:t>#define y 1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defTabSz="874713"/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…</a:t>
            </a:r>
          </a:p>
          <a:p>
            <a:pPr defTabSz="874713"/>
            <a:r>
              <a:rPr lang="en-US" sz="2400" dirty="0" err="1" smtClean="0"/>
              <a:t>int</a:t>
            </a:r>
            <a:r>
              <a:rPr lang="en-US" sz="2400" dirty="0" smtClean="0"/>
              <a:t> res = f(</a:t>
            </a:r>
            <a:r>
              <a:rPr lang="en-US" sz="2400" dirty="0" err="1" smtClean="0"/>
              <a:t>x,y,dbg</a:t>
            </a:r>
            <a:r>
              <a:rPr lang="en-US" sz="2400" dirty="0" smtClean="0"/>
              <a:t>);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defTabSz="874713"/>
            <a:r>
              <a:rPr lang="en-US" sz="2400" dirty="0" smtClean="0"/>
              <a:t>#</a:t>
            </a:r>
            <a:r>
              <a:rPr lang="en-US" sz="2400" dirty="0" err="1" smtClean="0"/>
              <a:t>ifdef</a:t>
            </a:r>
            <a:r>
              <a:rPr lang="en-US" sz="2400" dirty="0" smtClean="0"/>
              <a:t> DBG</a:t>
            </a:r>
          </a:p>
          <a:p>
            <a:pPr defTabSz="874713"/>
            <a:r>
              <a:rPr lang="en-US" sz="2400" dirty="0" err="1" smtClean="0"/>
              <a:t>p</a:t>
            </a:r>
            <a:r>
              <a:rPr lang="en-US" sz="2400" dirty="0" err="1" smtClean="0"/>
              <a:t>rintf</a:t>
            </a:r>
            <a:r>
              <a:rPr lang="en-US" sz="2400" dirty="0" smtClean="0"/>
              <a:t>(</a:t>
            </a:r>
            <a:r>
              <a:rPr lang="en-US" sz="2400" dirty="0" err="1" smtClean="0"/>
              <a:t>dbg</a:t>
            </a:r>
            <a:r>
              <a:rPr lang="en-US" sz="2400" dirty="0" smtClean="0"/>
              <a:t>);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defTabSz="874713"/>
            <a:r>
              <a:rPr lang="en-US" sz="2400" dirty="0" smtClean="0"/>
              <a:t>#</a:t>
            </a:r>
            <a:r>
              <a:rPr lang="en-US" sz="2400" dirty="0" err="1" smtClean="0"/>
              <a:t>endif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defTabSz="874713"/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…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00" name="Snip Single Corner Rectangle 99"/>
          <p:cNvSpPr/>
          <p:nvPr/>
        </p:nvSpPr>
        <p:spPr bwMode="auto">
          <a:xfrm>
            <a:off x="3805762" y="21535187"/>
            <a:ext cx="2665591" cy="1828800"/>
          </a:xfrm>
          <a:prstGeom prst="snip1Rect">
            <a:avLst/>
          </a:prstGeom>
          <a:solidFill>
            <a:schemeClr val="tx1">
              <a:lumMod val="10000"/>
              <a:lumOff val="9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874713"/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…</a:t>
            </a:r>
          </a:p>
          <a:p>
            <a:pPr defTabSz="874713"/>
            <a:r>
              <a:rPr lang="en-US" sz="2400" dirty="0" err="1" smtClean="0"/>
              <a:t>int</a:t>
            </a:r>
            <a:r>
              <a:rPr lang="en-US" sz="2400" dirty="0" smtClean="0"/>
              <a:t> res = f(x,1,dbg);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defTabSz="874713"/>
            <a:r>
              <a:rPr lang="en-US" sz="2400" dirty="0" err="1" smtClean="0"/>
              <a:t>p</a:t>
            </a:r>
            <a:r>
              <a:rPr lang="en-US" sz="2400" dirty="0" err="1" smtClean="0"/>
              <a:t>rintf</a:t>
            </a:r>
            <a:r>
              <a:rPr lang="en-US" sz="2400" dirty="0" smtClean="0"/>
              <a:t>(</a:t>
            </a:r>
            <a:r>
              <a:rPr lang="en-US" sz="2400" dirty="0" err="1" smtClean="0"/>
              <a:t>dbg</a:t>
            </a:r>
            <a:r>
              <a:rPr lang="en-US" sz="2400" dirty="0" smtClean="0"/>
              <a:t>);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defTabSz="874713"/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…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4" name="TextBox 73"/>
          <p:cNvSpPr txBox="1"/>
          <p:nvPr/>
        </p:nvSpPr>
        <p:spPr bwMode="auto">
          <a:xfrm>
            <a:off x="4140378" y="13872821"/>
            <a:ext cx="2198808" cy="223467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square" lIns="91440" tIns="91440" rIns="91440" bIns="9144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 smtClean="0"/>
              <a:t>C Source Code with Macros</a:t>
            </a:r>
            <a:endParaRPr lang="en-US" sz="3600" dirty="0" smtClean="0"/>
          </a:p>
        </p:txBody>
      </p:sp>
      <p:sp>
        <p:nvSpPr>
          <p:cNvPr id="102" name="Down Arrow 101"/>
          <p:cNvSpPr/>
          <p:nvPr/>
        </p:nvSpPr>
        <p:spPr bwMode="auto">
          <a:xfrm>
            <a:off x="1227445" y="17259876"/>
            <a:ext cx="997879" cy="758990"/>
          </a:xfrm>
          <a:prstGeom prst="down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8747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79" name="Group 78"/>
          <p:cNvGrpSpPr/>
          <p:nvPr/>
        </p:nvGrpSpPr>
        <p:grpSpPr>
          <a:xfrm>
            <a:off x="1721476" y="20230644"/>
            <a:ext cx="2563142" cy="2963891"/>
            <a:chOff x="5952096" y="20846532"/>
            <a:chExt cx="2545599" cy="2963891"/>
          </a:xfrm>
        </p:grpSpPr>
        <p:sp>
          <p:nvSpPr>
            <p:cNvPr id="106" name="Arc 105"/>
            <p:cNvSpPr/>
            <p:nvPr/>
          </p:nvSpPr>
          <p:spPr bwMode="auto">
            <a:xfrm rot="10800000">
              <a:off x="5952096" y="20846532"/>
              <a:ext cx="2545599" cy="2431437"/>
            </a:xfrm>
            <a:prstGeom prst="arc">
              <a:avLst/>
            </a:prstGeom>
            <a:noFill/>
            <a:ln w="4572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8747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3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07" name="Triangle 106"/>
            <p:cNvSpPr/>
            <p:nvPr/>
          </p:nvSpPr>
          <p:spPr bwMode="auto">
            <a:xfrm rot="5400000">
              <a:off x="6871419" y="22968270"/>
              <a:ext cx="1139587" cy="544720"/>
            </a:xfrm>
            <a:prstGeom prst="triangl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8747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3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109" name="TextBox 108"/>
          <p:cNvSpPr txBox="1"/>
          <p:nvPr/>
        </p:nvSpPr>
        <p:spPr bwMode="auto">
          <a:xfrm>
            <a:off x="1424466" y="23659011"/>
            <a:ext cx="4519643" cy="105671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square" lIns="91440" tIns="91440" rIns="91440" bIns="9144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smtClean="0"/>
              <a:t>Pure C Source Code </a:t>
            </a:r>
            <a:endParaRPr lang="en-US" sz="3600" dirty="0" smtClean="0"/>
          </a:p>
        </p:txBody>
      </p:sp>
      <p:sp>
        <p:nvSpPr>
          <p:cNvPr id="119" name="Down Arrow 118"/>
          <p:cNvSpPr/>
          <p:nvPr/>
        </p:nvSpPr>
        <p:spPr bwMode="auto">
          <a:xfrm rot="16200000">
            <a:off x="7059031" y="19203701"/>
            <a:ext cx="997879" cy="758990"/>
          </a:xfrm>
          <a:prstGeom prst="down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8747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1" name="Rectangle 100"/>
          <p:cNvSpPr/>
          <p:nvPr/>
        </p:nvSpPr>
        <p:spPr bwMode="auto">
          <a:xfrm>
            <a:off x="6844464" y="19335307"/>
            <a:ext cx="420317" cy="330601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8747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1" name="Rectangle 120"/>
          <p:cNvSpPr/>
          <p:nvPr/>
        </p:nvSpPr>
        <p:spPr bwMode="auto">
          <a:xfrm rot="5400000">
            <a:off x="6721180" y="22328639"/>
            <a:ext cx="420317" cy="666883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8747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UIDATA" val="&lt;database version=&quot;7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1&quot;/&gt;&lt;property id=&quot;20307&quot; value=&quot;264&quot;/&gt;&lt;/object&gt;&lt;/object&gt;&lt;object type=&quot;8&quot; unique_id=&quot;10006&quot;&gt;&lt;/object&gt;&lt;/object&gt;&lt;/database&gt;"/>
  <p:tag name="MMPROD_NEXTUNIQUEID" val="10009"/>
  <p:tag name="SECTOMILLISECCONVERTED" val="1"/>
</p:tagLst>
</file>

<file path=ppt/theme/theme1.xml><?xml version="1.0" encoding="utf-8"?>
<a:theme xmlns:a="http://schemas.openxmlformats.org/drawingml/2006/main" name="Default Design">
  <a:themeElements>
    <a:clrScheme name="Custom 8">
      <a:dk1>
        <a:srgbClr val="002663"/>
      </a:dk1>
      <a:lt1>
        <a:srgbClr val="FFFFFF"/>
      </a:lt1>
      <a:dk2>
        <a:srgbClr val="002663"/>
      </a:dk2>
      <a:lt2>
        <a:srgbClr val="808080"/>
      </a:lt2>
      <a:accent1>
        <a:srgbClr val="B7A66D"/>
      </a:accent1>
      <a:accent2>
        <a:srgbClr val="00539F"/>
      </a:accent2>
      <a:accent3>
        <a:srgbClr val="FFD200"/>
      </a:accent3>
      <a:accent4>
        <a:srgbClr val="002663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7471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7471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solidFill>
          <a:schemeClr val="bg1"/>
        </a:solidFill>
        <a:ln w="38100">
          <a:solidFill>
            <a:srgbClr val="000000"/>
          </a:solidFill>
          <a:miter lim="800000"/>
          <a:headEnd/>
          <a:tailEnd/>
        </a:ln>
      </a:spPr>
      <a:bodyPr lIns="699201" tIns="699201" rIns="699201" bIns="699201"/>
      <a:lstStyle>
        <a:defPPr algn="just" eaLnBrk="1" hangingPunct="1">
          <a:buFontTx/>
          <a:buChar char="•"/>
          <a:defRPr sz="2400" dirty="0" smtClean="0"/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Designs\Soaring.pot</Template>
  <TotalTime>8749</TotalTime>
  <Words>399</Words>
  <Application>Microsoft Macintosh PowerPoint</Application>
  <PresentationFormat>Custom</PresentationFormat>
  <Paragraphs>106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1" baseType="lpstr">
      <vt:lpstr>Calibri</vt:lpstr>
      <vt:lpstr>Calisto MT</vt:lpstr>
      <vt:lpstr>Garamond Premr Pro Med</vt:lpstr>
      <vt:lpstr>Myriad Pro</vt:lpstr>
      <vt:lpstr>Myriad Pro Light</vt:lpstr>
      <vt:lpstr>Myriad Pro Semibold</vt:lpstr>
      <vt:lpstr>Times New Roman</vt:lpstr>
      <vt:lpstr>Wingdings</vt:lpstr>
      <vt:lpstr>Arial</vt:lpstr>
      <vt:lpstr>Default Design</vt:lpstr>
      <vt:lpstr>PowerPoint Presentation</vt:lpstr>
    </vt:vector>
  </TitlesOfParts>
  <Company>-</Company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Abdullatif TAY</dc:creator>
  <cp:lastModifiedBy>Chapp, Dylan Matthew</cp:lastModifiedBy>
  <cp:revision>242</cp:revision>
  <dcterms:created xsi:type="dcterms:W3CDTF">2001-03-07T08:28:47Z</dcterms:created>
  <dcterms:modified xsi:type="dcterms:W3CDTF">2016-12-01T06:06:22Z</dcterms:modified>
</cp:coreProperties>
</file>