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67" r:id="rId2"/>
    <p:sldMasterId id="2147483692" r:id="rId3"/>
    <p:sldMasterId id="2147483697" r:id="rId4"/>
  </p:sldMasterIdLst>
  <p:notesMasterIdLst>
    <p:notesMasterId r:id="rId27"/>
  </p:notesMasterIdLst>
  <p:sldIdLst>
    <p:sldId id="256" r:id="rId5"/>
    <p:sldId id="264" r:id="rId6"/>
    <p:sldId id="268" r:id="rId7"/>
    <p:sldId id="269" r:id="rId8"/>
    <p:sldId id="270" r:id="rId9"/>
    <p:sldId id="271" r:id="rId10"/>
    <p:sldId id="272" r:id="rId11"/>
    <p:sldId id="267" r:id="rId12"/>
    <p:sldId id="275" r:id="rId13"/>
    <p:sldId id="274" r:id="rId14"/>
    <p:sldId id="276" r:id="rId15"/>
    <p:sldId id="280" r:id="rId16"/>
    <p:sldId id="273" r:id="rId17"/>
    <p:sldId id="278" r:id="rId18"/>
    <p:sldId id="279" r:id="rId19"/>
    <p:sldId id="281" r:id="rId20"/>
    <p:sldId id="286" r:id="rId21"/>
    <p:sldId id="282" r:id="rId22"/>
    <p:sldId id="283" r:id="rId23"/>
    <p:sldId id="284" r:id="rId24"/>
    <p:sldId id="285" r:id="rId25"/>
    <p:sldId id="277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5CF3"/>
    <a:srgbClr val="FF8200"/>
    <a:srgbClr val="3B3C3E"/>
    <a:srgbClr val="77797C"/>
    <a:srgbClr val="000000"/>
    <a:srgbClr val="FD6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11"/>
    <p:restoredTop sz="88416"/>
  </p:normalViewPr>
  <p:slideViewPr>
    <p:cSldViewPr snapToGrid="0" snapToObjects="1">
      <p:cViewPr varScale="1">
        <p:scale>
          <a:sx n="112" d="100"/>
          <a:sy n="112" d="100"/>
        </p:scale>
        <p:origin x="200" y="5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A9F3F-1EDB-8D4E-A9BA-09D1EAA8247A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CCA35-E3BD-FD4F-9109-627B6F073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1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 programming model for (typically) shared-memory systems (e.g., individual compute nodes of HPC systems).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Can be extended to distributed-memory systems; usually by coupling the tasking runtime to a global address space (GAS) runtime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Tasking can (and is) implemented at various levels of the system stack. There are language level implementations (C++11 comes to mind), language extensions (OpenMP), libraries (Intel TBB), and runtime systems for enhancing the performance of the above (</a:t>
            </a:r>
            <a:r>
              <a:rPr lang="en-US" dirty="0" err="1"/>
              <a:t>Argobots</a:t>
            </a:r>
            <a:r>
              <a:rPr lang="en-US" dirty="0"/>
              <a:t>)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CCA35-E3BD-FD4F-9109-627B6F0734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61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Definitions are informal here, but if we really need the precise definitions in the scope of this work we refer to the following: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For “task”: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OpenMP 4.5 specification -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specific instance of executable code and its data environment, generated when a thread encounters a task,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taskloop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parallel, target, or teams construct  (or any combined construct that specifies any of these constructs).” (1.2.5 Tasking Terminology, pg. 9)</a:t>
            </a:r>
            <a:r>
              <a:rPr lang="en-US" dirty="0">
                <a:effectLst/>
              </a:rPr>
              <a:t> </a:t>
            </a:r>
            <a:endParaRPr lang="en-US" dirty="0"/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OpenMP 5.0 draft specification -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specific instance of executable code and its data environment that the OpenMP implementation can schedule for execution by threads.” (Sec. 1.2.5 Tasking Terminology, pg. 11)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“task scheduling”: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See OpenMP 4.5 specification and OpenMP 5.0 draft for scheduling constraints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See implementations otherwise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CCA35-E3BD-FD4F-9109-627B6F0734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82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CCA35-E3BD-FD4F-9109-627B6F0734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85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CCA35-E3BD-FD4F-9109-627B6F0734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8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CCA35-E3BD-FD4F-9109-627B6F0734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13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b="1" dirty="0"/>
              <a:t>SLIDE NUMBERS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a legend for colors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Task IDs are so large they are illegible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Translate the addresses to something more meaningful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Need a much more simplified version of the DAG output - connect to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CCA35-E3BD-FD4F-9109-627B6F0734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87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CCA35-E3BD-FD4F-9109-627B6F0734F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43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Absolute and relative values for overhead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CCA35-E3BD-FD4F-9109-627B6F0734F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2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302329" y="2860001"/>
            <a:ext cx="576292" cy="579728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790436"/>
            <a:ext cx="8229600" cy="857250"/>
          </a:xfrm>
        </p:spPr>
        <p:txBody>
          <a:bodyPr/>
          <a:lstStyle>
            <a:lvl1pPr algn="ctr">
              <a:defRPr>
                <a:solidFill>
                  <a:srgbClr val="3B3C3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1723725"/>
            <a:ext cx="6400800" cy="917756"/>
          </a:xfrm>
        </p:spPr>
        <p:txBody>
          <a:bodyPr/>
          <a:lstStyle>
            <a:lvl1pPr marL="0" indent="0" algn="ctr">
              <a:buNone/>
              <a:defRPr>
                <a:solidFill>
                  <a:srgbClr val="3B3C3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4747654"/>
            <a:ext cx="9144000" cy="395846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UT_logo_RGB.eps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 t="-7063" r="-4562" b="-7766"/>
          <a:stretch/>
        </p:blipFill>
        <p:spPr>
          <a:xfrm>
            <a:off x="3615775" y="2834640"/>
            <a:ext cx="2039112" cy="141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90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8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66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Section Header">
    <p:bg>
      <p:bgPr>
        <a:solidFill>
          <a:srgbClr val="FF8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pPr/>
              <a:t>10/12/18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8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4744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55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54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57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ctr">
              <a:defRPr sz="2000" b="1">
                <a:solidFill>
                  <a:srgbClr val="3B3C3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 algn="ctr">
              <a:buNone/>
              <a:defRPr sz="1400">
                <a:solidFill>
                  <a:srgbClr val="3B3C3E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1009650" cy="273844"/>
          </a:xfrm>
          <a:prstGeom prst="rect">
            <a:avLst/>
          </a:prstGeom>
        </p:spPr>
        <p:txBody>
          <a:bodyPr/>
          <a:lstStyle/>
          <a:p>
            <a:fld id="{F5BA7003-00DC-104B-92AD-B7A90026C1F9}" type="datetimeFigureOut">
              <a:rPr lang="en-US" smtClean="0"/>
              <a:t>10/12/18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6685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6245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73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1009650" cy="273844"/>
          </a:xfrm>
          <a:prstGeom prst="rect">
            <a:avLst/>
          </a:prstGeom>
        </p:spPr>
        <p:txBody>
          <a:bodyPr/>
          <a:lstStyle/>
          <a:p>
            <a:fld id="{4B469F6A-6969-FD40-8D37-C59213B3D641}" type="datetimeFigureOut">
              <a:rPr lang="en-US" smtClean="0"/>
              <a:pPr/>
              <a:t>10/12/18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95FC0D8-608D-084B-A5CE-4343663DF3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411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 with Overlai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34766"/>
            <a:ext cx="8229600" cy="857250"/>
          </a:xfrm>
        </p:spPr>
        <p:txBody>
          <a:bodyPr>
            <a:normAutofit/>
          </a:bodyPr>
          <a:lstStyle>
            <a:lvl1pPr algn="ctr">
              <a:defRPr sz="4000" b="1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pPr/>
              <a:t>10/12/18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728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1009650" cy="273844"/>
          </a:xfrm>
          <a:prstGeom prst="rect">
            <a:avLst/>
          </a:prstGeom>
        </p:spPr>
        <p:txBody>
          <a:bodyPr/>
          <a:lstStyle/>
          <a:p>
            <a:fld id="{4B469F6A-6969-FD40-8D37-C59213B3D641}" type="datetimeFigureOut">
              <a:rPr lang="en-US" smtClean="0"/>
              <a:pPr/>
              <a:t>10/12/18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6685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6245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95FC0D8-608D-084B-A5CE-4343663DF3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idx="1"/>
          </p:nvPr>
        </p:nvSpPr>
        <p:spPr>
          <a:xfrm>
            <a:off x="277908" y="1773936"/>
            <a:ext cx="4240119" cy="2883952"/>
          </a:xfrm>
        </p:spPr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77905" y="171450"/>
            <a:ext cx="2057400" cy="1529334"/>
          </a:xfrm>
        </p:spPr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460625" y="171450"/>
            <a:ext cx="2057400" cy="1529334"/>
          </a:xfrm>
        </p:spPr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990444" y="563945"/>
            <a:ext cx="3799498" cy="1191695"/>
          </a:xfrm>
        </p:spPr>
        <p:txBody>
          <a:bodyPr anchor="b"/>
          <a:lstStyle>
            <a:lvl1pPr algn="ct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4990444" y="1755639"/>
            <a:ext cx="3799498" cy="290225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07534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1009650" cy="273844"/>
          </a:xfrm>
          <a:prstGeom prst="rect">
            <a:avLst/>
          </a:prstGeom>
        </p:spPr>
        <p:txBody>
          <a:bodyPr/>
          <a:lstStyle/>
          <a:p>
            <a:fld id="{4B469F6A-6969-FD40-8D37-C59213B3D641}" type="datetimeFigureOut">
              <a:rPr lang="en-US" smtClean="0"/>
              <a:pPr/>
              <a:t>10/12/18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6685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6245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95FC0D8-608D-084B-A5CE-4343663DF3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idx="1"/>
          </p:nvPr>
        </p:nvSpPr>
        <p:spPr>
          <a:xfrm>
            <a:off x="277908" y="1773936"/>
            <a:ext cx="4240119" cy="2883952"/>
          </a:xfrm>
        </p:spPr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77905" y="171450"/>
            <a:ext cx="2057400" cy="1529334"/>
          </a:xfrm>
        </p:spPr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460625" y="171450"/>
            <a:ext cx="2057400" cy="1529334"/>
          </a:xfrm>
        </p:spPr>
      </p:sp>
      <p:sp>
        <p:nvSpPr>
          <p:cNvPr id="9" name="Picture Placeholder 4"/>
          <p:cNvSpPr>
            <a:spLocks noGrp="1"/>
          </p:cNvSpPr>
          <p:nvPr>
            <p:ph type="pic" idx="15"/>
          </p:nvPr>
        </p:nvSpPr>
        <p:spPr>
          <a:xfrm>
            <a:off x="4670427" y="171450"/>
            <a:ext cx="4240119" cy="2883952"/>
          </a:xfrm>
        </p:spPr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4670424" y="3131933"/>
            <a:ext cx="2057400" cy="1529334"/>
          </a:xfrm>
        </p:spPr>
      </p:sp>
      <p:sp>
        <p:nvSpPr>
          <p:cNvPr id="11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853144" y="3131933"/>
            <a:ext cx="2057400" cy="1529334"/>
          </a:xfrm>
        </p:spPr>
      </p:sp>
    </p:spTree>
    <p:extLst>
      <p:ext uri="{BB962C8B-B14F-4D97-AF65-F5344CB8AC3E}">
        <p14:creationId xmlns:p14="http://schemas.microsoft.com/office/powerpoint/2010/main" val="158947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Big Orange">
    <p:bg>
      <p:bgPr>
        <a:solidFill>
          <a:srgbClr val="FF8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7419"/>
            <a:ext cx="8229600" cy="85725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71600" y="2020708"/>
            <a:ext cx="6400800" cy="9177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 descr="UT_logo_KNOCKOU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9179" y="3015970"/>
            <a:ext cx="1965643" cy="131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5723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"/>
            <a:ext cx="7772400" cy="67151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1280302" cy="273844"/>
          </a:xfrm>
          <a:prstGeom prst="rect">
            <a:avLst/>
          </a:prstGeom>
        </p:spPr>
        <p:txBody>
          <a:bodyPr/>
          <a:lstStyle/>
          <a:p>
            <a:fld id="{CB016D1E-C240-F54C-B964-4E8AE0DA4492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7502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33102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1246A90C-EDD6-534A-836B-F35EA6B6A50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3"/>
          </p:nvPr>
        </p:nvSpPr>
        <p:spPr>
          <a:xfrm>
            <a:off x="685800" y="847726"/>
            <a:ext cx="7772400" cy="37766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191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ig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3495910"/>
            <a:ext cx="9144000" cy="1647591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161802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800" y="297534"/>
            <a:ext cx="7772400" cy="110251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UT_logo_KNOCKOU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8724" y="3742520"/>
            <a:ext cx="1598055" cy="107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791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: Minimal Ident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438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11219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4637997"/>
            <a:ext cx="9144000" cy="50550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T_logo_RIGHT_KNOCKOUT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88146" y="4728769"/>
            <a:ext cx="1461427" cy="32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41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Your Custom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4950346" cy="5143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950346" y="0"/>
            <a:ext cx="4193654" cy="5143500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950346" y="205979"/>
            <a:ext cx="4193654" cy="2659847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 descr="UT_logo_KNOCKOU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31259" y="3235296"/>
            <a:ext cx="1831828" cy="122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35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: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yresJosh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18487" y="1"/>
            <a:ext cx="10370676" cy="5151309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4564442" y="0"/>
            <a:ext cx="4193654" cy="5143500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442" y="205979"/>
            <a:ext cx="4193654" cy="2659847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 descr="UT_logo_KNOCKOUT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70627" y="3235296"/>
            <a:ext cx="1781284" cy="119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9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lag2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"/>
            <a:ext cx="9144000" cy="5159531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4564442" y="0"/>
            <a:ext cx="4193654" cy="5143500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64442" y="486966"/>
            <a:ext cx="4193654" cy="2370534"/>
          </a:xfrm>
        </p:spPr>
        <p:txBody>
          <a:bodyPr anchor="ctr">
            <a:normAutofit/>
          </a:bodyPr>
          <a:lstStyle>
            <a:lvl1pPr>
              <a:defRPr sz="4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 descr="UT_logo_KNOCKOUT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72655" y="3235296"/>
            <a:ext cx="1777228" cy="119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9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B3C3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3B3C3E"/>
                </a:solidFill>
              </a:defRPr>
            </a:lvl1pPr>
            <a:lvl2pPr>
              <a:defRPr>
                <a:solidFill>
                  <a:srgbClr val="3B3C3E"/>
                </a:solidFill>
              </a:defRPr>
            </a:lvl2pPr>
            <a:lvl3pPr>
              <a:defRPr>
                <a:solidFill>
                  <a:srgbClr val="3B3C3E"/>
                </a:solidFill>
              </a:defRPr>
            </a:lvl3pPr>
            <a:lvl4pPr>
              <a:defRPr>
                <a:solidFill>
                  <a:srgbClr val="3B3C3E"/>
                </a:solidFill>
              </a:defRPr>
            </a:lvl4pPr>
            <a:lvl5pPr>
              <a:defRPr>
                <a:solidFill>
                  <a:srgbClr val="3B3C3E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3" y="4767264"/>
            <a:ext cx="1397863" cy="273844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5BA7003-00DC-104B-92AD-B7A90026C1F9}" type="datetimeFigureOut">
              <a:rPr lang="en-US" smtClean="0"/>
              <a:pPr/>
              <a:t>10/12/18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55063" y="4767264"/>
            <a:ext cx="2895600" cy="273844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50663" y="4767264"/>
            <a:ext cx="2133600" cy="273844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77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Text Block">
    <p:bg>
      <p:bgPr>
        <a:solidFill>
          <a:srgbClr val="FF8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672166"/>
            <a:ext cx="8229600" cy="857250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r>
              <a:rPr lang="en-US" dirty="0"/>
              <a:t>“Click to edit Master title style”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pPr/>
              <a:t>10/12/18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84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58142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64" r:id="rId2"/>
    <p:sldLayoutId id="2147483661" r:id="rId3"/>
    <p:sldLayoutId id="2147483649" r:id="rId4"/>
    <p:sldLayoutId id="2147483700" r:id="rId5"/>
    <p:sldLayoutId id="2147483663" r:id="rId6"/>
    <p:sldLayoutId id="2147483696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3B3C3E"/>
          </a:solidFill>
          <a:latin typeface="Arial"/>
          <a:ea typeface="+mj-ea"/>
          <a:cs typeface="Arial"/>
        </a:defRPr>
      </a:lvl1pPr>
    </p:titleStyle>
    <p:bodyStyle>
      <a:lvl1pPr marL="0" indent="0" algn="ctr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rgbClr val="77797C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3B3C3E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B3C3E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3B3C3E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3B3C3E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637997"/>
            <a:ext cx="9144000" cy="50550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UT_logo_RIGHT_KNOCKOUT.eps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88146" y="4728769"/>
            <a:ext cx="1461427" cy="32610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3" y="4767264"/>
            <a:ext cx="13106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5BA7003-00DC-104B-92AD-B7A90026C1F9}" type="datetimeFigureOut">
              <a:rPr lang="en-US" smtClean="0"/>
              <a:pPr/>
              <a:t>10/12/18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7809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7371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1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91" r:id="rId2"/>
    <p:sldLayoutId id="2147483670" r:id="rId3"/>
    <p:sldLayoutId id="2147483701" r:id="rId4"/>
    <p:sldLayoutId id="2147483671" r:id="rId5"/>
    <p:sldLayoutId id="2147483672" r:id="rId6"/>
    <p:sldLayoutId id="2147483674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3B3C3E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B3C3E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3B3C3E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B3C3E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4637997"/>
            <a:ext cx="9144000" cy="50550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UT_logo_RIGHT_KNOCKOUT.eps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88146" y="4728769"/>
            <a:ext cx="1461427" cy="32610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3" y="4767264"/>
            <a:ext cx="13106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5BA7003-00DC-104B-92AD-B7A90026C1F9}" type="datetimeFigureOut">
              <a:rPr lang="en-US" smtClean="0"/>
              <a:pPr/>
              <a:t>10/12/18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7809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7371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070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93" r:id="rId2"/>
    <p:sldLayoutId id="2147483699" r:id="rId3"/>
    <p:sldLayoutId id="2147483694" r:id="rId4"/>
    <p:sldLayoutId id="2147483695" r:id="rId5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3B3C3E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B3C3E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3B3C3E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B3C3E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4637997"/>
            <a:ext cx="9144000" cy="50550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UT_logo_RIGHT_KNOCKOUT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88146" y="4728769"/>
            <a:ext cx="1461427" cy="32610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3" y="4767264"/>
            <a:ext cx="13106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5BA7003-00DC-104B-92AD-B7A90026C1F9}" type="datetimeFigureOut">
              <a:rPr lang="en-US" smtClean="0"/>
              <a:pPr/>
              <a:t>10/12/18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7809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7371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28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3B3C3E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B3C3E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3B3C3E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B3C3E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72761"/>
            <a:ext cx="9144000" cy="857250"/>
          </a:xfrm>
        </p:spPr>
        <p:txBody>
          <a:bodyPr>
            <a:noAutofit/>
          </a:bodyPr>
          <a:lstStyle/>
          <a:p>
            <a:r>
              <a:rPr lang="en-US" sz="3600" dirty="0"/>
              <a:t>Dependency Analysis for OpenMP Tasking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5231" y="20342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55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17941CD-1E6A-1441-8EED-54D84F382C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456272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42BBE9-4975-C245-922A-17507AE34309}"/>
              </a:ext>
            </a:extLst>
          </p:cNvPr>
          <p:cNvSpPr txBox="1"/>
          <p:nvPr/>
        </p:nvSpPr>
        <p:spPr>
          <a:xfrm>
            <a:off x="5010912" y="1076100"/>
            <a:ext cx="4133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Stuck task flagged as suspicious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Currently based on simple heuristics (e.g., the task is the only un-completed dependency of scheduled task)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EC12C7-28CB-8245-9756-185F8B0F6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5964" y="0"/>
            <a:ext cx="4378036" cy="85725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Tool Output</a:t>
            </a:r>
          </a:p>
        </p:txBody>
      </p:sp>
    </p:spTree>
    <p:extLst>
      <p:ext uri="{BB962C8B-B14F-4D97-AF65-F5344CB8AC3E}">
        <p14:creationId xmlns:p14="http://schemas.microsoft.com/office/powerpoint/2010/main" val="3913392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17941CD-1E6A-1441-8EED-54D84F382C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456272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42BBE9-4975-C245-922A-17507AE34309}"/>
              </a:ext>
            </a:extLst>
          </p:cNvPr>
          <p:cNvSpPr txBox="1"/>
          <p:nvPr/>
        </p:nvSpPr>
        <p:spPr>
          <a:xfrm>
            <a:off x="5010912" y="1076100"/>
            <a:ext cx="4133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Stuck task flagged as suspicious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Currently based on simple heuristics (e.g., the task is the only un-completed dependency of scheduled task)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EC12C7-28CB-8245-9756-185F8B0F6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5964" y="0"/>
            <a:ext cx="4378036" cy="85725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Tool Output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EDCFAB-2059-3E47-B948-9BB1475F1689}"/>
              </a:ext>
            </a:extLst>
          </p:cNvPr>
          <p:cNvSpPr/>
          <p:nvPr/>
        </p:nvSpPr>
        <p:spPr>
          <a:xfrm>
            <a:off x="280416" y="1353312"/>
            <a:ext cx="1548384" cy="2560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19197E-AE5A-B244-BB02-EBB5C1DB0520}"/>
              </a:ext>
            </a:extLst>
          </p:cNvPr>
          <p:cNvCxnSpPr/>
          <p:nvPr/>
        </p:nvCxnSpPr>
        <p:spPr>
          <a:xfrm>
            <a:off x="475488" y="1609344"/>
            <a:ext cx="0" cy="1438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C16B701-8A56-D749-B994-F38C2C718F09}"/>
              </a:ext>
            </a:extLst>
          </p:cNvPr>
          <p:cNvSpPr txBox="1"/>
          <p:nvPr/>
        </p:nvSpPr>
        <p:spPr>
          <a:xfrm>
            <a:off x="0" y="3048000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addresses let us relate tasks back to source code</a:t>
            </a:r>
          </a:p>
        </p:txBody>
      </p:sp>
    </p:spTree>
    <p:extLst>
      <p:ext uri="{BB962C8B-B14F-4D97-AF65-F5344CB8AC3E}">
        <p14:creationId xmlns:p14="http://schemas.microsoft.com/office/powerpoint/2010/main" val="3440929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17B1B-4CCB-114D-8775-062E02B90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Preliminary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11801-5228-1C44-A704-B91529D1C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Target Applications: </a:t>
            </a:r>
            <a:r>
              <a:rPr lang="en-US" dirty="0"/>
              <a:t>Barcelona OpenMP Task Suite (BOTS)</a:t>
            </a:r>
          </a:p>
          <a:p>
            <a:r>
              <a:rPr lang="en-US" b="1" dirty="0"/>
              <a:t>Methodology:</a:t>
            </a:r>
            <a:endParaRPr lang="en-US" dirty="0"/>
          </a:p>
          <a:p>
            <a:pPr lvl="1"/>
            <a:r>
              <a:rPr lang="en-US" b="1" dirty="0"/>
              <a:t>No Tool:</a:t>
            </a:r>
            <a:r>
              <a:rPr lang="en-US" dirty="0"/>
              <a:t> run time of application without any OMPT tool </a:t>
            </a:r>
            <a:r>
              <a:rPr lang="en-US" b="1" dirty="0"/>
              <a:t>Baseline-Tool: </a:t>
            </a:r>
            <a:r>
              <a:rPr lang="en-US" dirty="0"/>
              <a:t>run time of application with a skeleton tool</a:t>
            </a:r>
          </a:p>
          <a:p>
            <a:pPr lvl="1"/>
            <a:r>
              <a:rPr lang="en-US" b="1" dirty="0"/>
              <a:t>Full-Tool: </a:t>
            </a:r>
            <a:r>
              <a:rPr lang="en-US" dirty="0"/>
              <a:t>run time of application with our OMPT tool linked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5BD43D-08A3-0C44-A30A-BD751AD299AB}"/>
              </a:ext>
            </a:extLst>
          </p:cNvPr>
          <p:cNvSpPr txBox="1"/>
          <p:nvPr/>
        </p:nvSpPr>
        <p:spPr>
          <a:xfrm>
            <a:off x="0" y="4681835"/>
            <a:ext cx="7287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A. Duran et al. Barcelona OpenMP tasks suite: A set of benchmarks targeting the exploitation of task parallelism in OpenMP. In Proceedings of the International Conference on Parallel Processing (ICPP), pp. 124-131, 2009</a:t>
            </a:r>
          </a:p>
        </p:txBody>
      </p:sp>
    </p:spTree>
    <p:extLst>
      <p:ext uri="{BB962C8B-B14F-4D97-AF65-F5344CB8AC3E}">
        <p14:creationId xmlns:p14="http://schemas.microsoft.com/office/powerpoint/2010/main" val="2257484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88244-5AF2-AA45-8B27-F981B6BD0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241536" cy="484909"/>
          </a:xfrm>
        </p:spPr>
        <p:txBody>
          <a:bodyPr>
            <a:normAutofit fontScale="90000"/>
          </a:bodyPr>
          <a:lstStyle/>
          <a:p>
            <a:r>
              <a:rPr lang="en-US" dirty="0"/>
              <a:t>Tool Performance - </a:t>
            </a:r>
            <a:r>
              <a:rPr lang="en-US" dirty="0" err="1"/>
              <a:t>SparseLU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91E5B5-3C8A-254E-A810-C46685742C5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01034" y="484909"/>
            <a:ext cx="5239468" cy="417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71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499D2A-D098-564F-BC58-01657B5A25E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15191" y="484909"/>
            <a:ext cx="5411153" cy="419264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7620AD9-1403-B24A-B684-7F5C850E5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241536" cy="484909"/>
          </a:xfrm>
        </p:spPr>
        <p:txBody>
          <a:bodyPr>
            <a:normAutofit fontScale="90000"/>
          </a:bodyPr>
          <a:lstStyle/>
          <a:p>
            <a:r>
              <a:rPr lang="en-US" dirty="0"/>
              <a:t>Tool Performance - Strassen</a:t>
            </a:r>
          </a:p>
        </p:txBody>
      </p:sp>
    </p:spTree>
    <p:extLst>
      <p:ext uri="{BB962C8B-B14F-4D97-AF65-F5344CB8AC3E}">
        <p14:creationId xmlns:p14="http://schemas.microsoft.com/office/powerpoint/2010/main" val="333449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79693C-4E70-EB4D-B04B-C1FDD370C23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0695" y="484909"/>
            <a:ext cx="5320145" cy="419041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88F094B-B10A-C24C-982D-F5F62359D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241536" cy="484909"/>
          </a:xfrm>
        </p:spPr>
        <p:txBody>
          <a:bodyPr>
            <a:normAutofit fontScale="90000"/>
          </a:bodyPr>
          <a:lstStyle/>
          <a:p>
            <a:r>
              <a:rPr lang="en-US" dirty="0"/>
              <a:t>Tool Performance - Quicksort</a:t>
            </a:r>
          </a:p>
        </p:txBody>
      </p:sp>
    </p:spTree>
    <p:extLst>
      <p:ext uri="{BB962C8B-B14F-4D97-AF65-F5344CB8AC3E}">
        <p14:creationId xmlns:p14="http://schemas.microsoft.com/office/powerpoint/2010/main" val="3270357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2D90-3FE1-4C40-ADEC-F540EDC4E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F94E-87A0-6D4A-A8D6-2A0CA8ABF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better methods for flagging tasks</a:t>
            </a:r>
          </a:p>
          <a:p>
            <a:r>
              <a:rPr lang="en-US" dirty="0"/>
              <a:t>We need to understand the source of tool overhead and control it better</a:t>
            </a:r>
          </a:p>
          <a:p>
            <a:r>
              <a:rPr lang="en-US" dirty="0"/>
              <a:t>We need a compelling evaluation, both in terms of correctness and performance </a:t>
            </a:r>
          </a:p>
        </p:txBody>
      </p:sp>
    </p:spTree>
    <p:extLst>
      <p:ext uri="{BB962C8B-B14F-4D97-AF65-F5344CB8AC3E}">
        <p14:creationId xmlns:p14="http://schemas.microsoft.com/office/powerpoint/2010/main" val="472476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76E1-93BA-F14A-9380-9B47373A1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228"/>
            <a:ext cx="9144000" cy="857250"/>
          </a:xfrm>
        </p:spPr>
        <p:txBody>
          <a:bodyPr>
            <a:noAutofit/>
          </a:bodyPr>
          <a:lstStyle/>
          <a:p>
            <a:r>
              <a:rPr lang="en-US" sz="3000" dirty="0"/>
              <a:t>Task Flagging Based on Task Scheduling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9AC36-40AB-CA47-87FE-0B07BC285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OpenMP tasks contain a series of </a:t>
            </a:r>
            <a:r>
              <a:rPr lang="en-US" b="1" dirty="0"/>
              <a:t>task scheduling points (TSPs) </a:t>
            </a:r>
          </a:p>
          <a:p>
            <a:r>
              <a:rPr lang="en-US" dirty="0"/>
              <a:t>The series of TSPs define a finer-grained notion of task status than we currently use</a:t>
            </a:r>
          </a:p>
          <a:p>
            <a:r>
              <a:rPr lang="en-US" b="1" dirty="0"/>
              <a:t>Hypothesis: </a:t>
            </a:r>
            <a:r>
              <a:rPr lang="en-US" dirty="0"/>
              <a:t>Stuck tasks will have anomalous series of TSPs</a:t>
            </a:r>
          </a:p>
        </p:txBody>
      </p:sp>
    </p:spTree>
    <p:extLst>
      <p:ext uri="{BB962C8B-B14F-4D97-AF65-F5344CB8AC3E}">
        <p14:creationId xmlns:p14="http://schemas.microsoft.com/office/powerpoint/2010/main" val="2172891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53410-4C5F-574A-BCA9-A25616667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1440" y="-135660"/>
            <a:ext cx="8229600" cy="857250"/>
          </a:xfrm>
        </p:spPr>
        <p:txBody>
          <a:bodyPr/>
          <a:lstStyle/>
          <a:p>
            <a:r>
              <a:rPr lang="en-US" dirty="0"/>
              <a:t>Anatomy of a Task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D32375C-F5A2-524B-9DA5-9F883D8BEF36}"/>
              </a:ext>
            </a:extLst>
          </p:cNvPr>
          <p:cNvSpPr/>
          <p:nvPr/>
        </p:nvSpPr>
        <p:spPr>
          <a:xfrm>
            <a:off x="553212" y="1517642"/>
            <a:ext cx="973836" cy="234007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</a:t>
            </a:r>
          </a:p>
          <a:p>
            <a:pPr algn="ctr"/>
            <a:r>
              <a:rPr lang="en-US" dirty="0"/>
              <a:t>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83F8333-A883-304A-94FD-8EF92A696329}"/>
              </a:ext>
            </a:extLst>
          </p:cNvPr>
          <p:cNvSpPr/>
          <p:nvPr/>
        </p:nvSpPr>
        <p:spPr>
          <a:xfrm>
            <a:off x="2319528" y="721590"/>
            <a:ext cx="1271016" cy="395935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6FBB1E4-0263-9D41-BD2B-637F11483F30}"/>
              </a:ext>
            </a:extLst>
          </p:cNvPr>
          <p:cNvSpPr/>
          <p:nvPr/>
        </p:nvSpPr>
        <p:spPr>
          <a:xfrm>
            <a:off x="2505456" y="801624"/>
            <a:ext cx="1517904" cy="841248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Chunk 0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219A0D3-CDE5-DD41-AE94-4BB6AA01F436}"/>
              </a:ext>
            </a:extLst>
          </p:cNvPr>
          <p:cNvSpPr/>
          <p:nvPr/>
        </p:nvSpPr>
        <p:spPr>
          <a:xfrm>
            <a:off x="2505456" y="1767447"/>
            <a:ext cx="1517904" cy="841248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Chunk 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71DB1A6-8873-BF4D-83A6-EF352F299ADD}"/>
              </a:ext>
            </a:extLst>
          </p:cNvPr>
          <p:cNvSpPr/>
          <p:nvPr/>
        </p:nvSpPr>
        <p:spPr>
          <a:xfrm>
            <a:off x="2505456" y="3727704"/>
            <a:ext cx="1517904" cy="841248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Chunk </a:t>
            </a:r>
          </a:p>
          <a:p>
            <a:pPr algn="ctr"/>
            <a:r>
              <a:rPr lang="en-US" dirty="0"/>
              <a:t>k-1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E970A3-2E11-FD40-AB05-719FE0689D78}"/>
              </a:ext>
            </a:extLst>
          </p:cNvPr>
          <p:cNvSpPr txBox="1"/>
          <p:nvPr/>
        </p:nvSpPr>
        <p:spPr>
          <a:xfrm rot="5400000">
            <a:off x="2943135" y="2567577"/>
            <a:ext cx="96012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7200" b="1" dirty="0">
                <a:solidFill>
                  <a:srgbClr val="3B3C3E"/>
                </a:solidFill>
              </a:rPr>
              <a:t>…</a:t>
            </a:r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A9934B86-E2FB-2444-A913-B50DA26AB47A}"/>
              </a:ext>
            </a:extLst>
          </p:cNvPr>
          <p:cNvSpPr/>
          <p:nvPr/>
        </p:nvSpPr>
        <p:spPr>
          <a:xfrm rot="16200000">
            <a:off x="3895343" y="1389298"/>
            <a:ext cx="256032" cy="619137"/>
          </a:xfrm>
          <a:prstGeom prst="triangl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FE523560-80B8-7E43-9C21-41F6F0FC9D5B}"/>
              </a:ext>
            </a:extLst>
          </p:cNvPr>
          <p:cNvSpPr/>
          <p:nvPr/>
        </p:nvSpPr>
        <p:spPr>
          <a:xfrm rot="16200000">
            <a:off x="3895343" y="2391697"/>
            <a:ext cx="256032" cy="619137"/>
          </a:xfrm>
          <a:prstGeom prst="triangl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7B053CC7-8922-1643-9794-A578EB75F2F6}"/>
              </a:ext>
            </a:extLst>
          </p:cNvPr>
          <p:cNvSpPr/>
          <p:nvPr/>
        </p:nvSpPr>
        <p:spPr>
          <a:xfrm rot="16200000">
            <a:off x="3895343" y="3338233"/>
            <a:ext cx="256032" cy="619137"/>
          </a:xfrm>
          <a:prstGeom prst="triangl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6CCA1152-A972-A247-9FFC-72790FBA5B23}"/>
              </a:ext>
            </a:extLst>
          </p:cNvPr>
          <p:cNvSpPr/>
          <p:nvPr/>
        </p:nvSpPr>
        <p:spPr>
          <a:xfrm rot="16200000">
            <a:off x="3875727" y="4284768"/>
            <a:ext cx="256032" cy="619137"/>
          </a:xfrm>
          <a:prstGeom prst="triangl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B193B2-7B37-C54B-A66B-5C75CBC47451}"/>
              </a:ext>
            </a:extLst>
          </p:cNvPr>
          <p:cNvSpPr txBox="1"/>
          <p:nvPr/>
        </p:nvSpPr>
        <p:spPr>
          <a:xfrm>
            <a:off x="4383024" y="1444281"/>
            <a:ext cx="186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scheduling point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3E778D-2FA1-8D4B-A76F-C8CB086F26A3}"/>
              </a:ext>
            </a:extLst>
          </p:cNvPr>
          <p:cNvSpPr txBox="1"/>
          <p:nvPr/>
        </p:nvSpPr>
        <p:spPr>
          <a:xfrm>
            <a:off x="4332928" y="2378099"/>
            <a:ext cx="2038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scheduling point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2DE73B-92E4-A94B-8646-57DF8CB60276}"/>
              </a:ext>
            </a:extLst>
          </p:cNvPr>
          <p:cNvSpPr txBox="1"/>
          <p:nvPr/>
        </p:nvSpPr>
        <p:spPr>
          <a:xfrm>
            <a:off x="4363503" y="3324978"/>
            <a:ext cx="2038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scheduling point k-2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1FD7DF-E715-0A4D-8AE9-C5F91F1BA3DB}"/>
              </a:ext>
            </a:extLst>
          </p:cNvPr>
          <p:cNvSpPr txBox="1"/>
          <p:nvPr/>
        </p:nvSpPr>
        <p:spPr>
          <a:xfrm>
            <a:off x="4363503" y="4271857"/>
            <a:ext cx="2038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scheduling point k-1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D0B72E9-E23F-6040-9B7F-C7AE906C81C8}"/>
              </a:ext>
            </a:extLst>
          </p:cNvPr>
          <p:cNvCxnSpPr>
            <a:cxnSpLocks/>
          </p:cNvCxnSpPr>
          <p:nvPr/>
        </p:nvCxnSpPr>
        <p:spPr>
          <a:xfrm flipH="1">
            <a:off x="4383024" y="718767"/>
            <a:ext cx="2038530" cy="7988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B583D56-A6F0-1649-A2EE-EEA91609EEF2}"/>
              </a:ext>
            </a:extLst>
          </p:cNvPr>
          <p:cNvSpPr txBox="1"/>
          <p:nvPr/>
        </p:nvSpPr>
        <p:spPr>
          <a:xfrm>
            <a:off x="6421554" y="462656"/>
            <a:ext cx="28254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At scheduling point: </a:t>
            </a:r>
            <a:r>
              <a:rPr lang="en-US" dirty="0"/>
              <a:t>Executing thread can suspend this task region </a:t>
            </a:r>
            <a:br>
              <a:rPr lang="en-US" dirty="0"/>
            </a:br>
            <a:r>
              <a:rPr lang="en-US" dirty="0"/>
              <a:t>and switch to another task region</a:t>
            </a:r>
          </a:p>
          <a:p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872BD7C-1FAA-724D-96CF-C75374F8BC94}"/>
              </a:ext>
            </a:extLst>
          </p:cNvPr>
          <p:cNvCxnSpPr>
            <a:cxnSpLocks/>
          </p:cNvCxnSpPr>
          <p:nvPr/>
        </p:nvCxnSpPr>
        <p:spPr>
          <a:xfrm flipV="1">
            <a:off x="1527048" y="801624"/>
            <a:ext cx="817446" cy="8412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6144760-2B64-644D-BB51-6E2D34D2E32E}"/>
              </a:ext>
            </a:extLst>
          </p:cNvPr>
          <p:cNvCxnSpPr>
            <a:cxnSpLocks/>
          </p:cNvCxnSpPr>
          <p:nvPr/>
        </p:nvCxnSpPr>
        <p:spPr>
          <a:xfrm>
            <a:off x="1497510" y="3781104"/>
            <a:ext cx="855174" cy="872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734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53410-4C5F-574A-BCA9-A25616667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1440" y="-135660"/>
            <a:ext cx="8229600" cy="857250"/>
          </a:xfrm>
        </p:spPr>
        <p:txBody>
          <a:bodyPr/>
          <a:lstStyle/>
          <a:p>
            <a:r>
              <a:rPr lang="en-US" dirty="0"/>
              <a:t>Anatomy of a Task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D32375C-F5A2-524B-9DA5-9F883D8BEF36}"/>
              </a:ext>
            </a:extLst>
          </p:cNvPr>
          <p:cNvSpPr/>
          <p:nvPr/>
        </p:nvSpPr>
        <p:spPr>
          <a:xfrm>
            <a:off x="553212" y="1517642"/>
            <a:ext cx="973836" cy="234007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</a:t>
            </a:r>
          </a:p>
          <a:p>
            <a:pPr algn="ctr"/>
            <a:r>
              <a:rPr lang="en-US" dirty="0"/>
              <a:t>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83F8333-A883-304A-94FD-8EF92A696329}"/>
              </a:ext>
            </a:extLst>
          </p:cNvPr>
          <p:cNvSpPr/>
          <p:nvPr/>
        </p:nvSpPr>
        <p:spPr>
          <a:xfrm>
            <a:off x="2319528" y="721590"/>
            <a:ext cx="1271016" cy="395935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6FBB1E4-0263-9D41-BD2B-637F11483F30}"/>
              </a:ext>
            </a:extLst>
          </p:cNvPr>
          <p:cNvSpPr/>
          <p:nvPr/>
        </p:nvSpPr>
        <p:spPr>
          <a:xfrm>
            <a:off x="2505456" y="801624"/>
            <a:ext cx="1517904" cy="841248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Chunk 0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219A0D3-CDE5-DD41-AE94-4BB6AA01F436}"/>
              </a:ext>
            </a:extLst>
          </p:cNvPr>
          <p:cNvSpPr/>
          <p:nvPr/>
        </p:nvSpPr>
        <p:spPr>
          <a:xfrm>
            <a:off x="2505456" y="1767447"/>
            <a:ext cx="1517904" cy="841248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Chunk 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71DB1A6-8873-BF4D-83A6-EF352F299ADD}"/>
              </a:ext>
            </a:extLst>
          </p:cNvPr>
          <p:cNvSpPr/>
          <p:nvPr/>
        </p:nvSpPr>
        <p:spPr>
          <a:xfrm>
            <a:off x="2505456" y="3727704"/>
            <a:ext cx="1517904" cy="841248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Chunk </a:t>
            </a:r>
          </a:p>
          <a:p>
            <a:pPr algn="ctr"/>
            <a:r>
              <a:rPr lang="en-US" dirty="0"/>
              <a:t>k-1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E970A3-2E11-FD40-AB05-719FE0689D78}"/>
              </a:ext>
            </a:extLst>
          </p:cNvPr>
          <p:cNvSpPr txBox="1"/>
          <p:nvPr/>
        </p:nvSpPr>
        <p:spPr>
          <a:xfrm rot="5400000">
            <a:off x="2943135" y="2567577"/>
            <a:ext cx="96012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7200" b="1" dirty="0">
                <a:solidFill>
                  <a:srgbClr val="3B3C3E"/>
                </a:solidFill>
              </a:rPr>
              <a:t>…</a:t>
            </a:r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A9934B86-E2FB-2444-A913-B50DA26AB47A}"/>
              </a:ext>
            </a:extLst>
          </p:cNvPr>
          <p:cNvSpPr/>
          <p:nvPr/>
        </p:nvSpPr>
        <p:spPr>
          <a:xfrm rot="16200000">
            <a:off x="3895343" y="1389298"/>
            <a:ext cx="256032" cy="619137"/>
          </a:xfrm>
          <a:prstGeom prst="triangl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FE523560-80B8-7E43-9C21-41F6F0FC9D5B}"/>
              </a:ext>
            </a:extLst>
          </p:cNvPr>
          <p:cNvSpPr/>
          <p:nvPr/>
        </p:nvSpPr>
        <p:spPr>
          <a:xfrm rot="16200000">
            <a:off x="3895343" y="2391697"/>
            <a:ext cx="256032" cy="619137"/>
          </a:xfrm>
          <a:prstGeom prst="triangl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7B053CC7-8922-1643-9794-A578EB75F2F6}"/>
              </a:ext>
            </a:extLst>
          </p:cNvPr>
          <p:cNvSpPr/>
          <p:nvPr/>
        </p:nvSpPr>
        <p:spPr>
          <a:xfrm rot="16200000">
            <a:off x="3895343" y="3338233"/>
            <a:ext cx="256032" cy="619137"/>
          </a:xfrm>
          <a:prstGeom prst="triangl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6CCA1152-A972-A247-9FFC-72790FBA5B23}"/>
              </a:ext>
            </a:extLst>
          </p:cNvPr>
          <p:cNvSpPr/>
          <p:nvPr/>
        </p:nvSpPr>
        <p:spPr>
          <a:xfrm rot="16200000">
            <a:off x="3875727" y="4284768"/>
            <a:ext cx="256032" cy="619137"/>
          </a:xfrm>
          <a:prstGeom prst="triangl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B193B2-7B37-C54B-A66B-5C75CBC47451}"/>
              </a:ext>
            </a:extLst>
          </p:cNvPr>
          <p:cNvSpPr txBox="1"/>
          <p:nvPr/>
        </p:nvSpPr>
        <p:spPr>
          <a:xfrm>
            <a:off x="4383024" y="1444281"/>
            <a:ext cx="186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scheduling point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3E778D-2FA1-8D4B-A76F-C8CB086F26A3}"/>
              </a:ext>
            </a:extLst>
          </p:cNvPr>
          <p:cNvSpPr txBox="1"/>
          <p:nvPr/>
        </p:nvSpPr>
        <p:spPr>
          <a:xfrm>
            <a:off x="4332928" y="2378099"/>
            <a:ext cx="2038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scheduling point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2DE73B-92E4-A94B-8646-57DF8CB60276}"/>
              </a:ext>
            </a:extLst>
          </p:cNvPr>
          <p:cNvSpPr txBox="1"/>
          <p:nvPr/>
        </p:nvSpPr>
        <p:spPr>
          <a:xfrm>
            <a:off x="4363503" y="3324978"/>
            <a:ext cx="2038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scheduling point k-2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1FD7DF-E715-0A4D-8AE9-C5F91F1BA3DB}"/>
              </a:ext>
            </a:extLst>
          </p:cNvPr>
          <p:cNvSpPr txBox="1"/>
          <p:nvPr/>
        </p:nvSpPr>
        <p:spPr>
          <a:xfrm>
            <a:off x="4363503" y="4271857"/>
            <a:ext cx="2038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scheduling point k-1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615BF4-B671-D84D-908D-6B265BFE3009}"/>
              </a:ext>
            </a:extLst>
          </p:cNvPr>
          <p:cNvCxnSpPr>
            <a:cxnSpLocks/>
          </p:cNvCxnSpPr>
          <p:nvPr/>
        </p:nvCxnSpPr>
        <p:spPr>
          <a:xfrm flipH="1">
            <a:off x="4383024" y="718767"/>
            <a:ext cx="2038530" cy="7988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0F8EF75-597E-CE4E-BA3A-1717072627AF}"/>
              </a:ext>
            </a:extLst>
          </p:cNvPr>
          <p:cNvSpPr txBox="1"/>
          <p:nvPr/>
        </p:nvSpPr>
        <p:spPr>
          <a:xfrm>
            <a:off x="6421554" y="462656"/>
            <a:ext cx="28254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At scheduling point: </a:t>
            </a:r>
            <a:r>
              <a:rPr lang="en-US" dirty="0"/>
              <a:t>Executing thread can suspend this task region </a:t>
            </a:r>
            <a:br>
              <a:rPr lang="en-US" dirty="0"/>
            </a:br>
            <a:r>
              <a:rPr lang="en-US" dirty="0"/>
              <a:t>and switch to another task region</a:t>
            </a:r>
          </a:p>
          <a:p>
            <a:endParaRPr lang="en-US" dirty="0"/>
          </a:p>
          <a:p>
            <a:r>
              <a:rPr lang="en-US" b="1" dirty="0"/>
              <a:t>Between scheduling points:</a:t>
            </a:r>
          </a:p>
          <a:p>
            <a:r>
              <a:rPr lang="en-US" dirty="0"/>
              <a:t>Executing thread must continue working on task chunk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CB0410-D037-F54B-8D85-36B47DB3AA2E}"/>
              </a:ext>
            </a:extLst>
          </p:cNvPr>
          <p:cNvCxnSpPr>
            <a:cxnSpLocks/>
          </p:cNvCxnSpPr>
          <p:nvPr/>
        </p:nvCxnSpPr>
        <p:spPr>
          <a:xfrm flipH="1" flipV="1">
            <a:off x="4094046" y="2188071"/>
            <a:ext cx="2323783" cy="94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C7E55A1-88E4-2343-ACAC-FA14176023DD}"/>
              </a:ext>
            </a:extLst>
          </p:cNvPr>
          <p:cNvCxnSpPr>
            <a:cxnSpLocks/>
          </p:cNvCxnSpPr>
          <p:nvPr/>
        </p:nvCxnSpPr>
        <p:spPr>
          <a:xfrm flipV="1">
            <a:off x="1527048" y="801624"/>
            <a:ext cx="817446" cy="8412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3BE9250-29A2-C944-B33B-AF66F02C40BE}"/>
              </a:ext>
            </a:extLst>
          </p:cNvPr>
          <p:cNvCxnSpPr>
            <a:cxnSpLocks/>
          </p:cNvCxnSpPr>
          <p:nvPr/>
        </p:nvCxnSpPr>
        <p:spPr>
          <a:xfrm>
            <a:off x="1497510" y="3781104"/>
            <a:ext cx="855174" cy="872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819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7A382-E3DF-AD4A-B07A-7BF27DC4E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Task Parallelism?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5214D-C5E5-0E44-9119-3626016B9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programming model that provides a </a:t>
            </a:r>
            <a:br>
              <a:rPr lang="en-US" dirty="0"/>
            </a:br>
            <a:r>
              <a:rPr lang="en-US" b="1" dirty="0"/>
              <a:t>task abstraction </a:t>
            </a:r>
            <a:r>
              <a:rPr lang="en-US" dirty="0"/>
              <a:t>and some mechanism for </a:t>
            </a:r>
            <a:r>
              <a:rPr lang="en-US" b="1" dirty="0"/>
              <a:t>task scheduling</a:t>
            </a:r>
          </a:p>
        </p:txBody>
      </p:sp>
    </p:spTree>
    <p:extLst>
      <p:ext uri="{BB962C8B-B14F-4D97-AF65-F5344CB8AC3E}">
        <p14:creationId xmlns:p14="http://schemas.microsoft.com/office/powerpoint/2010/main" val="147773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53410-4C5F-574A-BCA9-A25616667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1440" y="-135660"/>
            <a:ext cx="8229600" cy="857250"/>
          </a:xfrm>
        </p:spPr>
        <p:txBody>
          <a:bodyPr/>
          <a:lstStyle/>
          <a:p>
            <a:r>
              <a:rPr lang="en-US" dirty="0"/>
              <a:t>Anatomy of a Task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D32375C-F5A2-524B-9DA5-9F883D8BEF36}"/>
              </a:ext>
            </a:extLst>
          </p:cNvPr>
          <p:cNvSpPr/>
          <p:nvPr/>
        </p:nvSpPr>
        <p:spPr>
          <a:xfrm>
            <a:off x="553212" y="1517642"/>
            <a:ext cx="973836" cy="234007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</a:t>
            </a:r>
          </a:p>
          <a:p>
            <a:pPr algn="ctr"/>
            <a:r>
              <a:rPr lang="en-US" dirty="0"/>
              <a:t>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83F8333-A883-304A-94FD-8EF92A696329}"/>
              </a:ext>
            </a:extLst>
          </p:cNvPr>
          <p:cNvSpPr/>
          <p:nvPr/>
        </p:nvSpPr>
        <p:spPr>
          <a:xfrm>
            <a:off x="2319528" y="721590"/>
            <a:ext cx="1271016" cy="395935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6FBB1E4-0263-9D41-BD2B-637F11483F30}"/>
              </a:ext>
            </a:extLst>
          </p:cNvPr>
          <p:cNvSpPr/>
          <p:nvPr/>
        </p:nvSpPr>
        <p:spPr>
          <a:xfrm>
            <a:off x="2505456" y="801624"/>
            <a:ext cx="1517904" cy="841248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Chunk 0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219A0D3-CDE5-DD41-AE94-4BB6AA01F436}"/>
              </a:ext>
            </a:extLst>
          </p:cNvPr>
          <p:cNvSpPr/>
          <p:nvPr/>
        </p:nvSpPr>
        <p:spPr>
          <a:xfrm>
            <a:off x="2505456" y="1767447"/>
            <a:ext cx="1517904" cy="841248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Chunk 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71DB1A6-8873-BF4D-83A6-EF352F299ADD}"/>
              </a:ext>
            </a:extLst>
          </p:cNvPr>
          <p:cNvSpPr/>
          <p:nvPr/>
        </p:nvSpPr>
        <p:spPr>
          <a:xfrm>
            <a:off x="2505456" y="3727704"/>
            <a:ext cx="1517904" cy="841248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Chunk </a:t>
            </a:r>
          </a:p>
          <a:p>
            <a:pPr algn="ctr"/>
            <a:r>
              <a:rPr lang="en-US" dirty="0"/>
              <a:t>k-1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E970A3-2E11-FD40-AB05-719FE0689D78}"/>
              </a:ext>
            </a:extLst>
          </p:cNvPr>
          <p:cNvSpPr txBox="1"/>
          <p:nvPr/>
        </p:nvSpPr>
        <p:spPr>
          <a:xfrm rot="5400000">
            <a:off x="2943135" y="2567577"/>
            <a:ext cx="96012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7200" b="1" dirty="0">
                <a:solidFill>
                  <a:srgbClr val="3B3C3E"/>
                </a:solidFill>
              </a:rPr>
              <a:t>…</a:t>
            </a:r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A9934B86-E2FB-2444-A913-B50DA26AB47A}"/>
              </a:ext>
            </a:extLst>
          </p:cNvPr>
          <p:cNvSpPr/>
          <p:nvPr/>
        </p:nvSpPr>
        <p:spPr>
          <a:xfrm rot="16200000">
            <a:off x="3895343" y="1389298"/>
            <a:ext cx="256032" cy="619137"/>
          </a:xfrm>
          <a:prstGeom prst="triangl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FE523560-80B8-7E43-9C21-41F6F0FC9D5B}"/>
              </a:ext>
            </a:extLst>
          </p:cNvPr>
          <p:cNvSpPr/>
          <p:nvPr/>
        </p:nvSpPr>
        <p:spPr>
          <a:xfrm rot="16200000">
            <a:off x="3895343" y="2391697"/>
            <a:ext cx="256032" cy="619137"/>
          </a:xfrm>
          <a:prstGeom prst="triangl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7B053CC7-8922-1643-9794-A578EB75F2F6}"/>
              </a:ext>
            </a:extLst>
          </p:cNvPr>
          <p:cNvSpPr/>
          <p:nvPr/>
        </p:nvSpPr>
        <p:spPr>
          <a:xfrm rot="16200000">
            <a:off x="3895343" y="3338233"/>
            <a:ext cx="256032" cy="619137"/>
          </a:xfrm>
          <a:prstGeom prst="triangl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6CCA1152-A972-A247-9FFC-72790FBA5B23}"/>
              </a:ext>
            </a:extLst>
          </p:cNvPr>
          <p:cNvSpPr/>
          <p:nvPr/>
        </p:nvSpPr>
        <p:spPr>
          <a:xfrm rot="16200000">
            <a:off x="3875727" y="4284768"/>
            <a:ext cx="256032" cy="619137"/>
          </a:xfrm>
          <a:prstGeom prst="triangl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B193B2-7B37-C54B-A66B-5C75CBC47451}"/>
              </a:ext>
            </a:extLst>
          </p:cNvPr>
          <p:cNvSpPr txBox="1"/>
          <p:nvPr/>
        </p:nvSpPr>
        <p:spPr>
          <a:xfrm>
            <a:off x="4383024" y="1444281"/>
            <a:ext cx="186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scheduling point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3E778D-2FA1-8D4B-A76F-C8CB086F26A3}"/>
              </a:ext>
            </a:extLst>
          </p:cNvPr>
          <p:cNvSpPr txBox="1"/>
          <p:nvPr/>
        </p:nvSpPr>
        <p:spPr>
          <a:xfrm>
            <a:off x="4332928" y="2378099"/>
            <a:ext cx="2038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scheduling point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2DE73B-92E4-A94B-8646-57DF8CB60276}"/>
              </a:ext>
            </a:extLst>
          </p:cNvPr>
          <p:cNvSpPr txBox="1"/>
          <p:nvPr/>
        </p:nvSpPr>
        <p:spPr>
          <a:xfrm>
            <a:off x="4363503" y="3324978"/>
            <a:ext cx="2038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scheduling point k-2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1FD7DF-E715-0A4D-8AE9-C5F91F1BA3DB}"/>
              </a:ext>
            </a:extLst>
          </p:cNvPr>
          <p:cNvSpPr txBox="1"/>
          <p:nvPr/>
        </p:nvSpPr>
        <p:spPr>
          <a:xfrm>
            <a:off x="4363503" y="4271857"/>
            <a:ext cx="2038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scheduling point k-1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46D225D9-5D81-E74D-AF41-0E5B5C4EEDEA}"/>
              </a:ext>
            </a:extLst>
          </p:cNvPr>
          <p:cNvSpPr/>
          <p:nvPr/>
        </p:nvSpPr>
        <p:spPr>
          <a:xfrm>
            <a:off x="5818909" y="1444281"/>
            <a:ext cx="748146" cy="3236661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5B2726-F666-D849-BFC5-9328E6AA7C52}"/>
              </a:ext>
            </a:extLst>
          </p:cNvPr>
          <p:cNvSpPr txBox="1"/>
          <p:nvPr/>
        </p:nvSpPr>
        <p:spPr>
          <a:xfrm>
            <a:off x="6444909" y="2158044"/>
            <a:ext cx="25728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Series of task scheduling points </a:t>
            </a:r>
            <a:br>
              <a:rPr lang="en-US" sz="2400" b="1" dirty="0"/>
            </a:br>
            <a:r>
              <a:rPr lang="en-US" sz="2400" b="1" dirty="0"/>
              <a:t>==</a:t>
            </a:r>
          </a:p>
          <a:p>
            <a:pPr algn="ctr"/>
            <a:r>
              <a:rPr lang="en-US" sz="2400" b="1" dirty="0"/>
              <a:t>“Task fingerprint”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AA0A44A-E832-FD40-B877-0A6B5FA1346F}"/>
              </a:ext>
            </a:extLst>
          </p:cNvPr>
          <p:cNvCxnSpPr>
            <a:cxnSpLocks/>
          </p:cNvCxnSpPr>
          <p:nvPr/>
        </p:nvCxnSpPr>
        <p:spPr>
          <a:xfrm flipV="1">
            <a:off x="1527048" y="801624"/>
            <a:ext cx="817446" cy="8412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D42123D-7237-A541-AB77-73A2553AF65C}"/>
              </a:ext>
            </a:extLst>
          </p:cNvPr>
          <p:cNvCxnSpPr>
            <a:cxnSpLocks/>
          </p:cNvCxnSpPr>
          <p:nvPr/>
        </p:nvCxnSpPr>
        <p:spPr>
          <a:xfrm>
            <a:off x="1497510" y="3781104"/>
            <a:ext cx="855174" cy="872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039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53410-4C5F-574A-BCA9-A25616667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1440" y="-135660"/>
            <a:ext cx="8229600" cy="857250"/>
          </a:xfrm>
        </p:spPr>
        <p:txBody>
          <a:bodyPr/>
          <a:lstStyle/>
          <a:p>
            <a:r>
              <a:rPr lang="en-US" dirty="0"/>
              <a:t>Anatomy of a Task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D32375C-F5A2-524B-9DA5-9F883D8BEF36}"/>
              </a:ext>
            </a:extLst>
          </p:cNvPr>
          <p:cNvSpPr/>
          <p:nvPr/>
        </p:nvSpPr>
        <p:spPr>
          <a:xfrm>
            <a:off x="553212" y="1517642"/>
            <a:ext cx="973836" cy="234007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</a:t>
            </a:r>
          </a:p>
          <a:p>
            <a:pPr algn="ctr"/>
            <a:r>
              <a:rPr lang="en-US" dirty="0"/>
              <a:t>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83F8333-A883-304A-94FD-8EF92A696329}"/>
              </a:ext>
            </a:extLst>
          </p:cNvPr>
          <p:cNvSpPr/>
          <p:nvPr/>
        </p:nvSpPr>
        <p:spPr>
          <a:xfrm>
            <a:off x="2319528" y="721590"/>
            <a:ext cx="1271016" cy="395935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6FBB1E4-0263-9D41-BD2B-637F11483F30}"/>
              </a:ext>
            </a:extLst>
          </p:cNvPr>
          <p:cNvSpPr/>
          <p:nvPr/>
        </p:nvSpPr>
        <p:spPr>
          <a:xfrm>
            <a:off x="2505456" y="801624"/>
            <a:ext cx="1517904" cy="841248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Chunk 0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219A0D3-CDE5-DD41-AE94-4BB6AA01F436}"/>
              </a:ext>
            </a:extLst>
          </p:cNvPr>
          <p:cNvSpPr/>
          <p:nvPr/>
        </p:nvSpPr>
        <p:spPr>
          <a:xfrm>
            <a:off x="2505456" y="1767447"/>
            <a:ext cx="1517904" cy="841248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Chunk 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71DB1A6-8873-BF4D-83A6-EF352F299ADD}"/>
              </a:ext>
            </a:extLst>
          </p:cNvPr>
          <p:cNvSpPr/>
          <p:nvPr/>
        </p:nvSpPr>
        <p:spPr>
          <a:xfrm>
            <a:off x="2505456" y="3727704"/>
            <a:ext cx="1517904" cy="841248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Chunk </a:t>
            </a:r>
          </a:p>
          <a:p>
            <a:pPr algn="ctr"/>
            <a:r>
              <a:rPr lang="en-US" dirty="0"/>
              <a:t>k-1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E970A3-2E11-FD40-AB05-719FE0689D78}"/>
              </a:ext>
            </a:extLst>
          </p:cNvPr>
          <p:cNvSpPr txBox="1"/>
          <p:nvPr/>
        </p:nvSpPr>
        <p:spPr>
          <a:xfrm rot="5400000">
            <a:off x="2943135" y="2567577"/>
            <a:ext cx="96012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7200" b="1" dirty="0">
                <a:solidFill>
                  <a:srgbClr val="3B3C3E"/>
                </a:solidFill>
              </a:rPr>
              <a:t>…</a:t>
            </a:r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A9934B86-E2FB-2444-A913-B50DA26AB47A}"/>
              </a:ext>
            </a:extLst>
          </p:cNvPr>
          <p:cNvSpPr/>
          <p:nvPr/>
        </p:nvSpPr>
        <p:spPr>
          <a:xfrm rot="16200000">
            <a:off x="3895343" y="1389298"/>
            <a:ext cx="256032" cy="619137"/>
          </a:xfrm>
          <a:prstGeom prst="triangl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FE523560-80B8-7E43-9C21-41F6F0FC9D5B}"/>
              </a:ext>
            </a:extLst>
          </p:cNvPr>
          <p:cNvSpPr/>
          <p:nvPr/>
        </p:nvSpPr>
        <p:spPr>
          <a:xfrm rot="16200000">
            <a:off x="3895343" y="2391697"/>
            <a:ext cx="256032" cy="619137"/>
          </a:xfrm>
          <a:prstGeom prst="triangl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7B053CC7-8922-1643-9794-A578EB75F2F6}"/>
              </a:ext>
            </a:extLst>
          </p:cNvPr>
          <p:cNvSpPr/>
          <p:nvPr/>
        </p:nvSpPr>
        <p:spPr>
          <a:xfrm rot="16200000">
            <a:off x="3895343" y="3338233"/>
            <a:ext cx="256032" cy="619137"/>
          </a:xfrm>
          <a:prstGeom prst="triangl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6CCA1152-A972-A247-9FFC-72790FBA5B23}"/>
              </a:ext>
            </a:extLst>
          </p:cNvPr>
          <p:cNvSpPr/>
          <p:nvPr/>
        </p:nvSpPr>
        <p:spPr>
          <a:xfrm rot="16200000">
            <a:off x="3875727" y="4284768"/>
            <a:ext cx="256032" cy="619137"/>
          </a:xfrm>
          <a:prstGeom prst="triangl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B193B2-7B37-C54B-A66B-5C75CBC47451}"/>
              </a:ext>
            </a:extLst>
          </p:cNvPr>
          <p:cNvSpPr txBox="1"/>
          <p:nvPr/>
        </p:nvSpPr>
        <p:spPr>
          <a:xfrm>
            <a:off x="4383024" y="1444281"/>
            <a:ext cx="186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scheduling point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3E778D-2FA1-8D4B-A76F-C8CB086F26A3}"/>
              </a:ext>
            </a:extLst>
          </p:cNvPr>
          <p:cNvSpPr txBox="1"/>
          <p:nvPr/>
        </p:nvSpPr>
        <p:spPr>
          <a:xfrm>
            <a:off x="4332928" y="2378099"/>
            <a:ext cx="2038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scheduling point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2DE73B-92E4-A94B-8646-57DF8CB60276}"/>
              </a:ext>
            </a:extLst>
          </p:cNvPr>
          <p:cNvSpPr txBox="1"/>
          <p:nvPr/>
        </p:nvSpPr>
        <p:spPr>
          <a:xfrm>
            <a:off x="4363503" y="3324978"/>
            <a:ext cx="2038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scheduling point k-2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1FD7DF-E715-0A4D-8AE9-C5F91F1BA3DB}"/>
              </a:ext>
            </a:extLst>
          </p:cNvPr>
          <p:cNvSpPr txBox="1"/>
          <p:nvPr/>
        </p:nvSpPr>
        <p:spPr>
          <a:xfrm>
            <a:off x="4363503" y="4271857"/>
            <a:ext cx="2038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scheduling point k-1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46D225D9-5D81-E74D-AF41-0E5B5C4EEDEA}"/>
              </a:ext>
            </a:extLst>
          </p:cNvPr>
          <p:cNvSpPr/>
          <p:nvPr/>
        </p:nvSpPr>
        <p:spPr>
          <a:xfrm>
            <a:off x="5818909" y="1444281"/>
            <a:ext cx="748146" cy="3236661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5B2726-F666-D849-BFC5-9328E6AA7C52}"/>
              </a:ext>
            </a:extLst>
          </p:cNvPr>
          <p:cNvSpPr txBox="1"/>
          <p:nvPr/>
        </p:nvSpPr>
        <p:spPr>
          <a:xfrm>
            <a:off x="6444909" y="2158044"/>
            <a:ext cx="25728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Series of task scheduling points </a:t>
            </a:r>
            <a:br>
              <a:rPr lang="en-US" sz="2400" b="1" dirty="0"/>
            </a:br>
            <a:r>
              <a:rPr lang="en-US" sz="2400" b="1" dirty="0"/>
              <a:t>==</a:t>
            </a:r>
          </a:p>
          <a:p>
            <a:pPr algn="ctr"/>
            <a:r>
              <a:rPr lang="en-US" sz="2400" b="1" dirty="0"/>
              <a:t>“Task fingerprint”</a:t>
            </a:r>
          </a:p>
          <a:p>
            <a:pPr algn="ctr"/>
            <a:r>
              <a:rPr lang="en-US" sz="2400" b="1" dirty="0">
                <a:solidFill>
                  <a:schemeClr val="accent2"/>
                </a:solidFill>
              </a:rPr>
              <a:t>Useful for flagging</a:t>
            </a:r>
            <a:br>
              <a:rPr lang="en-US" sz="2400" b="1" dirty="0">
                <a:solidFill>
                  <a:schemeClr val="accent2"/>
                </a:solidFill>
              </a:rPr>
            </a:br>
            <a:r>
              <a:rPr lang="en-US" sz="2400" b="1" dirty="0">
                <a:solidFill>
                  <a:schemeClr val="accent2"/>
                </a:solidFill>
              </a:rPr>
              <a:t>suspicious tasks?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7648035-249F-9F41-BDCF-ED8F19CE6059}"/>
              </a:ext>
            </a:extLst>
          </p:cNvPr>
          <p:cNvCxnSpPr>
            <a:cxnSpLocks/>
          </p:cNvCxnSpPr>
          <p:nvPr/>
        </p:nvCxnSpPr>
        <p:spPr>
          <a:xfrm flipV="1">
            <a:off x="1527048" y="801624"/>
            <a:ext cx="817446" cy="8412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EA3D319-6EEF-6149-BA05-98D292C879A5}"/>
              </a:ext>
            </a:extLst>
          </p:cNvPr>
          <p:cNvCxnSpPr>
            <a:cxnSpLocks/>
          </p:cNvCxnSpPr>
          <p:nvPr/>
        </p:nvCxnSpPr>
        <p:spPr>
          <a:xfrm>
            <a:off x="1497510" y="3781104"/>
            <a:ext cx="855174" cy="872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702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C1E1E-95D4-CB4E-A7EE-0EE706FDB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4372A-7019-414D-AFE4-E873DCAE6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Inject artificial hangs into the BOTS application source code in random locations</a:t>
            </a:r>
          </a:p>
          <a:p>
            <a:r>
              <a:rPr lang="en-US" dirty="0"/>
              <a:t>Run the modified BOTS applications with our OMPT tool linked</a:t>
            </a:r>
          </a:p>
          <a:p>
            <a:r>
              <a:rPr lang="en-US" dirty="0"/>
              <a:t>Compare the source code locations reported by the tool (i.e., those corresponding to suspicious tasks) with the known locations</a:t>
            </a:r>
          </a:p>
          <a:p>
            <a:r>
              <a:rPr lang="en-US" b="1" dirty="0"/>
              <a:t>Metrics for success:</a:t>
            </a:r>
          </a:p>
          <a:p>
            <a:pPr lvl="1"/>
            <a:r>
              <a:rPr lang="en-US" dirty="0"/>
              <a:t>Accuracy (Locations of injected hangs)</a:t>
            </a:r>
          </a:p>
          <a:p>
            <a:pPr lvl="1"/>
            <a:r>
              <a:rPr lang="en-US" dirty="0"/>
              <a:t>Performance (comparable with other debugging tools for shared memory applications)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240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7A382-E3DF-AD4A-B07A-7BF27DC4E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>
            <a:normAutofit/>
          </a:bodyPr>
          <a:lstStyle/>
          <a:p>
            <a:r>
              <a:rPr lang="en-US" dirty="0"/>
              <a:t>What is Task Parallelism?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5214D-C5E5-0E44-9119-3626016B9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programming model that provides a </a:t>
            </a:r>
            <a:br>
              <a:rPr lang="en-US" dirty="0"/>
            </a:br>
            <a:r>
              <a:rPr lang="en-US" b="1" dirty="0"/>
              <a:t>task </a:t>
            </a:r>
            <a:r>
              <a:rPr lang="en-US" dirty="0"/>
              <a:t>abstraction</a:t>
            </a:r>
            <a:r>
              <a:rPr lang="en-US" b="1" dirty="0"/>
              <a:t> </a:t>
            </a:r>
            <a:r>
              <a:rPr lang="en-US" dirty="0"/>
              <a:t>and some mechanism for </a:t>
            </a:r>
            <a:r>
              <a:rPr lang="en-US" b="1" dirty="0"/>
              <a:t>task scheduling</a:t>
            </a:r>
          </a:p>
          <a:p>
            <a:pPr lvl="1"/>
            <a:r>
              <a:rPr lang="en-US" b="1" dirty="0"/>
              <a:t>Task</a:t>
            </a:r>
            <a:r>
              <a:rPr lang="en-US" dirty="0"/>
              <a:t> == Some code and some data</a:t>
            </a:r>
          </a:p>
          <a:p>
            <a:pPr lvl="1"/>
            <a:r>
              <a:rPr lang="en-US" b="1" dirty="0"/>
              <a:t>Task Scheduling</a:t>
            </a:r>
            <a:r>
              <a:rPr lang="en-US" dirty="0"/>
              <a:t> == deciding how threads will work on tasks (often at runtime, often non-deterministically) </a:t>
            </a:r>
          </a:p>
        </p:txBody>
      </p:sp>
    </p:spTree>
    <p:extLst>
      <p:ext uri="{BB962C8B-B14F-4D97-AF65-F5344CB8AC3E}">
        <p14:creationId xmlns:p14="http://schemas.microsoft.com/office/powerpoint/2010/main" val="1262022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4008A-3297-3445-B3BA-3B6804C44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338"/>
            <a:ext cx="9144000" cy="665502"/>
          </a:xfrm>
        </p:spPr>
        <p:txBody>
          <a:bodyPr>
            <a:normAutofit/>
          </a:bodyPr>
          <a:lstStyle/>
          <a:p>
            <a:r>
              <a:rPr lang="en-US" sz="3600" dirty="0"/>
              <a:t>Why Task Parallelism?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5E3A934-B80F-B34B-8E88-FFB5CADCA98E}"/>
              </a:ext>
            </a:extLst>
          </p:cNvPr>
          <p:cNvGrpSpPr/>
          <p:nvPr/>
        </p:nvGrpSpPr>
        <p:grpSpPr>
          <a:xfrm>
            <a:off x="810491" y="651164"/>
            <a:ext cx="7523018" cy="4037639"/>
            <a:chOff x="810491" y="651164"/>
            <a:chExt cx="7523018" cy="403763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48E22D7-4036-6441-BD03-5A1436FDF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0491" y="651164"/>
              <a:ext cx="7523018" cy="371810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A651E07-5C45-664B-857E-5B6EF886A995}"/>
                </a:ext>
              </a:extLst>
            </p:cNvPr>
            <p:cNvSpPr txBox="1"/>
            <p:nvPr/>
          </p:nvSpPr>
          <p:spPr>
            <a:xfrm>
              <a:off x="2493819" y="4319471"/>
              <a:ext cx="1011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Current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2F7DF0B-A9E6-B94B-8FD5-028C677440D2}"/>
                </a:ext>
              </a:extLst>
            </p:cNvPr>
            <p:cNvSpPr txBox="1"/>
            <p:nvPr/>
          </p:nvSpPr>
          <p:spPr>
            <a:xfrm>
              <a:off x="6175663" y="4319471"/>
              <a:ext cx="1717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Exascale Goals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631F07-6C7E-5B4F-A844-A7508DE892F5}"/>
                </a:ext>
              </a:extLst>
            </p:cNvPr>
            <p:cNvSpPr txBox="1"/>
            <p:nvPr/>
          </p:nvSpPr>
          <p:spPr>
            <a:xfrm>
              <a:off x="3616036" y="4319471"/>
              <a:ext cx="2119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Planned Upgrades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B3CF5E2-ED59-8C4C-B1BF-7D8B63C79C6B}"/>
              </a:ext>
            </a:extLst>
          </p:cNvPr>
          <p:cNvSpPr/>
          <p:nvPr/>
        </p:nvSpPr>
        <p:spPr>
          <a:xfrm>
            <a:off x="3349083" y="2729684"/>
            <a:ext cx="4984426" cy="44300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C476F-C6B8-8249-8FBC-863CF36E35ED}"/>
              </a:ext>
            </a:extLst>
          </p:cNvPr>
          <p:cNvSpPr txBox="1"/>
          <p:nvPr/>
        </p:nvSpPr>
        <p:spPr>
          <a:xfrm>
            <a:off x="0" y="4688803"/>
            <a:ext cx="7440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K. </a:t>
            </a:r>
            <a:r>
              <a:rPr lang="en-US" sz="1200" b="1" dirty="0" err="1">
                <a:solidFill>
                  <a:schemeClr val="bg1"/>
                </a:solidFill>
              </a:rPr>
              <a:t>Raffenetti</a:t>
            </a:r>
            <a:r>
              <a:rPr lang="en-US" sz="1200" b="1" dirty="0">
                <a:solidFill>
                  <a:schemeClr val="bg1"/>
                </a:solidFill>
              </a:rPr>
              <a:t>, “Interconnects”, ATPESC Workshop 2018</a:t>
            </a:r>
            <a:br>
              <a:rPr lang="en-US" sz="1200" b="1" dirty="0">
                <a:solidFill>
                  <a:schemeClr val="bg1"/>
                </a:solidFill>
              </a:rPr>
            </a:br>
            <a:r>
              <a:rPr lang="en-US" sz="1200" b="1" dirty="0">
                <a:solidFill>
                  <a:schemeClr val="bg1"/>
                </a:solidFill>
              </a:rPr>
              <a:t>http://press3.mcs.anl.gov/</a:t>
            </a:r>
            <a:r>
              <a:rPr lang="en-US" sz="1200" b="1" dirty="0" err="1">
                <a:solidFill>
                  <a:schemeClr val="bg1"/>
                </a:solidFill>
              </a:rPr>
              <a:t>atpesc</a:t>
            </a:r>
            <a:r>
              <a:rPr lang="en-US" sz="1200" b="1" dirty="0">
                <a:solidFill>
                  <a:schemeClr val="bg1"/>
                </a:solidFill>
              </a:rPr>
              <a:t>/files/2018/08/ATPESC_2018_Track-1_7_7-30_2pm_Raffenetti-Interconnects.pdf</a:t>
            </a:r>
          </a:p>
        </p:txBody>
      </p:sp>
    </p:spTree>
    <p:extLst>
      <p:ext uri="{BB962C8B-B14F-4D97-AF65-F5344CB8AC3E}">
        <p14:creationId xmlns:p14="http://schemas.microsoft.com/office/powerpoint/2010/main" val="1303724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56464-8400-364F-8E42-72360CB7B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3851564" cy="1551709"/>
          </a:xfrm>
        </p:spPr>
        <p:txBody>
          <a:bodyPr>
            <a:normAutofit/>
          </a:bodyPr>
          <a:lstStyle/>
          <a:p>
            <a:r>
              <a:rPr lang="en-US" dirty="0"/>
              <a:t>Debugging</a:t>
            </a:r>
            <a:br>
              <a:rPr lang="en-US" dirty="0"/>
            </a:br>
            <a:r>
              <a:rPr lang="en-US" dirty="0"/>
              <a:t>Challenges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97462D-55A5-5342-B761-774209C204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15390" y="0"/>
            <a:ext cx="6028610" cy="46412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5BC1C6-A883-5948-B3AA-E4BDFC66D4CD}"/>
              </a:ext>
            </a:extLst>
          </p:cNvPr>
          <p:cNvSpPr txBox="1"/>
          <p:nvPr/>
        </p:nvSpPr>
        <p:spPr>
          <a:xfrm>
            <a:off x="0" y="4641273"/>
            <a:ext cx="7536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Haugen B, Richmond S, </a:t>
            </a:r>
            <a:r>
              <a:rPr lang="en-US" sz="1200" dirty="0" err="1">
                <a:solidFill>
                  <a:schemeClr val="bg1"/>
                </a:solidFill>
              </a:rPr>
              <a:t>Kurzak</a:t>
            </a:r>
            <a:r>
              <a:rPr lang="en-US" sz="1200" dirty="0">
                <a:solidFill>
                  <a:schemeClr val="bg1"/>
                </a:solidFill>
              </a:rPr>
              <a:t> J, Steed CA, </a:t>
            </a:r>
            <a:r>
              <a:rPr lang="en-US" sz="1200" dirty="0" err="1">
                <a:solidFill>
                  <a:schemeClr val="bg1"/>
                </a:solidFill>
              </a:rPr>
              <a:t>Dongarra</a:t>
            </a:r>
            <a:r>
              <a:rPr lang="en-US" sz="1200" dirty="0">
                <a:solidFill>
                  <a:schemeClr val="bg1"/>
                </a:solidFill>
              </a:rPr>
              <a:t> J. Visualizing execution traces with task dependencies. </a:t>
            </a:r>
            <a:r>
              <a:rPr lang="en-US" sz="1200" dirty="0" err="1">
                <a:solidFill>
                  <a:schemeClr val="bg1"/>
                </a:solidFill>
              </a:rPr>
              <a:t>InProceedings</a:t>
            </a:r>
            <a:r>
              <a:rPr lang="en-US" sz="1200" dirty="0">
                <a:solidFill>
                  <a:schemeClr val="bg1"/>
                </a:solidFill>
              </a:rPr>
              <a:t> of the 2nd Workshop on Visual Performance Analysis 2015 Nov 15 (p. 2). ACM.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D43D72-F73D-6B4D-9231-931D534B2AF8}"/>
              </a:ext>
            </a:extLst>
          </p:cNvPr>
          <p:cNvSpPr txBox="1"/>
          <p:nvPr/>
        </p:nvSpPr>
        <p:spPr>
          <a:xfrm>
            <a:off x="55418" y="2320636"/>
            <a:ext cx="4330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Tasks form a complex directed acyclic graph (DAG) of 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DAG may be generated dynamically at runtime and may vary from run to run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an application hangs, it is hard to tell which task(s) are to blame</a:t>
            </a:r>
          </a:p>
        </p:txBody>
      </p:sp>
    </p:spTree>
    <p:extLst>
      <p:ext uri="{BB962C8B-B14F-4D97-AF65-F5344CB8AC3E}">
        <p14:creationId xmlns:p14="http://schemas.microsoft.com/office/powerpoint/2010/main" val="2502648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8F6CE-4100-0C46-BCC3-438934959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(Informal)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D5AF2-D009-F44E-8822-1937B5B67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one </a:t>
            </a:r>
            <a:r>
              <a:rPr lang="en-US" b="1" dirty="0"/>
              <a:t>task</a:t>
            </a:r>
            <a:r>
              <a:rPr lang="en-US" dirty="0"/>
              <a:t> gets stuck </a:t>
            </a:r>
            <a:br>
              <a:rPr lang="en-US" dirty="0"/>
            </a:br>
            <a:r>
              <a:rPr lang="en-US" dirty="0"/>
              <a:t>(e.g., deadlock). </a:t>
            </a:r>
          </a:p>
          <a:p>
            <a:r>
              <a:rPr lang="en-US" dirty="0"/>
              <a:t>The </a:t>
            </a:r>
            <a:r>
              <a:rPr lang="en-US" b="1" dirty="0"/>
              <a:t>application</a:t>
            </a:r>
            <a:r>
              <a:rPr lang="en-US" dirty="0"/>
              <a:t> will eventually </a:t>
            </a:r>
            <a:r>
              <a:rPr lang="en-US" b="1" dirty="0"/>
              <a:t>hang</a:t>
            </a:r>
            <a:r>
              <a:rPr lang="en-US" dirty="0"/>
              <a:t>.</a:t>
            </a:r>
          </a:p>
          <a:p>
            <a:r>
              <a:rPr lang="en-US" dirty="0"/>
              <a:t>How does the user </a:t>
            </a:r>
            <a:r>
              <a:rPr lang="en-US" b="1" dirty="0"/>
              <a:t>find the bug</a:t>
            </a:r>
            <a:r>
              <a:rPr lang="en-US" dirty="0"/>
              <a:t>?</a:t>
            </a:r>
          </a:p>
          <a:p>
            <a:r>
              <a:rPr lang="en-US" b="1" dirty="0"/>
              <a:t>Equivalently</a:t>
            </a:r>
            <a:r>
              <a:rPr lang="en-US" dirty="0"/>
              <a:t>, how does the user know which task got stuck?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18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C4C59-8797-2E41-A03F-6C0D3CCEF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(Formal)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7728D-CE67-DA49-9CE5-F950379AF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Suppose User starts the application at time </a:t>
            </a:r>
            <a:r>
              <a:rPr lang="en-US" dirty="0" err="1"/>
              <a:t>T</a:t>
            </a:r>
            <a:r>
              <a:rPr lang="en-US" baseline="-25000" dirty="0" err="1"/>
              <a:t>start</a:t>
            </a:r>
            <a:r>
              <a:rPr lang="en-US" baseline="-25000" dirty="0"/>
              <a:t> </a:t>
            </a:r>
            <a:r>
              <a:rPr lang="en-US" dirty="0"/>
              <a:t>where:</a:t>
            </a:r>
          </a:p>
          <a:p>
            <a:pPr lvl="1"/>
            <a:r>
              <a:rPr lang="en-US" dirty="0"/>
              <a:t>D</a:t>
            </a:r>
            <a:r>
              <a:rPr lang="en-US" baseline="-25000" dirty="0"/>
              <a:t> </a:t>
            </a:r>
            <a:r>
              <a:rPr lang="en-US" dirty="0"/>
              <a:t>is the DAG of task dependences of the application </a:t>
            </a:r>
          </a:p>
          <a:p>
            <a:pPr lvl="1"/>
            <a:r>
              <a:rPr lang="en-US" dirty="0"/>
              <a:t>For all </a:t>
            </a:r>
            <a:r>
              <a:rPr lang="en-US" dirty="0" err="1"/>
              <a:t>t</a:t>
            </a:r>
            <a:r>
              <a:rPr lang="en-US" baseline="-25000" dirty="0" err="1"/>
              <a:t>src</a:t>
            </a:r>
            <a:r>
              <a:rPr lang="en-US" dirty="0"/>
              <a:t> and </a:t>
            </a:r>
            <a:r>
              <a:rPr lang="en-US" dirty="0" err="1"/>
              <a:t>t</a:t>
            </a:r>
            <a:r>
              <a:rPr lang="en-US" baseline="-25000" dirty="0" err="1"/>
              <a:t>dst</a:t>
            </a:r>
            <a:r>
              <a:rPr lang="en-US" dirty="0"/>
              <a:t> in D, </a:t>
            </a:r>
            <a:r>
              <a:rPr lang="en-US" dirty="0" err="1"/>
              <a:t>t</a:t>
            </a:r>
            <a:r>
              <a:rPr lang="en-US" baseline="-25000" dirty="0" err="1"/>
              <a:t>src</a:t>
            </a:r>
            <a:r>
              <a:rPr lang="en-US" dirty="0"/>
              <a:t> -&gt; </a:t>
            </a:r>
            <a:r>
              <a:rPr lang="en-US" dirty="0" err="1"/>
              <a:t>t</a:t>
            </a:r>
            <a:r>
              <a:rPr lang="en-US" baseline="-25000" dirty="0" err="1"/>
              <a:t>dst</a:t>
            </a:r>
            <a:r>
              <a:rPr lang="en-US" dirty="0"/>
              <a:t> means that task </a:t>
            </a:r>
            <a:r>
              <a:rPr lang="en-US" dirty="0" err="1"/>
              <a:t>t</a:t>
            </a:r>
            <a:r>
              <a:rPr lang="en-US" baseline="-25000" dirty="0" err="1"/>
              <a:t>dst</a:t>
            </a:r>
            <a:r>
              <a:rPr lang="en-US" dirty="0"/>
              <a:t> depends on task </a:t>
            </a:r>
            <a:r>
              <a:rPr lang="en-US" dirty="0" err="1"/>
              <a:t>t</a:t>
            </a:r>
            <a:r>
              <a:rPr lang="en-US" baseline="-25000" dirty="0" err="1"/>
              <a:t>src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All tasks have a current state (e.g., executing, complete, suspended) </a:t>
            </a:r>
          </a:p>
          <a:p>
            <a:r>
              <a:rPr lang="en-US" dirty="0"/>
              <a:t>Adversary picks arbitrary </a:t>
            </a:r>
            <a:r>
              <a:rPr lang="en-US" dirty="0" err="1"/>
              <a:t>t</a:t>
            </a:r>
            <a:r>
              <a:rPr lang="en-US" baseline="-25000" dirty="0" err="1"/>
              <a:t>err</a:t>
            </a:r>
            <a:r>
              <a:rPr lang="en-US" dirty="0"/>
              <a:t> in D and replaces its normal execution with an infinite loop</a:t>
            </a:r>
          </a:p>
          <a:p>
            <a:r>
              <a:rPr lang="en-US" dirty="0"/>
              <a:t>User stops the execution at some time T</a:t>
            </a:r>
            <a:r>
              <a:rPr lang="en-US" baseline="-25000" dirty="0"/>
              <a:t>hang</a:t>
            </a:r>
            <a:r>
              <a:rPr lang="en-US" dirty="0"/>
              <a:t> and is allowed to look at the D and the state of any t in D. </a:t>
            </a:r>
          </a:p>
          <a:p>
            <a:r>
              <a:rPr lang="en-US" dirty="0"/>
              <a:t>Can the User identify </a:t>
            </a:r>
            <a:r>
              <a:rPr lang="en-US" dirty="0" err="1"/>
              <a:t>t</a:t>
            </a:r>
            <a:r>
              <a:rPr lang="en-US" baseline="-25000" dirty="0" err="1"/>
              <a:t>err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665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DDD93-F83F-6B40-B2A8-6538F9C53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 - An OMPT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441B6-0A74-264E-AA34-2EA825681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the OpenMP Tool Interface (OMPT) to monitor creation and management of tasks</a:t>
            </a:r>
          </a:p>
          <a:p>
            <a:r>
              <a:rPr lang="en-US" dirty="0"/>
              <a:t>Build the </a:t>
            </a:r>
            <a:r>
              <a:rPr lang="en-US" b="1" dirty="0"/>
              <a:t>task dependency DAG</a:t>
            </a:r>
            <a:r>
              <a:rPr lang="en-US" dirty="0"/>
              <a:t> in response to OMPT events</a:t>
            </a:r>
          </a:p>
          <a:p>
            <a:r>
              <a:rPr lang="en-US" dirty="0"/>
              <a:t>Upon termination of the application, </a:t>
            </a:r>
            <a:r>
              <a:rPr lang="en-US" b="1" dirty="0"/>
              <a:t>label tasks </a:t>
            </a:r>
            <a:r>
              <a:rPr lang="en-US" dirty="0"/>
              <a:t>(i.e., vertices in the DAG) as </a:t>
            </a:r>
            <a:r>
              <a:rPr lang="en-US" b="1" dirty="0">
                <a:solidFill>
                  <a:schemeClr val="accent2"/>
                </a:solidFill>
              </a:rPr>
              <a:t>suspicious</a:t>
            </a:r>
            <a:r>
              <a:rPr lang="en-US" dirty="0"/>
              <a:t> or </a:t>
            </a:r>
            <a:r>
              <a:rPr lang="en-US" b="1" dirty="0">
                <a:solidFill>
                  <a:srgbClr val="00B050"/>
                </a:solidFill>
              </a:rPr>
              <a:t>non-suspicious</a:t>
            </a:r>
            <a:r>
              <a:rPr lang="en-US" dirty="0"/>
              <a:t> and </a:t>
            </a:r>
            <a:br>
              <a:rPr lang="en-US" dirty="0"/>
            </a:br>
            <a:r>
              <a:rPr lang="en-US" dirty="0"/>
              <a:t>output a visualization of the labeled DAG</a:t>
            </a:r>
          </a:p>
        </p:txBody>
      </p:sp>
    </p:spTree>
    <p:extLst>
      <p:ext uri="{BB962C8B-B14F-4D97-AF65-F5344CB8AC3E}">
        <p14:creationId xmlns:p14="http://schemas.microsoft.com/office/powerpoint/2010/main" val="1140516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9851D-2C34-FD4B-BF75-1B1EF653C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50"/>
          </a:xfrm>
        </p:spPr>
        <p:txBody>
          <a:bodyPr/>
          <a:lstStyle/>
          <a:p>
            <a:r>
              <a:rPr lang="en-US" dirty="0"/>
              <a:t>Minimal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5CB21E-B34C-AE42-9AC7-5E05BAF60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05" y="980896"/>
            <a:ext cx="4139367" cy="3358353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1D9C230C-6F1E-684F-B9DF-3ADBB0BF082B}"/>
              </a:ext>
            </a:extLst>
          </p:cNvPr>
          <p:cNvSpPr/>
          <p:nvPr/>
        </p:nvSpPr>
        <p:spPr>
          <a:xfrm>
            <a:off x="4543736" y="1980646"/>
            <a:ext cx="1039091" cy="116378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B5785D-1553-5940-910D-5ACDC2A5F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5585" y="537068"/>
            <a:ext cx="4483100" cy="3365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56FFB2-35C6-9B41-AABA-203F6D151D5E}"/>
              </a:ext>
            </a:extLst>
          </p:cNvPr>
          <p:cNvSpPr txBox="1"/>
          <p:nvPr/>
        </p:nvSpPr>
        <p:spPr>
          <a:xfrm>
            <a:off x="1116333" y="4000104"/>
            <a:ext cx="188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Generating 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2C3AD9-D7D4-0348-9186-71D5FAE494EA}"/>
              </a:ext>
            </a:extLst>
          </p:cNvPr>
          <p:cNvSpPr txBox="1"/>
          <p:nvPr/>
        </p:nvSpPr>
        <p:spPr>
          <a:xfrm>
            <a:off x="5815585" y="4000104"/>
            <a:ext cx="275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Resulting Dependency DAG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C72509C-38BE-5247-92D9-E9823463CE66}"/>
              </a:ext>
            </a:extLst>
          </p:cNvPr>
          <p:cNvSpPr/>
          <p:nvPr/>
        </p:nvSpPr>
        <p:spPr>
          <a:xfrm>
            <a:off x="5888736" y="1980646"/>
            <a:ext cx="902208" cy="652826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24856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creen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widescreen" id="{8A37F274-76FC-C54A-98D5-0CCE0348E598}" vid="{B58C0351-689F-594F-BDF1-13131401B72B}"/>
    </a:ext>
  </a:extLst>
</a:theme>
</file>

<file path=ppt/theme/theme2.xml><?xml version="1.0" encoding="utf-8"?>
<a:theme xmlns:a="http://schemas.openxmlformats.org/drawingml/2006/main" name="Content: Meta Inf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widescreen" id="{8A37F274-76FC-C54A-98D5-0CCE0348E598}" vid="{C5F95CB9-F0D8-6B4E-B337-4F3387B9E4E7}"/>
    </a:ext>
  </a:extLst>
</a:theme>
</file>

<file path=ppt/theme/theme3.xml><?xml version="1.0" encoding="utf-8"?>
<a:theme xmlns:a="http://schemas.openxmlformats.org/drawingml/2006/main" name="Fancy Pictures">
  <a:themeElements>
    <a:clrScheme name="UT Theme 2013-10-16">
      <a:dk1>
        <a:srgbClr val="3D3D3F"/>
      </a:dk1>
      <a:lt1>
        <a:srgbClr val="FFFFFF"/>
      </a:lt1>
      <a:dk2>
        <a:srgbClr val="515151"/>
      </a:dk2>
      <a:lt2>
        <a:srgbClr val="EBE7DA"/>
      </a:lt2>
      <a:accent1>
        <a:srgbClr val="416884"/>
      </a:accent1>
      <a:accent2>
        <a:srgbClr val="60376B"/>
      </a:accent2>
      <a:accent3>
        <a:srgbClr val="F82D31"/>
      </a:accent3>
      <a:accent4>
        <a:srgbClr val="FA6F1C"/>
      </a:accent4>
      <a:accent5>
        <a:srgbClr val="A8BE4A"/>
      </a:accent5>
      <a:accent6>
        <a:srgbClr val="4A8370"/>
      </a:accent6>
      <a:hlink>
        <a:srgbClr val="0D4467"/>
      </a:hlink>
      <a:folHlink>
        <a:srgbClr val="33547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widescreen" id="{8A37F274-76FC-C54A-98D5-0CCE0348E598}" vid="{99483058-3387-0B4D-B811-592968686320}"/>
    </a:ext>
  </a:extLst>
</a:theme>
</file>

<file path=ppt/theme/theme4.xml><?xml version="1.0" encoding="utf-8"?>
<a:theme xmlns:a="http://schemas.openxmlformats.org/drawingml/2006/main" name="Charts">
  <a:themeElements>
    <a:clrScheme name="UT Theme 2013-10-16">
      <a:dk1>
        <a:srgbClr val="3D3D3F"/>
      </a:dk1>
      <a:lt1>
        <a:srgbClr val="FFFFFF"/>
      </a:lt1>
      <a:dk2>
        <a:srgbClr val="515151"/>
      </a:dk2>
      <a:lt2>
        <a:srgbClr val="EBE7DA"/>
      </a:lt2>
      <a:accent1>
        <a:srgbClr val="416884"/>
      </a:accent1>
      <a:accent2>
        <a:srgbClr val="60376B"/>
      </a:accent2>
      <a:accent3>
        <a:srgbClr val="F82D31"/>
      </a:accent3>
      <a:accent4>
        <a:srgbClr val="FA6F1C"/>
      </a:accent4>
      <a:accent5>
        <a:srgbClr val="A8BE4A"/>
      </a:accent5>
      <a:accent6>
        <a:srgbClr val="4A8370"/>
      </a:accent6>
      <a:hlink>
        <a:srgbClr val="0D4467"/>
      </a:hlink>
      <a:folHlink>
        <a:srgbClr val="33547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widescreen" id="{8A37F274-76FC-C54A-98D5-0CCE0348E598}" vid="{6D116C0D-B0EA-5A47-89BE-17F1D22E3F50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Title Screens</Template>
  <TotalTime>1657</TotalTime>
  <Words>1070</Words>
  <Application>Microsoft Macintosh PowerPoint</Application>
  <PresentationFormat>On-screen Show (16:9)</PresentationFormat>
  <Paragraphs>153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Georgia</vt:lpstr>
      <vt:lpstr>Title Screens</vt:lpstr>
      <vt:lpstr>Content: Meta Info</vt:lpstr>
      <vt:lpstr>Fancy Pictures</vt:lpstr>
      <vt:lpstr>Charts</vt:lpstr>
      <vt:lpstr>Dependency Analysis for OpenMP Tasking</vt:lpstr>
      <vt:lpstr>What is Task Parallelism?</vt:lpstr>
      <vt:lpstr>What is Task Parallelism?</vt:lpstr>
      <vt:lpstr>Why Task Parallelism?</vt:lpstr>
      <vt:lpstr>Debugging Challenges</vt:lpstr>
      <vt:lpstr>Problem Statement (Informal)</vt:lpstr>
      <vt:lpstr>Problem Statement (Formal)</vt:lpstr>
      <vt:lpstr>Our Approach - An OMPT Tool</vt:lpstr>
      <vt:lpstr>Minimal Example</vt:lpstr>
      <vt:lpstr>Tool Output</vt:lpstr>
      <vt:lpstr>Tool Output</vt:lpstr>
      <vt:lpstr>Preliminary Results</vt:lpstr>
      <vt:lpstr>Tool Performance - SparseLU</vt:lpstr>
      <vt:lpstr>Tool Performance - Strassen</vt:lpstr>
      <vt:lpstr>Tool Performance - Quicksort</vt:lpstr>
      <vt:lpstr>Lessons Learned</vt:lpstr>
      <vt:lpstr>Task Flagging Based on Task Scheduling Points</vt:lpstr>
      <vt:lpstr>Anatomy of a Task</vt:lpstr>
      <vt:lpstr>Anatomy of a Task</vt:lpstr>
      <vt:lpstr>Anatomy of a Task</vt:lpstr>
      <vt:lpstr>Anatomy of a Task</vt:lpstr>
      <vt:lpstr>Proposed Evaluation</vt:lpstr>
    </vt:vector>
  </TitlesOfParts>
  <Manager/>
  <Company/>
  <LinksUpToDate>false</LinksUpToDate>
  <SharedDoc>false</SharedDoc>
  <HyperlinkBase/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Microsoft Office User</cp:lastModifiedBy>
  <cp:revision>76</cp:revision>
  <dcterms:created xsi:type="dcterms:W3CDTF">2018-10-03T03:40:46Z</dcterms:created>
  <dcterms:modified xsi:type="dcterms:W3CDTF">2018-10-12T14:08:26Z</dcterms:modified>
  <cp:category/>
</cp:coreProperties>
</file>