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7432000" cy="36576000"/>
  <p:notesSz cx="6858000" cy="9144000"/>
  <p:defaultTextStyle>
    <a:defPPr>
      <a:defRPr lang="en-US"/>
    </a:defPPr>
    <a:lvl1pPr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1pPr>
    <a:lvl2pPr marL="2351088" indent="-1893888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2pPr>
    <a:lvl3pPr marL="4702175" indent="-3787775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3pPr>
    <a:lvl4pPr marL="7053263" indent="-5681663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4pPr>
    <a:lvl5pPr marL="9404350" indent="-7575550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33CC33"/>
    <a:srgbClr val="0066FF"/>
    <a:srgbClr val="FF00FF"/>
    <a:srgbClr val="9933FF"/>
    <a:srgbClr val="339933"/>
    <a:srgbClr val="FFCC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48" autoAdjust="0"/>
    <p:restoredTop sz="88380" autoAdjust="0"/>
  </p:normalViewPr>
  <p:slideViewPr>
    <p:cSldViewPr>
      <p:cViewPr>
        <p:scale>
          <a:sx n="34" d="100"/>
          <a:sy n="34" d="100"/>
        </p:scale>
        <p:origin x="2856" y="-2528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18CFBF-CE4C-434F-9DDA-C1A616CD313F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F1809C-517F-40C6-8FF7-2A5245ECCB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87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43125" y="685800"/>
            <a:ext cx="25717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8C6B74-4B08-4C02-8454-3205D3DCF5B8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823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1"/>
            <a:ext cx="23317200" cy="78401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3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5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712E1-B208-4700-A8D4-82CAF52553A8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5CF83-284F-4731-9AAB-AB4D765581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1441C-847A-4C14-866C-F77B27789F57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854EE-5551-4191-A145-33FE07DEF4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2741" y="10938936"/>
            <a:ext cx="20983575" cy="23301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2488" y="10938936"/>
            <a:ext cx="62503050" cy="23301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06A25-2DBE-4684-9630-9690CF236479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90A3-AA53-498B-9B0C-67214AF7E3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4CCAE-7C49-46E6-87D7-AFC4403B3579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2B8DA-9649-4464-8407-EFBBD88734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469"/>
            <a:ext cx="23317200" cy="7264400"/>
          </a:xfrm>
        </p:spPr>
        <p:txBody>
          <a:bodyPr anchor="t"/>
          <a:lstStyle>
            <a:lvl1pPr algn="l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472"/>
            <a:ext cx="23317200" cy="800099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288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257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386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515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BD911-7070-4965-AD3B-505F56156E2C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C026D-2482-4EDC-82DF-B4F2B96D45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2491" y="63720134"/>
            <a:ext cx="41743312" cy="180238400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1" y="63720134"/>
            <a:ext cx="41743313" cy="180238400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48386-A122-462B-A213-33B5B9CE7FF4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E396A-AF29-4C0B-AB01-D4C7D3DFE1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8187271"/>
            <a:ext cx="12120563" cy="3412064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1" y="11599335"/>
            <a:ext cx="12120563" cy="21073536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71"/>
            <a:ext cx="12125325" cy="3412064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5"/>
            <a:ext cx="12125325" cy="21073536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0216F-843C-430C-B5A6-97BB61F7138C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5D5E9-6DCD-4F6C-90D4-44B9485D64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35485-B688-456E-8920-2A77A0856B78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DEDEF-A5B0-49E8-9BA4-275026248A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DCAED-55EB-4592-A00B-44AF8D19575F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180E3-2128-4090-A3E7-8256F2662E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1456266"/>
            <a:ext cx="9024938" cy="6197600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70"/>
            <a:ext cx="15335250" cy="3121660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7653870"/>
            <a:ext cx="9024938" cy="25019002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B4AB6-3AAC-488E-ACBC-F141E2691BDC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48FFA-4CF7-4A8C-BC1B-5B8264F6BA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25603201"/>
            <a:ext cx="16459200" cy="3022602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3268134"/>
            <a:ext cx="16459200" cy="21945600"/>
          </a:xfrm>
        </p:spPr>
        <p:txBody>
          <a:bodyPr rtlCol="0">
            <a:normAutofit/>
          </a:bodyPr>
          <a:lstStyle>
            <a:lvl1pPr marL="0" indent="0">
              <a:buNone/>
              <a:defRPr sz="16500"/>
            </a:lvl1pPr>
            <a:lvl2pPr marL="2351288" indent="0">
              <a:buNone/>
              <a:defRPr sz="14400"/>
            </a:lvl2pPr>
            <a:lvl3pPr marL="4702576" indent="0">
              <a:buNone/>
              <a:defRPr sz="12300"/>
            </a:lvl3pPr>
            <a:lvl4pPr marL="7053864" indent="0">
              <a:buNone/>
              <a:defRPr sz="10300"/>
            </a:lvl4pPr>
            <a:lvl5pPr marL="9405153" indent="0">
              <a:buNone/>
              <a:defRPr sz="10300"/>
            </a:lvl5pPr>
            <a:lvl6pPr marL="11756441" indent="0">
              <a:buNone/>
              <a:defRPr sz="10300"/>
            </a:lvl6pPr>
            <a:lvl7pPr marL="14107729" indent="0">
              <a:buNone/>
              <a:defRPr sz="10300"/>
            </a:lvl7pPr>
            <a:lvl8pPr marL="16459017" indent="0">
              <a:buNone/>
              <a:defRPr sz="10300"/>
            </a:lvl8pPr>
            <a:lvl9pPr marL="18810305" indent="0">
              <a:buNone/>
              <a:defRPr sz="103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28625803"/>
            <a:ext cx="16459200" cy="4292598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0911F-700C-484C-8161-A8554F3D21F3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86129-43F7-44C4-9059-5BD03B780D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1465514"/>
            <a:ext cx="24688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0258" tIns="235129" rIns="470258" bIns="2351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8534067"/>
            <a:ext cx="24688800" cy="2413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0258" tIns="235129" rIns="470258" bIns="235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646"/>
            <a:ext cx="6400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l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87BFE5-8899-42A0-927B-AD10A2A7747A}" type="datetimeFigureOut">
              <a:rPr lang="en-US"/>
              <a:pPr>
                <a:defRPr/>
              </a:pPr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646"/>
            <a:ext cx="8686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ctr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646"/>
            <a:ext cx="6400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r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7F69EFA-91B9-4DFB-B622-DB1D396FEC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702175" rtl="0" eaLnBrk="0" fontAlgn="base" hangingPunct="0">
        <a:spcBef>
          <a:spcPct val="0"/>
        </a:spcBef>
        <a:spcAft>
          <a:spcPct val="0"/>
        </a:spcAft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2pPr>
      <a:lvl3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3pPr>
      <a:lvl4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4pPr>
      <a:lvl5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5pPr>
      <a:lvl6pPr marL="4572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6pPr>
      <a:lvl7pPr marL="9144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7pPr>
      <a:lvl8pPr marL="13716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8pPr>
      <a:lvl9pPr marL="18288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9pPr>
    </p:titleStyle>
    <p:bodyStyle>
      <a:lvl1pPr marL="1762125" indent="-1762125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9525" indent="-1468438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6925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013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0688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2085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3373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4661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5949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288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76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3864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53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6441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7729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017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0305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wmf"/><Relationship Id="rId8" Type="http://schemas.openxmlformats.org/officeDocument/2006/relationships/image" Target="../media/image6.emf"/><Relationship Id="rId9" Type="http://schemas.openxmlformats.org/officeDocument/2006/relationships/image" Target="../media/image7.jp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556" y="29621123"/>
            <a:ext cx="7315200" cy="50292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3695044" y="21987693"/>
            <a:ext cx="8764454" cy="7777214"/>
            <a:chOff x="19116126" y="22188189"/>
            <a:chExt cx="8764454" cy="777721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6126" y="27464598"/>
              <a:ext cx="7497007" cy="1507441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19262217" y="22735795"/>
              <a:ext cx="7350916" cy="2022570"/>
              <a:chOff x="19388797" y="26708690"/>
              <a:chExt cx="7315200" cy="2022570"/>
            </a:xfrm>
          </p:grpSpPr>
          <p:pic>
            <p:nvPicPr>
              <p:cNvPr id="5" name="Picture 4"/>
              <p:cNvPicPr>
                <a:picLocks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88797" y="26708690"/>
                <a:ext cx="7315200" cy="2022570"/>
              </a:xfrm>
              <a:prstGeom prst="rect">
                <a:avLst/>
              </a:prstGeom>
            </p:spPr>
          </p:pic>
          <p:sp>
            <p:nvSpPr>
              <p:cNvPr id="99" name="TextBox 98"/>
              <p:cNvSpPr txBox="1"/>
              <p:nvPr/>
            </p:nvSpPr>
            <p:spPr>
              <a:xfrm>
                <a:off x="21151741" y="26734452"/>
                <a:ext cx="32355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libri" charset="0"/>
                    <a:ea typeface="Calibri" charset="0"/>
                    <a:cs typeface="Calibri" charset="0"/>
                  </a:rPr>
                  <a:t>Fostoria </a:t>
                </a:r>
                <a:br>
                  <a:rPr lang="en-US" sz="2400" dirty="0" smtClean="0"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400" dirty="0" smtClean="0">
                    <a:latin typeface="Calibri" charset="0"/>
                    <a:ea typeface="Calibri" charset="0"/>
                    <a:cs typeface="Calibri" charset="0"/>
                  </a:rPr>
                  <a:t>Defect Distribution </a:t>
                </a:r>
                <a:endParaRPr lang="en-US" sz="2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9181457" y="24569931"/>
              <a:ext cx="7679043" cy="2199169"/>
              <a:chOff x="19395631" y="24143814"/>
              <a:chExt cx="7679043" cy="2199169"/>
            </a:xfrm>
          </p:grpSpPr>
          <p:pic>
            <p:nvPicPr>
              <p:cNvPr id="14" name="Picture 13"/>
              <p:cNvPicPr>
                <a:picLocks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95631" y="24143814"/>
                <a:ext cx="7315200" cy="2199169"/>
              </a:xfrm>
              <a:prstGeom prst="rect">
                <a:avLst/>
              </a:prstGeom>
            </p:spPr>
          </p:pic>
          <p:sp>
            <p:nvSpPr>
              <p:cNvPr id="105" name="TextBox 104"/>
              <p:cNvSpPr txBox="1"/>
              <p:nvPr/>
            </p:nvSpPr>
            <p:spPr>
              <a:xfrm>
                <a:off x="24303952" y="24223505"/>
                <a:ext cx="27707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libri" charset="0"/>
                    <a:ea typeface="Calibri" charset="0"/>
                    <a:cs typeface="Calibri" charset="0"/>
                  </a:rPr>
                  <a:t>Pemberville</a:t>
                </a:r>
                <a:br>
                  <a:rPr lang="en-US" sz="2400" dirty="0" smtClean="0"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400" dirty="0" smtClean="0">
                    <a:latin typeface="Calibri" charset="0"/>
                    <a:ea typeface="Calibri" charset="0"/>
                    <a:cs typeface="Calibri" charset="0"/>
                  </a:rPr>
                  <a:t>Defect Distribution</a:t>
                </a:r>
                <a:endParaRPr lang="en-US" sz="2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9431000" y="22188189"/>
              <a:ext cx="8449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libri" charset="0"/>
                  <a:ea typeface="Calibri" charset="0"/>
                  <a:cs typeface="Calibri" charset="0"/>
                </a:rPr>
                <a:t>1: Extract each pair of regions’ defect distributions</a:t>
              </a:r>
              <a:endParaRPr lang="en-US" sz="28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9431000" y="26596383"/>
              <a:ext cx="74083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libri" charset="0"/>
                  <a:ea typeface="Calibri" charset="0"/>
                  <a:cs typeface="Calibri" charset="0"/>
                </a:rPr>
                <a:t>2: Compute the Chi-Squared Similarity of each pair of defect distributions</a:t>
              </a:r>
              <a:endParaRPr lang="en-US" sz="28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461965" y="29011296"/>
              <a:ext cx="74083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ri" charset="0"/>
                  <a:ea typeface="Calibri" charset="0"/>
                  <a:cs typeface="Calibri" charset="0"/>
                </a:rPr>
                <a:t>3</a:t>
              </a:r>
              <a:r>
                <a:rPr lang="en-US" sz="2800" dirty="0" smtClean="0">
                  <a:latin typeface="Calibri" charset="0"/>
                  <a:ea typeface="Calibri" charset="0"/>
                  <a:cs typeface="Calibri" charset="0"/>
                </a:rPr>
                <a:t>: Group regions together whose defect distributions are sufficiently similar</a:t>
              </a:r>
              <a:endParaRPr lang="en-US" sz="28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3882603" y="12114664"/>
            <a:ext cx="16752744" cy="718619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</a:rPr>
              <a:t>Analysis Platform: </a:t>
            </a:r>
            <a:r>
              <a:rPr lang="en-US" sz="3600" u="sng" dirty="0" err="1">
                <a:solidFill>
                  <a:schemeClr val="tx1"/>
                </a:solidFill>
              </a:rPr>
              <a:t>PySpark</a:t>
            </a:r>
            <a:r>
              <a:rPr lang="en-US" sz="3600" u="sng" dirty="0">
                <a:solidFill>
                  <a:schemeClr val="tx1"/>
                </a:solidFill>
              </a:rPr>
              <a:t> + </a:t>
            </a:r>
            <a:r>
              <a:rPr lang="en-US" sz="3600" u="sng" dirty="0" err="1" smtClean="0">
                <a:solidFill>
                  <a:schemeClr val="tx1"/>
                </a:solidFill>
              </a:rPr>
              <a:t>MLLib</a:t>
            </a:r>
            <a:r>
              <a:rPr lang="en-US" sz="3600" u="sng" dirty="0" smtClean="0">
                <a:solidFill>
                  <a:schemeClr val="tx1"/>
                </a:solidFill>
              </a:rPr>
              <a:t> 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00" cy="5454316"/>
          </a:xfrm>
          <a:prstGeom prst="rect">
            <a:avLst/>
          </a:prstGeom>
          <a:gradFill flip="none" rotWithShape="1">
            <a:gsLst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562600" y="344798"/>
            <a:ext cx="20831175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Leveraging Spark and Docker for Scalable, Reproducible Analysis of Railroad Defects</a:t>
            </a:r>
            <a:endParaRPr lang="en-US" sz="88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3724274" y="3387254"/>
            <a:ext cx="245078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Dylan Chapp and Surya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Kasturi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Advisors: Michela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Taufer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Nii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Attoh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-Okine</a:t>
            </a:r>
            <a:endParaRPr lang="en-US" sz="4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4350" y="35280600"/>
            <a:ext cx="26346150" cy="1604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2400" y="35592603"/>
            <a:ext cx="206883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Acknowledgements / funding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1" name="Picture 21" descr="UDcircleC.eps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685800"/>
            <a:ext cx="42005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230361" y="5738312"/>
            <a:ext cx="13075920" cy="4875795"/>
            <a:chOff x="3505200" y="8415964"/>
            <a:chExt cx="12573000" cy="9251735"/>
          </a:xfrm>
        </p:grpSpPr>
        <p:sp>
          <p:nvSpPr>
            <p:cNvPr id="12" name="Rectangle 11"/>
            <p:cNvSpPr/>
            <p:nvPr/>
          </p:nvSpPr>
          <p:spPr>
            <a:xfrm>
              <a:off x="3505200" y="8415964"/>
              <a:ext cx="12573000" cy="18710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latin typeface="Calibri" charset="0"/>
                  <a:ea typeface="Calibri" charset="0"/>
                  <a:cs typeface="Calibri" charset="0"/>
                </a:rPr>
                <a:t>Motivation</a:t>
              </a:r>
              <a:endParaRPr lang="en-US" sz="7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5200" y="10286999"/>
              <a:ext cx="12573000" cy="7380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41245" y="10844606"/>
            <a:ext cx="26754725" cy="98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Scalable Reproducible Data Analysis Workflow</a:t>
            </a:r>
            <a:endParaRPr lang="en-US"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245" y="11841337"/>
            <a:ext cx="26754725" cy="7613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20052" y="5742432"/>
            <a:ext cx="13075920" cy="4871674"/>
            <a:chOff x="3505200" y="8377378"/>
            <a:chExt cx="12573000" cy="11250135"/>
          </a:xfrm>
        </p:grpSpPr>
        <p:sp>
          <p:nvSpPr>
            <p:cNvPr id="21" name="Rectangle 20"/>
            <p:cNvSpPr/>
            <p:nvPr/>
          </p:nvSpPr>
          <p:spPr>
            <a:xfrm>
              <a:off x="3505200" y="8377378"/>
              <a:ext cx="12573000" cy="2280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latin typeface="Calibri" charset="0"/>
                  <a:ea typeface="Calibri" charset="0"/>
                  <a:cs typeface="Calibri" charset="0"/>
                </a:rPr>
                <a:t>Rail and Track Defects Data Sets</a:t>
              </a:r>
              <a:endParaRPr lang="en-US" sz="7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05200" y="10709644"/>
              <a:ext cx="12573000" cy="89178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12258" y="7035730"/>
            <a:ext cx="4447495" cy="35516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057634" y="6998807"/>
            <a:ext cx="77816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marR="0" lvl="0" indent="-2921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Rail defects data: physical degradation </a:t>
            </a:r>
          </a:p>
          <a:p>
            <a:pPr marL="760413" lvl="1" indent="-576263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26,432 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20-dimensional data points</a:t>
            </a:r>
          </a:p>
          <a:p>
            <a:pPr marL="300038" lvl="1" indent="-300038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Track geometry data: misalignment</a:t>
            </a:r>
          </a:p>
          <a:p>
            <a:pPr marL="300038" lvl="2" indent="460375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25,421 41-dimensional data 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points</a:t>
            </a:r>
          </a:p>
          <a:p>
            <a:pPr marL="292100" lvl="1" indent="-2921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Mixed numerical and categorical data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300038" lvl="2" indent="508000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230188" lvl="2" indent="21209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760413" lvl="1" indent="-576263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1285875" lvl="1" indent="-571500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0361" y="19794631"/>
            <a:ext cx="13075920" cy="98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Predicting Defect Types</a:t>
            </a:r>
            <a:endParaRPr lang="en-US"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0361" y="20782183"/>
            <a:ext cx="13075920" cy="14242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920052" y="19794631"/>
            <a:ext cx="13075920" cy="98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Track Region Similarity Analysis</a:t>
            </a:r>
            <a:endParaRPr lang="en-US"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920052" y="20782183"/>
            <a:ext cx="13075920" cy="14214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4773" y="6946880"/>
            <a:ext cx="7932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460375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Railroad network resiliency depends identification of defects</a:t>
            </a:r>
          </a:p>
          <a:p>
            <a:pPr marL="460375" indent="-460375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Sensor-equipped monitoring cars collect rail and track-geometry data</a:t>
            </a:r>
          </a:p>
          <a:p>
            <a:pPr marL="460375" indent="-460375">
              <a:buClr>
                <a:schemeClr val="tx1"/>
              </a:buClr>
              <a:buFont typeface="Arial" charset="0"/>
              <a:buChar char="•"/>
            </a:pPr>
            <a:r>
              <a:rPr lang="en-US" sz="36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360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an we use the data to predict defect occurrences in rail subdivisions?</a:t>
            </a:r>
            <a:endParaRPr lang="en-US" sz="360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28" y="7005021"/>
            <a:ext cx="5066872" cy="339522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344752" y="9640500"/>
            <a:ext cx="4689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ensor-equipped Monitoring Car with its sensors 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72908" y="13348164"/>
            <a:ext cx="5096217" cy="560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/>
              <a:t>Preprocessing</a:t>
            </a:r>
          </a:p>
          <a:p>
            <a:pPr marL="330200" indent="-330200">
              <a:buFont typeface="Arial" charset="0"/>
              <a:buChar char="•"/>
            </a:pPr>
            <a:r>
              <a:rPr lang="en-US" sz="3600" dirty="0" smtClean="0"/>
              <a:t>Parallelized with Spark, scales to larger datasets</a:t>
            </a:r>
          </a:p>
          <a:p>
            <a:pPr marL="330200" indent="-330200">
              <a:buFont typeface="Arial" charset="0"/>
              <a:buChar char="•"/>
            </a:pPr>
            <a:r>
              <a:rPr lang="en-US" sz="3600" dirty="0" smtClean="0"/>
              <a:t>Extracts logically related subsets of data </a:t>
            </a:r>
          </a:p>
          <a:p>
            <a:pPr marL="330200" indent="-330200">
              <a:buFont typeface="Arial" charset="0"/>
              <a:buChar char="•"/>
            </a:pPr>
            <a:r>
              <a:rPr lang="en-US" sz="3600" dirty="0" smtClean="0"/>
              <a:t>Filters out records with missing data</a:t>
            </a:r>
          </a:p>
          <a:p>
            <a:pPr marL="330200" indent="-330200">
              <a:buFont typeface="Arial" charset="0"/>
              <a:buChar char="•"/>
            </a:pPr>
            <a:r>
              <a:rPr lang="en-US" sz="3600" dirty="0" smtClean="0"/>
              <a:t>Filters out irrelevant feature columns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326177" y="13255589"/>
            <a:ext cx="5993642" cy="24198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err="1" smtClean="0"/>
              <a:t>MLLib</a:t>
            </a:r>
            <a:r>
              <a:rPr lang="en-US" sz="3600" u="sng" dirty="0" smtClean="0"/>
              <a:t> Analysis Tools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Descriptive Statistics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Classification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Clustering </a:t>
            </a:r>
            <a:endParaRPr lang="en-US" sz="3600" dirty="0"/>
          </a:p>
        </p:txBody>
      </p:sp>
      <p:sp>
        <p:nvSpPr>
          <p:cNvPr id="52" name="Rectangle 51"/>
          <p:cNvSpPr/>
          <p:nvPr/>
        </p:nvSpPr>
        <p:spPr>
          <a:xfrm>
            <a:off x="14247362" y="16272798"/>
            <a:ext cx="5978200" cy="2741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/>
              <a:t>Visualization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Generate plots specific to analysis technique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/>
          </a:p>
        </p:txBody>
      </p:sp>
      <p:sp>
        <p:nvSpPr>
          <p:cNvPr id="56" name="Rectangle 55"/>
          <p:cNvSpPr/>
          <p:nvPr/>
        </p:nvSpPr>
        <p:spPr>
          <a:xfrm>
            <a:off x="20899904" y="12152997"/>
            <a:ext cx="5800780" cy="365351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</a:rPr>
              <a:t>Docker Container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1076394" y="12894596"/>
            <a:ext cx="2510314" cy="2308683"/>
            <a:chOff x="716724" y="12653622"/>
            <a:chExt cx="2510314" cy="2308683"/>
          </a:xfrm>
        </p:grpSpPr>
        <p:sp>
          <p:nvSpPr>
            <p:cNvPr id="49" name="Snip Single Corner Rectangle 48"/>
            <p:cNvSpPr/>
            <p:nvPr/>
          </p:nvSpPr>
          <p:spPr>
            <a:xfrm>
              <a:off x="716724" y="12653622"/>
              <a:ext cx="1981200" cy="1811099"/>
            </a:xfrm>
            <a:prstGeom prst="snip1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Snip Single Corner Rectangle 61"/>
            <p:cNvSpPr/>
            <p:nvPr/>
          </p:nvSpPr>
          <p:spPr>
            <a:xfrm>
              <a:off x="981281" y="12902414"/>
              <a:ext cx="1981200" cy="1811099"/>
            </a:xfrm>
            <a:prstGeom prst="snip1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3" name="Snip Single Corner Rectangle 62"/>
            <p:cNvSpPr/>
            <p:nvPr/>
          </p:nvSpPr>
          <p:spPr>
            <a:xfrm>
              <a:off x="1245838" y="13151206"/>
              <a:ext cx="1981200" cy="1811099"/>
            </a:xfrm>
            <a:prstGeom prst="snip1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Input Data</a:t>
              </a:r>
              <a:endParaRPr lang="en-US" sz="36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930964" y="12896774"/>
            <a:ext cx="2510314" cy="2308683"/>
            <a:chOff x="716724" y="12653622"/>
            <a:chExt cx="2510314" cy="2308683"/>
          </a:xfrm>
        </p:grpSpPr>
        <p:sp>
          <p:nvSpPr>
            <p:cNvPr id="66" name="Snip Single Corner Rectangle 65"/>
            <p:cNvSpPr/>
            <p:nvPr/>
          </p:nvSpPr>
          <p:spPr>
            <a:xfrm>
              <a:off x="716724" y="12653622"/>
              <a:ext cx="1981200" cy="1811099"/>
            </a:xfrm>
            <a:prstGeom prst="snip1Rect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Snip Single Corner Rectangle 66"/>
            <p:cNvSpPr/>
            <p:nvPr/>
          </p:nvSpPr>
          <p:spPr>
            <a:xfrm>
              <a:off x="981281" y="12902414"/>
              <a:ext cx="1981200" cy="1811099"/>
            </a:xfrm>
            <a:prstGeom prst="snip1Rect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8" name="Snip Single Corner Rectangle 67"/>
            <p:cNvSpPr/>
            <p:nvPr/>
          </p:nvSpPr>
          <p:spPr>
            <a:xfrm>
              <a:off x="1245838" y="13151206"/>
              <a:ext cx="1981200" cy="1811099"/>
            </a:xfrm>
            <a:prstGeom prst="snip1Rect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Analysis</a:t>
              </a:r>
              <a:br>
                <a:rPr lang="en-US" sz="3600" dirty="0" smtClean="0"/>
              </a:br>
              <a:r>
                <a:rPr lang="en-US" sz="3600" dirty="0" smtClean="0"/>
                <a:t>Code</a:t>
              </a:r>
              <a:endParaRPr lang="en-US" sz="3600" dirty="0"/>
            </a:p>
          </p:txBody>
        </p:sp>
      </p:grpSp>
      <p:sp>
        <p:nvSpPr>
          <p:cNvPr id="77" name="Snip Single Corner Rectangle 76"/>
          <p:cNvSpPr/>
          <p:nvPr/>
        </p:nvSpPr>
        <p:spPr>
          <a:xfrm>
            <a:off x="10381129" y="13898926"/>
            <a:ext cx="2209800" cy="2039273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Targeted Subset of</a:t>
            </a:r>
            <a:br>
              <a:rPr lang="en-US" sz="3600" dirty="0" smtClean="0"/>
            </a:br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80" name="TextBox 79"/>
          <p:cNvSpPr txBox="1"/>
          <p:nvPr/>
        </p:nvSpPr>
        <p:spPr>
          <a:xfrm>
            <a:off x="20844608" y="15947497"/>
            <a:ext cx="596932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Package data, scripts, </a:t>
            </a:r>
            <a:r>
              <a:rPr lang="en-US" sz="3600" dirty="0" err="1" smtClean="0">
                <a:latin typeface="Calibri" charset="0"/>
                <a:ea typeface="Calibri" charset="0"/>
                <a:cs typeface="Calibri" charset="0"/>
              </a:rPr>
              <a:t>configs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36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as a Docker container</a:t>
            </a:r>
          </a:p>
          <a:p>
            <a:pPr marL="300038" indent="-300038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Collaborators can easily </a:t>
            </a:r>
            <a:br>
              <a:rPr lang="en-US" sz="36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reproduce our analysis</a:t>
            </a:r>
          </a:p>
          <a:p>
            <a:pPr marL="300038" indent="-300038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Hosted on </a:t>
            </a:r>
            <a:r>
              <a:rPr lang="en-US" sz="3600" dirty="0" err="1" smtClean="0">
                <a:latin typeface="Calibri" charset="0"/>
                <a:ea typeface="Calibri" charset="0"/>
                <a:cs typeface="Calibri" charset="0"/>
              </a:rPr>
              <a:t>DockerHub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36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https://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hub.docker.com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/r/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dchapp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/rail</a:t>
            </a:r>
          </a:p>
          <a:p>
            <a:pPr marL="300038" indent="-300038">
              <a:buFont typeface="Arial" charset="0"/>
              <a:buChar char="•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83433" y="12256835"/>
            <a:ext cx="3302531" cy="4802149"/>
            <a:chOff x="504348" y="12497886"/>
            <a:chExt cx="3302531" cy="4802149"/>
          </a:xfrm>
        </p:grpSpPr>
        <p:grpSp>
          <p:nvGrpSpPr>
            <p:cNvPr id="81" name="Group 80"/>
            <p:cNvGrpSpPr/>
            <p:nvPr/>
          </p:nvGrpSpPr>
          <p:grpSpPr>
            <a:xfrm>
              <a:off x="504348" y="12497886"/>
              <a:ext cx="3290098" cy="2308683"/>
              <a:chOff x="504348" y="12497886"/>
              <a:chExt cx="3290098" cy="230868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504348" y="12497886"/>
                <a:ext cx="2510314" cy="2308683"/>
                <a:chOff x="716724" y="12653622"/>
                <a:chExt cx="2510314" cy="2308683"/>
              </a:xfrm>
            </p:grpSpPr>
            <p:sp>
              <p:nvSpPr>
                <p:cNvPr id="72" name="Snip Single Corner Rectangle 71"/>
                <p:cNvSpPr/>
                <p:nvPr/>
              </p:nvSpPr>
              <p:spPr>
                <a:xfrm>
                  <a:off x="716724" y="12653622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73" name="Snip Single Corner Rectangle 72"/>
                <p:cNvSpPr/>
                <p:nvPr/>
              </p:nvSpPr>
              <p:spPr>
                <a:xfrm>
                  <a:off x="981281" y="12902414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74" name="Snip Single Corner Rectangle 73"/>
                <p:cNvSpPr/>
                <p:nvPr/>
              </p:nvSpPr>
              <p:spPr>
                <a:xfrm>
                  <a:off x="1245838" y="13151206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Track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Defect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Data</a:t>
                  </a:r>
                  <a:endParaRPr lang="en-US" sz="3600" dirty="0"/>
                </a:p>
              </p:txBody>
            </p:sp>
          </p:grpSp>
          <p:sp>
            <p:nvSpPr>
              <p:cNvPr id="70" name="Right Arrow 69"/>
              <p:cNvSpPr/>
              <p:nvPr/>
            </p:nvSpPr>
            <p:spPr>
              <a:xfrm>
                <a:off x="3131670" y="13743114"/>
                <a:ext cx="662776" cy="46295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504348" y="14991352"/>
              <a:ext cx="3302531" cy="2308683"/>
              <a:chOff x="504348" y="15411336"/>
              <a:chExt cx="3302531" cy="2308683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504348" y="15411336"/>
                <a:ext cx="2510314" cy="2308683"/>
                <a:chOff x="716724" y="12653622"/>
                <a:chExt cx="2510314" cy="2308683"/>
              </a:xfrm>
            </p:grpSpPr>
            <p:sp>
              <p:nvSpPr>
                <p:cNvPr id="85" name="Snip Single Corner Rectangle 84"/>
                <p:cNvSpPr/>
                <p:nvPr/>
              </p:nvSpPr>
              <p:spPr>
                <a:xfrm>
                  <a:off x="716724" y="12653622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86" name="Snip Single Corner Rectangle 85"/>
                <p:cNvSpPr/>
                <p:nvPr/>
              </p:nvSpPr>
              <p:spPr>
                <a:xfrm>
                  <a:off x="981281" y="12902414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7" name="Snip Single Corner Rectangle 86"/>
                <p:cNvSpPr/>
                <p:nvPr/>
              </p:nvSpPr>
              <p:spPr>
                <a:xfrm>
                  <a:off x="1245838" y="13151206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Rail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Defect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Data</a:t>
                  </a:r>
                  <a:endParaRPr lang="en-US" sz="3600" dirty="0"/>
                </a:p>
              </p:txBody>
            </p:sp>
          </p:grpSp>
          <p:sp>
            <p:nvSpPr>
              <p:cNvPr id="88" name="Right Arrow 87"/>
              <p:cNvSpPr/>
              <p:nvPr/>
            </p:nvSpPr>
            <p:spPr>
              <a:xfrm>
                <a:off x="3144103" y="16642080"/>
                <a:ext cx="662776" cy="46295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Right Arrow 88"/>
          <p:cNvSpPr/>
          <p:nvPr/>
        </p:nvSpPr>
        <p:spPr>
          <a:xfrm>
            <a:off x="9484777" y="14811089"/>
            <a:ext cx="662776" cy="4629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9535669" y="16353201"/>
            <a:ext cx="3900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ata is now ready to be ingested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by 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an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analysis tool, or directly visualized</a:t>
            </a: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2021" y="17082982"/>
            <a:ext cx="395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Raw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data provided </a:t>
            </a:r>
            <a:br>
              <a:rPr lang="en-US" sz="360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by collaborators</a:t>
            </a: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2773615" y="14845406"/>
            <a:ext cx="1360522" cy="2015301"/>
            <a:chOff x="12845072" y="13827862"/>
            <a:chExt cx="1360522" cy="2015301"/>
          </a:xfrm>
        </p:grpSpPr>
        <p:sp>
          <p:nvSpPr>
            <p:cNvPr id="95" name="Right Arrow 94"/>
            <p:cNvSpPr/>
            <p:nvPr/>
          </p:nvSpPr>
          <p:spPr>
            <a:xfrm>
              <a:off x="12845072" y="13827862"/>
              <a:ext cx="1350242" cy="4629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13367223" y="15380208"/>
              <a:ext cx="838371" cy="4629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312752" y="13944181"/>
              <a:ext cx="242476" cy="17794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040011" y="20838473"/>
            <a:ext cx="12353764" cy="1237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Can track regions be grouped so that defect-type classifiers trained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on region-specific data achieve better accuracy? 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3" name="Picture 122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5320" y="22075416"/>
            <a:ext cx="4923498" cy="7034781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23667940" y="23089009"/>
            <a:ext cx="559477" cy="286653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225802">
            <a:off x="21133805" y="23359276"/>
            <a:ext cx="2412611" cy="17463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2982140" y="22494260"/>
            <a:ext cx="137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Fostoria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596392" y="23536937"/>
            <a:ext cx="559477" cy="286653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4215599" y="23465916"/>
            <a:ext cx="168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Pemberville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Right Arrow 103"/>
          <p:cNvSpPr/>
          <p:nvPr/>
        </p:nvSpPr>
        <p:spPr>
          <a:xfrm rot="9198069">
            <a:off x="20971451" y="24119811"/>
            <a:ext cx="2679206" cy="19738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99068" y="20773191"/>
            <a:ext cx="126513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Can we predict defects in railroad tracks?</a:t>
            </a:r>
          </a:p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- Defects are classified using Decision Tree</a:t>
            </a:r>
          </a:p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- Defect size, accumulated tonnage, rail weight, rail section age are used as features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4433901" y="34497770"/>
            <a:ext cx="596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Heatmap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of regions’ defect similarities 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546145" y="31409769"/>
            <a:ext cx="838200" cy="72138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445707" y="30002104"/>
            <a:ext cx="1991323" cy="15696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Now we treat Fostoria </a:t>
            </a:r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and Pemberville as 1 region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5529669" y="31413337"/>
            <a:ext cx="1706339" cy="38474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733092" y="28086116"/>
            <a:ext cx="4587953" cy="830997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Map of all track </a:t>
            </a:r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geometry defects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4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Colored by </a:t>
            </a:r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defect class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092611" y="31175753"/>
            <a:ext cx="5903358" cy="382085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110896" y="31205626"/>
            <a:ext cx="5926035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References</a:t>
            </a:r>
            <a:endParaRPr lang="en-US" sz="48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092611" y="31967165"/>
            <a:ext cx="59033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A. 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Zarembski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, “Some Examples of Big Data in Railroad Engineering”, IEEE International Conference on Big Data, 2014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Track Inspector Rail Defect Reference Manual, Federal Railroad Administration, Rev. 2, 2015</a:t>
            </a:r>
          </a:p>
          <a:p>
            <a:pPr marL="298450" indent="-298450">
              <a:buFont typeface="Arial" charset="0"/>
              <a:buChar char="•"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069935" y="29337000"/>
            <a:ext cx="59260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charset="0"/>
                <a:ea typeface="Calibri" charset="0"/>
                <a:cs typeface="Calibri" charset="0"/>
              </a:rPr>
              <a:t>In progress: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Training classifiers on subsets of defect data from statistically similar regions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311556" y="22249303"/>
            <a:ext cx="10818919" cy="3304981"/>
            <a:chOff x="1311556" y="22659406"/>
            <a:chExt cx="10818919" cy="3304981"/>
          </a:xfrm>
        </p:grpSpPr>
        <p:grpSp>
          <p:nvGrpSpPr>
            <p:cNvPr id="29" name="Group 28"/>
            <p:cNvGrpSpPr/>
            <p:nvPr/>
          </p:nvGrpSpPr>
          <p:grpSpPr>
            <a:xfrm>
              <a:off x="1311556" y="22659406"/>
              <a:ext cx="10818919" cy="3304981"/>
              <a:chOff x="420487" y="22224681"/>
              <a:chExt cx="12138760" cy="362815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487" y="22234010"/>
                <a:ext cx="3990370" cy="3575902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8013" y="22234010"/>
                <a:ext cx="3990371" cy="3575902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50833" y="22224681"/>
                <a:ext cx="4008414" cy="3628151"/>
              </a:xfrm>
              <a:prstGeom prst="rect">
                <a:avLst/>
              </a:prstGeom>
            </p:spPr>
          </p:pic>
        </p:grpSp>
        <p:sp>
          <p:nvSpPr>
            <p:cNvPr id="126" name="TextBox 125"/>
            <p:cNvSpPr txBox="1"/>
            <p:nvPr/>
          </p:nvSpPr>
          <p:spPr>
            <a:xfrm>
              <a:off x="1479019" y="24444386"/>
              <a:ext cx="32355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charset="0"/>
                  <a:ea typeface="Calibri" charset="0"/>
                  <a:cs typeface="Calibri" charset="0"/>
                </a:rPr>
                <a:t>Confusion Matrix</a:t>
              </a:r>
            </a:p>
            <a:p>
              <a:pPr algn="ctr"/>
              <a:r>
                <a:rPr lang="en-US" sz="2000" dirty="0" smtClean="0">
                  <a:latin typeface="Calibri" charset="0"/>
                  <a:ea typeface="Calibri" charset="0"/>
                  <a:cs typeface="Calibri" charset="0"/>
                </a:rPr>
                <a:t>Dataset: All</a:t>
              </a:r>
            </a:p>
            <a:p>
              <a:pPr algn="ctr"/>
              <a:r>
                <a:rPr lang="en-US" sz="2000" dirty="0" smtClean="0">
                  <a:latin typeface="Calibri" charset="0"/>
                  <a:ea typeface="Calibri" charset="0"/>
                  <a:cs typeface="Calibri" charset="0"/>
                </a:rPr>
                <a:t>Accuracy: 42.55%</a:t>
              </a:r>
              <a:endParaRPr lang="en-US" sz="20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084386" y="24496197"/>
              <a:ext cx="32355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charset="0"/>
                  <a:ea typeface="Calibri" charset="0"/>
                  <a:cs typeface="Calibri" charset="0"/>
                </a:rPr>
                <a:t>Confusion </a:t>
              </a:r>
              <a:r>
                <a:rPr lang="en-US" sz="2000" dirty="0" smtClean="0">
                  <a:latin typeface="Calibri" charset="0"/>
                  <a:ea typeface="Calibri" charset="0"/>
                  <a:cs typeface="Calibri" charset="0"/>
                </a:rPr>
                <a:t>Matrix</a:t>
              </a:r>
              <a:endParaRPr lang="en-US" sz="20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sz="2000" dirty="0" smtClean="0">
                  <a:latin typeface="Calibri" charset="0"/>
                  <a:ea typeface="Calibri" charset="0"/>
                  <a:cs typeface="Calibri" charset="0"/>
                </a:rPr>
                <a:t>Dataset: AP Division</a:t>
              </a:r>
            </a:p>
            <a:p>
              <a:pPr algn="ctr"/>
              <a:r>
                <a:rPr lang="en-US" sz="2000" dirty="0" smtClean="0">
                  <a:latin typeface="Calibri" charset="0"/>
                  <a:ea typeface="Calibri" charset="0"/>
                  <a:cs typeface="Calibri" charset="0"/>
                </a:rPr>
                <a:t>Accuracy: 50%</a:t>
              </a:r>
              <a:endParaRPr lang="en-US" sz="2000" dirty="0" smtClean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803173" y="24492809"/>
              <a:ext cx="32355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charset="0"/>
                  <a:ea typeface="Calibri" charset="0"/>
                  <a:cs typeface="Calibri" charset="0"/>
                </a:rPr>
                <a:t>Confusion </a:t>
              </a:r>
              <a:r>
                <a:rPr lang="en-US" sz="2000" dirty="0" smtClean="0">
                  <a:latin typeface="Calibri" charset="0"/>
                  <a:ea typeface="Calibri" charset="0"/>
                  <a:cs typeface="Calibri" charset="0"/>
                </a:rPr>
                <a:t>Matrix</a:t>
              </a:r>
              <a:endParaRPr lang="en-US" sz="2000" dirty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sz="2000" dirty="0" smtClean="0">
                  <a:latin typeface="Calibri" charset="0"/>
                  <a:ea typeface="Calibri" charset="0"/>
                  <a:cs typeface="Calibri" charset="0"/>
                </a:rPr>
                <a:t>Dataset: Sub Division</a:t>
              </a:r>
            </a:p>
            <a:p>
              <a:pPr algn="ctr"/>
              <a:r>
                <a:rPr lang="en-US" sz="2000" dirty="0" smtClean="0">
                  <a:latin typeface="Calibri" charset="0"/>
                  <a:ea typeface="Calibri" charset="0"/>
                  <a:cs typeface="Calibri" charset="0"/>
                </a:rPr>
                <a:t>Accuracy: 54%</a:t>
              </a:r>
              <a:endParaRPr lang="en-US" sz="2000" dirty="0" smtClean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431882" y="30978519"/>
            <a:ext cx="4266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charset="0"/>
                <a:ea typeface="Calibri" charset="0"/>
                <a:cs typeface="Calibri" charset="0"/>
              </a:rPr>
              <a:t>Conclusions: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We improve prediction accuracy by a hierarchical classification scheme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First decide membership in defect superclass, then in defect class using a second classifier 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504209" y="25549935"/>
            <a:ext cx="12530530" cy="9226351"/>
            <a:chOff x="541880" y="26086225"/>
            <a:chExt cx="12530530" cy="9226351"/>
          </a:xfrm>
        </p:grpSpPr>
        <p:grpSp>
          <p:nvGrpSpPr>
            <p:cNvPr id="148" name="Group 147"/>
            <p:cNvGrpSpPr/>
            <p:nvPr/>
          </p:nvGrpSpPr>
          <p:grpSpPr>
            <a:xfrm>
              <a:off x="541880" y="26086225"/>
              <a:ext cx="12530530" cy="9226351"/>
              <a:chOff x="541880" y="26086225"/>
              <a:chExt cx="12530530" cy="9226351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4858004" y="26086225"/>
                <a:ext cx="8214406" cy="9226351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600" u="sn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541880" y="26096182"/>
                <a:ext cx="4110680" cy="5275638"/>
                <a:chOff x="514350" y="26328296"/>
                <a:chExt cx="4200239" cy="5469787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514350" y="26328296"/>
                  <a:ext cx="4200239" cy="5469787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2800" u="sng" dirty="0" smtClean="0">
                      <a:solidFill>
                        <a:schemeClr val="tx1"/>
                      </a:solidFill>
                    </a:rPr>
                    <a:t>Defect Super Classes</a:t>
                  </a:r>
                  <a:endParaRPr lang="en-US" sz="28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641514" y="27073018"/>
                  <a:ext cx="3860862" cy="13904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2800" dirty="0"/>
                    <a:t>T </a:t>
                  </a:r>
                  <a:r>
                    <a:rPr lang="en-US" sz="2800" dirty="0" smtClean="0"/>
                    <a:t>– Class</a:t>
                  </a:r>
                </a:p>
                <a:p>
                  <a:pPr algn="ctr"/>
                  <a:endParaRPr lang="en-US" sz="2800" dirty="0" smtClean="0"/>
                </a:p>
                <a:p>
                  <a:pPr algn="ctr"/>
                  <a:r>
                    <a:rPr lang="en-US" sz="2800" dirty="0" smtClean="0"/>
                    <a:t>TDD, TDC, TD, TDT</a:t>
                  </a:r>
                </a:p>
                <a:p>
                  <a:pPr marL="571500" indent="-571500">
                    <a:buFont typeface="Arial" charset="0"/>
                    <a:buChar char="•"/>
                  </a:pPr>
                  <a:endParaRPr lang="en-US" sz="2800" dirty="0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666414" y="28611686"/>
                  <a:ext cx="3860862" cy="13904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2800" dirty="0" smtClean="0"/>
                    <a:t>B – Class</a:t>
                  </a:r>
                </a:p>
                <a:p>
                  <a:pPr algn="ctr"/>
                  <a:endParaRPr lang="en-US" sz="2800" dirty="0" smtClean="0"/>
                </a:p>
                <a:p>
                  <a:pPr algn="ctr"/>
                  <a:r>
                    <a:rPr lang="en-US" sz="2800" dirty="0" smtClean="0"/>
                    <a:t>BRO, BHB, BB</a:t>
                  </a:r>
                </a:p>
                <a:p>
                  <a:pPr marL="571500" indent="-571500">
                    <a:buFont typeface="Arial" charset="0"/>
                    <a:buChar char="•"/>
                  </a:pPr>
                  <a:endParaRPr lang="en-US" sz="2800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641514" y="30132811"/>
                  <a:ext cx="3860862" cy="13904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2800" dirty="0" smtClean="0"/>
                    <a:t>W – Class</a:t>
                  </a:r>
                </a:p>
                <a:p>
                  <a:pPr algn="ctr"/>
                  <a:endParaRPr lang="en-US" sz="2800" dirty="0" smtClean="0"/>
                </a:p>
                <a:p>
                  <a:pPr algn="ctr"/>
                  <a:r>
                    <a:rPr lang="en-US" sz="2800" dirty="0" smtClean="0"/>
                    <a:t>HW, HWJ, OAW, SW</a:t>
                  </a:r>
                </a:p>
                <a:p>
                  <a:pPr marL="571500" indent="-571500">
                    <a:buFont typeface="Arial" charset="0"/>
                    <a:buChar char="•"/>
                  </a:pPr>
                  <a:endParaRPr lang="en-US" sz="2800" dirty="0"/>
                </a:p>
              </p:txBody>
            </p:sp>
          </p:grpSp>
        </p:grpSp>
        <p:sp>
          <p:nvSpPr>
            <p:cNvPr id="149" name="TextBox 148"/>
            <p:cNvSpPr txBox="1"/>
            <p:nvPr/>
          </p:nvSpPr>
          <p:spPr>
            <a:xfrm>
              <a:off x="4949272" y="27884567"/>
              <a:ext cx="379186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 dirty="0" smtClean="0">
                  <a:latin typeface="Calibri" charset="0"/>
                  <a:ea typeface="Calibri" charset="0"/>
                  <a:cs typeface="Calibri" charset="0"/>
                </a:rPr>
                <a:t>Pipeline</a:t>
              </a:r>
            </a:p>
            <a:p>
              <a:pPr algn="just"/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Defects are classified using super-class before predicting their type</a:t>
              </a:r>
            </a:p>
            <a:p>
              <a:pPr algn="just"/>
              <a:endParaRPr lang="en-US" sz="2400" dirty="0">
                <a:latin typeface="Calibri" charset="0"/>
                <a:ea typeface="Calibri" charset="0"/>
                <a:cs typeface="Calibri" charset="0"/>
              </a:endParaRPr>
            </a:p>
            <a:p>
              <a:pPr algn="just"/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Using the subset containing T, B, W defects resulted in accuracy of 89.90%</a:t>
              </a: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4926408" y="25694719"/>
            <a:ext cx="2857535" cy="1461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marR="0" lvl="0" indent="-5715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/>
              <a:t>Defect Super Class</a:t>
            </a:r>
          </a:p>
          <a:p>
            <a:pPr marL="571500" marR="0" lvl="0" indent="-5715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/>
              <a:t>T, B, W</a:t>
            </a:r>
          </a:p>
          <a:p>
            <a:pPr marL="571500" marR="0" lvl="0" indent="-5715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/>
              <a:t>Classification</a:t>
            </a:r>
            <a:endParaRPr lang="en-US" sz="2800" dirty="0"/>
          </a:p>
        </p:txBody>
      </p:sp>
      <p:sp>
        <p:nvSpPr>
          <p:cNvPr id="135" name="Rectangle 134"/>
          <p:cNvSpPr/>
          <p:nvPr/>
        </p:nvSpPr>
        <p:spPr>
          <a:xfrm>
            <a:off x="9868329" y="25689221"/>
            <a:ext cx="3026584" cy="1461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marR="0" lvl="0" indent="-5715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/>
              <a:t>Defect</a:t>
            </a:r>
          </a:p>
          <a:p>
            <a:pPr marL="571500" marR="0" lvl="0" indent="-5715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/>
              <a:t>TDD, TD, TDT</a:t>
            </a:r>
          </a:p>
          <a:p>
            <a:pPr marL="571500" marR="0" lvl="0" indent="-5715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/>
              <a:t>Classification</a:t>
            </a:r>
            <a:endParaRPr lang="en-US" sz="2800" dirty="0"/>
          </a:p>
        </p:txBody>
      </p:sp>
      <p:sp>
        <p:nvSpPr>
          <p:cNvPr id="138" name="Rectangle 137"/>
          <p:cNvSpPr/>
          <p:nvPr/>
        </p:nvSpPr>
        <p:spPr>
          <a:xfrm>
            <a:off x="9868329" y="27368763"/>
            <a:ext cx="3026584" cy="1461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marR="0" lvl="0" indent="-5715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/>
              <a:t>Defect</a:t>
            </a:r>
          </a:p>
          <a:p>
            <a:pPr marL="571500" marR="0" lvl="0" indent="-5715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/>
              <a:t>BRO, BHB, BB</a:t>
            </a:r>
            <a:endParaRPr lang="en-US" sz="2800" dirty="0"/>
          </a:p>
          <a:p>
            <a:pPr marL="571500" marR="0" lvl="0" indent="-5715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/>
              <a:t>Classification</a:t>
            </a:r>
            <a:endParaRPr lang="en-US" sz="2800" dirty="0"/>
          </a:p>
        </p:txBody>
      </p:sp>
      <p:sp>
        <p:nvSpPr>
          <p:cNvPr id="139" name="Rectangle 138"/>
          <p:cNvSpPr/>
          <p:nvPr/>
        </p:nvSpPr>
        <p:spPr>
          <a:xfrm>
            <a:off x="9868329" y="29094576"/>
            <a:ext cx="3026584" cy="1461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marR="0" lvl="0" indent="-5715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/>
              <a:t>Defect</a:t>
            </a:r>
          </a:p>
          <a:p>
            <a:pPr marL="571500" marR="0" lvl="0" indent="-5715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/>
              <a:t>HW, HWJ, OAW, SW</a:t>
            </a:r>
            <a:endParaRPr lang="en-US" sz="2800" dirty="0"/>
          </a:p>
          <a:p>
            <a:pPr marL="571500" marR="0" lvl="0" indent="-5715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/>
              <a:t>Classification</a:t>
            </a:r>
            <a:endParaRPr lang="en-US" sz="2800" dirty="0"/>
          </a:p>
        </p:txBody>
      </p:sp>
      <p:cxnSp>
        <p:nvCxnSpPr>
          <p:cNvPr id="69" name="Elbow Connector 68"/>
          <p:cNvCxnSpPr>
            <a:stCxn id="125" idx="3"/>
            <a:endCxn id="135" idx="1"/>
          </p:cNvCxnSpPr>
          <p:nvPr/>
        </p:nvCxnSpPr>
        <p:spPr>
          <a:xfrm flipV="1">
            <a:off x="7783943" y="26420022"/>
            <a:ext cx="2084386" cy="5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25" idx="3"/>
            <a:endCxn id="138" idx="1"/>
          </p:cNvCxnSpPr>
          <p:nvPr/>
        </p:nvCxnSpPr>
        <p:spPr>
          <a:xfrm>
            <a:off x="7783943" y="26425520"/>
            <a:ext cx="2084386" cy="1674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5" idx="3"/>
            <a:endCxn id="139" idx="1"/>
          </p:cNvCxnSpPr>
          <p:nvPr/>
        </p:nvCxnSpPr>
        <p:spPr>
          <a:xfrm>
            <a:off x="7783943" y="26425520"/>
            <a:ext cx="2084386" cy="3399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865557" y="30546846"/>
            <a:ext cx="7958928" cy="4264187"/>
            <a:chOff x="-7926788" y="30962496"/>
            <a:chExt cx="6687966" cy="3535274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21892" y="30962496"/>
              <a:ext cx="3383070" cy="3535274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926788" y="31003422"/>
              <a:ext cx="3200400" cy="3378935"/>
            </a:xfrm>
            <a:prstGeom prst="rect">
              <a:avLst/>
            </a:prstGeom>
          </p:spPr>
        </p:pic>
      </p:grpSp>
      <p:sp>
        <p:nvSpPr>
          <p:cNvPr id="158" name="Rectangle 157"/>
          <p:cNvSpPr/>
          <p:nvPr/>
        </p:nvSpPr>
        <p:spPr>
          <a:xfrm>
            <a:off x="5207800" y="30835530"/>
            <a:ext cx="1233459" cy="1131635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9251599" y="30748619"/>
            <a:ext cx="3572886" cy="3573926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6470339" y="30835530"/>
            <a:ext cx="2713088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178271" y="31967165"/>
            <a:ext cx="4073328" cy="235538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483</Words>
  <Application>Microsoft Macintosh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Wingdings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Orozco</dc:creator>
  <cp:lastModifiedBy>Kasturi, Surya Pavan Kumar</cp:lastModifiedBy>
  <cp:revision>220</cp:revision>
  <dcterms:created xsi:type="dcterms:W3CDTF">2007-07-20T03:00:40Z</dcterms:created>
  <dcterms:modified xsi:type="dcterms:W3CDTF">2016-12-07T02:21:53Z</dcterms:modified>
</cp:coreProperties>
</file>