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432000" cy="36576000"/>
  <p:notesSz cx="6858000" cy="9144000"/>
  <p:defaultTextStyle>
    <a:defPPr>
      <a:defRPr lang="en-US"/>
    </a:defPPr>
    <a:lvl1pPr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1pPr>
    <a:lvl2pPr marL="2351088" indent="-1893888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2pPr>
    <a:lvl3pPr marL="4702175" indent="-3787775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3pPr>
    <a:lvl4pPr marL="7053263" indent="-5681663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4pPr>
    <a:lvl5pPr marL="9404350" indent="-7575550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CC33"/>
    <a:srgbClr val="0066FF"/>
    <a:srgbClr val="FF00FF"/>
    <a:srgbClr val="9933FF"/>
    <a:srgbClr val="339933"/>
    <a:srgbClr val="FFCC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48" autoAdjust="0"/>
    <p:restoredTop sz="88380" autoAdjust="0"/>
  </p:normalViewPr>
  <p:slideViewPr>
    <p:cSldViewPr>
      <p:cViewPr>
        <p:scale>
          <a:sx n="40" d="100"/>
          <a:sy n="40" d="100"/>
        </p:scale>
        <p:origin x="1952" y="-3920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18CFBF-CE4C-434F-9DDA-C1A616CD313F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F1809C-517F-40C6-8FF7-2A5245ECCB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8C6B74-4B08-4C02-8454-3205D3DCF5B8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23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1"/>
            <a:ext cx="23317200" cy="7840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12E1-B208-4700-A8D4-82CAF52553A8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CF83-284F-4731-9AAB-AB4D76558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1441C-847A-4C14-866C-F77B27789F57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54EE-5551-4191-A145-33FE07DEF4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2741" y="10938936"/>
            <a:ext cx="20983575" cy="23301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2488" y="10938936"/>
            <a:ext cx="62503050" cy="23301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06A25-2DBE-4684-9630-9690CF236479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90A3-AA53-498B-9B0C-67214AF7E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CCAE-7C49-46E6-87D7-AFC4403B3579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2B8DA-9649-4464-8407-EFBBD8873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2"/>
            <a:ext cx="23317200" cy="80009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D911-7070-4965-AD3B-505F56156E2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C026D-2482-4EDC-82DF-B4F2B96D45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2491" y="63720134"/>
            <a:ext cx="41743312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1" y="63720134"/>
            <a:ext cx="41743313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48386-A122-462B-A213-33B5B9CE7FF4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396A-AF29-4C0B-AB01-D4C7D3DFE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8187271"/>
            <a:ext cx="12120563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11599335"/>
            <a:ext cx="12120563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1"/>
            <a:ext cx="12125325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5"/>
            <a:ext cx="12125325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0216F-843C-430C-B5A6-97BB61F7138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5D5E9-6DCD-4F6C-90D4-44B9485D64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5485-B688-456E-8920-2A77A0856B78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DEDEF-A5B0-49E8-9BA4-275026248A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DCAED-55EB-4592-A00B-44AF8D19575F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180E3-2128-4090-A3E7-8256F2662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456266"/>
            <a:ext cx="9024938" cy="619760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0"/>
            <a:ext cx="15335250" cy="3121660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7653870"/>
            <a:ext cx="9024938" cy="250190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B4AB6-3AAC-488E-ACBC-F141E2691BD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8FFA-4CF7-4A8C-BC1B-5B8264F6B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1"/>
            <a:ext cx="16459200" cy="302260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134"/>
            <a:ext cx="1645920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3"/>
            <a:ext cx="16459200" cy="429259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911F-700C-484C-8161-A8554F3D21F3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86129-43F7-44C4-9059-5BD03B780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1465514"/>
            <a:ext cx="24688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8534067"/>
            <a:ext cx="24688800" cy="241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87BFE5-8899-42A0-927B-AD10A2A7747A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646"/>
            <a:ext cx="8686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F69EFA-91B9-4DFB-B622-DB1D396FE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702175" rtl="0" eaLnBrk="0" fontAlgn="base" hangingPunct="0">
        <a:spcBef>
          <a:spcPct val="0"/>
        </a:spcBef>
        <a:spcAft>
          <a:spcPct val="0"/>
        </a:spcAft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5pPr>
      <a:lvl6pPr marL="4572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6pPr>
      <a:lvl7pPr marL="9144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7pPr>
      <a:lvl8pPr marL="13716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8pPr>
      <a:lvl9pPr marL="18288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9pPr>
    </p:titleStyle>
    <p:bodyStyle>
      <a:lvl1pPr marL="1762125" indent="-1762125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9525" indent="-1468438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6925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013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688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w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jp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0" y="20858768"/>
            <a:ext cx="7315200" cy="322215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21857296" y="21037954"/>
            <a:ext cx="3235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Global Defect Distribution 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3" name="Picture 12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196" y="23544983"/>
            <a:ext cx="4923498" cy="703478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83" y="30807454"/>
            <a:ext cx="7579758" cy="5211084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3882603" y="12114664"/>
            <a:ext cx="16752744" cy="71861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Analysis Platform: </a:t>
            </a:r>
            <a:r>
              <a:rPr lang="en-US" sz="3600" u="sng" dirty="0" err="1">
                <a:solidFill>
                  <a:schemeClr val="tx1"/>
                </a:solidFill>
              </a:rPr>
              <a:t>PySpark</a:t>
            </a:r>
            <a:r>
              <a:rPr lang="en-US" sz="3600" u="sng" dirty="0">
                <a:solidFill>
                  <a:schemeClr val="tx1"/>
                </a:solidFill>
              </a:rPr>
              <a:t> + </a:t>
            </a:r>
            <a:r>
              <a:rPr lang="en-US" sz="3600" u="sng" dirty="0" err="1" smtClean="0">
                <a:solidFill>
                  <a:schemeClr val="tx1"/>
                </a:solidFill>
              </a:rPr>
              <a:t>MLLib</a:t>
            </a:r>
            <a:r>
              <a:rPr lang="en-US" sz="3600" u="sng" dirty="0" smtClean="0">
                <a:solidFill>
                  <a:schemeClr val="tx1"/>
                </a:solidFill>
              </a:rPr>
              <a:t> 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00" cy="5454316"/>
          </a:xfrm>
          <a:prstGeom prst="rect">
            <a:avLst/>
          </a:prstGeom>
          <a:gradFill flip="none" rotWithShape="1">
            <a:gsLst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562600" y="344798"/>
            <a:ext cx="2083117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Leveraging Spark and Docker for Scalable, Reproducible Analysis of Railroad Defects</a:t>
            </a:r>
            <a:endParaRPr lang="en-US" sz="88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3724274" y="3387254"/>
            <a:ext cx="245078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Dylan Chapp and Surya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Kasturi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Advisors: Michela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Taufer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Nii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Attoh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-Okine</a:t>
            </a:r>
            <a:endParaRPr lang="en-US" sz="4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4350" y="35280600"/>
            <a:ext cx="26346150" cy="160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2400" y="35592603"/>
            <a:ext cx="206883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Acknowledgements / funding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1" name="Picture 21" descr="UDcircleC.eps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685800"/>
            <a:ext cx="42005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230361" y="5738312"/>
            <a:ext cx="13075920" cy="4875795"/>
            <a:chOff x="3505200" y="8415964"/>
            <a:chExt cx="12573000" cy="9251735"/>
          </a:xfrm>
        </p:grpSpPr>
        <p:sp>
          <p:nvSpPr>
            <p:cNvPr id="12" name="Rectangle 11"/>
            <p:cNvSpPr/>
            <p:nvPr/>
          </p:nvSpPr>
          <p:spPr>
            <a:xfrm>
              <a:off x="3505200" y="8415964"/>
              <a:ext cx="12573000" cy="1871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Motivation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5200" y="10286999"/>
              <a:ext cx="12573000" cy="7380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1245" y="10844606"/>
            <a:ext cx="26754725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Scalable Reproducible Data Analysis Workflow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245" y="11841337"/>
            <a:ext cx="26754725" cy="7613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7726658" y="14236280"/>
            <a:ext cx="10792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We use Apache Spark for: 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Scalability and resilience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vailability of machine learning libraries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9050340" y="8608874"/>
            <a:ext cx="7239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We use Docker for: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Reproducible workflow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Distribution to collaborators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920052" y="5742432"/>
            <a:ext cx="13075920" cy="4871674"/>
            <a:chOff x="3505200" y="8377378"/>
            <a:chExt cx="12573000" cy="11250135"/>
          </a:xfrm>
        </p:grpSpPr>
        <p:sp>
          <p:nvSpPr>
            <p:cNvPr id="21" name="Rectangle 20"/>
            <p:cNvSpPr/>
            <p:nvPr/>
          </p:nvSpPr>
          <p:spPr>
            <a:xfrm>
              <a:off x="3505200" y="8377378"/>
              <a:ext cx="12573000" cy="228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Rail and Track Defects Data Sets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05200" y="10709644"/>
              <a:ext cx="12573000" cy="8917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2258" y="7035730"/>
            <a:ext cx="4447495" cy="35516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57634" y="6998807"/>
            <a:ext cx="77816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marR="0" lvl="0" indent="-2921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 defects data: physical degradation </a:t>
            </a: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26,432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20-dimensional data points</a:t>
            </a:r>
          </a:p>
          <a:p>
            <a:pPr marL="300038" lvl="1" indent="-300038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Track geometry data: misalignment</a:t>
            </a:r>
          </a:p>
          <a:p>
            <a:pPr marL="300038" lvl="2" indent="460375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25,421 41-dimensional data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points</a:t>
            </a:r>
          </a:p>
          <a:p>
            <a:pPr marL="292100" lvl="1" indent="-2921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Mixed numerical and categorical data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300038" lvl="2" indent="5080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230188" lvl="2" indent="2120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1285875" lvl="1" indent="-5715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2189999" y="6231342"/>
            <a:ext cx="5190601" cy="35172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870400" y="11841337"/>
            <a:ext cx="8890490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Track Geometry Defects: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08601" y="12672333"/>
            <a:ext cx="6759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338" marR="0" lvl="0" indent="-4143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Describes misalignment of track components</a:t>
            </a:r>
          </a:p>
          <a:p>
            <a:pPr marL="414338" indent="-414338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25,421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41-dimensional data points</a:t>
            </a:r>
          </a:p>
          <a:p>
            <a:pPr marL="414338" marR="0" lvl="0" indent="-4143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Mixed categorical / numerical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9108400" y="19949845"/>
            <a:ext cx="12573000" cy="11211552"/>
            <a:chOff x="29108400" y="19949845"/>
            <a:chExt cx="12573000" cy="11211552"/>
          </a:xfrm>
        </p:grpSpPr>
        <p:grpSp>
          <p:nvGrpSpPr>
            <p:cNvPr id="33" name="Group 32"/>
            <p:cNvGrpSpPr/>
            <p:nvPr/>
          </p:nvGrpSpPr>
          <p:grpSpPr>
            <a:xfrm>
              <a:off x="29108400" y="19949845"/>
              <a:ext cx="12573000" cy="11211552"/>
              <a:chOff x="3505200" y="8415964"/>
              <a:chExt cx="12573000" cy="1121155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505200" y="8415964"/>
                <a:ext cx="12573000" cy="18710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Railroad Defect Data</a:t>
                </a:r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05200" y="10287000"/>
                <a:ext cx="12573000" cy="9340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9108400" y="21820880"/>
              <a:ext cx="12573000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Defects in railroad infrastructure impact safety</a:t>
              </a:r>
            </a:p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Railroad engineering community is interested in prediction of defects </a:t>
              </a:r>
            </a:p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Rail Defect Data:</a:t>
              </a:r>
            </a:p>
            <a:p>
              <a:pPr marL="1268413" lvl="1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26432 20-dimensional data points</a:t>
              </a:r>
            </a:p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Track Geometry Defect Data:</a:t>
              </a:r>
            </a:p>
            <a:p>
              <a:pPr marL="1268413" lvl="1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25421 41-dimensional data points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0361" y="19794631"/>
            <a:ext cx="13075920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Predicting Defect Types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0361" y="20782183"/>
            <a:ext cx="13075920" cy="14242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920052" y="19794631"/>
            <a:ext cx="13075920" cy="98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Subdivision Similarity Analysis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920052" y="20782183"/>
            <a:ext cx="13075920" cy="14214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08400" y="10125732"/>
            <a:ext cx="1135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Image Sources: </a:t>
            </a:r>
            <a:br>
              <a:rPr lang="en-US" sz="18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FRA Inspection Manual </a:t>
            </a:r>
            <a:br>
              <a:rPr lang="en-US" sz="18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A. </a:t>
            </a:r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Zarembski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, “Some Examples of Big Data in Railroad Engineering”,  IEEE Conference on Big Data 2014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4773" y="6946880"/>
            <a:ext cx="7932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Railroad network resiliency depends identification of defects</a:t>
            </a:r>
          </a:p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Sensor-equipped monitoring cars collect rail and track-geometry data</a:t>
            </a:r>
          </a:p>
          <a:p>
            <a:pPr marL="460375" indent="-460375">
              <a:buClr>
                <a:schemeClr val="tx1"/>
              </a:buClr>
              <a:buFont typeface="Arial" charset="0"/>
              <a:buChar char="•"/>
            </a:pPr>
            <a:r>
              <a:rPr lang="en-US" sz="36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36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an we use the data to predict defect occurrences in rail subdivisions?</a:t>
            </a:r>
            <a:endParaRPr lang="en-US" sz="360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28" y="7005021"/>
            <a:ext cx="5066872" cy="339522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344752" y="9640500"/>
            <a:ext cx="4689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ensor-equipped Monitoring Car with its sensors 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72908" y="13348164"/>
            <a:ext cx="5096217" cy="560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Preprocessing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Parallelized with Spark, scales to larger datasets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Filters records with missing data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326177" y="13255589"/>
            <a:ext cx="5993642" cy="24198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err="1" smtClean="0"/>
              <a:t>MLLib</a:t>
            </a:r>
            <a:r>
              <a:rPr lang="en-US" sz="3600" u="sng" dirty="0" smtClean="0"/>
              <a:t> Analysis Tools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Descriptive Statistics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Classification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Clustering </a:t>
            </a:r>
            <a:endParaRPr lang="en-US" sz="3600" dirty="0"/>
          </a:p>
        </p:txBody>
      </p:sp>
      <p:sp>
        <p:nvSpPr>
          <p:cNvPr id="52" name="Rectangle 51"/>
          <p:cNvSpPr/>
          <p:nvPr/>
        </p:nvSpPr>
        <p:spPr>
          <a:xfrm>
            <a:off x="14247362" y="16272798"/>
            <a:ext cx="5978200" cy="274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Visualization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Generate plots specific to analysis technique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</p:txBody>
      </p:sp>
      <p:sp>
        <p:nvSpPr>
          <p:cNvPr id="56" name="Rectangle 55"/>
          <p:cNvSpPr/>
          <p:nvPr/>
        </p:nvSpPr>
        <p:spPr>
          <a:xfrm>
            <a:off x="20899904" y="12152997"/>
            <a:ext cx="5800780" cy="36535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Docker Container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076394" y="12894596"/>
            <a:ext cx="2510314" cy="2308683"/>
            <a:chOff x="716724" y="12653622"/>
            <a:chExt cx="2510314" cy="2308683"/>
          </a:xfrm>
        </p:grpSpPr>
        <p:sp>
          <p:nvSpPr>
            <p:cNvPr id="49" name="Snip Single Corner Rectangle 48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Snip Single Corner Rectangle 61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Snip Single Corner Rectangle 62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Input Data</a:t>
              </a:r>
              <a:endParaRPr lang="en-US" sz="3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930964" y="12896774"/>
            <a:ext cx="2510314" cy="2308683"/>
            <a:chOff x="716724" y="12653622"/>
            <a:chExt cx="2510314" cy="2308683"/>
          </a:xfrm>
        </p:grpSpPr>
        <p:sp>
          <p:nvSpPr>
            <p:cNvPr id="66" name="Snip Single Corner Rectangle 65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Snip Single Corner Rectangle 66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8" name="Snip Single Corner Rectangle 67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Analysis</a:t>
              </a:r>
              <a:br>
                <a:rPr lang="en-US" sz="3600" dirty="0" smtClean="0"/>
              </a:br>
              <a:r>
                <a:rPr lang="en-US" sz="3600" dirty="0" smtClean="0"/>
                <a:t>Code</a:t>
              </a:r>
              <a:endParaRPr lang="en-US" sz="3600" dirty="0"/>
            </a:p>
          </p:txBody>
        </p:sp>
      </p:grpSp>
      <p:sp>
        <p:nvSpPr>
          <p:cNvPr id="77" name="Snip Single Corner Rectangle 76"/>
          <p:cNvSpPr/>
          <p:nvPr/>
        </p:nvSpPr>
        <p:spPr>
          <a:xfrm>
            <a:off x="10381129" y="13898926"/>
            <a:ext cx="2209800" cy="2039273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Targeted Subset of</a:t>
            </a:r>
            <a:br>
              <a:rPr lang="en-US" sz="3600" dirty="0" smtClean="0"/>
            </a:b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80" name="TextBox 79"/>
          <p:cNvSpPr txBox="1"/>
          <p:nvPr/>
        </p:nvSpPr>
        <p:spPr>
          <a:xfrm>
            <a:off x="20844608" y="15947497"/>
            <a:ext cx="59693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Package data, scripts,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configs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as a Docker container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Collaborators can easily </a:t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reproduce our analysis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Hosted on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DockerHub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https://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hub.docker.com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dchapp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/rail</a:t>
            </a:r>
          </a:p>
          <a:p>
            <a:pPr marL="300038" indent="-300038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83433" y="12256835"/>
            <a:ext cx="3302531" cy="4802149"/>
            <a:chOff x="504348" y="12497886"/>
            <a:chExt cx="3302531" cy="4802149"/>
          </a:xfrm>
        </p:grpSpPr>
        <p:grpSp>
          <p:nvGrpSpPr>
            <p:cNvPr id="81" name="Group 80"/>
            <p:cNvGrpSpPr/>
            <p:nvPr/>
          </p:nvGrpSpPr>
          <p:grpSpPr>
            <a:xfrm>
              <a:off x="504348" y="12497886"/>
              <a:ext cx="3290098" cy="2308683"/>
              <a:chOff x="504348" y="12497886"/>
              <a:chExt cx="3290098" cy="230868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04348" y="1249788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72" name="Snip Single Corner Rectangle 71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3" name="Snip Single Corner Rectangle 72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4" name="Snip Single Corner Rectangle 73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Track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70" name="Right Arrow 69"/>
              <p:cNvSpPr/>
              <p:nvPr/>
            </p:nvSpPr>
            <p:spPr>
              <a:xfrm>
                <a:off x="3131670" y="13743114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504348" y="14991352"/>
              <a:ext cx="3302531" cy="2308683"/>
              <a:chOff x="504348" y="15411336"/>
              <a:chExt cx="3302531" cy="2308683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4348" y="1541133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85" name="Snip Single Corner Rectangle 84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86" name="Snip Single Corner Rectangle 85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7" name="Snip Single Corner Rectangle 86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Rail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88" name="Right Arrow 87"/>
              <p:cNvSpPr/>
              <p:nvPr/>
            </p:nvSpPr>
            <p:spPr>
              <a:xfrm>
                <a:off x="3144103" y="16642080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Right Arrow 88"/>
          <p:cNvSpPr/>
          <p:nvPr/>
        </p:nvSpPr>
        <p:spPr>
          <a:xfrm>
            <a:off x="9484777" y="14811089"/>
            <a:ext cx="662776" cy="4629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535669" y="16353201"/>
            <a:ext cx="3900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ata is now ready to be ingested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analysis tool, or directly visualized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2021" y="17082982"/>
            <a:ext cx="395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Raw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data provided </a:t>
            </a:r>
            <a:br>
              <a:rPr lang="en-US" sz="360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collaborators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2773615" y="14845406"/>
            <a:ext cx="1360522" cy="2015301"/>
            <a:chOff x="12845072" y="13827862"/>
            <a:chExt cx="1360522" cy="2015301"/>
          </a:xfrm>
        </p:grpSpPr>
        <p:sp>
          <p:nvSpPr>
            <p:cNvPr id="95" name="Right Arrow 94"/>
            <p:cNvSpPr/>
            <p:nvPr/>
          </p:nvSpPr>
          <p:spPr>
            <a:xfrm>
              <a:off x="12845072" y="13827862"/>
              <a:ext cx="1350242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13367223" y="15380208"/>
              <a:ext cx="838371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312752" y="13944181"/>
              <a:ext cx="242476" cy="1779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" name="Picture 11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151" y="30150023"/>
            <a:ext cx="4923498" cy="489515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16411206" y="24164036"/>
            <a:ext cx="559477" cy="286653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5813130" y="27373958"/>
            <a:ext cx="1063785" cy="886515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331522" y="24307362"/>
            <a:ext cx="2054419" cy="25051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1080000">
            <a:off x="16948071" y="28572760"/>
            <a:ext cx="2152827" cy="38102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4361" y="27474406"/>
            <a:ext cx="137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Eastern Kentucky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089032" y="23780657"/>
            <a:ext cx="137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Fostoria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152694" y="28203873"/>
            <a:ext cx="7808377" cy="3015422"/>
            <a:chOff x="19108821" y="28943297"/>
            <a:chExt cx="7808377" cy="3015422"/>
          </a:xfrm>
        </p:grpSpPr>
        <p:pic>
          <p:nvPicPr>
            <p:cNvPr id="3" name="Picture 2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8821" y="28943297"/>
              <a:ext cx="7808377" cy="3015422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22066994" y="29309004"/>
              <a:ext cx="2679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Eastern Kentucky</a:t>
              </a:r>
              <a:b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Defect Distribution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393369" y="23777604"/>
            <a:ext cx="7315200" cy="2022570"/>
            <a:chOff x="19388797" y="26708690"/>
            <a:chExt cx="7315200" cy="202257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797" y="26708690"/>
              <a:ext cx="7315200" cy="202257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20796910" y="26731322"/>
              <a:ext cx="323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Fostoria </a:t>
              </a:r>
              <a:b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Defect Distribution 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914853" y="20754441"/>
            <a:ext cx="5915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How do subdivisions’ defect distributions compare: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To each other?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To the global distribution?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248091" y="24336987"/>
            <a:ext cx="559477" cy="286653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560510" y="24410021"/>
            <a:ext cx="168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Pemberville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Right Arrow 103"/>
          <p:cNvSpPr/>
          <p:nvPr/>
        </p:nvSpPr>
        <p:spPr>
          <a:xfrm rot="2100000">
            <a:off x="16799226" y="25385348"/>
            <a:ext cx="2679206" cy="33794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9370106" y="25876758"/>
            <a:ext cx="7534047" cy="2199169"/>
            <a:chOff x="19395631" y="24143814"/>
            <a:chExt cx="7534047" cy="2199169"/>
          </a:xfrm>
        </p:grpSpPr>
        <p:pic>
          <p:nvPicPr>
            <p:cNvPr id="14" name="Picture 13"/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5631" y="24143814"/>
              <a:ext cx="7315200" cy="2199169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24158956" y="24264599"/>
              <a:ext cx="27707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Pemberville</a:t>
              </a:r>
              <a:b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400" smtClean="0">
                  <a:latin typeface="Calibri" charset="0"/>
                  <a:ea typeface="Calibri" charset="0"/>
                  <a:cs typeface="Calibri" charset="0"/>
                </a:rPr>
                <a:t>Defect Distribution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338253" y="31475283"/>
            <a:ext cx="6993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marR="0" lvl="0" indent="-2333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We measure subdivision similarity by chi-square distance between defect distributions </a:t>
            </a:r>
          </a:p>
          <a:p>
            <a:pPr marL="233363" marR="0" lvl="0" indent="-2333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Geographically close subdivisions have similar defect distributions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3433" y="20999595"/>
            <a:ext cx="12651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Can we predict defects in railroad tracks?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Railroad defects are classified using Decision Tree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Defect size, accumulated tonnage, rail weight, rail section age are used as features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9" y="27547324"/>
            <a:ext cx="3775441" cy="386601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53" y="31590878"/>
            <a:ext cx="3048000" cy="3185129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567" y="31645252"/>
            <a:ext cx="3048000" cy="318512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2" y="31590878"/>
            <a:ext cx="3066700" cy="3185129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9" y="23397315"/>
            <a:ext cx="3775441" cy="3866013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631106" y="23764700"/>
            <a:ext cx="3235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Confusion Matrix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All defects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31607" y="27889393"/>
            <a:ext cx="3235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Confusion Matrix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Defects in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AP 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Divison</a:t>
            </a: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182992" y="32078787"/>
            <a:ext cx="3235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Confusion Matrix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Subset o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803088" y="23605310"/>
            <a:ext cx="822819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Classifier trained on the entire dataset resulted in confidence level of 42.8%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This could be because all defects are not a function of same features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Classifier trained on the entire dataset under AP division. This resulted in 49.8% confidence level.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Defects are grouped based on their properties. When the classifier is modeled on all transverse defects data resulted in 93.8% confidence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404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Orozco</dc:creator>
  <cp:lastModifiedBy>Kasturi, Surya Pavan Kumar</cp:lastModifiedBy>
  <cp:revision>159</cp:revision>
  <dcterms:created xsi:type="dcterms:W3CDTF">2007-07-20T03:00:40Z</dcterms:created>
  <dcterms:modified xsi:type="dcterms:W3CDTF">2016-12-03T03:12:07Z</dcterms:modified>
</cp:coreProperties>
</file>