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7.xml"/><Relationship Id="rId22" Type="http://schemas.openxmlformats.org/officeDocument/2006/relationships/font" Target="fonts/Lato-italic.fntdata"/><Relationship Id="rId10" Type="http://schemas.openxmlformats.org/officeDocument/2006/relationships/slide" Target="slides/slide6.xml"/><Relationship Id="rId21" Type="http://schemas.openxmlformats.org/officeDocument/2006/relationships/font" Target="fonts/Lato-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slide" Target="slides/slide1.xml"/><Relationship Id="rId19" Type="http://schemas.openxmlformats.org/officeDocument/2006/relationships/font" Target="fonts/Raleway-boldItalic.fntdata"/><Relationship Id="rId6" Type="http://schemas.openxmlformats.org/officeDocument/2006/relationships/slide" Target="slides/slide2.xml"/><Relationship Id="rId18" Type="http://schemas.openxmlformats.org/officeDocument/2006/relationships/font" Target="fonts/Raleway-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Shape 11"/>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Shape 1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Shape 13"/>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Shape 14"/>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Shape 1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Shape 6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Shape 62"/>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Shape 63"/>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Shape 64"/>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Shape 6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Shape 6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Shape 17"/>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Shape 18"/>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Shape 19"/>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Shape 2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Shape 22"/>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Shape 23"/>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Shape 2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Shape 2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Shape 26"/>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Shape 2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Shape 29"/>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Shape 30"/>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Shape 31"/>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Shape 32"/>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Shape 33"/>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Shape 34"/>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Shape 3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Shape 37"/>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Shape 3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Shape 4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Shape 41"/>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Shape 42"/>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Shape 4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Shape 45"/>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Shape 46"/>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Shape 4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Shape 4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0" name="Shape 5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Shape 51"/>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Shape 52"/>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Shape 5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Shape 5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Shape 56"/>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Shape 5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Shape 58"/>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59" name="Shape 5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Shape 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FF"/>
        </a:solidFill>
      </p:bgPr>
    </p:bg>
    <p:spTree>
      <p:nvGrpSpPr>
        <p:cNvPr id="71" name="Shape 71"/>
        <p:cNvGrpSpPr/>
        <p:nvPr/>
      </p:nvGrpSpPr>
      <p:grpSpPr>
        <a:xfrm>
          <a:off x="0" y="0"/>
          <a:ext cx="0" cy="0"/>
          <a:chOff x="0" y="0"/>
          <a:chExt cx="0" cy="0"/>
        </a:xfrm>
      </p:grpSpPr>
      <p:sp>
        <p:nvSpPr>
          <p:cNvPr id="72" name="Shape 7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ITMD455 Final Project</a:t>
            </a:r>
            <a:endParaRPr/>
          </a:p>
        </p:txBody>
      </p:sp>
      <p:sp>
        <p:nvSpPr>
          <p:cNvPr id="73" name="Shape 73"/>
          <p:cNvSpPr txBox="1"/>
          <p:nvPr>
            <p:ph idx="1" type="subTitle"/>
          </p:nvPr>
        </p:nvSpPr>
        <p:spPr>
          <a:xfrm>
            <a:off x="311700" y="2834125"/>
            <a:ext cx="8589300" cy="1423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Dennis Chase</a:t>
            </a:r>
            <a:endParaRPr/>
          </a:p>
          <a:p>
            <a:pPr indent="0" lvl="0" marL="0">
              <a:spcBef>
                <a:spcPts val="0"/>
              </a:spcBef>
              <a:spcAft>
                <a:spcPts val="0"/>
              </a:spcAft>
              <a:buNone/>
            </a:pPr>
            <a:r>
              <a:rPr lang="en"/>
              <a:t>Devonald Manney</a:t>
            </a:r>
            <a:endParaRPr/>
          </a:p>
          <a:p>
            <a:pPr indent="0" lvl="0" marL="0">
              <a:spcBef>
                <a:spcPts val="0"/>
              </a:spcBef>
              <a:spcAft>
                <a:spcPts val="0"/>
              </a:spcAft>
              <a:buNone/>
            </a:pPr>
            <a:r>
              <a:rPr lang="en"/>
              <a:t>Raiven Johnson</a:t>
            </a:r>
            <a:endParaRPr/>
          </a:p>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Student Overview</a:t>
            </a:r>
            <a:endParaRPr/>
          </a:p>
        </p:txBody>
      </p:sp>
      <p:pic>
        <p:nvPicPr>
          <p:cNvPr id="130" name="Shape 130"/>
          <p:cNvPicPr preferRelativeResize="0"/>
          <p:nvPr/>
        </p:nvPicPr>
        <p:blipFill>
          <a:blip r:embed="rId3">
            <a:alphaModFix/>
          </a:blip>
          <a:stretch>
            <a:fillRect/>
          </a:stretch>
        </p:blipFill>
        <p:spPr>
          <a:xfrm>
            <a:off x="4805425" y="1152519"/>
            <a:ext cx="2188575" cy="3445657"/>
          </a:xfrm>
          <a:prstGeom prst="rect">
            <a:avLst/>
          </a:prstGeom>
          <a:noFill/>
          <a:ln>
            <a:noFill/>
          </a:ln>
        </p:spPr>
      </p:pic>
      <p:pic>
        <p:nvPicPr>
          <p:cNvPr id="131" name="Shape 131"/>
          <p:cNvPicPr preferRelativeResize="0"/>
          <p:nvPr/>
        </p:nvPicPr>
        <p:blipFill>
          <a:blip r:embed="rId4">
            <a:alphaModFix/>
          </a:blip>
          <a:stretch>
            <a:fillRect/>
          </a:stretch>
        </p:blipFill>
        <p:spPr>
          <a:xfrm>
            <a:off x="2410100" y="1211350"/>
            <a:ext cx="2188587" cy="3442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FF"/>
        </a:solidFill>
      </p:bgPr>
    </p:bg>
    <p:spTree>
      <p:nvGrpSpPr>
        <p:cNvPr id="135" name="Shape 135"/>
        <p:cNvGrpSpPr/>
        <p:nvPr/>
      </p:nvGrpSpPr>
      <p:grpSpPr>
        <a:xfrm>
          <a:off x="0" y="0"/>
          <a:ext cx="0" cy="0"/>
          <a:chOff x="0" y="0"/>
          <a:chExt cx="0" cy="0"/>
        </a:xfrm>
      </p:grpSpPr>
      <p:sp>
        <p:nvSpPr>
          <p:cNvPr id="136" name="Shape 136"/>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126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Challenge</a:t>
            </a:r>
            <a:endParaRPr/>
          </a:p>
          <a:p>
            <a:pPr indent="0" lvl="0" marL="0" rtl="0" algn="ctr">
              <a:spcBef>
                <a:spcPts val="0"/>
              </a:spcBef>
              <a:spcAft>
                <a:spcPts val="0"/>
              </a:spcAft>
              <a:buNone/>
            </a:pPr>
            <a:r>
              <a:t/>
            </a:r>
            <a:endParaRPr sz="1400"/>
          </a:p>
          <a:p>
            <a:pPr indent="0" lvl="0" marL="0" algn="ctr">
              <a:spcBef>
                <a:spcPts val="0"/>
              </a:spcBef>
              <a:spcAft>
                <a:spcPts val="0"/>
              </a:spcAft>
              <a:buNone/>
            </a:pPr>
            <a:r>
              <a:rPr lang="en" sz="1400"/>
              <a:t>Build a student behavior tracking system</a:t>
            </a:r>
            <a:endParaRPr sz="1400"/>
          </a:p>
        </p:txBody>
      </p:sp>
      <p:sp>
        <p:nvSpPr>
          <p:cNvPr id="79" name="Shape 79"/>
          <p:cNvSpPr txBox="1"/>
          <p:nvPr>
            <p:ph idx="1" type="body"/>
          </p:nvPr>
        </p:nvSpPr>
        <p:spPr>
          <a:xfrm>
            <a:off x="2521750" y="2085975"/>
            <a:ext cx="6310500" cy="24828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There are plenty of classroom management apps and tools already available. We challenged ourselves to create an app to provide teachers with an easy tool to track and monitor students behavior in general.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Approach</a:t>
            </a:r>
            <a:endParaRPr/>
          </a:p>
          <a:p>
            <a:pPr indent="0" lvl="0" marL="0">
              <a:spcBef>
                <a:spcPts val="0"/>
              </a:spcBef>
              <a:spcAft>
                <a:spcPts val="0"/>
              </a:spcAft>
              <a:buNone/>
            </a:pPr>
            <a:r>
              <a:rPr lang="en" sz="1400"/>
              <a:t>Focus on building student behavior database</a:t>
            </a:r>
            <a:endParaRPr sz="1400"/>
          </a:p>
          <a:p>
            <a:pPr indent="0" lvl="0" marL="0">
              <a:spcBef>
                <a:spcPts val="0"/>
              </a:spcBef>
              <a:spcAft>
                <a:spcPts val="0"/>
              </a:spcAft>
              <a:buNone/>
            </a:pPr>
            <a:r>
              <a:t/>
            </a:r>
            <a:endParaRPr/>
          </a:p>
        </p:txBody>
      </p:sp>
      <p:sp>
        <p:nvSpPr>
          <p:cNvPr id="85" name="Shape 85"/>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Typical list style viewing of active students in a class</a:t>
            </a:r>
            <a:endParaRPr/>
          </a:p>
          <a:p>
            <a:pPr indent="-342900" lvl="0" marL="457200" rtl="0">
              <a:spcBef>
                <a:spcPts val="0"/>
              </a:spcBef>
              <a:spcAft>
                <a:spcPts val="0"/>
              </a:spcAft>
              <a:buSzPts val="1800"/>
              <a:buChar char="●"/>
            </a:pPr>
            <a:r>
              <a:rPr lang="en"/>
              <a:t>Provides teachers quick and intuitive means of documenting incidents, good or bad</a:t>
            </a:r>
            <a:endParaRPr/>
          </a:p>
          <a:p>
            <a:pPr indent="-342900" lvl="0" marL="457200">
              <a:spcBef>
                <a:spcPts val="0"/>
              </a:spcBef>
              <a:spcAft>
                <a:spcPts val="0"/>
              </a:spcAft>
              <a:buSzPts val="1800"/>
              <a:buChar char="●"/>
            </a:pPr>
            <a:r>
              <a:rPr lang="en"/>
              <a:t>Relieves headaches for review periods by giving specific points of reference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Our Solution</a:t>
            </a:r>
            <a:endParaRPr/>
          </a:p>
          <a:p>
            <a:pPr indent="0" lvl="0" marL="0">
              <a:spcBef>
                <a:spcPts val="0"/>
              </a:spcBef>
              <a:spcAft>
                <a:spcPts val="0"/>
              </a:spcAft>
              <a:buNone/>
            </a:pPr>
            <a:r>
              <a:t/>
            </a:r>
            <a:endParaRPr/>
          </a:p>
        </p:txBody>
      </p:sp>
      <p:sp>
        <p:nvSpPr>
          <p:cNvPr id="91" name="Shape 91"/>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Specific student selection</a:t>
            </a:r>
            <a:endParaRPr/>
          </a:p>
          <a:p>
            <a:pPr indent="-342900" lvl="0" marL="457200" rtl="0">
              <a:spcBef>
                <a:spcPts val="0"/>
              </a:spcBef>
              <a:spcAft>
                <a:spcPts val="0"/>
              </a:spcAft>
              <a:buSzPts val="1800"/>
              <a:buChar char="●"/>
            </a:pPr>
            <a:r>
              <a:rPr lang="en"/>
              <a:t>Updating and addition of specific student behavior events, with date selection, viewable in a list format</a:t>
            </a:r>
            <a:endParaRPr/>
          </a:p>
          <a:p>
            <a:pPr indent="-342900" lvl="0" marL="457200" rtl="0">
              <a:spcBef>
                <a:spcPts val="0"/>
              </a:spcBef>
              <a:spcAft>
                <a:spcPts val="0"/>
              </a:spcAft>
              <a:buSzPts val="1800"/>
              <a:buChar char="●"/>
            </a:pPr>
            <a:r>
              <a:rPr lang="en"/>
              <a:t>Customizability for unincluded behaviors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FF"/>
        </a:solidFill>
      </p:bgPr>
    </p:bg>
    <p:spTree>
      <p:nvGrpSpPr>
        <p:cNvPr id="95" name="Shape 95"/>
        <p:cNvGrpSpPr/>
        <p:nvPr/>
      </p:nvGrpSpPr>
      <p:grpSpPr>
        <a:xfrm>
          <a:off x="0" y="0"/>
          <a:ext cx="0" cy="0"/>
          <a:chOff x="0" y="0"/>
          <a:chExt cx="0" cy="0"/>
        </a:xfrm>
      </p:grpSpPr>
      <p:sp>
        <p:nvSpPr>
          <p:cNvPr id="96" name="Shape 96"/>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How It Works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Login</a:t>
            </a:r>
            <a:endParaRPr/>
          </a:p>
        </p:txBody>
      </p:sp>
      <p:pic>
        <p:nvPicPr>
          <p:cNvPr id="102" name="Shape 102"/>
          <p:cNvPicPr preferRelativeResize="0"/>
          <p:nvPr/>
        </p:nvPicPr>
        <p:blipFill>
          <a:blip r:embed="rId3">
            <a:alphaModFix/>
          </a:blip>
          <a:stretch>
            <a:fillRect/>
          </a:stretch>
        </p:blipFill>
        <p:spPr>
          <a:xfrm>
            <a:off x="2400250" y="1211350"/>
            <a:ext cx="1937786" cy="3444973"/>
          </a:xfrm>
          <a:prstGeom prst="rect">
            <a:avLst/>
          </a:prstGeom>
          <a:noFill/>
          <a:ln>
            <a:noFill/>
          </a:ln>
        </p:spPr>
      </p:pic>
      <p:pic>
        <p:nvPicPr>
          <p:cNvPr id="103" name="Shape 103"/>
          <p:cNvPicPr preferRelativeResize="0"/>
          <p:nvPr/>
        </p:nvPicPr>
        <p:blipFill>
          <a:blip r:embed="rId4">
            <a:alphaModFix/>
          </a:blip>
          <a:stretch>
            <a:fillRect/>
          </a:stretch>
        </p:blipFill>
        <p:spPr>
          <a:xfrm>
            <a:off x="4388675" y="1211378"/>
            <a:ext cx="1937776" cy="344492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Add/Remove Student</a:t>
            </a:r>
            <a:endParaRPr/>
          </a:p>
          <a:p>
            <a:pPr indent="0" lvl="0" marL="0">
              <a:spcBef>
                <a:spcPts val="0"/>
              </a:spcBef>
              <a:spcAft>
                <a:spcPts val="0"/>
              </a:spcAft>
              <a:buNone/>
            </a:pPr>
            <a:r>
              <a:t/>
            </a:r>
            <a:endParaRPr/>
          </a:p>
        </p:txBody>
      </p:sp>
      <p:pic>
        <p:nvPicPr>
          <p:cNvPr id="109" name="Shape 109"/>
          <p:cNvPicPr preferRelativeResize="0"/>
          <p:nvPr/>
        </p:nvPicPr>
        <p:blipFill>
          <a:blip r:embed="rId3">
            <a:alphaModFix/>
          </a:blip>
          <a:stretch>
            <a:fillRect/>
          </a:stretch>
        </p:blipFill>
        <p:spPr>
          <a:xfrm>
            <a:off x="2464550" y="1152962"/>
            <a:ext cx="1974388" cy="3510022"/>
          </a:xfrm>
          <a:prstGeom prst="rect">
            <a:avLst/>
          </a:prstGeom>
          <a:noFill/>
          <a:ln>
            <a:noFill/>
          </a:ln>
        </p:spPr>
      </p:pic>
      <p:pic>
        <p:nvPicPr>
          <p:cNvPr id="110" name="Shape 110"/>
          <p:cNvPicPr preferRelativeResize="0"/>
          <p:nvPr/>
        </p:nvPicPr>
        <p:blipFill>
          <a:blip r:embed="rId4">
            <a:alphaModFix/>
          </a:blip>
          <a:stretch>
            <a:fillRect/>
          </a:stretch>
        </p:blipFill>
        <p:spPr>
          <a:xfrm>
            <a:off x="4610075" y="1152925"/>
            <a:ext cx="1974398" cy="3510048"/>
          </a:xfrm>
          <a:prstGeom prst="rect">
            <a:avLst/>
          </a:prstGeom>
          <a:noFill/>
          <a:ln>
            <a:noFill/>
          </a:ln>
        </p:spPr>
      </p:pic>
      <p:pic>
        <p:nvPicPr>
          <p:cNvPr id="111" name="Shape 111"/>
          <p:cNvPicPr preferRelativeResize="0"/>
          <p:nvPr/>
        </p:nvPicPr>
        <p:blipFill>
          <a:blip r:embed="rId5">
            <a:alphaModFix/>
          </a:blip>
          <a:stretch>
            <a:fillRect/>
          </a:stretch>
        </p:blipFill>
        <p:spPr>
          <a:xfrm>
            <a:off x="6715337" y="1175375"/>
            <a:ext cx="2226263" cy="3510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Add Behaviors</a:t>
            </a:r>
            <a:endParaRPr/>
          </a:p>
          <a:p>
            <a:pPr indent="0" lvl="0" marL="0">
              <a:spcBef>
                <a:spcPts val="0"/>
              </a:spcBef>
              <a:spcAft>
                <a:spcPts val="0"/>
              </a:spcAft>
              <a:buNone/>
            </a:pPr>
            <a:r>
              <a:t/>
            </a:r>
            <a:endParaRPr/>
          </a:p>
        </p:txBody>
      </p:sp>
      <p:pic>
        <p:nvPicPr>
          <p:cNvPr id="117" name="Shape 117"/>
          <p:cNvPicPr preferRelativeResize="0"/>
          <p:nvPr/>
        </p:nvPicPr>
        <p:blipFill>
          <a:blip r:embed="rId3">
            <a:alphaModFix/>
          </a:blip>
          <a:stretch>
            <a:fillRect/>
          </a:stretch>
        </p:blipFill>
        <p:spPr>
          <a:xfrm>
            <a:off x="2400250" y="1250175"/>
            <a:ext cx="1948100" cy="3463302"/>
          </a:xfrm>
          <a:prstGeom prst="rect">
            <a:avLst/>
          </a:prstGeom>
          <a:noFill/>
          <a:ln>
            <a:noFill/>
          </a:ln>
        </p:spPr>
      </p:pic>
      <p:pic>
        <p:nvPicPr>
          <p:cNvPr id="118" name="Shape 118"/>
          <p:cNvPicPr preferRelativeResize="0"/>
          <p:nvPr/>
        </p:nvPicPr>
        <p:blipFill>
          <a:blip r:embed="rId4">
            <a:alphaModFix/>
          </a:blip>
          <a:stretch>
            <a:fillRect/>
          </a:stretch>
        </p:blipFill>
        <p:spPr>
          <a:xfrm>
            <a:off x="4481525" y="1250175"/>
            <a:ext cx="2197096" cy="34633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Behavior Tracking</a:t>
            </a:r>
            <a:endParaRPr/>
          </a:p>
        </p:txBody>
      </p:sp>
      <p:pic>
        <p:nvPicPr>
          <p:cNvPr id="124" name="Shape 124"/>
          <p:cNvPicPr preferRelativeResize="0"/>
          <p:nvPr/>
        </p:nvPicPr>
        <p:blipFill>
          <a:blip r:embed="rId3">
            <a:alphaModFix/>
          </a:blip>
          <a:stretch>
            <a:fillRect/>
          </a:stretch>
        </p:blipFill>
        <p:spPr>
          <a:xfrm>
            <a:off x="2410100" y="1211350"/>
            <a:ext cx="2205050" cy="34773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