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310" r:id="rId3"/>
    <p:sldId id="311" r:id="rId4"/>
    <p:sldId id="312" r:id="rId5"/>
    <p:sldId id="266" r:id="rId6"/>
    <p:sldId id="313" r:id="rId7"/>
    <p:sldId id="261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D1BE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5D3-9AC9-4BC2-ACF6-5CC6E2C79C5C}" type="datetimeFigureOut">
              <a:rPr lang="es-NI" smtClean="0"/>
              <a:t>1/8/2022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631E-AD7B-4B6D-BA84-03257A80599B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04716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5D3-9AC9-4BC2-ACF6-5CC6E2C79C5C}" type="datetimeFigureOut">
              <a:rPr lang="es-NI" smtClean="0"/>
              <a:t>1/8/2022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631E-AD7B-4B6D-BA84-03257A80599B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57513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5D3-9AC9-4BC2-ACF6-5CC6E2C79C5C}" type="datetimeFigureOut">
              <a:rPr lang="es-NI" smtClean="0"/>
              <a:t>1/8/2022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631E-AD7B-4B6D-BA84-03257A80599B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61628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5D3-9AC9-4BC2-ACF6-5CC6E2C79C5C}" type="datetimeFigureOut">
              <a:rPr lang="es-NI" smtClean="0"/>
              <a:t>1/8/2022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631E-AD7B-4B6D-BA84-03257A80599B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83926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5D3-9AC9-4BC2-ACF6-5CC6E2C79C5C}" type="datetimeFigureOut">
              <a:rPr lang="es-NI" smtClean="0"/>
              <a:t>1/8/2022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631E-AD7B-4B6D-BA84-03257A80599B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36202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5D3-9AC9-4BC2-ACF6-5CC6E2C79C5C}" type="datetimeFigureOut">
              <a:rPr lang="es-NI" smtClean="0"/>
              <a:t>1/8/2022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631E-AD7B-4B6D-BA84-03257A80599B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11566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5D3-9AC9-4BC2-ACF6-5CC6E2C79C5C}" type="datetimeFigureOut">
              <a:rPr lang="es-NI" smtClean="0"/>
              <a:t>1/8/2022</a:t>
            </a:fld>
            <a:endParaRPr lang="es-N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631E-AD7B-4B6D-BA84-03257A80599B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72733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5D3-9AC9-4BC2-ACF6-5CC6E2C79C5C}" type="datetimeFigureOut">
              <a:rPr lang="es-NI" smtClean="0"/>
              <a:t>1/8/2022</a:t>
            </a:fld>
            <a:endParaRPr lang="es-N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631E-AD7B-4B6D-BA84-03257A80599B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10843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5D3-9AC9-4BC2-ACF6-5CC6E2C79C5C}" type="datetimeFigureOut">
              <a:rPr lang="es-NI" smtClean="0"/>
              <a:t>1/8/2022</a:t>
            </a:fld>
            <a:endParaRPr lang="es-N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631E-AD7B-4B6D-BA84-03257A80599B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64517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5D3-9AC9-4BC2-ACF6-5CC6E2C79C5C}" type="datetimeFigureOut">
              <a:rPr lang="es-NI" smtClean="0"/>
              <a:t>1/8/2022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631E-AD7B-4B6D-BA84-03257A80599B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27143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5D3-9AC9-4BC2-ACF6-5CC6E2C79C5C}" type="datetimeFigureOut">
              <a:rPr lang="es-NI" smtClean="0"/>
              <a:t>1/8/2022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631E-AD7B-4B6D-BA84-03257A80599B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68711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E45D3-9AC9-4BC2-ACF6-5CC6E2C79C5C}" type="datetimeFigureOut">
              <a:rPr lang="es-NI" smtClean="0"/>
              <a:t>1/8/2022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E631E-AD7B-4B6D-BA84-03257A80599B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99357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NI" dirty="0"/>
              <a:t>Introducción a .NET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NI" dirty="0"/>
              <a:t>Componentes de la arquitectura .NET</a:t>
            </a:r>
          </a:p>
        </p:txBody>
      </p:sp>
    </p:spTree>
    <p:extLst>
      <p:ext uri="{BB962C8B-B14F-4D97-AF65-F5344CB8AC3E}">
        <p14:creationId xmlns:p14="http://schemas.microsoft.com/office/powerpoint/2010/main" val="377644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C9168-9B47-427B-B227-24AB7304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Datos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D0672EEC-FD10-4585-B095-D2DD0445F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104" y="1410864"/>
            <a:ext cx="7019792" cy="323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BBF2183-9D5E-4ECD-B726-97B74A1F3308}"/>
              </a:ext>
            </a:extLst>
          </p:cNvPr>
          <p:cNvSpPr/>
          <p:nvPr/>
        </p:nvSpPr>
        <p:spPr>
          <a:xfrm>
            <a:off x="838200" y="475312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NI" b="1" dirty="0"/>
              <a:t>Datos Compuestos: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NI" dirty="0"/>
              <a:t>En ocasiones se necesitan tipos de datos mas completos y estructurados: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NI" dirty="0"/>
              <a:t>Arreglos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NI" dirty="0"/>
              <a:t>Estructuras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NI" dirty="0"/>
              <a:t>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NI" dirty="0"/>
              <a:t>Objetos (POO)</a:t>
            </a:r>
          </a:p>
        </p:txBody>
      </p:sp>
    </p:spTree>
    <p:extLst>
      <p:ext uri="{BB962C8B-B14F-4D97-AF65-F5344CB8AC3E}">
        <p14:creationId xmlns:p14="http://schemas.microsoft.com/office/powerpoint/2010/main" val="3728090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60B04-1495-4135-8E34-58430CABA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Tipos de Datos .NET | Framework - Core</a:t>
            </a:r>
            <a:endParaRPr 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468A6F7-43D7-4B57-96AD-4AB779215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57"/>
          <a:stretch/>
        </p:blipFill>
        <p:spPr bwMode="auto">
          <a:xfrm>
            <a:off x="1921097" y="1233389"/>
            <a:ext cx="8152582" cy="501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8C7121F-1702-4C0A-B0F6-CB03EAE719FC}"/>
              </a:ext>
            </a:extLst>
          </p:cNvPr>
          <p:cNvSpPr/>
          <p:nvPr/>
        </p:nvSpPr>
        <p:spPr>
          <a:xfrm>
            <a:off x="838200" y="6308209"/>
            <a:ext cx="9901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NI" dirty="0"/>
              <a:t>** Curiosidad: </a:t>
            </a:r>
            <a:r>
              <a:rPr lang="es-NI" dirty="0" err="1"/>
              <a:t>.Net</a:t>
            </a:r>
            <a:r>
              <a:rPr lang="es-NI" dirty="0"/>
              <a:t> Core mantiene los tipos de datos primitivos, solo agrega unos con otros enfoques</a:t>
            </a:r>
          </a:p>
        </p:txBody>
      </p:sp>
    </p:spTree>
    <p:extLst>
      <p:ext uri="{BB962C8B-B14F-4D97-AF65-F5344CB8AC3E}">
        <p14:creationId xmlns:p14="http://schemas.microsoft.com/office/powerpoint/2010/main" val="211761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572D97A-6046-48ED-B7DF-12E1CF7798EF}"/>
              </a:ext>
            </a:extLst>
          </p:cNvPr>
          <p:cNvSpPr/>
          <p:nvPr/>
        </p:nvSpPr>
        <p:spPr>
          <a:xfrm>
            <a:off x="860610" y="67305"/>
            <a:ext cx="110265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NI" b="1" dirty="0"/>
              <a:t>Ámbito: </a:t>
            </a:r>
            <a:r>
              <a:rPr lang="es-NI" dirty="0"/>
              <a:t>Reglas de ámbito de un lenguaje son las reglas que controlan si un fragmento de código conoce o tiene acceso a otro fragmento de código o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NI" dirty="0"/>
              <a:t>Globales: El ámbito de una variable global son todas las funciones que componen el programa, cualquier función puede acceder a dichas variables para leer y escribir en ellas. Es decir, se puede hacer referencia a su dirección de memoria en cualquier parte del programa.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NI" dirty="0"/>
              <a:t>Locales: El ámbito se restringe a la función que la ha declarado se dice entonces que la variable es local a esa función. Esto implica que esa variable sólo va a poder ser manipulada en dicha sección, y no se podrá hacer referencia fuera de dicha sección.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553B92-57D1-4F3C-93CA-3AC71851D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07" y="3627778"/>
            <a:ext cx="4561434" cy="208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1D41680-E797-4A7C-882A-3B2552366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8655" y="3103290"/>
            <a:ext cx="4606795" cy="2764077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608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58011-D045-4CAE-9C1E-4E6BBC84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Estructuras de Control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0172BDD-3EAC-418D-B1D5-BD1D9091DA80}"/>
              </a:ext>
            </a:extLst>
          </p:cNvPr>
          <p:cNvSpPr/>
          <p:nvPr/>
        </p:nvSpPr>
        <p:spPr>
          <a:xfrm>
            <a:off x="950259" y="2967335"/>
            <a:ext cx="45809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NI" dirty="0"/>
              <a:t>Las estructuras de control permiten modificar el flujo de ejecución de las instrucciones de un programa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7236845-2981-4074-A412-8B2943CFA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8898"/>
            <a:ext cx="4800307" cy="32002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742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59EEC003-5874-4EFD-948D-4D114A315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63" y="433994"/>
            <a:ext cx="10203674" cy="599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182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F115D-1023-48C0-A3D4-8263C3AA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estructuras</a:t>
            </a:r>
          </a:p>
        </p:txBody>
      </p:sp>
      <p:pic>
        <p:nvPicPr>
          <p:cNvPr id="3" name="Picture 2" descr="Estructuras secuenciales">
            <a:extLst>
              <a:ext uri="{FF2B5EF4-FFF2-40B4-BE49-F238E27FC236}">
                <a16:creationId xmlns:a16="http://schemas.microsoft.com/office/drawing/2014/main" id="{DE753147-B761-4CB6-8AD6-395B93D7C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80" y="1580239"/>
            <a:ext cx="6460063" cy="412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276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structuras anidadas">
            <a:extLst>
              <a:ext uri="{FF2B5EF4-FFF2-40B4-BE49-F238E27FC236}">
                <a16:creationId xmlns:a16="http://schemas.microsoft.com/office/drawing/2014/main" id="{7762620E-9167-45EC-92F7-7857C0071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795" y="606240"/>
            <a:ext cx="6986588" cy="523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370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BCC5B8A-A0EB-4AB4-8DE0-58F1EBB79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970" y="410227"/>
            <a:ext cx="8050060" cy="603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718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D09B3-AEF2-416A-AC54-E4BEBD4A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Arrays</a:t>
            </a:r>
            <a:r>
              <a:rPr lang="es-ES" dirty="0"/>
              <a:t> y Listas</a:t>
            </a:r>
          </a:p>
        </p:txBody>
      </p:sp>
      <p:pic>
        <p:nvPicPr>
          <p:cNvPr id="3" name="Picture 2" descr="Interface Collection (API java). add, remove, size. Ejemplo ArrayList.  Diferencia con List. Streams (CU00917C)">
            <a:extLst>
              <a:ext uri="{FF2B5EF4-FFF2-40B4-BE49-F238E27FC236}">
                <a16:creationId xmlns:a16="http://schemas.microsoft.com/office/drawing/2014/main" id="{D70FFF5B-4B9A-4936-A057-ACB70C5F0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575" y="1282049"/>
            <a:ext cx="6843386" cy="525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613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5CEA530-04D3-4A63-A032-1B1B8BD28937}"/>
              </a:ext>
            </a:extLst>
          </p:cNvPr>
          <p:cNvSpPr/>
          <p:nvPr/>
        </p:nvSpPr>
        <p:spPr>
          <a:xfrm>
            <a:off x="1369512" y="464874"/>
            <a:ext cx="3722441" cy="4008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NI" dirty="0"/>
              <a:t>Los </a:t>
            </a:r>
            <a:r>
              <a:rPr lang="es-NI" dirty="0" err="1"/>
              <a:t>arrays</a:t>
            </a:r>
            <a:r>
              <a:rPr lang="es-NI" dirty="0"/>
              <a:t> son Inmutables, lo que quiere decir que una vez los inicializamos estos no cambian. Por ejemplo no podemos añadir o quitar elementos de un array.</a:t>
            </a:r>
          </a:p>
          <a:p>
            <a:endParaRPr lang="es-NI" dirty="0"/>
          </a:p>
          <a:p>
            <a:r>
              <a:rPr lang="es-NI" dirty="0"/>
              <a:t>Vs</a:t>
            </a:r>
          </a:p>
          <a:p>
            <a:br>
              <a:rPr lang="es-NI" dirty="0"/>
            </a:br>
            <a:r>
              <a:rPr lang="es-NI" dirty="0"/>
              <a:t>Cuando creamos una lista a diferencia de los </a:t>
            </a:r>
            <a:r>
              <a:rPr lang="es-NI" dirty="0" err="1"/>
              <a:t>arrays</a:t>
            </a:r>
            <a:r>
              <a:rPr lang="es-NI" dirty="0"/>
              <a:t> no utilizamos un índice, ya que estas al ser mutables no tienen un tamaño predefinido desde la inicialización, podemos añadir o quitar elementos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4942860-D7B0-4CA1-8A86-11E3D02BD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762" y="306177"/>
            <a:ext cx="3686175" cy="10477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E3F96B3-CB1A-41EC-A0C8-626E975B5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223" y="1400461"/>
            <a:ext cx="3993388" cy="1371600"/>
          </a:xfrm>
          <a:prstGeom prst="rect">
            <a:avLst/>
          </a:prstGeom>
        </p:spPr>
      </p:pic>
      <p:pic>
        <p:nvPicPr>
          <p:cNvPr id="5" name="Picture 2" descr="Lista - GlosarioIT: Glosario Informático">
            <a:extLst>
              <a:ext uri="{FF2B5EF4-FFF2-40B4-BE49-F238E27FC236}">
                <a16:creationId xmlns:a16="http://schemas.microsoft.com/office/drawing/2014/main" id="{C3E5B750-A93C-41C1-A304-BC371114E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637" y="3544865"/>
            <a:ext cx="4431415" cy="251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83E2336-9B38-4209-B6D7-94E6643CC298}"/>
              </a:ext>
            </a:extLst>
          </p:cNvPr>
          <p:cNvSpPr/>
          <p:nvPr/>
        </p:nvSpPr>
        <p:spPr>
          <a:xfrm>
            <a:off x="5890202" y="255641"/>
            <a:ext cx="4939430" cy="26766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DFA23C4-4CEF-43B1-9F90-C6C45907F4E0}"/>
              </a:ext>
            </a:extLst>
          </p:cNvPr>
          <p:cNvSpPr/>
          <p:nvPr/>
        </p:nvSpPr>
        <p:spPr>
          <a:xfrm>
            <a:off x="5890202" y="3093657"/>
            <a:ext cx="4932286" cy="3219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06DD1375-5719-446A-9FDF-58082362C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68" y="4703224"/>
            <a:ext cx="4123481" cy="154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98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02F76A8-022E-41B1-AC75-16D65E0E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Microsoft .NET?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AFCE3DD-91F2-4796-85B8-82B49744B323}"/>
              </a:ext>
            </a:extLst>
          </p:cNvPr>
          <p:cNvSpPr/>
          <p:nvPr/>
        </p:nvSpPr>
        <p:spPr>
          <a:xfrm>
            <a:off x="838200" y="139419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NI" dirty="0"/>
              <a:t>.NET es una </a:t>
            </a:r>
            <a:r>
              <a:rPr lang="es-NI" b="1" dirty="0"/>
              <a:t>plataforma de desarrollo </a:t>
            </a:r>
            <a:r>
              <a:rPr lang="es-NI" dirty="0"/>
              <a:t>(que es simplemente una manera de decir que es una colección de lenguajes y bibliotecas que pueden trabajar conjuntamente) para compilar o crear todo tipo de aplicaciones.</a:t>
            </a:r>
            <a:endParaRPr lang="es-CR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4CE16BE-CED9-4ABE-A10B-803C269142F1}"/>
              </a:ext>
            </a:extLst>
          </p:cNvPr>
          <p:cNvSpPr/>
          <p:nvPr/>
        </p:nvSpPr>
        <p:spPr>
          <a:xfrm>
            <a:off x="1238315" y="2135030"/>
            <a:ext cx="3453758" cy="29303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64BED4A-A321-49FD-BBE0-1F50AB4D0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315" y="2891522"/>
            <a:ext cx="3333685" cy="217390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3460681-4FF3-4D38-80BA-D541D72B4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64" y="2418767"/>
            <a:ext cx="3097236" cy="110988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0D7A632-2F24-4A51-BBC4-A69D95FBD4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349" y="5157205"/>
            <a:ext cx="1646509" cy="1484649"/>
          </a:xfrm>
          <a:prstGeom prst="rect">
            <a:avLst/>
          </a:prstGeom>
        </p:spPr>
      </p:pic>
      <p:sp>
        <p:nvSpPr>
          <p:cNvPr id="13" name="Flecha: doblada 12">
            <a:extLst>
              <a:ext uri="{FF2B5EF4-FFF2-40B4-BE49-F238E27FC236}">
                <a16:creationId xmlns:a16="http://schemas.microsoft.com/office/drawing/2014/main" id="{C9761938-85EB-4623-A369-5D2A71D3C487}"/>
              </a:ext>
            </a:extLst>
          </p:cNvPr>
          <p:cNvSpPr/>
          <p:nvPr/>
        </p:nvSpPr>
        <p:spPr>
          <a:xfrm rot="10800000" flipH="1">
            <a:off x="2161309" y="5421700"/>
            <a:ext cx="743847" cy="7112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8E1D8C0-6F48-4374-9EA0-93CB31D295CB}"/>
              </a:ext>
            </a:extLst>
          </p:cNvPr>
          <p:cNvSpPr txBox="1"/>
          <p:nvPr/>
        </p:nvSpPr>
        <p:spPr>
          <a:xfrm>
            <a:off x="1647068" y="2210040"/>
            <a:ext cx="279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Plataforma mesa de costura</a:t>
            </a:r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7FE9003-7EFC-4114-B84E-17753C6B2356}"/>
              </a:ext>
            </a:extLst>
          </p:cNvPr>
          <p:cNvSpPr txBox="1"/>
          <p:nvPr/>
        </p:nvSpPr>
        <p:spPr>
          <a:xfrm>
            <a:off x="1493500" y="4013679"/>
            <a:ext cx="2962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Componentes / Herramientas</a:t>
            </a:r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A07F28A-A888-46A7-AEA5-195893851FD7}"/>
              </a:ext>
            </a:extLst>
          </p:cNvPr>
          <p:cNvSpPr txBox="1"/>
          <p:nvPr/>
        </p:nvSpPr>
        <p:spPr>
          <a:xfrm>
            <a:off x="1709862" y="5073944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Hacer ropa</a:t>
            </a:r>
            <a:endParaRPr lang="en-US" dirty="0"/>
          </a:p>
        </p:txBody>
      </p:sp>
      <p:sp>
        <p:nvSpPr>
          <p:cNvPr id="17" name="Abrir llave 16">
            <a:extLst>
              <a:ext uri="{FF2B5EF4-FFF2-40B4-BE49-F238E27FC236}">
                <a16:creationId xmlns:a16="http://schemas.microsoft.com/office/drawing/2014/main" id="{006B66B1-7739-423F-998E-0C0462BA3527}"/>
              </a:ext>
            </a:extLst>
          </p:cNvPr>
          <p:cNvSpPr/>
          <p:nvPr/>
        </p:nvSpPr>
        <p:spPr>
          <a:xfrm rot="16200000">
            <a:off x="2688102" y="2038002"/>
            <a:ext cx="586039" cy="31817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CDAF28C0-BAB3-4F9D-B09C-65CC3BB9E407}"/>
              </a:ext>
            </a:extLst>
          </p:cNvPr>
          <p:cNvSpPr/>
          <p:nvPr/>
        </p:nvSpPr>
        <p:spPr>
          <a:xfrm>
            <a:off x="6895587" y="2135029"/>
            <a:ext cx="3453758" cy="29303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DB8C8658-6797-42BD-8C1B-B89E3C3E5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3660" y="2615478"/>
            <a:ext cx="628650" cy="62865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7E1DAE3B-DDF6-449A-B75F-6B7EDA53C0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9334" y="2586519"/>
            <a:ext cx="657225" cy="65722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23D136A-08E8-4F4E-8855-56BE446E3C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5169" y="2569853"/>
            <a:ext cx="657225" cy="699287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9753B968-7AC9-4AF0-B357-C9ADBD3CBC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2567" y="2615478"/>
            <a:ext cx="581025" cy="62865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CF7D9EC-7C0E-4C59-9A5A-488448ADCC4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928" t="13768" b="28359"/>
          <a:stretch/>
        </p:blipFill>
        <p:spPr>
          <a:xfrm>
            <a:off x="7095387" y="3270850"/>
            <a:ext cx="1214515" cy="369331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4611B27C-E85B-4A16-B2AE-5E782CD1DE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51637" y="3434862"/>
            <a:ext cx="1805364" cy="744322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7CCC9036-8D9B-4A2B-A563-603957D8AF8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" r="5454" b="3332"/>
          <a:stretch/>
        </p:blipFill>
        <p:spPr>
          <a:xfrm>
            <a:off x="7097243" y="3666238"/>
            <a:ext cx="495300" cy="441962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E5E56584-B30C-4EF5-BC98-35910D9AF8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63730" y="3666238"/>
            <a:ext cx="495300" cy="495300"/>
          </a:xfrm>
          <a:prstGeom prst="rect">
            <a:avLst/>
          </a:prstGeom>
        </p:spPr>
      </p:pic>
      <p:pic>
        <p:nvPicPr>
          <p:cNvPr id="27" name="Picture 2" descr="Microsoft to open source .NET Micro Framework | Ars Technica">
            <a:extLst>
              <a:ext uri="{FF2B5EF4-FFF2-40B4-BE49-F238E27FC236}">
                <a16:creationId xmlns:a16="http://schemas.microsoft.com/office/drawing/2014/main" id="{C1C741D5-E7BE-4679-9CCD-B7FF396ECE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5" b="13079"/>
          <a:stretch/>
        </p:blipFill>
        <p:spPr bwMode="auto">
          <a:xfrm>
            <a:off x="7909075" y="4198345"/>
            <a:ext cx="1653492" cy="77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F970185A-0B9E-4273-A67F-EDAA53F3189E}"/>
              </a:ext>
            </a:extLst>
          </p:cNvPr>
          <p:cNvSpPr txBox="1"/>
          <p:nvPr/>
        </p:nvSpPr>
        <p:spPr>
          <a:xfrm>
            <a:off x="7205066" y="2217187"/>
            <a:ext cx="298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Plataforma de desarrollo .NET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865D54-6640-4703-8E96-328BFFBC1A3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587" y="5153929"/>
            <a:ext cx="2189701" cy="1533902"/>
          </a:xfrm>
          <a:prstGeom prst="rect">
            <a:avLst/>
          </a:prstGeom>
        </p:spPr>
      </p:pic>
      <p:sp>
        <p:nvSpPr>
          <p:cNvPr id="5" name="Flecha: doblada 4">
            <a:extLst>
              <a:ext uri="{FF2B5EF4-FFF2-40B4-BE49-F238E27FC236}">
                <a16:creationId xmlns:a16="http://schemas.microsoft.com/office/drawing/2014/main" id="{0BCF73CB-8E21-489E-B1B8-A8CCFC96B56D}"/>
              </a:ext>
            </a:extLst>
          </p:cNvPr>
          <p:cNvSpPr/>
          <p:nvPr/>
        </p:nvSpPr>
        <p:spPr>
          <a:xfrm rot="10800000">
            <a:off x="9265651" y="5463810"/>
            <a:ext cx="658278" cy="71485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CF7EC93-457B-41D2-8354-479F83AD513D}"/>
              </a:ext>
            </a:extLst>
          </p:cNvPr>
          <p:cNvSpPr txBox="1"/>
          <p:nvPr/>
        </p:nvSpPr>
        <p:spPr>
          <a:xfrm>
            <a:off x="8979664" y="5091683"/>
            <a:ext cx="188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Crear aplicaciones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8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/>
      <p:bldP spid="15" grpId="0"/>
      <p:bldP spid="16" grpId="0"/>
      <p:bldP spid="17" grpId="0" animBg="1"/>
      <p:bldP spid="18" grpId="0" animBg="1"/>
      <p:bldP spid="28" grpId="0"/>
      <p:bldP spid="5" grpId="0" animBg="1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B1689-D0B2-4944-A108-EC8712EE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Modelos de aplicaciones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91CFD5-5F5A-48B0-86F4-03BF8F647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75612"/>
            <a:ext cx="9598756" cy="396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5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6F733-0DB9-48A0-88F1-852B45EB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212" y="2766218"/>
            <a:ext cx="3420035" cy="2003006"/>
          </a:xfrm>
        </p:spPr>
        <p:txBody>
          <a:bodyPr>
            <a:normAutofit fontScale="90000"/>
          </a:bodyPr>
          <a:lstStyle/>
          <a:p>
            <a:r>
              <a:rPr lang="es-ES" dirty="0"/>
              <a:t>Componentes de la Arquitectura </a:t>
            </a:r>
            <a:r>
              <a:rPr lang="es-ES" dirty="0" err="1"/>
              <a:t>.Net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06CDD4-E730-417C-AB2C-5B16910FE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6" y="205020"/>
            <a:ext cx="7715250" cy="4286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45989C3C-E50F-43B2-A886-8AAA63696532}"/>
              </a:ext>
            </a:extLst>
          </p:cNvPr>
          <p:cNvGrpSpPr/>
          <p:nvPr/>
        </p:nvGrpSpPr>
        <p:grpSpPr>
          <a:xfrm>
            <a:off x="4257676" y="4769224"/>
            <a:ext cx="1359963" cy="1920582"/>
            <a:chOff x="768" y="0"/>
            <a:chExt cx="1359963" cy="1920582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B527D0B5-4061-4BDA-A543-596D0C20110D}"/>
                </a:ext>
              </a:extLst>
            </p:cNvPr>
            <p:cNvSpPr/>
            <p:nvPr/>
          </p:nvSpPr>
          <p:spPr>
            <a:xfrm>
              <a:off x="768" y="0"/>
              <a:ext cx="1359963" cy="192058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ángulo: esquinas redondeadas 4">
              <a:extLst>
                <a:ext uri="{FF2B5EF4-FFF2-40B4-BE49-F238E27FC236}">
                  <a16:creationId xmlns:a16="http://schemas.microsoft.com/office/drawing/2014/main" id="{5FB126D3-E0C4-462C-8EA0-8E4CCE64488B}"/>
                </a:ext>
              </a:extLst>
            </p:cNvPr>
            <p:cNvSpPr txBox="1"/>
            <p:nvPr/>
          </p:nvSpPr>
          <p:spPr>
            <a:xfrm>
              <a:off x="40600" y="39832"/>
              <a:ext cx="1280299" cy="18409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R" sz="1200" b="1" i="0" kern="1200" dirty="0"/>
                <a:t>Interoperabilidad</a:t>
              </a:r>
              <a:endParaRPr lang="es-CR" sz="1200" kern="1200" dirty="0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1D10C79D-BAC6-451A-9683-30A93026D008}"/>
              </a:ext>
            </a:extLst>
          </p:cNvPr>
          <p:cNvGrpSpPr/>
          <p:nvPr/>
        </p:nvGrpSpPr>
        <p:grpSpPr>
          <a:xfrm>
            <a:off x="5846113" y="4769224"/>
            <a:ext cx="1359963" cy="1920582"/>
            <a:chOff x="1589205" y="0"/>
            <a:chExt cx="1359963" cy="1920582"/>
          </a:xfrm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AB5D35F7-52F2-432D-BBC9-DE0FBFD52A83}"/>
                </a:ext>
              </a:extLst>
            </p:cNvPr>
            <p:cNvSpPr/>
            <p:nvPr/>
          </p:nvSpPr>
          <p:spPr>
            <a:xfrm>
              <a:off x="1589205" y="0"/>
              <a:ext cx="1359963" cy="192058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ángulo: esquinas redondeadas 6">
              <a:extLst>
                <a:ext uri="{FF2B5EF4-FFF2-40B4-BE49-F238E27FC236}">
                  <a16:creationId xmlns:a16="http://schemas.microsoft.com/office/drawing/2014/main" id="{D31FD411-B96E-4B20-AA17-34C602BAF5D8}"/>
                </a:ext>
              </a:extLst>
            </p:cNvPr>
            <p:cNvSpPr txBox="1"/>
            <p:nvPr/>
          </p:nvSpPr>
          <p:spPr>
            <a:xfrm>
              <a:off x="1629037" y="39832"/>
              <a:ext cx="1280299" cy="18409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R" sz="1200" b="1" i="0" kern="1200"/>
                <a:t>Seguridad</a:t>
              </a:r>
              <a:endParaRPr lang="es-CR" sz="1200" kern="120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304BC04F-DA3A-4B21-A2D2-61747C3AFE9D}"/>
              </a:ext>
            </a:extLst>
          </p:cNvPr>
          <p:cNvGrpSpPr/>
          <p:nvPr/>
        </p:nvGrpSpPr>
        <p:grpSpPr>
          <a:xfrm>
            <a:off x="7434551" y="4769224"/>
            <a:ext cx="1359963" cy="1920582"/>
            <a:chOff x="3177643" y="0"/>
            <a:chExt cx="1359963" cy="1920582"/>
          </a:xfrm>
        </p:grpSpPr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465AF716-9E64-4698-9257-1F8F5403E670}"/>
                </a:ext>
              </a:extLst>
            </p:cNvPr>
            <p:cNvSpPr/>
            <p:nvPr/>
          </p:nvSpPr>
          <p:spPr>
            <a:xfrm>
              <a:off x="3177643" y="0"/>
              <a:ext cx="1359963" cy="192058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ángulo: esquinas redondeadas 8">
              <a:extLst>
                <a:ext uri="{FF2B5EF4-FFF2-40B4-BE49-F238E27FC236}">
                  <a16:creationId xmlns:a16="http://schemas.microsoft.com/office/drawing/2014/main" id="{EA1DD0B5-3F9E-40C9-8BD1-D20355DAC49E}"/>
                </a:ext>
              </a:extLst>
            </p:cNvPr>
            <p:cNvSpPr txBox="1"/>
            <p:nvPr/>
          </p:nvSpPr>
          <p:spPr>
            <a:xfrm>
              <a:off x="3217475" y="39832"/>
              <a:ext cx="1280299" cy="18409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R" sz="1200" b="1" i="0" kern="1200" dirty="0" err="1"/>
                <a:t>Common</a:t>
              </a:r>
              <a:r>
                <a:rPr lang="es-CR" sz="1200" b="1" i="0" kern="1200" dirty="0"/>
                <a:t> </a:t>
              </a:r>
              <a:r>
                <a:rPr lang="es-CR" sz="1200" b="1" i="0" kern="1200" dirty="0" err="1"/>
                <a:t>Language</a:t>
              </a:r>
              <a:r>
                <a:rPr lang="es-CR" sz="1200" b="1" i="0" kern="1200" dirty="0"/>
                <a:t> </a:t>
              </a:r>
              <a:r>
                <a:rPr lang="es-CR" sz="1200" b="1" i="0" kern="1200" dirty="0" err="1"/>
                <a:t>Runtime</a:t>
              </a:r>
              <a:r>
                <a:rPr lang="es-CR" sz="1200" b="1" i="0" kern="1200" dirty="0"/>
                <a:t> (CLR)</a:t>
              </a:r>
              <a:endParaRPr lang="es-CR" sz="1200" kern="1200" dirty="0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6B8BDD0C-91DE-4165-9D28-65F30C27C858}"/>
              </a:ext>
            </a:extLst>
          </p:cNvPr>
          <p:cNvGrpSpPr/>
          <p:nvPr/>
        </p:nvGrpSpPr>
        <p:grpSpPr>
          <a:xfrm>
            <a:off x="9022988" y="4769224"/>
            <a:ext cx="1359963" cy="1920582"/>
            <a:chOff x="4766080" y="0"/>
            <a:chExt cx="1359963" cy="1920582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DF41B1D8-3AF2-4B7F-BEBD-786279388876}"/>
                </a:ext>
              </a:extLst>
            </p:cNvPr>
            <p:cNvSpPr/>
            <p:nvPr/>
          </p:nvSpPr>
          <p:spPr>
            <a:xfrm>
              <a:off x="4766080" y="0"/>
              <a:ext cx="1359963" cy="192058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ángulo: esquinas redondeadas 10">
              <a:extLst>
                <a:ext uri="{FF2B5EF4-FFF2-40B4-BE49-F238E27FC236}">
                  <a16:creationId xmlns:a16="http://schemas.microsoft.com/office/drawing/2014/main" id="{906704E5-29A9-4520-B5A2-3E1C08D225B9}"/>
                </a:ext>
              </a:extLst>
            </p:cNvPr>
            <p:cNvSpPr txBox="1"/>
            <p:nvPr/>
          </p:nvSpPr>
          <p:spPr>
            <a:xfrm>
              <a:off x="4805912" y="39832"/>
              <a:ext cx="1280299" cy="18409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R" sz="1200" b="1" i="0" kern="1200"/>
                <a:t>Una biblioteca de clases comunes</a:t>
              </a:r>
              <a:endParaRPr lang="es-CR" sz="1200" kern="1200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C974B9B-C573-4E7D-832C-19C18D50735D}"/>
              </a:ext>
            </a:extLst>
          </p:cNvPr>
          <p:cNvGrpSpPr/>
          <p:nvPr/>
        </p:nvGrpSpPr>
        <p:grpSpPr>
          <a:xfrm>
            <a:off x="10611425" y="4769224"/>
            <a:ext cx="1359963" cy="1920582"/>
            <a:chOff x="6354517" y="0"/>
            <a:chExt cx="1359963" cy="1920582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8865BDB5-9717-4253-9CB0-85D5DC7CB7B0}"/>
                </a:ext>
              </a:extLst>
            </p:cNvPr>
            <p:cNvSpPr/>
            <p:nvPr/>
          </p:nvSpPr>
          <p:spPr>
            <a:xfrm>
              <a:off x="6354517" y="0"/>
              <a:ext cx="1359963" cy="192058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ángulo: esquinas redondeadas 12">
              <a:extLst>
                <a:ext uri="{FF2B5EF4-FFF2-40B4-BE49-F238E27FC236}">
                  <a16:creationId xmlns:a16="http://schemas.microsoft.com/office/drawing/2014/main" id="{4A64A299-0116-4906-987A-87438EE1294D}"/>
                </a:ext>
              </a:extLst>
            </p:cNvPr>
            <p:cNvSpPr txBox="1"/>
            <p:nvPr/>
          </p:nvSpPr>
          <p:spPr>
            <a:xfrm>
              <a:off x="6394349" y="39832"/>
              <a:ext cx="1280299" cy="18409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R" sz="1200" b="1" i="0" kern="1200" dirty="0"/>
                <a:t>Independencia del lenguaje utilizado</a:t>
              </a:r>
              <a:endParaRPr lang="es-CR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629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CLR – </a:t>
            </a:r>
            <a:r>
              <a:rPr lang="es-NI" dirty="0" err="1"/>
              <a:t>Common</a:t>
            </a:r>
            <a:r>
              <a:rPr lang="es-NI" dirty="0"/>
              <a:t> </a:t>
            </a:r>
            <a:r>
              <a:rPr lang="es-NI" dirty="0" err="1"/>
              <a:t>Language</a:t>
            </a:r>
            <a:r>
              <a:rPr lang="es-NI" dirty="0"/>
              <a:t> </a:t>
            </a:r>
            <a:r>
              <a:rPr lang="es-NI" dirty="0" err="1"/>
              <a:t>Runtime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762126"/>
            <a:ext cx="10515599" cy="4591050"/>
          </a:xfrm>
        </p:spPr>
        <p:txBody>
          <a:bodyPr>
            <a:normAutofit lnSpcReduction="10000"/>
          </a:bodyPr>
          <a:lstStyle/>
          <a:p>
            <a:r>
              <a:rPr lang="es-ES" dirty="0"/>
              <a:t>El CLR es el motor de ejecución (</a:t>
            </a:r>
            <a:r>
              <a:rPr lang="es-ES" dirty="0" err="1"/>
              <a:t>Runtime</a:t>
            </a:r>
            <a:r>
              <a:rPr lang="es-ES" dirty="0"/>
              <a:t>) de .NET</a:t>
            </a:r>
          </a:p>
          <a:p>
            <a:r>
              <a:rPr lang="es-ES" dirty="0"/>
              <a:t>Características</a:t>
            </a:r>
          </a:p>
          <a:p>
            <a:pPr lvl="1"/>
            <a:r>
              <a:rPr lang="es-ES" dirty="0"/>
              <a:t>Compilación </a:t>
            </a:r>
            <a:r>
              <a:rPr lang="es-ES" dirty="0" err="1"/>
              <a:t>Just</a:t>
            </a:r>
            <a:r>
              <a:rPr lang="es-ES" dirty="0"/>
              <a:t>-In-Time (JIT) del CIL a código nativo</a:t>
            </a:r>
          </a:p>
          <a:p>
            <a:pPr lvl="1"/>
            <a:r>
              <a:rPr lang="es-ES" dirty="0"/>
              <a:t>Gestión automática de memoria (</a:t>
            </a:r>
            <a:r>
              <a:rPr lang="es-ES" dirty="0" err="1"/>
              <a:t>Garbage</a:t>
            </a:r>
            <a:r>
              <a:rPr lang="es-ES" dirty="0"/>
              <a:t> </a:t>
            </a:r>
            <a:r>
              <a:rPr lang="es-ES" dirty="0" err="1"/>
              <a:t>Collector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Gestión de errores consistente (Excepciones)</a:t>
            </a:r>
          </a:p>
          <a:p>
            <a:pPr lvl="2"/>
            <a:r>
              <a:rPr lang="es-ES" dirty="0"/>
              <a:t>Cualquier error no gestionado es capturado por el CLR y no afecta a otras aplicaciones que se estén ejecutando</a:t>
            </a:r>
          </a:p>
          <a:p>
            <a:pPr lvl="1"/>
            <a:r>
              <a:rPr lang="es-ES" dirty="0"/>
              <a:t>Ejecución basada en componentes (</a:t>
            </a:r>
            <a:r>
              <a:rPr lang="es-ES" dirty="0" err="1"/>
              <a:t>Assemblies</a:t>
            </a:r>
            <a:r>
              <a:rPr lang="es-ES" dirty="0"/>
              <a:t> o ensamblados)</a:t>
            </a:r>
          </a:p>
          <a:p>
            <a:pPr lvl="1"/>
            <a:r>
              <a:rPr lang="es-ES" dirty="0"/>
              <a:t>Gestión de Seguridad</a:t>
            </a:r>
          </a:p>
          <a:p>
            <a:pPr lvl="2"/>
            <a:r>
              <a:rPr lang="es-ES" dirty="0"/>
              <a:t>Permite establecer políticas de seguridad</a:t>
            </a:r>
          </a:p>
          <a:p>
            <a:pPr lvl="1"/>
            <a:r>
              <a:rPr lang="es-ES" dirty="0" err="1"/>
              <a:t>Multithreading</a:t>
            </a:r>
            <a:endParaRPr lang="es-ES" dirty="0"/>
          </a:p>
          <a:p>
            <a:pPr lvl="2"/>
            <a:r>
              <a:rPr lang="es-ES" dirty="0"/>
              <a:t>Proporciona mecanismos de sincronización y acceso concurrente a recursos compartidos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189308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37D88-FDFF-4B60-9F70-3E1CEC8C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¿Sabías que?</a:t>
            </a:r>
          </a:p>
        </p:txBody>
      </p:sp>
      <p:pic>
        <p:nvPicPr>
          <p:cNvPr id="3" name="Marcador de contenido 3">
            <a:extLst>
              <a:ext uri="{FF2B5EF4-FFF2-40B4-BE49-F238E27FC236}">
                <a16:creationId xmlns:a16="http://schemas.microsoft.com/office/drawing/2014/main" id="{E124E0A4-FC23-48B8-B4B3-80DB71F61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816" y="1027906"/>
            <a:ext cx="6565426" cy="416904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70A04E1-AE10-44A3-A654-D319A1236AA0}"/>
              </a:ext>
            </a:extLst>
          </p:cNvPr>
          <p:cNvSpPr/>
          <p:nvPr/>
        </p:nvSpPr>
        <p:spPr>
          <a:xfrm>
            <a:off x="838200" y="1893385"/>
            <a:ext cx="43344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NI" dirty="0"/>
              <a:t>.NET </a:t>
            </a:r>
            <a:r>
              <a:rPr lang="es-NI" dirty="0" err="1"/>
              <a:t>Foundation</a:t>
            </a:r>
            <a:r>
              <a:rPr lang="es-NI" dirty="0"/>
              <a:t> es una organización incorporada el 31 de marzo de 2014 por Microsoft para mejorar el desarrollo de software de código abierto y la colaboración en torno a .NET Framework. </a:t>
            </a:r>
            <a:br>
              <a:rPr lang="es-NI" dirty="0"/>
            </a:br>
            <a:br>
              <a:rPr lang="es-NI" dirty="0"/>
            </a:br>
            <a:r>
              <a:rPr lang="es-NI" dirty="0"/>
              <a:t>Fue lanzado en la conferencia anual </a:t>
            </a:r>
            <a:r>
              <a:rPr lang="es-NI" dirty="0" err="1"/>
              <a:t>Build</a:t>
            </a:r>
            <a:r>
              <a:rPr lang="es-NI" dirty="0"/>
              <a:t> 2014 organizada por Microsoft</a:t>
            </a:r>
          </a:p>
        </p:txBody>
      </p:sp>
    </p:spTree>
    <p:extLst>
      <p:ext uri="{BB962C8B-B14F-4D97-AF65-F5344CB8AC3E}">
        <p14:creationId xmlns:p14="http://schemas.microsoft.com/office/powerpoint/2010/main" val="28116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.NET Schedule</a:t>
            </a:r>
            <a:endParaRPr lang="es-NI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BF8A7CC-0D4D-4D4A-8784-96C3476D1E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4"/>
          <a:stretch/>
        </p:blipFill>
        <p:spPr>
          <a:xfrm>
            <a:off x="381714" y="1407459"/>
            <a:ext cx="11428571" cy="523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1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A9ACD-C0DF-4EA8-9CAA-74A37C68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99C052-6D88-4F53-812E-07F1405B4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452595"/>
            <a:ext cx="11144250" cy="427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6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F616D4B-F945-4069-98BE-87F1DE3B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976" y="2766218"/>
            <a:ext cx="3160059" cy="1325563"/>
          </a:xfrm>
        </p:spPr>
        <p:txBody>
          <a:bodyPr/>
          <a:lstStyle/>
          <a:p>
            <a:r>
              <a:rPr lang="es-ES" dirty="0"/>
              <a:t>Comparativo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544C0AC-11F2-4F5C-8DF0-C516D2B7C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30" y="3969189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BCE8E4B-944E-4284-B131-586E87462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244" y="161828"/>
            <a:ext cx="6555288" cy="6534344"/>
          </a:xfrm>
          <a:prstGeom prst="roundRect">
            <a:avLst>
              <a:gd name="adj" fmla="val 6894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180132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5B6609553659141926F7D6897A23173" ma:contentTypeVersion="0" ma:contentTypeDescription="Crear nuevo documento." ma:contentTypeScope="" ma:versionID="e7ef3b6103999a56785ad6a34a98460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b2b1fa7a59e354d7f595b773242440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39131F-0E0F-406F-A3D3-944AB2DA21D3}"/>
</file>

<file path=customXml/itemProps2.xml><?xml version="1.0" encoding="utf-8"?>
<ds:datastoreItem xmlns:ds="http://schemas.openxmlformats.org/officeDocument/2006/customXml" ds:itemID="{E01C51F3-C3D6-4CB1-9C22-7254C8D5A32E}"/>
</file>

<file path=customXml/itemProps3.xml><?xml version="1.0" encoding="utf-8"?>
<ds:datastoreItem xmlns:ds="http://schemas.openxmlformats.org/officeDocument/2006/customXml" ds:itemID="{A5511CAB-4F15-4444-99DC-E8DDA25A3A9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9213</TotalTime>
  <Words>344</Words>
  <Application>Microsoft Office PowerPoint</Application>
  <PresentationFormat>Panorámica</PresentationFormat>
  <Paragraphs>53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Introducción a .NET</vt:lpstr>
      <vt:lpstr>¿Qué es Microsoft .NET?</vt:lpstr>
      <vt:lpstr>Modelos de aplicaciones</vt:lpstr>
      <vt:lpstr>Componentes de la Arquitectura .Net</vt:lpstr>
      <vt:lpstr>CLR – Common Language Runtime</vt:lpstr>
      <vt:lpstr>¿Sabías que?</vt:lpstr>
      <vt:lpstr>.NET Schedule</vt:lpstr>
      <vt:lpstr>Historia</vt:lpstr>
      <vt:lpstr>Comparativo</vt:lpstr>
      <vt:lpstr>Tipos de Datos</vt:lpstr>
      <vt:lpstr>Tipos de Datos .NET | Framework - Core</vt:lpstr>
      <vt:lpstr>Presentación de PowerPoint</vt:lpstr>
      <vt:lpstr>Estructuras de Control</vt:lpstr>
      <vt:lpstr>Presentación de PowerPoint</vt:lpstr>
      <vt:lpstr>Ejemplo de estructuras</vt:lpstr>
      <vt:lpstr>Presentación de PowerPoint</vt:lpstr>
      <vt:lpstr>Presentación de PowerPoint</vt:lpstr>
      <vt:lpstr>Arrays y Listas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Colecciones genéricas</dc:title>
  <dc:creator>Eugenio</dc:creator>
  <cp:lastModifiedBy>Lenovo</cp:lastModifiedBy>
  <cp:revision>127</cp:revision>
  <dcterms:created xsi:type="dcterms:W3CDTF">2021-10-01T20:16:46Z</dcterms:created>
  <dcterms:modified xsi:type="dcterms:W3CDTF">2022-08-02T03:00:42Z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0x01010075B6609553659141926F7D6897A23173</vt:lpwstr>
  </property>
</Properties>
</file>