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D1BE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5D3-9AC9-4BC2-ACF6-5CC6E2C79C5C}" type="datetimeFigureOut">
              <a:rPr lang="es-NI" smtClean="0"/>
              <a:t>1/8/2022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631E-AD7B-4B6D-BA84-03257A80599B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04716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5D3-9AC9-4BC2-ACF6-5CC6E2C79C5C}" type="datetimeFigureOut">
              <a:rPr lang="es-NI" smtClean="0"/>
              <a:t>1/8/2022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631E-AD7B-4B6D-BA84-03257A80599B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57513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5D3-9AC9-4BC2-ACF6-5CC6E2C79C5C}" type="datetimeFigureOut">
              <a:rPr lang="es-NI" smtClean="0"/>
              <a:t>1/8/2022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631E-AD7B-4B6D-BA84-03257A80599B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61628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5D3-9AC9-4BC2-ACF6-5CC6E2C79C5C}" type="datetimeFigureOut">
              <a:rPr lang="es-NI" smtClean="0"/>
              <a:t>1/8/2022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631E-AD7B-4B6D-BA84-03257A80599B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83926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5D3-9AC9-4BC2-ACF6-5CC6E2C79C5C}" type="datetimeFigureOut">
              <a:rPr lang="es-NI" smtClean="0"/>
              <a:t>1/8/2022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631E-AD7B-4B6D-BA84-03257A80599B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36202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5D3-9AC9-4BC2-ACF6-5CC6E2C79C5C}" type="datetimeFigureOut">
              <a:rPr lang="es-NI" smtClean="0"/>
              <a:t>1/8/2022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631E-AD7B-4B6D-BA84-03257A80599B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11566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5D3-9AC9-4BC2-ACF6-5CC6E2C79C5C}" type="datetimeFigureOut">
              <a:rPr lang="es-NI" smtClean="0"/>
              <a:t>1/8/2022</a:t>
            </a:fld>
            <a:endParaRPr lang="es-N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631E-AD7B-4B6D-BA84-03257A80599B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72733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5D3-9AC9-4BC2-ACF6-5CC6E2C79C5C}" type="datetimeFigureOut">
              <a:rPr lang="es-NI" smtClean="0"/>
              <a:t>1/8/2022</a:t>
            </a:fld>
            <a:endParaRPr lang="es-N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631E-AD7B-4B6D-BA84-03257A80599B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10843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5D3-9AC9-4BC2-ACF6-5CC6E2C79C5C}" type="datetimeFigureOut">
              <a:rPr lang="es-NI" smtClean="0"/>
              <a:t>1/8/2022</a:t>
            </a:fld>
            <a:endParaRPr lang="es-N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631E-AD7B-4B6D-BA84-03257A80599B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64517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5D3-9AC9-4BC2-ACF6-5CC6E2C79C5C}" type="datetimeFigureOut">
              <a:rPr lang="es-NI" smtClean="0"/>
              <a:t>1/8/2022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631E-AD7B-4B6D-BA84-03257A80599B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27143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5D3-9AC9-4BC2-ACF6-5CC6E2C79C5C}" type="datetimeFigureOut">
              <a:rPr lang="es-NI" smtClean="0"/>
              <a:t>1/8/2022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631E-AD7B-4B6D-BA84-03257A80599B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68711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E45D3-9AC9-4BC2-ACF6-5CC6E2C79C5C}" type="datetimeFigureOut">
              <a:rPr lang="es-NI" smtClean="0"/>
              <a:t>1/8/2022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E631E-AD7B-4B6D-BA84-03257A80599B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99357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32BF92B-EC92-45C8-B3CE-97627CD1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Programación I</a:t>
            </a:r>
            <a:endParaRPr lang="en-U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F94DE27-6AB6-4E53-9035-BF9262B46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NI" dirty="0"/>
              <a:t>Programación I es una asignatura básica que aborda temas de Programación Orientada a Objetos (P.O.O), tales como clases, objetos, herencia, interfaces y polimorfismo. De igual manera aborda temas como genéricos, colecciones e interfaces gráficas de usuario.</a:t>
            </a:r>
          </a:p>
          <a:p>
            <a:r>
              <a:rPr lang="es-NI" dirty="0"/>
              <a:t>La asignatura de Programación I se relaciona con asignaturas como </a:t>
            </a:r>
            <a:r>
              <a:rPr lang="es-NI" b="1" dirty="0"/>
              <a:t>Contabilidad Financiera, Contabilidad de Costos, Matemática I, Matemática II, Inglés I, Inglés II</a:t>
            </a:r>
            <a:r>
              <a:rPr lang="es-NI" dirty="0"/>
              <a:t>, implementando estos conocimientos en la construcción de aplicaciones enfocadas a resolver problemas de las mismas.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1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1D317-5163-4CDC-9A3E-142E9BA6F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Componentes formativos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5631DE-F397-40A0-AC1A-183746E7E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Investigación</a:t>
            </a:r>
            <a:endParaRPr lang="en-US" dirty="0"/>
          </a:p>
          <a:p>
            <a:r>
              <a:rPr lang="en-US" dirty="0" err="1"/>
              <a:t>Espíritu</a:t>
            </a:r>
            <a:r>
              <a:rPr lang="en-US" dirty="0"/>
              <a:t> </a:t>
            </a:r>
            <a:r>
              <a:rPr lang="en-US" dirty="0" err="1"/>
              <a:t>Emprendedor</a:t>
            </a:r>
            <a:endParaRPr lang="en-US" dirty="0"/>
          </a:p>
          <a:p>
            <a:r>
              <a:rPr lang="es-NI" dirty="0"/>
              <a:t>Tecnologías de la Información y la Comunicación (TIC)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71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06708-913E-4085-BE14-11ABE790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7A7C74-51FE-428E-8B64-6C4A28CF3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NI" dirty="0"/>
              <a:t>Desarrollar las habilidades, técnicas, destrezas y actitudes de la programación Orientado a Objetos, que se requieren para la implementación de aplicaciones de software de calidad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4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2E10F-A990-4AEF-9B27-8477C08C1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TEMÁTICO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ACFFA11-BBB1-4955-B521-FADDE58B05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271812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616">
                  <a:extLst>
                    <a:ext uri="{9D8B030D-6E8A-4147-A177-3AD203B41FA5}">
                      <a16:colId xmlns:a16="http://schemas.microsoft.com/office/drawing/2014/main" val="2730255068"/>
                    </a:ext>
                  </a:extLst>
                </a:gridCol>
                <a:gridCol w="5282213">
                  <a:extLst>
                    <a:ext uri="{9D8B030D-6E8A-4147-A177-3AD203B41FA5}">
                      <a16:colId xmlns:a16="http://schemas.microsoft.com/office/drawing/2014/main" val="1317638670"/>
                    </a:ext>
                  </a:extLst>
                </a:gridCol>
                <a:gridCol w="1509204">
                  <a:extLst>
                    <a:ext uri="{9D8B030D-6E8A-4147-A177-3AD203B41FA5}">
                      <a16:colId xmlns:a16="http://schemas.microsoft.com/office/drawing/2014/main" val="904050474"/>
                    </a:ext>
                  </a:extLst>
                </a:gridCol>
                <a:gridCol w="1473693">
                  <a:extLst>
                    <a:ext uri="{9D8B030D-6E8A-4147-A177-3AD203B41FA5}">
                      <a16:colId xmlns:a16="http://schemas.microsoft.com/office/drawing/2014/main" val="4259198232"/>
                    </a:ext>
                  </a:extLst>
                </a:gridCol>
                <a:gridCol w="1623874">
                  <a:extLst>
                    <a:ext uri="{9D8B030D-6E8A-4147-A177-3AD203B41FA5}">
                      <a16:colId xmlns:a16="http://schemas.microsoft.com/office/drawing/2014/main" val="1067416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NI" dirty="0" err="1"/>
                        <a:t>N°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UNIDADES TEMÁTICAS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TEORÍA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PRÁCTICA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de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813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NI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Introducción a .NET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372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NI" dirty="0"/>
                        <a:t>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Clases y Objetos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331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Herencia y Polimorfismo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88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NI" dirty="0"/>
                        <a:t>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Genéricos y Colecciones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06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NI" dirty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Programación Gráfica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47951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/>
                        <a:t>Total de horas </a:t>
                      </a:r>
                      <a:r>
                        <a:rPr lang="en-US" dirty="0" err="1"/>
                        <a:t>presenciales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56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84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98032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r"/>
                      <a:r>
                        <a:rPr lang="es-NI" dirty="0"/>
                        <a:t>2da evaluación parcial, 1ra y 2da convocatoria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6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01982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r"/>
                      <a:r>
                        <a:rPr lang="es-NI" dirty="0"/>
                        <a:t>TOTAL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90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367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51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3D3DC-C9CC-4823-B72B-AE47D26A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EVALUACIÓN DEL APRENDIZAJE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7708D7E-4374-4EF8-8B9A-E9C11BF8B8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7259098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92697236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8988345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8478112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s-NI" dirty="0"/>
                        <a:t>EVALUACIONES ORDINARIAS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54729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I </a:t>
                      </a:r>
                      <a:r>
                        <a:rPr lang="en-US" dirty="0" err="1"/>
                        <a:t>Evaluación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Parcial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Evaluaciones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Sistemáticas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NI" dirty="0"/>
                        <a:t>15%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6695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NI" dirty="0"/>
                        <a:t>25%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614476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II </a:t>
                      </a:r>
                      <a:r>
                        <a:rPr lang="en-US" dirty="0" err="1"/>
                        <a:t>Evaluación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Parcial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Evaluaciones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Sistemáticas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NI" dirty="0"/>
                        <a:t>15%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1211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Tarea de curso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98873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NI" dirty="0"/>
                        <a:t>25%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1835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r"/>
                      <a:r>
                        <a:rPr lang="es-NI" b="1" dirty="0"/>
                        <a:t>TOTAL</a:t>
                      </a:r>
                      <a:endParaRPr 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NI" b="1" dirty="0"/>
                        <a:t>100%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081509"/>
                  </a:ext>
                </a:extLst>
              </a:tr>
            </a:tbl>
          </a:graphicData>
        </a:graphic>
      </p:graphicFrame>
      <p:graphicFrame>
        <p:nvGraphicFramePr>
          <p:cNvPr id="5" name="Marcador de contenido 3">
            <a:extLst>
              <a:ext uri="{FF2B5EF4-FFF2-40B4-BE49-F238E27FC236}">
                <a16:creationId xmlns:a16="http://schemas.microsoft.com/office/drawing/2014/main" id="{EAB5FD0A-7773-487E-A0E4-615092387A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1576100"/>
              </p:ext>
            </p:extLst>
          </p:nvPr>
        </p:nvGraphicFramePr>
        <p:xfrm>
          <a:off x="838200" y="4421505"/>
          <a:ext cx="10515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92697236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8988345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8478112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s-NI" dirty="0"/>
                        <a:t>EVALUACIONES EXTRAORDINARIAS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54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Evaluación</a:t>
                      </a:r>
                      <a:r>
                        <a:rPr lang="en-US" dirty="0"/>
                        <a:t> de I </a:t>
                      </a:r>
                      <a:r>
                        <a:rPr lang="en-US" dirty="0" err="1"/>
                        <a:t>Convocatoria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NI" dirty="0"/>
                        <a:t>Examen (70%)</a:t>
                      </a:r>
                    </a:p>
                    <a:p>
                      <a:r>
                        <a:rPr lang="es-NI" dirty="0"/>
                        <a:t>Evaluaciones Sistemáticas (30%)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NI" dirty="0"/>
                        <a:t>100%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66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Evaluación</a:t>
                      </a:r>
                      <a:r>
                        <a:rPr lang="en-US" dirty="0"/>
                        <a:t> de II </a:t>
                      </a:r>
                      <a:r>
                        <a:rPr lang="en-US" dirty="0" err="1"/>
                        <a:t>Convocatoria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NI" dirty="0"/>
                        <a:t>Examen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NI" dirty="0"/>
                        <a:t>100%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183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43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90890-2027-4DB1-99E5-F2E0B679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6F8F4B-7FC9-4F02-8CA2-CF83B77F3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Textos básicos:</a:t>
            </a:r>
          </a:p>
          <a:p>
            <a:pPr lvl="1"/>
            <a:r>
              <a:rPr lang="en-US" dirty="0"/>
              <a:t>Price, Mark J. (2019). C# 8.0 and .NET Core 3.0 – Modern Cross-Platform Development. </a:t>
            </a:r>
            <a:r>
              <a:rPr lang="en-US" dirty="0" err="1"/>
              <a:t>Cuarta</a:t>
            </a:r>
            <a:r>
              <a:rPr lang="en-US" dirty="0"/>
              <a:t> </a:t>
            </a:r>
            <a:r>
              <a:rPr lang="en-US" dirty="0" err="1"/>
              <a:t>edición</a:t>
            </a:r>
            <a:r>
              <a:rPr lang="en-US" dirty="0"/>
              <a:t>. USA: </a:t>
            </a:r>
            <a:r>
              <a:rPr lang="en-US" dirty="0" err="1"/>
              <a:t>Packt</a:t>
            </a:r>
            <a:r>
              <a:rPr lang="en-US" dirty="0"/>
              <a:t> Publishing.</a:t>
            </a:r>
          </a:p>
          <a:p>
            <a:pPr lvl="1"/>
            <a:r>
              <a:rPr lang="en-US" dirty="0"/>
              <a:t>Torres </a:t>
            </a:r>
            <a:r>
              <a:rPr lang="en-US" dirty="0" err="1"/>
              <a:t>Remon</a:t>
            </a:r>
            <a:r>
              <a:rPr lang="en-US" dirty="0"/>
              <a:t>, Manuel. (2016). Desarrollo de </a:t>
            </a:r>
            <a:r>
              <a:rPr lang="en-US" dirty="0" err="1"/>
              <a:t>Aplicaciones</a:t>
            </a:r>
            <a:r>
              <a:rPr lang="en-US" dirty="0"/>
              <a:t> con Visual C#. Primera </a:t>
            </a:r>
            <a:r>
              <a:rPr lang="en-US" dirty="0" err="1"/>
              <a:t>edición</a:t>
            </a:r>
            <a:r>
              <a:rPr lang="en-US" dirty="0"/>
              <a:t>. Perú: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editora</a:t>
            </a:r>
            <a:r>
              <a:rPr lang="en-US" dirty="0"/>
              <a:t> Macro EIRL.</a:t>
            </a:r>
          </a:p>
          <a:p>
            <a:pPr lvl="1"/>
            <a:r>
              <a:rPr lang="en-US" dirty="0" err="1"/>
              <a:t>Albahari</a:t>
            </a:r>
            <a:r>
              <a:rPr lang="en-US" dirty="0"/>
              <a:t>, Joseph (2021). C# 9.0 in a Nutshell: The Definitive Reference. Primera </a:t>
            </a:r>
            <a:r>
              <a:rPr lang="en-US" dirty="0" err="1"/>
              <a:t>edición</a:t>
            </a:r>
            <a:r>
              <a:rPr lang="en-US" dirty="0"/>
              <a:t>. USA: O’ </a:t>
            </a:r>
            <a:r>
              <a:rPr lang="en-US"/>
              <a:t>Reilly Media.</a:t>
            </a:r>
            <a:endParaRPr lang="en-US" dirty="0"/>
          </a:p>
          <a:p>
            <a:r>
              <a:rPr lang="es-ES" dirty="0"/>
              <a:t>Textos complementarios:</a:t>
            </a:r>
          </a:p>
          <a:p>
            <a:pPr lvl="1"/>
            <a:r>
              <a:rPr lang="en-US" dirty="0" err="1"/>
              <a:t>Deitel</a:t>
            </a:r>
            <a:r>
              <a:rPr lang="en-US" dirty="0"/>
              <a:t> &amp; </a:t>
            </a:r>
            <a:r>
              <a:rPr lang="en-US" dirty="0" err="1"/>
              <a:t>Deitel</a:t>
            </a:r>
            <a:r>
              <a:rPr lang="en-US" dirty="0"/>
              <a:t>. (2007). C# 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programar</a:t>
            </a:r>
            <a:r>
              <a:rPr lang="en-US" dirty="0"/>
              <a:t>. Segunda </a:t>
            </a:r>
            <a:r>
              <a:rPr lang="en-US" dirty="0" err="1"/>
              <a:t>edición</a:t>
            </a:r>
            <a:r>
              <a:rPr lang="en-US" dirty="0"/>
              <a:t>. México: Pearson </a:t>
            </a:r>
            <a:r>
              <a:rPr lang="en-US" dirty="0" err="1"/>
              <a:t>Educación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Skeet, Jon. (2019). C# in Depth. </a:t>
            </a:r>
            <a:r>
              <a:rPr lang="en-US" dirty="0" err="1"/>
              <a:t>Cuarta</a:t>
            </a:r>
            <a:r>
              <a:rPr lang="en-US" dirty="0"/>
              <a:t> </a:t>
            </a:r>
            <a:r>
              <a:rPr lang="en-US" dirty="0" err="1"/>
              <a:t>edición</a:t>
            </a:r>
            <a:r>
              <a:rPr lang="en-US" dirty="0"/>
              <a:t>. USA: Manning Publications Co.</a:t>
            </a:r>
          </a:p>
          <a:p>
            <a:pPr lvl="1"/>
            <a:r>
              <a:rPr lang="en-US" dirty="0"/>
              <a:t>McMillan, Michael. (2007). Data Structures and Algorithms Using C#. Primera </a:t>
            </a:r>
            <a:r>
              <a:rPr lang="en-US" dirty="0" err="1"/>
              <a:t>edición</a:t>
            </a:r>
            <a:r>
              <a:rPr lang="en-US" dirty="0"/>
              <a:t>. USA: Cambridge University Press.</a:t>
            </a:r>
          </a:p>
        </p:txBody>
      </p:sp>
    </p:spTree>
    <p:extLst>
      <p:ext uri="{BB962C8B-B14F-4D97-AF65-F5344CB8AC3E}">
        <p14:creationId xmlns:p14="http://schemas.microsoft.com/office/powerpoint/2010/main" val="2400330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5B6609553659141926F7D6897A23173" ma:contentTypeVersion="0" ma:contentTypeDescription="Crear nuevo documento." ma:contentTypeScope="" ma:versionID="e7ef3b6103999a56785ad6a34a98460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b2b1fa7a59e354d7f595b773242440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B02527-907C-4504-8A1E-77A323EAB07C}"/>
</file>

<file path=customXml/itemProps2.xml><?xml version="1.0" encoding="utf-8"?>
<ds:datastoreItem xmlns:ds="http://schemas.openxmlformats.org/officeDocument/2006/customXml" ds:itemID="{C9E3150C-AD8C-4046-B73C-76EE677BCD03}"/>
</file>

<file path=customXml/itemProps3.xml><?xml version="1.0" encoding="utf-8"?>
<ds:datastoreItem xmlns:ds="http://schemas.openxmlformats.org/officeDocument/2006/customXml" ds:itemID="{A00088C5-A7E3-48E8-8C2A-9142EDE0737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2215</TotalTime>
  <Words>413</Words>
  <Application>Microsoft Office PowerPoint</Application>
  <PresentationFormat>Panorámica</PresentationFormat>
  <Paragraphs>81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Programación I</vt:lpstr>
      <vt:lpstr>Componentes formativos</vt:lpstr>
      <vt:lpstr>OBJETIVO GENERAL</vt:lpstr>
      <vt:lpstr>PLAN TEMÁTICO</vt:lpstr>
      <vt:lpstr>EVALUACIÓN DEL APRENDIZAJE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Colecciones genéricas</dc:title>
  <dc:creator>Eugenio</dc:creator>
  <cp:lastModifiedBy>Lenovo</cp:lastModifiedBy>
  <cp:revision>54</cp:revision>
  <dcterms:created xsi:type="dcterms:W3CDTF">2021-10-01T20:16:46Z</dcterms:created>
  <dcterms:modified xsi:type="dcterms:W3CDTF">2022-08-01T21:44:17Z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0x01010075B6609553659141926F7D6897A23173</vt:lpwstr>
  </property>
</Properties>
</file>