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C38C-273C-4B2E-A64F-646EC6583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B3DE4-4337-4A8E-A65B-E804BE3FE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3D45-CD78-47A1-B490-4E63A57F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B91B-6EDC-419F-BC0E-73A2184757D6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FF720-BD3A-4D82-A2E9-D3460AA5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62E0-22CD-4C39-A7CA-91B1E1E0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DA1-BB02-43BA-A482-89685C116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2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7E8A-A0D8-4324-B976-E85A3700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93BCB-6CCB-4645-95C3-96A649DDE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201E-A5F2-46FE-9B58-E6F5C98E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B91B-6EDC-419F-BC0E-73A2184757D6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4165-3A39-49B2-914E-8C956E88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7306-348B-45B3-8599-57F0B905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DA1-BB02-43BA-A482-89685C116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38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59879-B8C7-4365-8336-3EB2AB7A7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525CD-B4DB-4648-9E34-F85D814E2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BB1CA-B783-49BD-B9D6-A0E80661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B91B-6EDC-419F-BC0E-73A2184757D6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DAA4-DAF2-4DC1-A194-FB57B545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E4BFA-C6FD-425B-A785-3C50B0C1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DA1-BB02-43BA-A482-89685C116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6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C489-C71B-49E7-883F-CA00DF2F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F6B8-2FFD-431E-86DC-440829EA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D4E49-27E4-4A62-9666-A617B145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B91B-6EDC-419F-BC0E-73A2184757D6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2C472-6B26-42DF-982B-AABCF1B1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BEB3F-DC01-4F72-B63E-C0B9F821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DA1-BB02-43BA-A482-89685C116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66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C363-A844-46AA-B412-BB073657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F76C7-9F9F-4256-B523-30CD57B77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7D256-4A6D-45CA-A552-A4341510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B91B-6EDC-419F-BC0E-73A2184757D6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B023-81B8-4C37-9780-8BCB8ECB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06FD0-838E-4822-8DA2-ED4CD1F3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DA1-BB02-43BA-A482-89685C116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8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46DB-9863-4F14-B789-F253B196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A6FE-8130-4DE5-AA5D-6CD96EA0F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EB7F8-85D6-4437-A900-3E07DE115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377A6-E9CC-447E-8D20-517ACFB5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B91B-6EDC-419F-BC0E-73A2184757D6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1AF00-0211-44C2-80B8-B0D557C5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DE256-DC68-496C-965E-573DFEC9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DA1-BB02-43BA-A482-89685C116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4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027-2130-4E69-B5AD-D3234729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80437-673C-4BE7-8325-50C0CAE96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CD237-5DC5-4B20-8203-55B0DE21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77137-7FF0-45E1-BFBB-569652797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B971D-8A56-4F77-BC12-4CBF3ACDC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0C15B-0FE5-48E5-9FE3-A3397A7F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B91B-6EDC-419F-BC0E-73A2184757D6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66958-DEB9-4BF1-8D61-6A6F3B8F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2FDE4-6F59-49C0-AAF1-CA13655C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DA1-BB02-43BA-A482-89685C116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4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0022-52A7-4FC9-9A90-1D3D4D21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765F3-C002-4974-B97F-255E5D99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B91B-6EDC-419F-BC0E-73A2184757D6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2D5FF-5EA4-4C11-9066-248284F0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CF26E-00C6-4D32-8264-1BCF9F05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DA1-BB02-43BA-A482-89685C116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82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1D4BB-B4A8-4FE0-B95A-8B0007EC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B91B-6EDC-419F-BC0E-73A2184757D6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2A765-34C7-4515-8F2F-0A8EB427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78AAB-AACA-4EC6-AA84-17F5E948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DA1-BB02-43BA-A482-89685C116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0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C532-07B8-4B3E-94D8-3EE6EA6F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7AF9-3B97-445F-A4FF-AE687C6B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222DE-F792-4A20-A69F-5F089FD09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46DB2-91D3-4B8D-ACE3-EE24CCD5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B91B-6EDC-419F-BC0E-73A2184757D6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BF125-63CA-42F2-8DEA-21711B43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7EA59-B0F3-471B-AEEE-24EF283B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DA1-BB02-43BA-A482-89685C116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8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B5B9-F91F-4E86-A2E1-FA237209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F8206-ACB7-495E-BCE7-FB5FC02F2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6CFE1-E9ED-4271-B2CE-DF90979DA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CA87C-9931-4C3C-8FA6-56C27583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B91B-6EDC-419F-BC0E-73A2184757D6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7A6FB-6382-418C-9EF9-68BB3878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3F337-E4A0-4F17-A569-C302D0E3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7DA1-BB02-43BA-A482-89685C116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77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0F4EA-C211-40E1-B673-600AC9E9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DE942-80A4-417A-95D1-190DB5BC7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E8C2-07AE-47B9-A864-4F885D973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B91B-6EDC-419F-BC0E-73A2184757D6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17654-CBEB-42C1-9930-C77FB676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DAA1-9C64-4760-B828-E045D44FB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7DA1-BB02-43BA-A482-89685C116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DD8A-EEEE-466D-9061-84CE3D17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0E83-1789-487E-9448-FBFD94F2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it need to work across platforms or is Windows compatibility fine?</a:t>
            </a:r>
          </a:p>
          <a:p>
            <a:r>
              <a:rPr lang="en-GB" dirty="0"/>
              <a:t>Newest Application Development option for Windows called </a:t>
            </a:r>
            <a:r>
              <a:rPr lang="en-GB" dirty="0" err="1"/>
              <a:t>WinUI</a:t>
            </a:r>
            <a:r>
              <a:rPr lang="en-GB" dirty="0"/>
              <a:t> 3</a:t>
            </a:r>
          </a:p>
          <a:p>
            <a:r>
              <a:rPr lang="en-GB" dirty="0"/>
              <a:t>Supports lots of features</a:t>
            </a:r>
          </a:p>
          <a:p>
            <a:r>
              <a:rPr lang="en-GB" dirty="0"/>
              <a:t>Worked with WinForms before but – old and outdated</a:t>
            </a:r>
          </a:p>
          <a:p>
            <a:r>
              <a:rPr lang="en-GB" dirty="0"/>
              <a:t>Worth actually making a mock up?</a:t>
            </a:r>
          </a:p>
        </p:txBody>
      </p:sp>
    </p:spTree>
    <p:extLst>
      <p:ext uri="{BB962C8B-B14F-4D97-AF65-F5344CB8AC3E}">
        <p14:creationId xmlns:p14="http://schemas.microsoft.com/office/powerpoint/2010/main" val="162241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8F5E3C-0A79-4830-B69B-FD2ADBCD6B0C}"/>
              </a:ext>
            </a:extLst>
          </p:cNvPr>
          <p:cNvSpPr/>
          <p:nvPr/>
        </p:nvSpPr>
        <p:spPr>
          <a:xfrm>
            <a:off x="333375" y="293917"/>
            <a:ext cx="11553825" cy="6496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4191B7-A2D3-4C85-B5C7-390C31AE7A9E}"/>
              </a:ext>
            </a:extLst>
          </p:cNvPr>
          <p:cNvCxnSpPr/>
          <p:nvPr/>
        </p:nvCxnSpPr>
        <p:spPr>
          <a:xfrm>
            <a:off x="333375" y="662476"/>
            <a:ext cx="115538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55F83F-9213-466A-ABF8-535C4A23252B}"/>
              </a:ext>
            </a:extLst>
          </p:cNvPr>
          <p:cNvCxnSpPr>
            <a:cxnSpLocks/>
          </p:cNvCxnSpPr>
          <p:nvPr/>
        </p:nvCxnSpPr>
        <p:spPr>
          <a:xfrm>
            <a:off x="2183363" y="662476"/>
            <a:ext cx="0" cy="6127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lack and White floor plan of a modern unfurnished apartment for your  design. Vector blueprint suburban house. Architectural project. Stock  Vector | Adobe Stock">
            <a:extLst>
              <a:ext uri="{FF2B5EF4-FFF2-40B4-BE49-F238E27FC236}">
                <a16:creationId xmlns:a16="http://schemas.microsoft.com/office/drawing/2014/main" id="{EC8C5FD8-AD17-4CAA-973D-4BE5ADBC8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7" t="6017" r="13233" b="6604"/>
          <a:stretch/>
        </p:blipFill>
        <p:spPr bwMode="auto">
          <a:xfrm>
            <a:off x="6041649" y="1554332"/>
            <a:ext cx="4236093" cy="497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E29140-F967-4FE0-AEB7-E233D801CBAD}"/>
              </a:ext>
            </a:extLst>
          </p:cNvPr>
          <p:cNvCxnSpPr>
            <a:cxnSpLocks/>
          </p:cNvCxnSpPr>
          <p:nvPr/>
        </p:nvCxnSpPr>
        <p:spPr>
          <a:xfrm>
            <a:off x="4024601" y="662476"/>
            <a:ext cx="0" cy="6127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345370-70E9-4DE1-915B-3196023380C4}"/>
              </a:ext>
            </a:extLst>
          </p:cNvPr>
          <p:cNvCxnSpPr>
            <a:cxnSpLocks/>
          </p:cNvCxnSpPr>
          <p:nvPr/>
        </p:nvCxnSpPr>
        <p:spPr>
          <a:xfrm flipV="1">
            <a:off x="319087" y="992156"/>
            <a:ext cx="371321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B42740-2333-400E-AC31-2F943E77C4C7}"/>
              </a:ext>
            </a:extLst>
          </p:cNvPr>
          <p:cNvSpPr txBox="1"/>
          <p:nvPr/>
        </p:nvSpPr>
        <p:spPr>
          <a:xfrm>
            <a:off x="881888" y="661704"/>
            <a:ext cx="75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E271BE-B88A-4D10-8279-65CDC93438CB}"/>
              </a:ext>
            </a:extLst>
          </p:cNvPr>
          <p:cNvSpPr txBox="1"/>
          <p:nvPr/>
        </p:nvSpPr>
        <p:spPr>
          <a:xfrm>
            <a:off x="2738827" y="661704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Rooms</a:t>
            </a:r>
          </a:p>
        </p:txBody>
      </p:sp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F3E1E88A-4AAE-4440-A3D5-29E8BC55A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83329"/>
              </p:ext>
            </p:extLst>
          </p:nvPr>
        </p:nvGraphicFramePr>
        <p:xfrm>
          <a:off x="323604" y="1001315"/>
          <a:ext cx="1859759" cy="23225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9759">
                  <a:extLst>
                    <a:ext uri="{9D8B030D-6E8A-4147-A177-3AD203B41FA5}">
                      <a16:colId xmlns:a16="http://schemas.microsoft.com/office/drawing/2014/main" val="731654044"/>
                    </a:ext>
                  </a:extLst>
                </a:gridCol>
              </a:tblGrid>
              <a:tr h="580629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Ground Floor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736517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First Floor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70636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Second Floor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336113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10209"/>
                  </a:ext>
                </a:extLst>
              </a:tr>
            </a:tbl>
          </a:graphicData>
        </a:graphic>
      </p:graphicFrame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AE2B9E02-2346-4CA0-983C-6D3D03835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01158"/>
              </p:ext>
            </p:extLst>
          </p:nvPr>
        </p:nvGraphicFramePr>
        <p:xfrm>
          <a:off x="2172547" y="992156"/>
          <a:ext cx="1859759" cy="23225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9759">
                  <a:extLst>
                    <a:ext uri="{9D8B030D-6E8A-4147-A177-3AD203B41FA5}">
                      <a16:colId xmlns:a16="http://schemas.microsoft.com/office/drawing/2014/main" val="731654044"/>
                    </a:ext>
                  </a:extLst>
                </a:gridCol>
              </a:tblGrid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Entrance Hall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736517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Living Room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70636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Kitchen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336113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Bedroom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10209"/>
                  </a:ext>
                </a:extLst>
              </a:tr>
            </a:tbl>
          </a:graphicData>
        </a:graphic>
      </p:graphicFrame>
      <p:pic>
        <p:nvPicPr>
          <p:cNvPr id="19" name="Graphic 18" descr="Play with solid fill">
            <a:extLst>
              <a:ext uri="{FF2B5EF4-FFF2-40B4-BE49-F238E27FC236}">
                <a16:creationId xmlns:a16="http://schemas.microsoft.com/office/drawing/2014/main" id="{21460305-D471-4944-BCB4-940D9994D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5222" y="1156996"/>
            <a:ext cx="293520" cy="293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FCC502-43D5-4811-847A-F23A58F25FC1}"/>
              </a:ext>
            </a:extLst>
          </p:cNvPr>
          <p:cNvSpPr txBox="1"/>
          <p:nvPr/>
        </p:nvSpPr>
        <p:spPr>
          <a:xfrm>
            <a:off x="4935321" y="1438265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Living </a:t>
            </a:r>
          </a:p>
          <a:p>
            <a:r>
              <a:rPr lang="en-GB" sz="1600" dirty="0"/>
              <a:t>Room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183020-9E1F-4DB7-8BED-17C06B293483}"/>
              </a:ext>
            </a:extLst>
          </p:cNvPr>
          <p:cNvSpPr txBox="1"/>
          <p:nvPr/>
        </p:nvSpPr>
        <p:spPr>
          <a:xfrm>
            <a:off x="10287513" y="6197259"/>
            <a:ext cx="1107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Bedroom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398A73-D43A-4D03-A517-79631388459B}"/>
              </a:ext>
            </a:extLst>
          </p:cNvPr>
          <p:cNvSpPr txBox="1"/>
          <p:nvPr/>
        </p:nvSpPr>
        <p:spPr>
          <a:xfrm>
            <a:off x="10823384" y="1062752"/>
            <a:ext cx="80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Kitchen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94DE5-0400-413E-A0A1-5C7FD579C23E}"/>
              </a:ext>
            </a:extLst>
          </p:cNvPr>
          <p:cNvSpPr txBox="1"/>
          <p:nvPr/>
        </p:nvSpPr>
        <p:spPr>
          <a:xfrm>
            <a:off x="4777126" y="5467661"/>
            <a:ext cx="968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Entrance </a:t>
            </a:r>
          </a:p>
          <a:p>
            <a:r>
              <a:rPr lang="en-GB" sz="1600" dirty="0"/>
              <a:t>Hall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A7125F-5753-4FF6-97E0-B54B57598343}"/>
              </a:ext>
            </a:extLst>
          </p:cNvPr>
          <p:cNvCxnSpPr>
            <a:cxnSpLocks/>
          </p:cNvCxnSpPr>
          <p:nvPr/>
        </p:nvCxnSpPr>
        <p:spPr>
          <a:xfrm flipH="1" flipV="1">
            <a:off x="8966718" y="5062033"/>
            <a:ext cx="1252369" cy="1212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1D9518-A8E8-4268-AC15-227F6C086631}"/>
              </a:ext>
            </a:extLst>
          </p:cNvPr>
          <p:cNvCxnSpPr>
            <a:cxnSpLocks/>
          </p:cNvCxnSpPr>
          <p:nvPr/>
        </p:nvCxnSpPr>
        <p:spPr>
          <a:xfrm flipH="1">
            <a:off x="9679106" y="1468327"/>
            <a:ext cx="1232689" cy="1047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10DC9C-B7A9-44F2-8F10-7A1E984A61A5}"/>
              </a:ext>
            </a:extLst>
          </p:cNvPr>
          <p:cNvCxnSpPr>
            <a:cxnSpLocks/>
          </p:cNvCxnSpPr>
          <p:nvPr/>
        </p:nvCxnSpPr>
        <p:spPr>
          <a:xfrm flipV="1">
            <a:off x="5372777" y="5127347"/>
            <a:ext cx="1574478" cy="772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ECD0B6E-5EAC-4D6F-B387-9C1E29155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1624" y="312579"/>
            <a:ext cx="1427001" cy="33855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F3E33F-3E22-4116-9BD4-DBE14340AA15}"/>
              </a:ext>
            </a:extLst>
          </p:cNvPr>
          <p:cNvCxnSpPr>
            <a:cxnSpLocks/>
          </p:cNvCxnSpPr>
          <p:nvPr/>
        </p:nvCxnSpPr>
        <p:spPr>
          <a:xfrm>
            <a:off x="10431624" y="293917"/>
            <a:ext cx="0" cy="367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52F3851-16C2-4DCB-B346-AA33AF347D50}"/>
              </a:ext>
            </a:extLst>
          </p:cNvPr>
          <p:cNvSpPr/>
          <p:nvPr/>
        </p:nvSpPr>
        <p:spPr>
          <a:xfrm>
            <a:off x="7175242" y="1768327"/>
            <a:ext cx="1726163" cy="2075885"/>
          </a:xfrm>
          <a:prstGeom prst="rect">
            <a:avLst/>
          </a:prstGeom>
          <a:solidFill>
            <a:srgbClr val="F8CBA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3228F9-218D-49DE-951F-E70EAE6CCD81}"/>
              </a:ext>
            </a:extLst>
          </p:cNvPr>
          <p:cNvSpPr txBox="1"/>
          <p:nvPr/>
        </p:nvSpPr>
        <p:spPr>
          <a:xfrm>
            <a:off x="4689578" y="306910"/>
            <a:ext cx="1143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Main Form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80E9E1-B78E-4392-B003-59B44D55A083}"/>
              </a:ext>
            </a:extLst>
          </p:cNvPr>
          <p:cNvSpPr txBox="1"/>
          <p:nvPr/>
        </p:nvSpPr>
        <p:spPr>
          <a:xfrm>
            <a:off x="7282617" y="721259"/>
            <a:ext cx="1361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b="1" dirty="0"/>
              <a:t>Ground Floor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AF6C4E-99DA-487D-80C5-D2FAA05F021D}"/>
              </a:ext>
            </a:extLst>
          </p:cNvPr>
          <p:cNvSpPr/>
          <p:nvPr/>
        </p:nvSpPr>
        <p:spPr>
          <a:xfrm>
            <a:off x="6292976" y="4164120"/>
            <a:ext cx="1726163" cy="1406256"/>
          </a:xfrm>
          <a:prstGeom prst="rect">
            <a:avLst/>
          </a:prstGeom>
          <a:solidFill>
            <a:srgbClr val="F8CBA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548F5D-0686-4508-8F72-6E670148A5FC}"/>
              </a:ext>
            </a:extLst>
          </p:cNvPr>
          <p:cNvCxnSpPr/>
          <p:nvPr/>
        </p:nvCxnSpPr>
        <p:spPr>
          <a:xfrm>
            <a:off x="5615147" y="1768327"/>
            <a:ext cx="2054616" cy="595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C86B956-B8EB-4D64-AE12-3FEA9BA1CCF4}"/>
              </a:ext>
            </a:extLst>
          </p:cNvPr>
          <p:cNvSpPr/>
          <p:nvPr/>
        </p:nvSpPr>
        <p:spPr>
          <a:xfrm>
            <a:off x="9041363" y="1768326"/>
            <a:ext cx="1018855" cy="2075885"/>
          </a:xfrm>
          <a:prstGeom prst="rect">
            <a:avLst/>
          </a:prstGeom>
          <a:solidFill>
            <a:srgbClr val="F8CBA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E4639F-ED6F-42ED-8057-42BDF8A099DB}"/>
              </a:ext>
            </a:extLst>
          </p:cNvPr>
          <p:cNvSpPr/>
          <p:nvPr/>
        </p:nvSpPr>
        <p:spPr>
          <a:xfrm>
            <a:off x="8270467" y="4089405"/>
            <a:ext cx="1116129" cy="1480972"/>
          </a:xfrm>
          <a:prstGeom prst="rect">
            <a:avLst/>
          </a:prstGeom>
          <a:solidFill>
            <a:srgbClr val="F8CBA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3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9368B3-2A3F-4C9F-89D6-FD57467C00F6}"/>
              </a:ext>
            </a:extLst>
          </p:cNvPr>
          <p:cNvSpPr/>
          <p:nvPr/>
        </p:nvSpPr>
        <p:spPr>
          <a:xfrm>
            <a:off x="333375" y="293917"/>
            <a:ext cx="11553825" cy="6496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B19E6A-829B-4E25-BD7B-56AD94AEB65E}"/>
              </a:ext>
            </a:extLst>
          </p:cNvPr>
          <p:cNvCxnSpPr/>
          <p:nvPr/>
        </p:nvCxnSpPr>
        <p:spPr>
          <a:xfrm>
            <a:off x="333375" y="662476"/>
            <a:ext cx="115538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A11E44-DA61-4779-A820-D10F18A18F76}"/>
              </a:ext>
            </a:extLst>
          </p:cNvPr>
          <p:cNvCxnSpPr>
            <a:cxnSpLocks/>
          </p:cNvCxnSpPr>
          <p:nvPr/>
        </p:nvCxnSpPr>
        <p:spPr>
          <a:xfrm>
            <a:off x="2071391" y="662476"/>
            <a:ext cx="0" cy="6127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13EC60-FEE9-46C0-A3EB-FD77E06A5F73}"/>
              </a:ext>
            </a:extLst>
          </p:cNvPr>
          <p:cNvCxnSpPr>
            <a:cxnSpLocks/>
          </p:cNvCxnSpPr>
          <p:nvPr/>
        </p:nvCxnSpPr>
        <p:spPr>
          <a:xfrm>
            <a:off x="3614045" y="662476"/>
            <a:ext cx="0" cy="6127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8D6DB3-5C4D-4AA9-AD35-266BD92497AD}"/>
              </a:ext>
            </a:extLst>
          </p:cNvPr>
          <p:cNvCxnSpPr>
            <a:cxnSpLocks/>
          </p:cNvCxnSpPr>
          <p:nvPr/>
        </p:nvCxnSpPr>
        <p:spPr>
          <a:xfrm>
            <a:off x="319087" y="992157"/>
            <a:ext cx="4826144" cy="8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DBDAE0-9AD5-425C-A744-BD331D94DB45}"/>
              </a:ext>
            </a:extLst>
          </p:cNvPr>
          <p:cNvSpPr txBox="1"/>
          <p:nvPr/>
        </p:nvSpPr>
        <p:spPr>
          <a:xfrm>
            <a:off x="881888" y="661704"/>
            <a:ext cx="75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0C8EB-1D55-4227-B9E3-DE2E8829E488}"/>
              </a:ext>
            </a:extLst>
          </p:cNvPr>
          <p:cNvSpPr txBox="1"/>
          <p:nvPr/>
        </p:nvSpPr>
        <p:spPr>
          <a:xfrm>
            <a:off x="2458911" y="661704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Rooms</a:t>
            </a:r>
          </a:p>
        </p:txBody>
      </p:sp>
      <p:graphicFrame>
        <p:nvGraphicFramePr>
          <p:cNvPr id="12" name="Table 15">
            <a:extLst>
              <a:ext uri="{FF2B5EF4-FFF2-40B4-BE49-F238E27FC236}">
                <a16:creationId xmlns:a16="http://schemas.microsoft.com/office/drawing/2014/main" id="{6AEFB0A9-1BC0-4C56-AF2D-D2727A2F7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71997"/>
              </p:ext>
            </p:extLst>
          </p:nvPr>
        </p:nvGraphicFramePr>
        <p:xfrm>
          <a:off x="323605" y="1001315"/>
          <a:ext cx="1745138" cy="23225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5138">
                  <a:extLst>
                    <a:ext uri="{9D8B030D-6E8A-4147-A177-3AD203B41FA5}">
                      <a16:colId xmlns:a16="http://schemas.microsoft.com/office/drawing/2014/main" val="731654044"/>
                    </a:ext>
                  </a:extLst>
                </a:gridCol>
              </a:tblGrid>
              <a:tr h="580629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Ground Floor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736517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First Floor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70636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Second Floor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336113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10209"/>
                  </a:ext>
                </a:extLst>
              </a:tr>
            </a:tbl>
          </a:graphicData>
        </a:graphic>
      </p:graphicFrame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8603AB61-8657-41C0-88FA-759F4C3C0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90602"/>
              </p:ext>
            </p:extLst>
          </p:nvPr>
        </p:nvGraphicFramePr>
        <p:xfrm>
          <a:off x="2088569" y="1001487"/>
          <a:ext cx="1531186" cy="23225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31186">
                  <a:extLst>
                    <a:ext uri="{9D8B030D-6E8A-4147-A177-3AD203B41FA5}">
                      <a16:colId xmlns:a16="http://schemas.microsoft.com/office/drawing/2014/main" val="731654044"/>
                    </a:ext>
                  </a:extLst>
                </a:gridCol>
              </a:tblGrid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Entrance Hall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736517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Living Room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70636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Kitchen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336113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Bedroom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10209"/>
                  </a:ext>
                </a:extLst>
              </a:tr>
            </a:tbl>
          </a:graphicData>
        </a:graphic>
      </p:graphicFrame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id="{8156914E-58F5-48FD-87BB-18D1239F4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5222" y="1156996"/>
            <a:ext cx="293520" cy="2935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B0A56B-5F5A-4B07-AC62-D669B5E62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624" y="312579"/>
            <a:ext cx="1427001" cy="33855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D72394-1F74-4EA8-A5B7-581340C0B54A}"/>
              </a:ext>
            </a:extLst>
          </p:cNvPr>
          <p:cNvCxnSpPr>
            <a:cxnSpLocks/>
          </p:cNvCxnSpPr>
          <p:nvPr/>
        </p:nvCxnSpPr>
        <p:spPr>
          <a:xfrm>
            <a:off x="10431624" y="293917"/>
            <a:ext cx="0" cy="367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F4BF52-8802-4688-92C2-E251A32A36AE}"/>
              </a:ext>
            </a:extLst>
          </p:cNvPr>
          <p:cNvSpPr txBox="1"/>
          <p:nvPr/>
        </p:nvSpPr>
        <p:spPr>
          <a:xfrm>
            <a:off x="4345469" y="324154"/>
            <a:ext cx="205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Individual Room  Form</a:t>
            </a:r>
          </a:p>
        </p:txBody>
      </p:sp>
      <p:pic>
        <p:nvPicPr>
          <p:cNvPr id="26" name="Graphic 25" descr="Play with solid fill">
            <a:extLst>
              <a:ext uri="{FF2B5EF4-FFF2-40B4-BE49-F238E27FC236}">
                <a16:creationId xmlns:a16="http://schemas.microsoft.com/office/drawing/2014/main" id="{AE1ACF32-011C-4472-94B0-DD6897713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7622" y="2309741"/>
            <a:ext cx="293520" cy="2935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C893D82-722A-4AE0-AB90-8659E5FDE223}"/>
              </a:ext>
            </a:extLst>
          </p:cNvPr>
          <p:cNvSpPr txBox="1"/>
          <p:nvPr/>
        </p:nvSpPr>
        <p:spPr>
          <a:xfrm>
            <a:off x="3946454" y="641415"/>
            <a:ext cx="9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Options</a:t>
            </a:r>
          </a:p>
        </p:txBody>
      </p:sp>
      <p:graphicFrame>
        <p:nvGraphicFramePr>
          <p:cNvPr id="30" name="Table 15">
            <a:extLst>
              <a:ext uri="{FF2B5EF4-FFF2-40B4-BE49-F238E27FC236}">
                <a16:creationId xmlns:a16="http://schemas.microsoft.com/office/drawing/2014/main" id="{FECC5657-AD43-4ADF-B9C6-08EB1A750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86687"/>
              </p:ext>
            </p:extLst>
          </p:nvPr>
        </p:nvGraphicFramePr>
        <p:xfrm>
          <a:off x="3614045" y="1000799"/>
          <a:ext cx="1531186" cy="23819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31186">
                  <a:extLst>
                    <a:ext uri="{9D8B030D-6E8A-4147-A177-3AD203B41FA5}">
                      <a16:colId xmlns:a16="http://schemas.microsoft.com/office/drawing/2014/main" val="731654044"/>
                    </a:ext>
                  </a:extLst>
                </a:gridCol>
              </a:tblGrid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Live Force Map</a:t>
                      </a:r>
                      <a:endParaRPr lang="en-GB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736517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Heat 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70636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Alert History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336113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Gait Analysis</a:t>
                      </a:r>
                    </a:p>
                    <a:p>
                      <a:pPr algn="ctr"/>
                      <a:r>
                        <a:rPr lang="en-GB" dirty="0"/>
                        <a:t>Data?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10209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F71028-80FF-4CE1-860E-A8637EB0A662}"/>
              </a:ext>
            </a:extLst>
          </p:cNvPr>
          <p:cNvCxnSpPr>
            <a:cxnSpLocks/>
          </p:cNvCxnSpPr>
          <p:nvPr/>
        </p:nvCxnSpPr>
        <p:spPr>
          <a:xfrm>
            <a:off x="5138053" y="674913"/>
            <a:ext cx="0" cy="6127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7391AF-15F5-495B-9A5D-F9B2CF8F3FDA}"/>
              </a:ext>
            </a:extLst>
          </p:cNvPr>
          <p:cNvSpPr txBox="1"/>
          <p:nvPr/>
        </p:nvSpPr>
        <p:spPr>
          <a:xfrm>
            <a:off x="7714877" y="779914"/>
            <a:ext cx="1407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Overview</a:t>
            </a:r>
            <a:endParaRPr lang="en-GB" sz="2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0C8C93-143D-44E5-B61F-2FE16CFC82CA}"/>
              </a:ext>
            </a:extLst>
          </p:cNvPr>
          <p:cNvSpPr txBox="1"/>
          <p:nvPr/>
        </p:nvSpPr>
        <p:spPr>
          <a:xfrm>
            <a:off x="5696237" y="1848076"/>
            <a:ext cx="4839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Last Fall Alert – </a:t>
            </a:r>
            <a:r>
              <a:rPr lang="en-GB" sz="2400" dirty="0"/>
              <a:t>12:45:56 23/04/2022</a:t>
            </a:r>
            <a:endParaRPr lang="en-GB" sz="2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AA0FF7-900C-46DE-99FB-374FE9711ED0}"/>
              </a:ext>
            </a:extLst>
          </p:cNvPr>
          <p:cNvSpPr txBox="1"/>
          <p:nvPr/>
        </p:nvSpPr>
        <p:spPr>
          <a:xfrm>
            <a:off x="5696236" y="2522990"/>
            <a:ext cx="5876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Last Motion Detected – </a:t>
            </a:r>
            <a:r>
              <a:rPr lang="en-GB" sz="2400" dirty="0"/>
              <a:t>12:45:56 28/04/2022</a:t>
            </a:r>
            <a:endParaRPr lang="en-GB" sz="2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511CF-2B1F-41C1-BC90-75B990C7A576}"/>
              </a:ext>
            </a:extLst>
          </p:cNvPr>
          <p:cNvSpPr txBox="1"/>
          <p:nvPr/>
        </p:nvSpPr>
        <p:spPr>
          <a:xfrm>
            <a:off x="5694697" y="3253094"/>
            <a:ext cx="316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Last 24 hours heatmap:</a:t>
            </a:r>
            <a:endParaRPr lang="en-GB" sz="2800" b="1" dirty="0"/>
          </a:p>
        </p:txBody>
      </p:sp>
      <p:pic>
        <p:nvPicPr>
          <p:cNvPr id="39" name="Picture 4" descr="heatmap-building-schematic | zencontrol">
            <a:extLst>
              <a:ext uri="{FF2B5EF4-FFF2-40B4-BE49-F238E27FC236}">
                <a16:creationId xmlns:a16="http://schemas.microsoft.com/office/drawing/2014/main" id="{345A5111-34FC-43A4-AC92-2F4597E6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84" y="3928008"/>
            <a:ext cx="4048834" cy="254377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77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4FE4BA-CCBA-4E40-BD00-D964E8740C5D}"/>
              </a:ext>
            </a:extLst>
          </p:cNvPr>
          <p:cNvSpPr/>
          <p:nvPr/>
        </p:nvSpPr>
        <p:spPr>
          <a:xfrm>
            <a:off x="6229740" y="590938"/>
            <a:ext cx="5753877" cy="6061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2EC6C5-8CD7-40A7-AC41-BBAD7BC80B2C}"/>
              </a:ext>
            </a:extLst>
          </p:cNvPr>
          <p:cNvSpPr/>
          <p:nvPr/>
        </p:nvSpPr>
        <p:spPr>
          <a:xfrm>
            <a:off x="208383" y="590938"/>
            <a:ext cx="5753877" cy="6061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8EE8E-151E-4D9B-87D8-0049EA38FC1B}"/>
              </a:ext>
            </a:extLst>
          </p:cNvPr>
          <p:cNvSpPr txBox="1"/>
          <p:nvPr/>
        </p:nvSpPr>
        <p:spPr>
          <a:xfrm>
            <a:off x="2166127" y="710230"/>
            <a:ext cx="16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Live Force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2E8C5-7606-4C74-A8F0-967E552534C9}"/>
              </a:ext>
            </a:extLst>
          </p:cNvPr>
          <p:cNvSpPr/>
          <p:nvPr/>
        </p:nvSpPr>
        <p:spPr>
          <a:xfrm>
            <a:off x="429208" y="1838131"/>
            <a:ext cx="2771192" cy="3806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28F41-4E94-4BCD-B571-C0DC657A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8" y="1827175"/>
            <a:ext cx="2771192" cy="3806889"/>
          </a:xfrm>
          <a:prstGeom prst="rect">
            <a:avLst/>
          </a:prstGeom>
        </p:spPr>
      </p:pic>
      <p:pic>
        <p:nvPicPr>
          <p:cNvPr id="2050" name="Picture 2" descr="html - How to use css property linear-gradient to gradually change color  from red to yellow to green? - Stack Overflow">
            <a:extLst>
              <a:ext uri="{FF2B5EF4-FFF2-40B4-BE49-F238E27FC236}">
                <a16:creationId xmlns:a16="http://schemas.microsoft.com/office/drawing/2014/main" id="{8EF245A7-1771-408B-BBD5-E11C14972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0" r="15170"/>
          <a:stretch/>
        </p:blipFill>
        <p:spPr bwMode="auto">
          <a:xfrm>
            <a:off x="3517640" y="1866124"/>
            <a:ext cx="475862" cy="326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BB2DC1-ACFC-4E41-845D-FA444BA74785}"/>
              </a:ext>
            </a:extLst>
          </p:cNvPr>
          <p:cNvSpPr txBox="1"/>
          <p:nvPr/>
        </p:nvSpPr>
        <p:spPr>
          <a:xfrm>
            <a:off x="3993502" y="1841242"/>
            <a:ext cx="151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- Near Max. Force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51E79-371B-4BB9-9E94-9B288F02445B}"/>
              </a:ext>
            </a:extLst>
          </p:cNvPr>
          <p:cNvSpPr txBox="1"/>
          <p:nvPr/>
        </p:nvSpPr>
        <p:spPr>
          <a:xfrm>
            <a:off x="4015944" y="4824060"/>
            <a:ext cx="1487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- Near Min. Force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A0C2B-6C9E-4AD8-9096-24CC5710FFCD}"/>
              </a:ext>
            </a:extLst>
          </p:cNvPr>
          <p:cNvSpPr txBox="1"/>
          <p:nvPr/>
        </p:nvSpPr>
        <p:spPr>
          <a:xfrm>
            <a:off x="4033641" y="5337242"/>
            <a:ext cx="183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- No Measurable Force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23E25-4EB9-4A6E-9238-C9528C4EB257}"/>
              </a:ext>
            </a:extLst>
          </p:cNvPr>
          <p:cNvSpPr txBox="1"/>
          <p:nvPr/>
        </p:nvSpPr>
        <p:spPr>
          <a:xfrm>
            <a:off x="3530751" y="5337242"/>
            <a:ext cx="47586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sz="1400" dirty="0"/>
          </a:p>
        </p:txBody>
      </p:sp>
      <p:pic>
        <p:nvPicPr>
          <p:cNvPr id="2052" name="Picture 4" descr="heatmap-building-schematic | zencontrol">
            <a:extLst>
              <a:ext uri="{FF2B5EF4-FFF2-40B4-BE49-F238E27FC236}">
                <a16:creationId xmlns:a16="http://schemas.microsoft.com/office/drawing/2014/main" id="{9A85D04F-FBA4-4309-A6AB-362594968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8064" y="2460684"/>
            <a:ext cx="4048834" cy="254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B78F51-5E5D-4E2D-8B69-FDC859DE0A74}"/>
              </a:ext>
            </a:extLst>
          </p:cNvPr>
          <p:cNvSpPr txBox="1"/>
          <p:nvPr/>
        </p:nvSpPr>
        <p:spPr>
          <a:xfrm>
            <a:off x="7100596" y="6005452"/>
            <a:ext cx="2495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(Shows whole floor but our </a:t>
            </a:r>
          </a:p>
          <a:p>
            <a:r>
              <a:rPr lang="en-GB" sz="1400" dirty="0"/>
              <a:t>one would just show one room)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6F10FC-4BCA-4ADE-989C-625E780AE31A}"/>
              </a:ext>
            </a:extLst>
          </p:cNvPr>
          <p:cNvSpPr txBox="1"/>
          <p:nvPr/>
        </p:nvSpPr>
        <p:spPr>
          <a:xfrm>
            <a:off x="8423318" y="731682"/>
            <a:ext cx="11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Heat Map</a:t>
            </a:r>
          </a:p>
        </p:txBody>
      </p:sp>
      <p:graphicFrame>
        <p:nvGraphicFramePr>
          <p:cNvPr id="19" name="Table 15">
            <a:extLst>
              <a:ext uri="{FF2B5EF4-FFF2-40B4-BE49-F238E27FC236}">
                <a16:creationId xmlns:a16="http://schemas.microsoft.com/office/drawing/2014/main" id="{366BE6D6-6142-413E-8071-402CCB8C3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93825"/>
              </p:ext>
            </p:extLst>
          </p:nvPr>
        </p:nvGraphicFramePr>
        <p:xfrm>
          <a:off x="10017654" y="2149019"/>
          <a:ext cx="1745138" cy="29031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5138">
                  <a:extLst>
                    <a:ext uri="{9D8B030D-6E8A-4147-A177-3AD203B41FA5}">
                      <a16:colId xmlns:a16="http://schemas.microsoft.com/office/drawing/2014/main" val="731654044"/>
                    </a:ext>
                  </a:extLst>
                </a:gridCol>
              </a:tblGrid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Last hour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6736517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24 hours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70636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week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336113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Month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810209"/>
                  </a:ext>
                </a:extLst>
              </a:tr>
              <a:tr h="580629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/>
                        <a:t>Since installation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2832329"/>
                  </a:ext>
                </a:extLst>
              </a:tr>
            </a:tbl>
          </a:graphicData>
        </a:graphic>
      </p:graphicFrame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75FFC97A-483D-483C-A98B-E16023CDE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432925" y="2309741"/>
            <a:ext cx="293520" cy="2935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A9418E-59B3-4E35-8D4B-ABA8477884A2}"/>
              </a:ext>
            </a:extLst>
          </p:cNvPr>
          <p:cNvSpPr txBox="1"/>
          <p:nvPr/>
        </p:nvSpPr>
        <p:spPr>
          <a:xfrm>
            <a:off x="10515222" y="5252559"/>
            <a:ext cx="1145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(Drop down </a:t>
            </a:r>
          </a:p>
          <a:p>
            <a:r>
              <a:rPr lang="en-GB" sz="1400" dirty="0"/>
              <a:t>menu above)</a:t>
            </a:r>
          </a:p>
        </p:txBody>
      </p:sp>
    </p:spTree>
    <p:extLst>
      <p:ext uri="{BB962C8B-B14F-4D97-AF65-F5344CB8AC3E}">
        <p14:creationId xmlns:p14="http://schemas.microsoft.com/office/powerpoint/2010/main" val="371118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4FE4BA-CCBA-4E40-BD00-D964E8740C5D}"/>
              </a:ext>
            </a:extLst>
          </p:cNvPr>
          <p:cNvSpPr/>
          <p:nvPr/>
        </p:nvSpPr>
        <p:spPr>
          <a:xfrm>
            <a:off x="6120945" y="590938"/>
            <a:ext cx="5753877" cy="6061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2EC6C5-8CD7-40A7-AC41-BBAD7BC80B2C}"/>
              </a:ext>
            </a:extLst>
          </p:cNvPr>
          <p:cNvSpPr/>
          <p:nvPr/>
        </p:nvSpPr>
        <p:spPr>
          <a:xfrm>
            <a:off x="208383" y="590938"/>
            <a:ext cx="5753877" cy="6061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8EE8E-151E-4D9B-87D8-0049EA38FC1B}"/>
              </a:ext>
            </a:extLst>
          </p:cNvPr>
          <p:cNvSpPr txBox="1"/>
          <p:nvPr/>
        </p:nvSpPr>
        <p:spPr>
          <a:xfrm>
            <a:off x="2166127" y="710230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Alert History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6F10FC-4BCA-4ADE-989C-625E780AE31A}"/>
              </a:ext>
            </a:extLst>
          </p:cNvPr>
          <p:cNvSpPr txBox="1"/>
          <p:nvPr/>
        </p:nvSpPr>
        <p:spPr>
          <a:xfrm>
            <a:off x="8423318" y="731682"/>
            <a:ext cx="186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Gait Analysis Data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8B24DB-8014-4679-B55B-B619CFAF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74864"/>
              </p:ext>
            </p:extLst>
          </p:nvPr>
        </p:nvGraphicFramePr>
        <p:xfrm>
          <a:off x="367068" y="1800808"/>
          <a:ext cx="542724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811">
                  <a:extLst>
                    <a:ext uri="{9D8B030D-6E8A-4147-A177-3AD203B41FA5}">
                      <a16:colId xmlns:a16="http://schemas.microsoft.com/office/drawing/2014/main" val="3860781524"/>
                    </a:ext>
                  </a:extLst>
                </a:gridCol>
                <a:gridCol w="1356811">
                  <a:extLst>
                    <a:ext uri="{9D8B030D-6E8A-4147-A177-3AD203B41FA5}">
                      <a16:colId xmlns:a16="http://schemas.microsoft.com/office/drawing/2014/main" val="2208964312"/>
                    </a:ext>
                  </a:extLst>
                </a:gridCol>
                <a:gridCol w="1356811">
                  <a:extLst>
                    <a:ext uri="{9D8B030D-6E8A-4147-A177-3AD203B41FA5}">
                      <a16:colId xmlns:a16="http://schemas.microsoft.com/office/drawing/2014/main" val="2016780185"/>
                    </a:ext>
                  </a:extLst>
                </a:gridCol>
                <a:gridCol w="1356811">
                  <a:extLst>
                    <a:ext uri="{9D8B030D-6E8A-4147-A177-3AD203B41FA5}">
                      <a16:colId xmlns:a16="http://schemas.microsoft.com/office/drawing/2014/main" val="2005395207"/>
                    </a:ext>
                  </a:extLst>
                </a:gridCol>
              </a:tblGrid>
              <a:tr h="504582">
                <a:tc>
                  <a:txBody>
                    <a:bodyPr/>
                    <a:lstStyle/>
                    <a:p>
                      <a:r>
                        <a:rPr lang="en-GB" dirty="0"/>
                        <a:t>Alert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Alert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to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 Alarm?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79293"/>
                  </a:ext>
                </a:extLst>
              </a:tr>
              <a:tr h="504582">
                <a:tc>
                  <a:txBody>
                    <a:bodyPr/>
                    <a:lstStyle/>
                    <a:p>
                      <a:r>
                        <a:rPr lang="en-GB" dirty="0"/>
                        <a:t>23:45:32</a:t>
                      </a:r>
                    </a:p>
                    <a:p>
                      <a:r>
                        <a:rPr lang="en-GB" dirty="0"/>
                        <a:t>12/03/2022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00:02:34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319053"/>
                  </a:ext>
                </a:extLst>
              </a:tr>
              <a:tr h="504582">
                <a:tc>
                  <a:txBody>
                    <a:bodyPr/>
                    <a:lstStyle/>
                    <a:p>
                      <a:r>
                        <a:rPr lang="en-GB" dirty="0"/>
                        <a:t>05:45:32</a:t>
                      </a:r>
                    </a:p>
                    <a:p>
                      <a:r>
                        <a:rPr lang="en-GB" dirty="0"/>
                        <a:t>23/01/2022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00:01:44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21180"/>
                  </a:ext>
                </a:extLst>
              </a:tr>
              <a:tr h="504582">
                <a:tc>
                  <a:txBody>
                    <a:bodyPr/>
                    <a:lstStyle/>
                    <a:p>
                      <a:r>
                        <a:rPr lang="en-GB" dirty="0"/>
                        <a:t>15:45:32</a:t>
                      </a:r>
                    </a:p>
                    <a:p>
                      <a:r>
                        <a:rPr lang="en-GB" dirty="0"/>
                        <a:t>17/08/2021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Sensor Malfunction??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00:05:04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84469"/>
                  </a:ext>
                </a:extLst>
              </a:tr>
              <a:tr h="504582">
                <a:tc>
                  <a:txBody>
                    <a:bodyPr/>
                    <a:lstStyle/>
                    <a:p>
                      <a:r>
                        <a:rPr lang="en-GB" dirty="0"/>
                        <a:t>21:35:32</a:t>
                      </a:r>
                    </a:p>
                    <a:p>
                      <a:r>
                        <a:rPr lang="en-GB" dirty="0"/>
                        <a:t>10/05/2021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00:00:39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113395"/>
                  </a:ext>
                </a:extLst>
              </a:tr>
              <a:tr h="504582">
                <a:tc>
                  <a:txBody>
                    <a:bodyPr/>
                    <a:lstStyle/>
                    <a:p>
                      <a:r>
                        <a:rPr lang="en-GB" dirty="0"/>
                        <a:t>20:43:42</a:t>
                      </a:r>
                    </a:p>
                    <a:p>
                      <a:r>
                        <a:rPr lang="en-GB" dirty="0"/>
                        <a:t>26/02/2021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00:02:13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12788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3A5916C-A4B8-427B-8B8B-AE13576A1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9570"/>
              </p:ext>
            </p:extLst>
          </p:nvPr>
        </p:nvGraphicFramePr>
        <p:xfrm>
          <a:off x="6474409" y="2687320"/>
          <a:ext cx="4837624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05355">
                  <a:extLst>
                    <a:ext uri="{9D8B030D-6E8A-4147-A177-3AD203B41FA5}">
                      <a16:colId xmlns:a16="http://schemas.microsoft.com/office/drawing/2014/main" val="1427083446"/>
                    </a:ext>
                  </a:extLst>
                </a:gridCol>
                <a:gridCol w="2632269">
                  <a:extLst>
                    <a:ext uri="{9D8B030D-6E8A-4147-A177-3AD203B41FA5}">
                      <a16:colId xmlns:a16="http://schemas.microsoft.com/office/drawing/2014/main" val="173793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Average step force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91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Steps per minute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43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Average stride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70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 Spent standing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7687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927CBF-A014-412F-A09C-CCDCDDEF2DF8}"/>
              </a:ext>
            </a:extLst>
          </p:cNvPr>
          <p:cNvSpPr txBox="1"/>
          <p:nvPr/>
        </p:nvSpPr>
        <p:spPr>
          <a:xfrm>
            <a:off x="6474409" y="1800808"/>
            <a:ext cx="22300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Person      </a:t>
            </a:r>
          </a:p>
        </p:txBody>
      </p:sp>
      <p:pic>
        <p:nvPicPr>
          <p:cNvPr id="22" name="Graphic 21" descr="Play with solid fill">
            <a:extLst>
              <a:ext uri="{FF2B5EF4-FFF2-40B4-BE49-F238E27FC236}">
                <a16:creationId xmlns:a16="http://schemas.microsoft.com/office/drawing/2014/main" id="{C75F2D0A-3E3D-450C-9820-CE90A060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276558" y="1838714"/>
            <a:ext cx="293520" cy="2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6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229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GUI Development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Development</dc:title>
  <dc:creator>Ben Scriven</dc:creator>
  <cp:lastModifiedBy>Ben Scriven</cp:lastModifiedBy>
  <cp:revision>1</cp:revision>
  <dcterms:created xsi:type="dcterms:W3CDTF">2022-03-14T15:34:47Z</dcterms:created>
  <dcterms:modified xsi:type="dcterms:W3CDTF">2022-03-14T16:56:27Z</dcterms:modified>
</cp:coreProperties>
</file>