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302" r:id="rId3"/>
    <p:sldId id="303" r:id="rId4"/>
    <p:sldId id="304" r:id="rId5"/>
    <p:sldId id="305" r:id="rId6"/>
    <p:sldId id="293" r:id="rId7"/>
    <p:sldId id="294" r:id="rId8"/>
    <p:sldId id="295" r:id="rId9"/>
    <p:sldId id="296" r:id="rId10"/>
    <p:sldId id="298" r:id="rId11"/>
    <p:sldId id="297" r:id="rId12"/>
    <p:sldId id="299" r:id="rId13"/>
    <p:sldId id="300" r:id="rId14"/>
    <p:sldId id="301" r:id="rId15"/>
    <p:sldId id="283" r:id="rId16"/>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2" autoAdjust="0"/>
    <p:restoredTop sz="74405" autoAdjust="0"/>
  </p:normalViewPr>
  <p:slideViewPr>
    <p:cSldViewPr snapToGrid="0">
      <p:cViewPr varScale="1">
        <p:scale>
          <a:sx n="79" d="100"/>
          <a:sy n="79" d="100"/>
        </p:scale>
        <p:origin x="43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pPr/>
              <a:t>2021/11/21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solidFill>
                  <a:srgbClr val="4D4D4D"/>
                </a:solidFill>
                <a:effectLst/>
                <a:latin typeface="Times New Roman" panose="02020603050405020304" pitchFamily="18" charset="0"/>
                <a:ea typeface="等线" panose="02010600030101010101" pitchFamily="2" charset="-122"/>
                <a:cs typeface="Times New Roman" panose="02020603050405020304" pitchFamily="18" charset="0"/>
              </a:rPr>
              <a:t>Good afternoon everyone, I am very honored to give this speech about the Design and experimental verification of under-actuated prosthetic hand.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dirty="0">
                <a:solidFill>
                  <a:srgbClr val="4D4D4D"/>
                </a:solidFill>
                <a:effectLst/>
                <a:latin typeface="Times New Roman" panose="02020603050405020304" pitchFamily="18" charset="0"/>
                <a:ea typeface="等线" panose="02010600030101010101" pitchFamily="2" charset="-122"/>
              </a:rPr>
              <a:t>Today I would like to present the results of our studies performed at </a:t>
            </a:r>
            <a:r>
              <a:rPr lang="en-US" altLang="zh-CN" sz="1800" dirty="0" err="1">
                <a:solidFill>
                  <a:srgbClr val="4D4D4D"/>
                </a:solidFill>
                <a:effectLst/>
                <a:latin typeface="Times New Roman" panose="02020603050405020304" pitchFamily="18" charset="0"/>
                <a:ea typeface="等线" panose="02010600030101010101" pitchFamily="2" charset="-122"/>
              </a:rPr>
              <a:t>Beihang</a:t>
            </a:r>
            <a:r>
              <a:rPr lang="en-US" altLang="zh-CN" sz="1800" dirty="0">
                <a:solidFill>
                  <a:srgbClr val="4D4D4D"/>
                </a:solidFill>
                <a:effectLst/>
                <a:latin typeface="Times New Roman" panose="02020603050405020304" pitchFamily="18" charset="0"/>
                <a:ea typeface="等线" panose="02010600030101010101" pitchFamily="2" charset="-122"/>
              </a:rPr>
              <a:t> University.</a:t>
            </a:r>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E3033"/>
                </a:solidFill>
                <a:effectLst/>
                <a:latin typeface="Arial" panose="020B0604020202020204" pitchFamily="34" charset="0"/>
              </a:rPr>
              <a:t>After the experiment, the experimental results were summarized and discussed to analyze the future direction of prosthetic hand optimization</a:t>
            </a: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10</a:t>
            </a:fld>
            <a:endParaRPr lang="zh-CN" altLang="en-US"/>
          </a:p>
        </p:txBody>
      </p:sp>
    </p:spTree>
    <p:extLst>
      <p:ext uri="{BB962C8B-B14F-4D97-AF65-F5344CB8AC3E}">
        <p14:creationId xmlns:p14="http://schemas.microsoft.com/office/powerpoint/2010/main" val="842918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trajectories we got before were used to analyze the influence of the degree of flexion of the prosthetic hand in the grasping process on the success rate of power grasping and the stability of precision grasping.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 shown in Fig. 6 (a). The flexion trajectories of the fingertips are highly coincident with the reduction trajectory except for thumb. This is related to the number of driving lines. There are two pairs of thumb driving lines, corresponding to the extension-adduction and flexion-extension. However, each of the other four fingers is driven by only one pair of driving lines (a driving line and a reset line). In actual movement, the friction force on the driving lines will lead to the inconsistent change speed of the length of the two pairs of driving lines in thumb, resulting in the low coincidence of the motion trajectory of the thumb fingertip in the reciprocating movement.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Well, since the length change of each pair of driving lines is constant, the initial and final fingertip positions of the prosthetic hand remain basically unchanged after several open and close movements, which also verifies the effect of the reset lines on maintaining the initial posture of the prosthetic hand.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dirty="0">
                <a:effectLst/>
                <a:latin typeface="等线" panose="02010600030101010101" pitchFamily="2" charset="-122"/>
                <a:cs typeface="Times New Roman" panose="02020603050405020304" pitchFamily="18" charset="0"/>
              </a:rPr>
              <a:t>Let's move on to figure B, as we can see, as the displacement of the linear motor increases, the fingers are more gathered while the bending degree increases, which is consistent with the motion characteristics of the human hand, whereas in previous designs of prosthetic hands, the four fingers usually remain parallel in bending. And t</a:t>
            </a:r>
            <a:r>
              <a:rPr lang="en-US" altLang="zh-CN" sz="1800" dirty="0">
                <a:effectLst/>
                <a:highlight>
                  <a:srgbClr val="FFFF00"/>
                </a:highlight>
                <a:latin typeface="等线" panose="02010600030101010101" pitchFamily="2" charset="-122"/>
                <a:cs typeface="Times New Roman" panose="02020603050405020304" pitchFamily="18" charset="0"/>
              </a:rPr>
              <a:t>he convergence characteristic of prosthetic hand is due to the optimization of palm configuration</a:t>
            </a:r>
            <a:r>
              <a:rPr lang="en-US" altLang="zh-CN" sz="1800" dirty="0">
                <a:effectLst/>
                <a:latin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11</a:t>
            </a:fld>
            <a:endParaRPr lang="zh-CN" altLang="en-US"/>
          </a:p>
        </p:txBody>
      </p:sp>
    </p:spTree>
    <p:extLst>
      <p:ext uri="{BB962C8B-B14F-4D97-AF65-F5344CB8AC3E}">
        <p14:creationId xmlns:p14="http://schemas.microsoft.com/office/powerpoint/2010/main" val="193570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grasping success rates of six experimental objects corresponding to the displacement of linear motor is shown in Fig. 7. For the six objects selected in the experiment, the grasping success rate increases with the increase of linear motor displacement, which is more obvious in the grasping of non-spherical objects.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addition, when grasping spherical objects, this prosthetic hand can achieve a high success rate even when the fingers are less bent, which fully reflects the features and advantages of the prosthetic hand's convergence. The above results indicate that increasing the convergence of the finger of the prosthetic hand can improve the success rate of power grasping, which is of great significance to improve the ability of the prosthetic hand to perform ADL.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compliance of the prosthetic hand plays an important role in power grasping. With the traction of the driving line, both fingers and palms will produce elastic deformation. The fingers will bend first and continue to slide along the surface of the object to achieve a larger envelope and contact area after touching the object. If the linear motor is still moving forward when all fingers are restricted by the object, the palm of the hand will bend inwards. Since the stiffness of the palm is greater than that of the finger, the grabbing power of the fingertips will increase at the same time, thus increasing the success rate of the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power grasping.</a:t>
            </a:r>
          </a:p>
          <a:p>
            <a:pPr algn="l"/>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What’s more , the feeling of the participants using the EMG sensor in the experiment is also one of the factors affecting the success rate of grasping. As we can see in Fig. 8. when grasping an object, the subject tends to continue to exert a high intensity force in order to maintain the stable grip of the object, which is much higher than that need to maintain the flexion of the prosthetic hand. After the experiment, some subjects responded that the grasping process was laborious and the forearm felt sore. Therefore, improving the compliance of EMG control and reducing the operation burden of users are the key to improve the availability of prosthetic hand in the future.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12</a:t>
            </a:fld>
            <a:endParaRPr lang="zh-CN" altLang="en-US"/>
          </a:p>
        </p:txBody>
      </p:sp>
    </p:spTree>
    <p:extLst>
      <p:ext uri="{BB962C8B-B14F-4D97-AF65-F5344CB8AC3E}">
        <p14:creationId xmlns:p14="http://schemas.microsoft.com/office/powerpoint/2010/main" val="3726920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experimental results of the precise grasping test of the prosthetic hand are shown in Fig. 9. As the displacement of the driving line increases, the precision grip stability of the prosthetic hand increases significantly, which is related to the stiffness change of the finger during flexion: as the bending degree increases the stiffness of the finger increases at the same time. When the displacement of the driving line is the same, the deformation of the finger from the non-grasping state to the grasping state is the source of the positive pressure exerted by the fingertip on the object, which is proportional to the detachment force measured in the experiment. Therefore, improving the stiffness of the prosthetic hand is conducive to improving the stability of accurate grasping.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3765"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13</a:t>
            </a:fld>
            <a:endParaRPr lang="zh-CN" altLang="en-US"/>
          </a:p>
        </p:txBody>
      </p:sp>
    </p:spTree>
    <p:extLst>
      <p:ext uri="{BB962C8B-B14F-4D97-AF65-F5344CB8AC3E}">
        <p14:creationId xmlns:p14="http://schemas.microsoft.com/office/powerpoint/2010/main" val="210107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conclusion, we proposed a new structure design and driving scheme of the prosthetic hand. The bionic designed palm configuration is verified by the fingertip motion track test and the power grasping experiment. The antagonistic (reset) line and movable guide pulleys are added to adjust the initial posture and initial stiffness of the finger; and the prosthetic hand is driven by a single motor, which can be controlled by EMG.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above design reduces the weight of the prosthetic hand and makes it more convenient for ULAs to use. Adjusting the displacement of the linear motor can improve the compliance of the prosthetic hand to the shape of the object, but to further improve the grasping performance of the prosthetic hand, the stiffness of the finger needs to be adjustable to improve the compliance of the prosthetic hand to the stiffness of the grabbed object.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optimization of prosthetic hand in the future also includes improving the compliance of EMG control to reduce the operation burden of ULAs. In addition, the actuation would be improved by using a high torque steering motor to make the structure compact.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14</a:t>
            </a:fld>
            <a:endParaRPr lang="zh-CN" altLang="en-US"/>
          </a:p>
        </p:txBody>
      </p:sp>
    </p:spTree>
    <p:extLst>
      <p:ext uri="{BB962C8B-B14F-4D97-AF65-F5344CB8AC3E}">
        <p14:creationId xmlns:p14="http://schemas.microsoft.com/office/powerpoint/2010/main" val="3804659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15</a:t>
            </a:fld>
            <a:endParaRPr lang="zh-CN" altLang="en-US"/>
          </a:p>
        </p:txBody>
      </p:sp>
    </p:spTree>
    <p:extLst>
      <p:ext uri="{BB962C8B-B14F-4D97-AF65-F5344CB8AC3E}">
        <p14:creationId xmlns:p14="http://schemas.microsoft.com/office/powerpoint/2010/main" val="275516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pitchFamily="2" charset="-122"/>
                <a:cs typeface="Times New Roman" panose="02020603050405020304" pitchFamily="18" charset="0"/>
              </a:rPr>
              <a:t>Under-actuated prosthetic hand has attracted growing attention due to its light weight and easy control. In this paper a single linear motor is used to drive the prosthetic hand, and the palm of the hand has three arches similar to that of human hands. Besides a series of experiments were carried out to test the power grasp and the precision grasp function of the prosthetic hand. The factors influencing the success rate of power grasp and the stability of precise grasp are analyzed, and the direction to improve its performance and usability is given.</a:t>
            </a: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2</a:t>
            </a:fld>
            <a:endParaRPr lang="zh-CN" altLang="en-US"/>
          </a:p>
        </p:txBody>
      </p:sp>
    </p:spTree>
    <p:extLst>
      <p:ext uri="{BB962C8B-B14F-4D97-AF65-F5344CB8AC3E}">
        <p14:creationId xmlns:p14="http://schemas.microsoft.com/office/powerpoint/2010/main" val="283685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reasons for prosthetic abandonment include: the difference between the perceived needs of ULAs and the functionality of prosthetics; and consumers' double high standards for the form and function of prosthetic hands.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biomimetic form of prosthetic hands is a basic requirement, and the dexterity and ease of manipulation of their functions are also important aspects of prosthetic hand design, which however have been contradictory in many previous designs. Therefore, how to achieve dexterous grip control through simple operation form is an important subject worth studying.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this paper, we present a new under-actuated prosthetic hand based on continuum structure and explore the methods to improve its bionics and synergy. Experiments were carried out to test the grasp performance of the prosthetic hand and indicate directions for further optimization of prosthetic hands.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3</a:t>
            </a:fld>
            <a:endParaRPr lang="zh-CN" altLang="en-US"/>
          </a:p>
        </p:txBody>
      </p:sp>
    </p:spTree>
    <p:extLst>
      <p:ext uri="{BB962C8B-B14F-4D97-AF65-F5344CB8AC3E}">
        <p14:creationId xmlns:p14="http://schemas.microsoft.com/office/powerpoint/2010/main" val="184290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66700" algn="just" defTabSz="913765"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 shown in fig. 2 the under-actuated prosthetic hand has humanlike size with the weight of 273.2g and is driven by a single linear motor. The light weight is </a:t>
            </a:r>
            <a:r>
              <a:rPr lang="en-US" altLang="zh-CN" sz="2800" b="0" i="0" kern="100" dirty="0">
                <a:solidFill>
                  <a:srgbClr val="2E3033"/>
                </a:solidFill>
                <a:effectLst/>
                <a:latin typeface="Arial" panose="020B0604020202020204" pitchFamily="34" charset="0"/>
                <a:ea typeface="等线" panose="02010600030101010101" pitchFamily="2" charset="-122"/>
                <a:cs typeface="Times New Roman" panose="02020603050405020304" pitchFamily="18" charset="0"/>
              </a:rPr>
              <a:t>o</a:t>
            </a:r>
            <a:r>
              <a:rPr lang="en-US" altLang="zh-CN" sz="2800" b="0" i="0" dirty="0">
                <a:solidFill>
                  <a:srgbClr val="2E3033"/>
                </a:solidFill>
                <a:effectLst/>
                <a:latin typeface="Arial" panose="020B0604020202020204" pitchFamily="34" charset="0"/>
              </a:rPr>
              <a:t>ne of the greatest strengths</a:t>
            </a:r>
            <a:r>
              <a:rPr lang="en-US" altLang="zh-CN" sz="1800" b="0" i="0" kern="100" dirty="0">
                <a:solidFill>
                  <a:srgbClr val="2E3033"/>
                </a:solidFill>
                <a:effectLst/>
                <a:latin typeface="等线" panose="02010600030101010101" pitchFamily="2" charset="-122"/>
                <a:ea typeface="等线" panose="02010600030101010101" pitchFamily="2" charset="-122"/>
                <a:cs typeface="Times New Roman" panose="02020603050405020304" pitchFamily="18" charset="0"/>
              </a:rPr>
              <a:t>, and the bionic palm and </a:t>
            </a:r>
            <a:r>
              <a:rPr lang="en-US" altLang="zh-CN" sz="2800" b="0" i="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the a</a:t>
            </a:r>
            <a:r>
              <a:rPr lang="en-US" altLang="zh-CN" sz="2800" dirty="0">
                <a:solidFill>
                  <a:schemeClr val="bg1"/>
                </a:solidFill>
                <a:latin typeface="微软雅黑" panose="020B0503020204020204" pitchFamily="34" charset="-122"/>
                <a:ea typeface="微软雅黑" panose="020B0503020204020204" pitchFamily="34" charset="-122"/>
              </a:rPr>
              <a:t>djustable stiffness feature will be discussed in detail.</a:t>
            </a:r>
          </a:p>
          <a:p>
            <a:pPr marL="0" marR="0" lvl="0" indent="266700" algn="just" defTabSz="913765" rtl="0" eaLnBrk="1" fontAlgn="auto" latinLnBrk="0" hangingPunct="1">
              <a:lnSpc>
                <a:spcPct val="100000"/>
              </a:lnSpc>
              <a:spcBef>
                <a:spcPts val="0"/>
              </a:spcBef>
              <a:spcAft>
                <a:spcPts val="0"/>
              </a:spcAft>
              <a:buClrTx/>
              <a:buSzTx/>
              <a:buFontTx/>
              <a:buNone/>
              <a:tabLst/>
              <a:defRPr/>
            </a:pPr>
            <a:endParaRPr lang="en-US" altLang="zh-CN" sz="2800" b="0" i="0" dirty="0">
              <a:solidFill>
                <a:srgbClr val="2E30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4</a:t>
            </a:fld>
            <a:endParaRPr lang="zh-CN" altLang="en-US"/>
          </a:p>
        </p:txBody>
      </p:sp>
    </p:spTree>
    <p:extLst>
      <p:ext uri="{BB962C8B-B14F-4D97-AF65-F5344CB8AC3E}">
        <p14:creationId xmlns:p14="http://schemas.microsoft.com/office/powerpoint/2010/main" val="100685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Pre-shaping characteristics of the hand are important for successful grasp. In order to improve the grasping performance of the prosthetic hand, the radian characteristics of the palm of the hand are taken into account, so that the curvature of the palm can match the bending of the fingers to form the pre-shaping feature of the hand.</a:t>
            </a:r>
          </a:p>
          <a:p>
            <a:pPr indent="266700" algn="l"/>
            <a:endParaRPr lang="en-US" altLang="zh-CN" sz="1800" dirty="0">
              <a:effectLst/>
              <a:latin typeface="等线" panose="02010600030101010101" pitchFamily="2" charset="-122"/>
              <a:cs typeface="Times New Roman" panose="02020603050405020304" pitchFamily="18" charset="0"/>
            </a:endParaRPr>
          </a:p>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sz="1800" dirty="0">
                <a:effectLst/>
                <a:latin typeface="等线" panose="02010600030101010101" pitchFamily="2" charset="-122"/>
                <a:cs typeface="Times New Roman" panose="02020603050405020304" pitchFamily="18" charset="0"/>
              </a:rPr>
              <a:t>The palmar concavity results from the formation of three arches that run in different directions as shown in Fig. 1. The angle variation range of distal arch is the smallest so it is set as a fixed value of 140°. Modulations in longitudinal arch angle is directly related to the outreach movement of the thumb, and the deformation of oblique arch can be observed when applying a load to the prosthetic hand, which is related to the flexibility of the palm material.</a:t>
            </a: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5</a:t>
            </a:fld>
            <a:endParaRPr lang="zh-CN" altLang="en-US"/>
          </a:p>
        </p:txBody>
      </p:sp>
    </p:spTree>
    <p:extLst>
      <p:ext uri="{BB962C8B-B14F-4D97-AF65-F5344CB8AC3E}">
        <p14:creationId xmlns:p14="http://schemas.microsoft.com/office/powerpoint/2010/main" val="92552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Each finger of the prosthetic hand has bending and abduction freedom except the middle finger, and when grasping objects, the compliance of the finger will greatly increase the diversity of finger trajectory.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 shown in Fig. 2, the prosthetic hand is driven by a single linear motor, when the finger flexes or extends, the length of the drive lines and reset lines vary by the same amount. The reset lines on the opposite side of the driving lines are of great help to improve the grasp performance of the prosthetic hand.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 the one hand, the reset line allows the finger to reduce its reset time during extension, while ensuring that the finger can still maintain its original posture after multiple flexions; on the other hand, the reset line can provide antagonistic effect: when adjusting the initial position of the finger, the stiffness of the finger can be changed by adjusting the length of the reset line, which helps the prosthetic hand to adapt to different stiffness objects.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6</a:t>
            </a:fld>
            <a:endParaRPr lang="zh-CN" altLang="en-US"/>
          </a:p>
        </p:txBody>
      </p:sp>
    </p:spTree>
    <p:extLst>
      <p:ext uri="{BB962C8B-B14F-4D97-AF65-F5344CB8AC3E}">
        <p14:creationId xmlns:p14="http://schemas.microsoft.com/office/powerpoint/2010/main" val="379618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effectLst/>
                <a:latin typeface="TimesNewRomanPSMT"/>
                <a:ea typeface="等线" panose="02010600030101010101" pitchFamily="2" charset="-122"/>
                <a:cs typeface="Times New Roman" panose="02020603050405020304" pitchFamily="18" charset="0"/>
              </a:rPr>
              <a:t>The third part will introduce the methods of experiments were conducted to test functions and motion characteristics of the prosthetic hand.</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7</a:t>
            </a:fld>
            <a:endParaRPr lang="zh-CN" altLang="en-US"/>
          </a:p>
        </p:txBody>
      </p:sp>
    </p:spTree>
    <p:extLst>
      <p:ext uri="{BB962C8B-B14F-4D97-AF65-F5344CB8AC3E}">
        <p14:creationId xmlns:p14="http://schemas.microsoft.com/office/powerpoint/2010/main" val="313697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effectLst/>
                <a:latin typeface="TimesNewRomanPSMT"/>
                <a:ea typeface="等线" panose="02010600030101010101" pitchFamily="2" charset="-122"/>
                <a:cs typeface="Times New Roman" panose="02020603050405020304" pitchFamily="18" charset="0"/>
              </a:rPr>
              <a:t>In the power grasp test, healthy subject was asked to use the prosthetic hand to grasp, transfer and place the six objects in Fig. 3. with one hand. The initial position of the object is about 30cm away from the target position. If the object falls during grasping or transfer, it is a failure. It should be noted that only the prosthetic hand is allowed to contact the object during the above operation.</a:t>
            </a:r>
          </a:p>
          <a:p>
            <a:pPr marL="0" marR="0" lvl="0" indent="0" algn="l" defTabSz="913765" rtl="0" eaLnBrk="1" fontAlgn="auto" latinLnBrk="0" hangingPunct="1">
              <a:lnSpc>
                <a:spcPct val="100000"/>
              </a:lnSpc>
              <a:spcBef>
                <a:spcPts val="0"/>
              </a:spcBef>
              <a:spcAft>
                <a:spcPts val="0"/>
              </a:spcAft>
              <a:buClrTx/>
              <a:buSzTx/>
              <a:buFontTx/>
              <a:buNone/>
              <a:tabLst/>
              <a:defRPr/>
            </a:pPr>
            <a:endParaRPr lang="en-US" altLang="zh-CN" sz="1800" kern="100" dirty="0">
              <a:solidFill>
                <a:srgbClr val="000000"/>
              </a:solidFill>
              <a:effectLst/>
              <a:latin typeface="TimesNewRomanPSMT"/>
              <a:ea typeface="等线" panose="02010600030101010101" pitchFamily="2" charset="-122"/>
              <a:cs typeface="Times New Roman" panose="02020603050405020304" pitchFamily="18" charset="0"/>
            </a:endParaRPr>
          </a:p>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effectLst/>
                <a:latin typeface="TimesNewRomanPSMT"/>
                <a:ea typeface="等线" panose="02010600030101010101" pitchFamily="2" charset="-122"/>
                <a:cs typeface="Times New Roman" panose="02020603050405020304" pitchFamily="18" charset="0"/>
              </a:rPr>
              <a:t>The EMG sensor is attached to the brachioradialis muscle of the right arm of the subject. Before the experiment, the subject needs to control the contraction and relaxation of the muscle according to the instructions, and a reasonable threshold is set according to the changes of the EMG signal.</a:t>
            </a: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8</a:t>
            </a:fld>
            <a:endParaRPr lang="zh-CN" altLang="en-US"/>
          </a:p>
        </p:txBody>
      </p:sp>
    </p:spTree>
    <p:extLst>
      <p:ext uri="{BB962C8B-B14F-4D97-AF65-F5344CB8AC3E}">
        <p14:creationId xmlns:p14="http://schemas.microsoft.com/office/powerpoint/2010/main" val="426547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sz="1800" dirty="0">
                <a:effectLst/>
                <a:latin typeface="等线" panose="02010600030101010101" pitchFamily="2" charset="-122"/>
                <a:cs typeface="Times New Roman" panose="02020603050405020304" pitchFamily="18" charset="0"/>
              </a:rPr>
              <a:t>The second part is Stability Test of Precision Grasp. The prosthetic hand is fixed on the experimental platform to accurately grasp a light object. Pull out the object horizontally and record the external force when grasping instability and repeat for ten times to take the average value. Change the displacement of the linear motor and repeat the above experiment.</a:t>
            </a:r>
          </a:p>
          <a:p>
            <a:pPr marL="0" marR="0" lvl="0" indent="0" algn="l" defTabSz="913765"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sz="1800" dirty="0">
                <a:effectLst/>
                <a:latin typeface="等线" panose="02010600030101010101" pitchFamily="2" charset="-122"/>
                <a:cs typeface="Times New Roman" panose="02020603050405020304" pitchFamily="18" charset="0"/>
              </a:rPr>
              <a:t>The next test is </a:t>
            </a:r>
            <a:r>
              <a:rPr lang="en-US" altLang="zh-CN" sz="1800" i="1" kern="0" dirty="0">
                <a:solidFill>
                  <a:srgbClr val="000000"/>
                </a:solidFill>
                <a:effectLst/>
                <a:latin typeface="TimesNewRomanPS-ItalicMT"/>
                <a:ea typeface="宋体" panose="02010600030101010101" pitchFamily="2" charset="-122"/>
                <a:cs typeface="宋体" panose="02010600030101010101" pitchFamily="2" charset="-122"/>
              </a:rPr>
              <a:t>Fingertip Trajectory Test.</a:t>
            </a:r>
            <a:r>
              <a:rPr lang="en-US" altLang="zh-CN" sz="1800" dirty="0">
                <a:effectLst/>
                <a:latin typeface="等线" panose="02010600030101010101" pitchFamily="2" charset="-122"/>
                <a:cs typeface="Times New Roman" panose="02020603050405020304" pitchFamily="18" charset="0"/>
              </a:rPr>
              <a:t> As shown in Fig. 5 markers were fixed on the fingertips of the prosthetic hand, and the Polaris Vega® was used to track the position of the markers. Keeping the initial posture of the prosthetic hand unchanged, change the displacement of the linear motor, and record the movement track of the fingertips in the opening and closing action.</a:t>
            </a: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9</a:t>
            </a:fld>
            <a:endParaRPr lang="zh-CN" altLang="en-US"/>
          </a:p>
        </p:txBody>
      </p:sp>
    </p:spTree>
    <p:extLst>
      <p:ext uri="{BB962C8B-B14F-4D97-AF65-F5344CB8AC3E}">
        <p14:creationId xmlns:p14="http://schemas.microsoft.com/office/powerpoint/2010/main" val="2693936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8" name="图片 7">
            <a:extLst>
              <a:ext uri="{FF2B5EF4-FFF2-40B4-BE49-F238E27FC236}">
                <a16:creationId xmlns:a16="http://schemas.microsoft.com/office/drawing/2014/main" id="{378399B9-FA5E-4405-BE07-1CE4C910329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7" name="图片 6">
            <a:extLst>
              <a:ext uri="{FF2B5EF4-FFF2-40B4-BE49-F238E27FC236}">
                <a16:creationId xmlns:a16="http://schemas.microsoft.com/office/drawing/2014/main" id="{96FBDFD4-D573-49A9-848C-2D554E346F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7" name="图片 6">
            <a:extLst>
              <a:ext uri="{FF2B5EF4-FFF2-40B4-BE49-F238E27FC236}">
                <a16:creationId xmlns:a16="http://schemas.microsoft.com/office/drawing/2014/main" id="{E818358E-1219-4478-892E-8013D280D9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7" name="图片 6">
            <a:extLst>
              <a:ext uri="{FF2B5EF4-FFF2-40B4-BE49-F238E27FC236}">
                <a16:creationId xmlns:a16="http://schemas.microsoft.com/office/drawing/2014/main" id="{D38522DB-6CDC-4E0E-8660-317534D4358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7" name="图片 6">
            <a:extLst>
              <a:ext uri="{FF2B5EF4-FFF2-40B4-BE49-F238E27FC236}">
                <a16:creationId xmlns:a16="http://schemas.microsoft.com/office/drawing/2014/main" id="{FD2366DC-36B0-4F93-AAAA-881ACE0571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8" name="图片 7">
            <a:extLst>
              <a:ext uri="{FF2B5EF4-FFF2-40B4-BE49-F238E27FC236}">
                <a16:creationId xmlns:a16="http://schemas.microsoft.com/office/drawing/2014/main" id="{72B60EAD-9B75-47E0-8D1C-10FCD8BB7C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10" name="图片 9">
            <a:extLst>
              <a:ext uri="{FF2B5EF4-FFF2-40B4-BE49-F238E27FC236}">
                <a16:creationId xmlns:a16="http://schemas.microsoft.com/office/drawing/2014/main" id="{2B046E2E-B510-4563-BCC3-D22BF9E79F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6" name="图片 5">
            <a:extLst>
              <a:ext uri="{FF2B5EF4-FFF2-40B4-BE49-F238E27FC236}">
                <a16:creationId xmlns:a16="http://schemas.microsoft.com/office/drawing/2014/main" id="{729EEE9B-9976-4974-BE52-049EC1CE49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5" name="图片 4">
            <a:extLst>
              <a:ext uri="{FF2B5EF4-FFF2-40B4-BE49-F238E27FC236}">
                <a16:creationId xmlns:a16="http://schemas.microsoft.com/office/drawing/2014/main" id="{612B0426-3511-494D-A727-3FA64182E2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8" name="图片 7">
            <a:extLst>
              <a:ext uri="{FF2B5EF4-FFF2-40B4-BE49-F238E27FC236}">
                <a16:creationId xmlns:a16="http://schemas.microsoft.com/office/drawing/2014/main" id="{74A4546B-84A0-472C-8696-82AA380F9AE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2021/11/21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pic>
        <p:nvPicPr>
          <p:cNvPr id="8" name="图片 7">
            <a:extLst>
              <a:ext uri="{FF2B5EF4-FFF2-40B4-BE49-F238E27FC236}">
                <a16:creationId xmlns:a16="http://schemas.microsoft.com/office/drawing/2014/main" id="{F8CA6203-B057-405A-8954-6EB75800B1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8302" y="136523"/>
            <a:ext cx="2374397" cy="50596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pPr/>
              <a:t>2021/11/21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2833369" y="6130295"/>
            <a:ext cx="7604596" cy="707886"/>
            <a:chOff x="7179425" y="5791368"/>
            <a:chExt cx="4498514" cy="713985"/>
          </a:xfrm>
        </p:grpSpPr>
        <p:sp>
          <p:nvSpPr>
            <p:cNvPr id="42" name="文本框 41"/>
            <p:cNvSpPr txBox="1"/>
            <p:nvPr/>
          </p:nvSpPr>
          <p:spPr>
            <a:xfrm>
              <a:off x="7179425" y="5806920"/>
              <a:ext cx="1973502" cy="403557"/>
            </a:xfrm>
            <a:prstGeom prst="rect">
              <a:avLst/>
            </a:prstGeom>
            <a:noFill/>
          </p:spPr>
          <p:txBody>
            <a:bodyPr wrap="square" rtlCol="0">
              <a:spAutoFit/>
            </a:bodyPr>
            <a:lstStyle/>
            <a:p>
              <a:pPr algn="l"/>
              <a:r>
                <a:rPr lang="en-US" altLang="zh-CN" sz="2000" dirty="0">
                  <a:solidFill>
                    <a:srgbClr val="A2A2A2"/>
                  </a:solidFill>
                  <a:latin typeface="微软雅黑" panose="020B0503020204020204" pitchFamily="34" charset="-122"/>
                  <a:ea typeface="微软雅黑" panose="020B0503020204020204" pitchFamily="34" charset="-122"/>
                </a:rPr>
                <a:t>Reporter</a:t>
              </a:r>
              <a:r>
                <a:rPr lang="zh-CN" altLang="en-US" sz="2000" dirty="0">
                  <a:solidFill>
                    <a:srgbClr val="A2A2A2"/>
                  </a:solidFill>
                  <a:latin typeface="微软雅黑" panose="020B0503020204020204" pitchFamily="34" charset="-122"/>
                  <a:ea typeface="微软雅黑" panose="020B0503020204020204" pitchFamily="34" charset="-122"/>
                </a:rPr>
                <a:t>：</a:t>
              </a:r>
              <a:r>
                <a:rPr lang="en-US" altLang="zh-CN" sz="2000" dirty="0">
                  <a:solidFill>
                    <a:srgbClr val="A2A2A2"/>
                  </a:solidFill>
                  <a:latin typeface="微软雅黑" panose="020B0503020204020204" pitchFamily="34" charset="-122"/>
                  <a:ea typeface="微软雅黑" panose="020B0503020204020204" pitchFamily="34" charset="-122"/>
                </a:rPr>
                <a:t>Jianan Zhang</a:t>
              </a:r>
            </a:p>
          </p:txBody>
        </p:sp>
        <p:sp>
          <p:nvSpPr>
            <p:cNvPr id="43" name="矩形 42"/>
            <p:cNvSpPr/>
            <p:nvPr/>
          </p:nvSpPr>
          <p:spPr>
            <a:xfrm>
              <a:off x="9209058" y="5791368"/>
              <a:ext cx="2468881" cy="713985"/>
            </a:xfrm>
            <a:prstGeom prst="rect">
              <a:avLst/>
            </a:prstGeom>
          </p:spPr>
          <p:txBody>
            <a:bodyPr wrap="square">
              <a:spAutoFit/>
            </a:bodyPr>
            <a:lstStyle/>
            <a:p>
              <a:r>
                <a:rPr lang="en-US" altLang="zh-CN" sz="2000" dirty="0">
                  <a:solidFill>
                    <a:srgbClr val="A2A2A2"/>
                  </a:solidFill>
                  <a:latin typeface="微软雅黑" panose="020B0503020204020204" pitchFamily="34" charset="-122"/>
                  <a:ea typeface="微软雅黑" panose="020B0503020204020204" pitchFamily="34" charset="-122"/>
                </a:rPr>
                <a:t>corresponding author</a:t>
              </a:r>
              <a:r>
                <a:rPr lang="zh-CN" altLang="en-US" sz="2000" dirty="0">
                  <a:solidFill>
                    <a:srgbClr val="A2A2A2"/>
                  </a:solidFill>
                  <a:latin typeface="微软雅黑" panose="020B0503020204020204" pitchFamily="34" charset="-122"/>
                  <a:ea typeface="微软雅黑" panose="020B0503020204020204" pitchFamily="34" charset="-122"/>
                </a:rPr>
                <a:t>：</a:t>
              </a:r>
              <a:r>
                <a:rPr lang="en-US" altLang="zh-CN" sz="2000" dirty="0">
                  <a:solidFill>
                    <a:srgbClr val="A2A2A2"/>
                  </a:solidFill>
                  <a:latin typeface="微软雅黑" panose="020B0503020204020204" pitchFamily="34" charset="-122"/>
                  <a:ea typeface="微软雅黑" panose="020B0503020204020204" pitchFamily="34" charset="-122"/>
                </a:rPr>
                <a:t>Yu Wang</a:t>
              </a:r>
              <a:endParaRPr lang="zh-CN" altLang="en-US" sz="2000" dirty="0">
                <a:solidFill>
                  <a:srgbClr val="A2A2A2"/>
                </a:solidFill>
                <a:latin typeface="微软雅黑" panose="020B0503020204020204" pitchFamily="34" charset="-122"/>
                <a:ea typeface="微软雅黑" panose="020B0503020204020204" pitchFamily="34" charset="-122"/>
              </a:endParaRPr>
            </a:p>
          </p:txBody>
        </p:sp>
      </p:grpSp>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4"/>
          <p:cNvSpPr/>
          <p:nvPr/>
        </p:nvSpPr>
        <p:spPr>
          <a:xfrm rot="10800000" flipV="1">
            <a:off x="6087449" y="6145424"/>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48" name="文本框 47"/>
          <p:cNvSpPr txBox="1"/>
          <p:nvPr/>
        </p:nvSpPr>
        <p:spPr>
          <a:xfrm>
            <a:off x="1048773" y="2089133"/>
            <a:ext cx="9981767" cy="1323437"/>
          </a:xfrm>
          <a:prstGeom prst="rect">
            <a:avLst/>
          </a:prstGeom>
          <a:noFill/>
        </p:spPr>
        <p:txBody>
          <a:bodyPr wrap="none" lIns="91438" tIns="45719" rIns="91438" bIns="45719" rtlCol="0">
            <a:spAutoFit/>
          </a:bodyPr>
          <a:lstStyle/>
          <a:p>
            <a:pPr algn="just"/>
            <a:r>
              <a:rPr lang="en-US" altLang="zh-CN" sz="4000" dirty="0">
                <a:ln w="0"/>
                <a:solidFill>
                  <a:schemeClr val="tx2"/>
                </a:solidFill>
                <a:latin typeface="微软雅黑" panose="020B0503020204020204" pitchFamily="34" charset="-122"/>
                <a:ea typeface="微软雅黑" panose="020B0503020204020204" pitchFamily="34" charset="-122"/>
              </a:rPr>
              <a:t>Design and experimental verification of </a:t>
            </a:r>
            <a:endParaRPr lang="zh-CN" altLang="zh-CN" sz="4000" dirty="0">
              <a:ln w="0"/>
              <a:solidFill>
                <a:schemeClr val="tx2"/>
              </a:solidFill>
              <a:latin typeface="微软雅黑" panose="020B0503020204020204" pitchFamily="34" charset="-122"/>
              <a:ea typeface="微软雅黑" panose="020B0503020204020204" pitchFamily="34" charset="-122"/>
            </a:endParaRPr>
          </a:p>
          <a:p>
            <a:pPr algn="ctr"/>
            <a:r>
              <a:rPr lang="en-US" altLang="zh-CN" sz="4000" dirty="0">
                <a:ln w="0"/>
                <a:solidFill>
                  <a:schemeClr val="tx2"/>
                </a:solidFill>
                <a:latin typeface="微软雅黑" panose="020B0503020204020204" pitchFamily="34" charset="-122"/>
                <a:ea typeface="微软雅黑" panose="020B0503020204020204" pitchFamily="34" charset="-122"/>
              </a:rPr>
              <a:t>underactuated prosthetic hand</a:t>
            </a:r>
            <a:endParaRPr lang="zh-CN" altLang="en-US" sz="4000" dirty="0">
              <a:ln w="0"/>
              <a:solidFill>
                <a:schemeClr val="tx2"/>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048773" y="4990815"/>
            <a:ext cx="9401123" cy="707882"/>
          </a:xfrm>
          <a:prstGeom prst="rect">
            <a:avLst/>
          </a:prstGeom>
          <a:noFill/>
        </p:spPr>
        <p:txBody>
          <a:bodyPr wrap="square" lIns="91436" tIns="45718" rIns="91436" bIns="45718"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School of Biological Science and Medical Engineering,</a:t>
            </a:r>
          </a:p>
          <a:p>
            <a:r>
              <a:rPr lang="en-US" altLang="zh-CN" sz="2000" dirty="0" err="1">
                <a:solidFill>
                  <a:schemeClr val="bg1"/>
                </a:solidFill>
                <a:latin typeface="微软雅黑" panose="020B0503020204020204" pitchFamily="34" charset="-122"/>
                <a:ea typeface="微软雅黑" panose="020B0503020204020204" pitchFamily="34" charset="-122"/>
              </a:rPr>
              <a:t>Beihang</a:t>
            </a:r>
            <a:r>
              <a:rPr lang="en-US" altLang="zh-CN" sz="2000" dirty="0">
                <a:solidFill>
                  <a:schemeClr val="bg1"/>
                </a:solidFill>
                <a:latin typeface="微软雅黑" panose="020B0503020204020204" pitchFamily="34" charset="-122"/>
                <a:ea typeface="微软雅黑" panose="020B0503020204020204" pitchFamily="34" charset="-122"/>
              </a:rPr>
              <a:t> University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同侧圆角矩形 22"/>
          <p:cNvSpPr/>
          <p:nvPr/>
        </p:nvSpPr>
        <p:spPr>
          <a:xfrm rot="5400000" flipH="1">
            <a:off x="7814804" y="2707655"/>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3" name="同侧圆角矩形 2"/>
          <p:cNvSpPr/>
          <p:nvPr/>
        </p:nvSpPr>
        <p:spPr>
          <a:xfrm rot="16200000">
            <a:off x="3526175" y="77244"/>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21" name="圆角矩形 20"/>
          <p:cNvSpPr/>
          <p:nvPr/>
        </p:nvSpPr>
        <p:spPr>
          <a:xfrm>
            <a:off x="4357761" y="1988122"/>
            <a:ext cx="3306471" cy="3273825"/>
          </a:xfrm>
          <a:prstGeom prst="ellipse">
            <a:avLst/>
          </a:prstGeom>
          <a:solidFill>
            <a:schemeClr val="bg1"/>
          </a:solidFill>
          <a:ln w="15875">
            <a:solidFill>
              <a:srgbClr val="4472C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0" name="圆角矩形 20"/>
          <p:cNvSpPr/>
          <p:nvPr/>
        </p:nvSpPr>
        <p:spPr>
          <a:xfrm>
            <a:off x="4490373" y="2119427"/>
            <a:ext cx="3041243" cy="3011215"/>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2" name="文本框 21"/>
          <p:cNvSpPr txBox="1"/>
          <p:nvPr/>
        </p:nvSpPr>
        <p:spPr>
          <a:xfrm>
            <a:off x="4648974" y="2607187"/>
            <a:ext cx="2823783" cy="1935271"/>
          </a:xfrm>
          <a:prstGeom prst="rect">
            <a:avLst/>
          </a:prstGeom>
          <a:noFill/>
        </p:spPr>
        <p:txBody>
          <a:bodyPr wrap="square" lIns="91438" tIns="45719" rIns="91438" bIns="45719" rtlCol="0">
            <a:spAutoFit/>
          </a:bodyPr>
          <a:lstStyle/>
          <a:p>
            <a:pPr>
              <a:lnSpc>
                <a:spcPct val="130000"/>
              </a:lnSpc>
            </a:pPr>
            <a:r>
              <a:rPr lang="en-US" altLang="zh-CN" sz="4800" dirty="0">
                <a:solidFill>
                  <a:schemeClr val="bg1"/>
                </a:solidFill>
                <a:latin typeface="Calibri" panose="020F0502020204030204" pitchFamily="34" charset="0"/>
              </a:rPr>
              <a:t>Results &amp; Discussion</a:t>
            </a:r>
            <a:endParaRPr lang="zh-CN" altLang="en-US" sz="4800" dirty="0">
              <a:solidFill>
                <a:schemeClr val="bg1"/>
              </a:solidFill>
              <a:latin typeface="Calibri" panose="020F0502020204030204" pitchFamily="34" charset="0"/>
            </a:endParaRPr>
          </a:p>
        </p:txBody>
      </p:sp>
      <p:cxnSp>
        <p:nvCxnSpPr>
          <p:cNvPr id="28" name="直接连接符 27"/>
          <p:cNvCxnSpPr/>
          <p:nvPr/>
        </p:nvCxnSpPr>
        <p:spPr>
          <a:xfrm flipH="1">
            <a:off x="2832076" y="4185820"/>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8154625" y="3305368"/>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174792" y="5736920"/>
            <a:ext cx="9742675" cy="701342"/>
          </a:xfrm>
          <a:prstGeom prst="rect">
            <a:avLst/>
          </a:prstGeom>
        </p:spPr>
        <p:txBody>
          <a:bodyPr wrap="square" lIns="91436" tIns="45718" rIns="91436" bIns="45718">
            <a:spAutoFit/>
          </a:bodyPr>
          <a:lstStyle/>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     After the experiment, the experimental results were summarized and discussed to analyze the future direction of prosthetic hand optimization.</a:t>
            </a:r>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30" name="文本框 29">
            <a:extLst>
              <a:ext uri="{FF2B5EF4-FFF2-40B4-BE49-F238E27FC236}">
                <a16:creationId xmlns:a16="http://schemas.microsoft.com/office/drawing/2014/main" id="{75B89356-CEE5-4DC4-855B-617C95CEBE75}"/>
              </a:ext>
            </a:extLst>
          </p:cNvPr>
          <p:cNvSpPr txBox="1"/>
          <p:nvPr/>
        </p:nvSpPr>
        <p:spPr>
          <a:xfrm>
            <a:off x="712263" y="267581"/>
            <a:ext cx="4043984"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RESULT AND DISCUSSION</a:t>
            </a:r>
          </a:p>
        </p:txBody>
      </p:sp>
      <p:pic>
        <p:nvPicPr>
          <p:cNvPr id="31" name="图片 30">
            <a:extLst>
              <a:ext uri="{FF2B5EF4-FFF2-40B4-BE49-F238E27FC236}">
                <a16:creationId xmlns:a16="http://schemas.microsoft.com/office/drawing/2014/main" id="{22711F83-1D3A-4105-9F81-C2B635408013}"/>
              </a:ext>
            </a:extLst>
          </p:cNvPr>
          <p:cNvPicPr>
            <a:picLocks noChangeAspect="1"/>
          </p:cNvPicPr>
          <p:nvPr/>
        </p:nvPicPr>
        <p:blipFill>
          <a:blip r:embed="rId3"/>
          <a:stretch>
            <a:fillRect/>
          </a:stretch>
        </p:blipFill>
        <p:spPr>
          <a:xfrm>
            <a:off x="2027327" y="1019536"/>
            <a:ext cx="1897143" cy="2365914"/>
          </a:xfrm>
          <a:prstGeom prst="rect">
            <a:avLst/>
          </a:prstGeom>
          <a:ln>
            <a:solidFill>
              <a:schemeClr val="tx1"/>
            </a:solidFill>
          </a:ln>
        </p:spPr>
      </p:pic>
      <p:pic>
        <p:nvPicPr>
          <p:cNvPr id="32" name="图片 31">
            <a:extLst>
              <a:ext uri="{FF2B5EF4-FFF2-40B4-BE49-F238E27FC236}">
                <a16:creationId xmlns:a16="http://schemas.microsoft.com/office/drawing/2014/main" id="{2C4DE0A7-CB8E-4139-B70B-336FF72154DD}"/>
              </a:ext>
            </a:extLst>
          </p:cNvPr>
          <p:cNvPicPr>
            <a:picLocks noChangeAspect="1"/>
          </p:cNvPicPr>
          <p:nvPr/>
        </p:nvPicPr>
        <p:blipFill>
          <a:blip r:embed="rId4"/>
          <a:stretch>
            <a:fillRect/>
          </a:stretch>
        </p:blipFill>
        <p:spPr>
          <a:xfrm>
            <a:off x="972291" y="3710143"/>
            <a:ext cx="2895077" cy="1789290"/>
          </a:xfrm>
          <a:prstGeom prst="rect">
            <a:avLst/>
          </a:prstGeom>
          <a:ln>
            <a:solidFill>
              <a:schemeClr val="tx1"/>
            </a:solidFill>
          </a:ln>
        </p:spPr>
      </p:pic>
      <p:pic>
        <p:nvPicPr>
          <p:cNvPr id="33" name="图片 32">
            <a:extLst>
              <a:ext uri="{FF2B5EF4-FFF2-40B4-BE49-F238E27FC236}">
                <a16:creationId xmlns:a16="http://schemas.microsoft.com/office/drawing/2014/main" id="{7C3857F4-CE1E-4B28-A7E6-82B09ED6CF69}"/>
              </a:ext>
            </a:extLst>
          </p:cNvPr>
          <p:cNvPicPr>
            <a:picLocks noChangeAspect="1"/>
          </p:cNvPicPr>
          <p:nvPr/>
        </p:nvPicPr>
        <p:blipFill>
          <a:blip r:embed="rId5"/>
          <a:stretch>
            <a:fillRect/>
          </a:stretch>
        </p:blipFill>
        <p:spPr>
          <a:xfrm>
            <a:off x="7981320" y="1059403"/>
            <a:ext cx="2993450" cy="1712068"/>
          </a:xfrm>
          <a:prstGeom prst="rect">
            <a:avLst/>
          </a:prstGeom>
          <a:ln>
            <a:solidFill>
              <a:schemeClr val="tx1"/>
            </a:solidFill>
          </a:ln>
        </p:spPr>
      </p:pic>
      <p:pic>
        <p:nvPicPr>
          <p:cNvPr id="34" name="图片 33">
            <a:extLst>
              <a:ext uri="{FF2B5EF4-FFF2-40B4-BE49-F238E27FC236}">
                <a16:creationId xmlns:a16="http://schemas.microsoft.com/office/drawing/2014/main" id="{44FF22EB-1781-4973-A683-7BAEC18A15E3}"/>
              </a:ext>
            </a:extLst>
          </p:cNvPr>
          <p:cNvPicPr>
            <a:picLocks noChangeAspect="1"/>
          </p:cNvPicPr>
          <p:nvPr/>
        </p:nvPicPr>
        <p:blipFill>
          <a:blip r:embed="rId6"/>
          <a:stretch>
            <a:fillRect/>
          </a:stretch>
        </p:blipFill>
        <p:spPr>
          <a:xfrm>
            <a:off x="8309176" y="3458129"/>
            <a:ext cx="2682898" cy="1629404"/>
          </a:xfrm>
          <a:prstGeom prst="rect">
            <a:avLst/>
          </a:prstGeom>
          <a:ln>
            <a:solidFill>
              <a:schemeClr val="tx1"/>
            </a:solidFill>
          </a:ln>
        </p:spPr>
      </p:pic>
    </p:spTree>
    <p:extLst>
      <p:ext uri="{BB962C8B-B14F-4D97-AF65-F5344CB8AC3E}">
        <p14:creationId xmlns:p14="http://schemas.microsoft.com/office/powerpoint/2010/main" val="97742465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540291" y="1745364"/>
            <a:ext cx="7046986" cy="525653"/>
          </a:xfrm>
          <a:prstGeom prst="rect">
            <a:avLst/>
          </a:prstGeom>
          <a:noFill/>
        </p:spPr>
        <p:txBody>
          <a:bodyPr wrap="none" lIns="91436" tIns="45718" rIns="91436" bIns="45718" rtlCol="0">
            <a:spAutoFit/>
          </a:bodyPr>
          <a:lstStyle/>
          <a:p>
            <a:pPr>
              <a:lnSpc>
                <a:spcPct val="130000"/>
              </a:lnSpc>
            </a:pPr>
            <a:r>
              <a:rPr lang="en-US" altLang="zh-CN" sz="2400" i="1" dirty="0">
                <a:solidFill>
                  <a:schemeClr val="tx2"/>
                </a:solidFill>
                <a:latin typeface="微软雅黑" panose="020B0503020204020204" pitchFamily="34" charset="-122"/>
                <a:ea typeface="微软雅黑" panose="020B0503020204020204" pitchFamily="34" charset="-122"/>
              </a:rPr>
              <a:t>A. Kinematic Characteristics of Prosthetic Hand</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82" name="矩形 381"/>
          <p:cNvSpPr/>
          <p:nvPr/>
        </p:nvSpPr>
        <p:spPr>
          <a:xfrm>
            <a:off x="532500" y="2265256"/>
            <a:ext cx="7046986" cy="3415931"/>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In actual movement, the friction force on the driving lines will lead to the low coincidence of the motion trajectory of the thumb fingertip in the reciprocating movement.</a:t>
            </a: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The initial and final fingertip positions of the prosthetic hand remain basically unchanged after several open and close movements.</a:t>
            </a: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The fingers are more gathered while the bending degree increases, which is consistent with the motion characteristics of the human hand.</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377" name="文本框 376">
            <a:extLst>
              <a:ext uri="{FF2B5EF4-FFF2-40B4-BE49-F238E27FC236}">
                <a16:creationId xmlns:a16="http://schemas.microsoft.com/office/drawing/2014/main" id="{559B24F3-5161-49DF-AD54-7EDC5735B93C}"/>
              </a:ext>
            </a:extLst>
          </p:cNvPr>
          <p:cNvSpPr txBox="1"/>
          <p:nvPr/>
        </p:nvSpPr>
        <p:spPr>
          <a:xfrm>
            <a:off x="712263" y="267581"/>
            <a:ext cx="4043984"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RESULT AND DISCUSSION</a:t>
            </a:r>
          </a:p>
        </p:txBody>
      </p:sp>
      <p:cxnSp>
        <p:nvCxnSpPr>
          <p:cNvPr id="18" name="直接连接符 17">
            <a:extLst>
              <a:ext uri="{FF2B5EF4-FFF2-40B4-BE49-F238E27FC236}">
                <a16:creationId xmlns:a16="http://schemas.microsoft.com/office/drawing/2014/main" id="{304D7414-E5A3-4976-850E-5FECFAD5A828}"/>
              </a:ext>
            </a:extLst>
          </p:cNvPr>
          <p:cNvCxnSpPr>
            <a:cxnSpLocks/>
          </p:cNvCxnSpPr>
          <p:nvPr/>
        </p:nvCxnSpPr>
        <p:spPr>
          <a:xfrm>
            <a:off x="620874" y="2271018"/>
            <a:ext cx="4998750"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50BE4447-F42B-4201-BB12-23FB9A7295FE}"/>
              </a:ext>
            </a:extLst>
          </p:cNvPr>
          <p:cNvPicPr>
            <a:picLocks noChangeAspect="1"/>
          </p:cNvPicPr>
          <p:nvPr/>
        </p:nvPicPr>
        <p:blipFill>
          <a:blip r:embed="rId3"/>
          <a:stretch>
            <a:fillRect/>
          </a:stretch>
        </p:blipFill>
        <p:spPr>
          <a:xfrm>
            <a:off x="7948154" y="1114263"/>
            <a:ext cx="3830503" cy="4776994"/>
          </a:xfrm>
          <a:prstGeom prst="rect">
            <a:avLst/>
          </a:prstGeom>
        </p:spPr>
      </p:pic>
      <p:sp>
        <p:nvSpPr>
          <p:cNvPr id="12" name="文本框 11">
            <a:extLst>
              <a:ext uri="{FF2B5EF4-FFF2-40B4-BE49-F238E27FC236}">
                <a16:creationId xmlns:a16="http://schemas.microsoft.com/office/drawing/2014/main" id="{3D03733B-EA16-4FD5-96E9-1066F597051C}"/>
              </a:ext>
            </a:extLst>
          </p:cNvPr>
          <p:cNvSpPr txBox="1"/>
          <p:nvPr/>
        </p:nvSpPr>
        <p:spPr>
          <a:xfrm>
            <a:off x="7882364" y="5968664"/>
            <a:ext cx="3970979" cy="738664"/>
          </a:xfrm>
          <a:prstGeom prst="rect">
            <a:avLst/>
          </a:prstGeom>
          <a:noFill/>
        </p:spPr>
        <p:txBody>
          <a:bodyPr wrap="square">
            <a:spAutoFit/>
          </a:bodyPr>
          <a:lstStyle/>
          <a:p>
            <a:pPr algn="ctr"/>
            <a:r>
              <a:rPr lang="en-US" altLang="zh-CN" sz="1400" kern="0" dirty="0">
                <a:solidFill>
                  <a:srgbClr val="000000"/>
                </a:solidFill>
                <a:effectLst/>
                <a:latin typeface="TimesNewRomanPSMT"/>
                <a:ea typeface="宋体" panose="02010600030101010101" pitchFamily="2" charset="-122"/>
                <a:cs typeface="宋体" panose="02010600030101010101" pitchFamily="2" charset="-122"/>
              </a:rPr>
              <a:t>Fig. 6. (a) The opening and closing trajectory of the fingertip. (b) Convergence of fingertip position during sustained flexion.</a:t>
            </a:r>
            <a:endParaRPr lang="zh-CN" altLang="en-US" sz="1400" dirty="0"/>
          </a:p>
        </p:txBody>
      </p:sp>
    </p:spTree>
    <p:extLst>
      <p:ext uri="{BB962C8B-B14F-4D97-AF65-F5344CB8AC3E}">
        <p14:creationId xmlns:p14="http://schemas.microsoft.com/office/powerpoint/2010/main" val="223842787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540291" y="1745364"/>
            <a:ext cx="4757897" cy="525653"/>
          </a:xfrm>
          <a:prstGeom prst="rect">
            <a:avLst/>
          </a:prstGeom>
          <a:noFill/>
        </p:spPr>
        <p:txBody>
          <a:bodyPr wrap="none" lIns="91436" tIns="45718" rIns="91436" bIns="45718" rtlCol="0">
            <a:spAutoFit/>
          </a:bodyPr>
          <a:lstStyle/>
          <a:p>
            <a:pPr>
              <a:lnSpc>
                <a:spcPct val="130000"/>
              </a:lnSpc>
            </a:pPr>
            <a:r>
              <a:rPr lang="en-US" altLang="zh-CN" sz="2400" i="1" dirty="0">
                <a:solidFill>
                  <a:schemeClr val="tx2"/>
                </a:solidFill>
                <a:latin typeface="微软雅黑" panose="020B0503020204020204" pitchFamily="34" charset="-122"/>
                <a:ea typeface="微软雅黑" panose="020B0503020204020204" pitchFamily="34" charset="-122"/>
              </a:rPr>
              <a:t>B. Success Rate of Power Grasp</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377" name="文本框 376">
            <a:extLst>
              <a:ext uri="{FF2B5EF4-FFF2-40B4-BE49-F238E27FC236}">
                <a16:creationId xmlns:a16="http://schemas.microsoft.com/office/drawing/2014/main" id="{559B24F3-5161-49DF-AD54-7EDC5735B93C}"/>
              </a:ext>
            </a:extLst>
          </p:cNvPr>
          <p:cNvSpPr txBox="1"/>
          <p:nvPr/>
        </p:nvSpPr>
        <p:spPr>
          <a:xfrm>
            <a:off x="712263" y="267581"/>
            <a:ext cx="4043984"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RESULT AND DISCUSSION</a:t>
            </a:r>
          </a:p>
        </p:txBody>
      </p:sp>
      <p:cxnSp>
        <p:nvCxnSpPr>
          <p:cNvPr id="18" name="直接连接符 17">
            <a:extLst>
              <a:ext uri="{FF2B5EF4-FFF2-40B4-BE49-F238E27FC236}">
                <a16:creationId xmlns:a16="http://schemas.microsoft.com/office/drawing/2014/main" id="{304D7414-E5A3-4976-850E-5FECFAD5A828}"/>
              </a:ext>
            </a:extLst>
          </p:cNvPr>
          <p:cNvCxnSpPr>
            <a:cxnSpLocks/>
          </p:cNvCxnSpPr>
          <p:nvPr/>
        </p:nvCxnSpPr>
        <p:spPr>
          <a:xfrm>
            <a:off x="620874" y="2271018"/>
            <a:ext cx="4998750"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581494FC-8613-4CF2-8D53-3E33FE772ECB}"/>
              </a:ext>
            </a:extLst>
          </p:cNvPr>
          <p:cNvPicPr>
            <a:picLocks noChangeAspect="1"/>
          </p:cNvPicPr>
          <p:nvPr/>
        </p:nvPicPr>
        <p:blipFill>
          <a:blip r:embed="rId3"/>
          <a:stretch>
            <a:fillRect/>
          </a:stretch>
        </p:blipFill>
        <p:spPr>
          <a:xfrm>
            <a:off x="7477043" y="680000"/>
            <a:ext cx="4552321" cy="2813544"/>
          </a:xfrm>
          <a:prstGeom prst="rect">
            <a:avLst/>
          </a:prstGeom>
        </p:spPr>
      </p:pic>
      <p:sp>
        <p:nvSpPr>
          <p:cNvPr id="13" name="文本框 12">
            <a:extLst>
              <a:ext uri="{FF2B5EF4-FFF2-40B4-BE49-F238E27FC236}">
                <a16:creationId xmlns:a16="http://schemas.microsoft.com/office/drawing/2014/main" id="{7BA23F32-ACF3-4CC3-9138-D0F4DF568E61}"/>
              </a:ext>
            </a:extLst>
          </p:cNvPr>
          <p:cNvSpPr txBox="1"/>
          <p:nvPr/>
        </p:nvSpPr>
        <p:spPr>
          <a:xfrm>
            <a:off x="7203748" y="3472269"/>
            <a:ext cx="4552320" cy="523220"/>
          </a:xfrm>
          <a:prstGeom prst="rect">
            <a:avLst/>
          </a:prstGeom>
          <a:noFill/>
        </p:spPr>
        <p:txBody>
          <a:bodyPr wrap="square">
            <a:spAutoFit/>
          </a:bodyPr>
          <a:lstStyle/>
          <a:p>
            <a:pPr algn="ctr"/>
            <a:r>
              <a:rPr lang="en-US" altLang="zh-CN" sz="1400" kern="0" dirty="0">
                <a:solidFill>
                  <a:srgbClr val="000000"/>
                </a:solidFill>
                <a:effectLst/>
                <a:latin typeface="TimesNewRomanPSMT"/>
                <a:ea typeface="宋体" panose="02010600030101010101" pitchFamily="2" charset="-122"/>
                <a:cs typeface="宋体" panose="02010600030101010101" pitchFamily="2" charset="-122"/>
              </a:rPr>
              <a:t>Fig. 7. The grasping success rates of six experimental objects corresponding to different displacements of linear motor.</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E334E27A-CA63-42A1-9097-C31104003A1F}"/>
              </a:ext>
            </a:extLst>
          </p:cNvPr>
          <p:cNvPicPr>
            <a:picLocks noChangeAspect="1"/>
          </p:cNvPicPr>
          <p:nvPr/>
        </p:nvPicPr>
        <p:blipFill>
          <a:blip r:embed="rId4"/>
          <a:stretch>
            <a:fillRect/>
          </a:stretch>
        </p:blipFill>
        <p:spPr>
          <a:xfrm>
            <a:off x="7591189" y="4055109"/>
            <a:ext cx="3912701" cy="2237823"/>
          </a:xfrm>
          <a:prstGeom prst="rect">
            <a:avLst/>
          </a:prstGeom>
        </p:spPr>
      </p:pic>
      <p:sp>
        <p:nvSpPr>
          <p:cNvPr id="17" name="文本框 16">
            <a:extLst>
              <a:ext uri="{FF2B5EF4-FFF2-40B4-BE49-F238E27FC236}">
                <a16:creationId xmlns:a16="http://schemas.microsoft.com/office/drawing/2014/main" id="{40587BB1-C825-4833-82CF-599C915133F9}"/>
              </a:ext>
            </a:extLst>
          </p:cNvPr>
          <p:cNvSpPr txBox="1"/>
          <p:nvPr/>
        </p:nvSpPr>
        <p:spPr>
          <a:xfrm>
            <a:off x="7110721" y="6242543"/>
            <a:ext cx="4645347" cy="307777"/>
          </a:xfrm>
          <a:prstGeom prst="rect">
            <a:avLst/>
          </a:prstGeom>
          <a:noFill/>
        </p:spPr>
        <p:txBody>
          <a:bodyPr wrap="square">
            <a:spAutoFit/>
          </a:bodyPr>
          <a:lstStyle/>
          <a:p>
            <a:pPr algn="ctr"/>
            <a:r>
              <a:rPr lang="en-US" altLang="zh-CN" sz="1400" kern="100" dirty="0">
                <a:solidFill>
                  <a:srgbClr val="000000"/>
                </a:solidFill>
                <a:effectLst/>
                <a:latin typeface="TimesNewRomanPSMT"/>
                <a:ea typeface="等线" panose="02010600030101010101" pitchFamily="2" charset="-122"/>
                <a:cs typeface="Times New Roman" panose="02020603050405020304" pitchFamily="18" charset="0"/>
              </a:rPr>
              <a:t>Fig. 8. Electromyography in six object grasping tests.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55B9A9A2-EDEB-4F94-9015-C12431666EB1}"/>
              </a:ext>
            </a:extLst>
          </p:cNvPr>
          <p:cNvSpPr/>
          <p:nvPr/>
        </p:nvSpPr>
        <p:spPr>
          <a:xfrm>
            <a:off x="532500" y="2265256"/>
            <a:ext cx="6692365" cy="3889907"/>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The grasping success rate increases with the increase of linear motor displacement.</a:t>
            </a: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Increasing the convergence of the finger of the prosthetic hand can improve the success rate of power grasping.</a:t>
            </a: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With the traction of the driving line, both fingers and palms will produce elastic deformation. </a:t>
            </a:r>
          </a:p>
          <a:p>
            <a:pPr>
              <a:lnSpc>
                <a:spcPct val="130000"/>
              </a:lnSpc>
              <a:spcAft>
                <a:spcPts val="600"/>
              </a:spcAft>
            </a:pP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Improving the compliance of EMG control and reducing the operation burden of users are the key to improve the availability of prosthetic hand in the future.</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4411608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22CF65C-0AD8-4238-AAC2-E3111D03D393}"/>
              </a:ext>
            </a:extLst>
          </p:cNvPr>
          <p:cNvSpPr/>
          <p:nvPr/>
        </p:nvSpPr>
        <p:spPr>
          <a:xfrm>
            <a:off x="532500" y="2265256"/>
            <a:ext cx="6280083" cy="3101807"/>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The precision grip stability of the prosthetic hand increases significantly, which is related to the stiffness change of the finger during flexion.</a:t>
            </a: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The deformation of the finger from the non-grasping state to the grasping state is the source of the positive pressure exerted by the fingertip on the object.</a:t>
            </a: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Improving the stiffness of the prosthetic hand is conducive to improving the stability of accurate grasping.</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5" name="文本框 374"/>
          <p:cNvSpPr txBox="1"/>
          <p:nvPr/>
        </p:nvSpPr>
        <p:spPr>
          <a:xfrm>
            <a:off x="540291" y="1745364"/>
            <a:ext cx="4183958" cy="525653"/>
          </a:xfrm>
          <a:prstGeom prst="rect">
            <a:avLst/>
          </a:prstGeom>
          <a:noFill/>
        </p:spPr>
        <p:txBody>
          <a:bodyPr wrap="none" lIns="91436" tIns="45718" rIns="91436" bIns="45718" rtlCol="0">
            <a:spAutoFit/>
          </a:bodyPr>
          <a:lstStyle/>
          <a:p>
            <a:pPr>
              <a:lnSpc>
                <a:spcPct val="130000"/>
              </a:lnSpc>
            </a:pPr>
            <a:r>
              <a:rPr lang="en-US" altLang="zh-CN" sz="2400" i="1" dirty="0">
                <a:solidFill>
                  <a:schemeClr val="tx2"/>
                </a:solidFill>
                <a:latin typeface="微软雅黑" panose="020B0503020204020204" pitchFamily="34" charset="-122"/>
                <a:ea typeface="微软雅黑" panose="020B0503020204020204" pitchFamily="34" charset="-122"/>
              </a:rPr>
              <a:t>C. Stability of Precise Grasp</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377" name="文本框 376">
            <a:extLst>
              <a:ext uri="{FF2B5EF4-FFF2-40B4-BE49-F238E27FC236}">
                <a16:creationId xmlns:a16="http://schemas.microsoft.com/office/drawing/2014/main" id="{559B24F3-5161-49DF-AD54-7EDC5735B93C}"/>
              </a:ext>
            </a:extLst>
          </p:cNvPr>
          <p:cNvSpPr txBox="1"/>
          <p:nvPr/>
        </p:nvSpPr>
        <p:spPr>
          <a:xfrm>
            <a:off x="712263" y="267581"/>
            <a:ext cx="4043984"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RESULT AND DISCUSSION</a:t>
            </a:r>
          </a:p>
        </p:txBody>
      </p:sp>
      <p:cxnSp>
        <p:nvCxnSpPr>
          <p:cNvPr id="18" name="直接连接符 17">
            <a:extLst>
              <a:ext uri="{FF2B5EF4-FFF2-40B4-BE49-F238E27FC236}">
                <a16:creationId xmlns:a16="http://schemas.microsoft.com/office/drawing/2014/main" id="{304D7414-E5A3-4976-850E-5FECFAD5A828}"/>
              </a:ext>
            </a:extLst>
          </p:cNvPr>
          <p:cNvCxnSpPr>
            <a:cxnSpLocks/>
          </p:cNvCxnSpPr>
          <p:nvPr/>
        </p:nvCxnSpPr>
        <p:spPr>
          <a:xfrm>
            <a:off x="620874" y="2271018"/>
            <a:ext cx="410337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0587BB1-C825-4833-82CF-599C915133F9}"/>
              </a:ext>
            </a:extLst>
          </p:cNvPr>
          <p:cNvSpPr txBox="1"/>
          <p:nvPr/>
        </p:nvSpPr>
        <p:spPr>
          <a:xfrm>
            <a:off x="7158101" y="5379330"/>
            <a:ext cx="4645347" cy="307777"/>
          </a:xfrm>
          <a:prstGeom prst="rect">
            <a:avLst/>
          </a:prstGeom>
          <a:noFill/>
        </p:spPr>
        <p:txBody>
          <a:bodyPr wrap="square">
            <a:spAutoFit/>
          </a:bodyPr>
          <a:lstStyle/>
          <a:p>
            <a:pPr algn="ctr"/>
            <a:r>
              <a:rPr lang="en-US" altLang="zh-CN" sz="1400" dirty="0">
                <a:solidFill>
                  <a:srgbClr val="000000"/>
                </a:solidFill>
                <a:effectLst/>
                <a:latin typeface="TimesNewRomanPSMT"/>
                <a:ea typeface="等线" panose="02010600030101010101" pitchFamily="2" charset="-122"/>
                <a:cs typeface="Times New Roman" panose="02020603050405020304" pitchFamily="18" charset="0"/>
              </a:rPr>
              <a:t>Fig. 9. External force when precise grasping is not stable.</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7150CC23-491B-4EE1-87B1-15AC3507508A}"/>
              </a:ext>
            </a:extLst>
          </p:cNvPr>
          <p:cNvPicPr>
            <a:picLocks noChangeAspect="1"/>
          </p:cNvPicPr>
          <p:nvPr/>
        </p:nvPicPr>
        <p:blipFill>
          <a:blip r:embed="rId3"/>
          <a:stretch>
            <a:fillRect/>
          </a:stretch>
        </p:blipFill>
        <p:spPr>
          <a:xfrm>
            <a:off x="6862440" y="2198945"/>
            <a:ext cx="5236668" cy="3180385"/>
          </a:xfrm>
          <a:prstGeom prst="rect">
            <a:avLst/>
          </a:prstGeom>
        </p:spPr>
      </p:pic>
    </p:spTree>
    <p:extLst>
      <p:ext uri="{BB962C8B-B14F-4D97-AF65-F5344CB8AC3E}">
        <p14:creationId xmlns:p14="http://schemas.microsoft.com/office/powerpoint/2010/main" val="80920582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1495270" y="3368953"/>
              <a:ext cx="2842441" cy="527838"/>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CONCLUSION</a:t>
              </a:r>
              <a:endParaRPr lang="zh-CN" altLang="en-US" sz="2800" dirty="0">
                <a:solidFill>
                  <a:schemeClr val="bg1"/>
                </a:solidFill>
                <a:latin typeface="Calibri" panose="020F0502020204030204" pitchFamily="34" charset="0"/>
              </a:endParaRPr>
            </a:p>
          </p:txBody>
        </p:sp>
      </p:grpSp>
      <p:sp>
        <p:nvSpPr>
          <p:cNvPr id="2" name="矩形 1"/>
          <p:cNvSpPr/>
          <p:nvPr/>
        </p:nvSpPr>
        <p:spPr>
          <a:xfrm>
            <a:off x="748433" y="2184399"/>
            <a:ext cx="6954472" cy="3582130"/>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The above design reduces the weight of the prosthetic hand and makes it more convenient for ULAs to use.</a:t>
            </a:r>
          </a:p>
          <a:p>
            <a:pPr marL="285750" indent="-285750">
              <a:lnSpc>
                <a:spcPct val="13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To further improve the grasping performance of the prosthetic hand, the stiffness of the finger needs to be adjustable to improve the compliance of the prosthetic hand to the stiffness of the grabbed object.</a:t>
            </a:r>
          </a:p>
          <a:p>
            <a:pPr marL="285750" indent="-285750">
              <a:lnSpc>
                <a:spcPct val="13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The optimization of prosthetic hand in the future also includes improving the compliance of EMG control to reduce the operation burden of ULAs. </a:t>
            </a:r>
          </a:p>
          <a:p>
            <a:pPr marL="285750" indent="-285750">
              <a:lnSpc>
                <a:spcPct val="13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The actuation would be improved by using a high torque steering motor to make the structure compact.</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11" name="文本框 10">
            <a:extLst>
              <a:ext uri="{FF2B5EF4-FFF2-40B4-BE49-F238E27FC236}">
                <a16:creationId xmlns:a16="http://schemas.microsoft.com/office/drawing/2014/main" id="{96CB967B-CC3C-474C-8218-186AE5311F5C}"/>
              </a:ext>
            </a:extLst>
          </p:cNvPr>
          <p:cNvSpPr txBox="1"/>
          <p:nvPr/>
        </p:nvSpPr>
        <p:spPr>
          <a:xfrm>
            <a:off x="712263" y="267581"/>
            <a:ext cx="2241888"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CONCLUSION</a:t>
            </a:r>
          </a:p>
        </p:txBody>
      </p:sp>
    </p:spTree>
    <p:extLst>
      <p:ext uri="{BB962C8B-B14F-4D97-AF65-F5344CB8AC3E}">
        <p14:creationId xmlns:p14="http://schemas.microsoft.com/office/powerpoint/2010/main" val="112459206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2885070" y="2562140"/>
            <a:ext cx="7473517" cy="830995"/>
          </a:xfrm>
          <a:prstGeom prst="rect">
            <a:avLst/>
          </a:prstGeom>
          <a:noFill/>
        </p:spPr>
        <p:txBody>
          <a:bodyPr wrap="none" lIns="91438" tIns="45719" rIns="91438" bIns="45719" rtlCol="0">
            <a:spAutoFit/>
          </a:bodyPr>
          <a:lstStyle/>
          <a:p>
            <a:r>
              <a:rPr lang="en-US" altLang="zh-CN" sz="4800" dirty="0">
                <a:ln w="0"/>
                <a:solidFill>
                  <a:schemeClr val="tx2"/>
                </a:solidFill>
                <a:latin typeface="微软雅黑" panose="020B0503020204020204" pitchFamily="34" charset="-122"/>
                <a:ea typeface="微软雅黑" panose="020B0503020204020204" pitchFamily="34" charset="-122"/>
              </a:rPr>
              <a:t>THANKS FOR LISTENING</a:t>
            </a:r>
            <a:endParaRPr lang="zh-CN" altLang="en-US" sz="4800" dirty="0">
              <a:ln w="0"/>
              <a:solidFill>
                <a:schemeClr val="tx2"/>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09" y="5831787"/>
            <a:ext cx="6218119" cy="830993"/>
          </a:xfrm>
          <a:prstGeom prst="rect">
            <a:avLst/>
          </a:prstGeom>
          <a:noFill/>
        </p:spPr>
        <p:txBody>
          <a:bodyPr wrap="square" lIns="91436" tIns="45718" rIns="91436" bIns="45718" rtlCol="0">
            <a:spAutoFit/>
          </a:bodyPr>
          <a:lstStyle/>
          <a:p>
            <a:r>
              <a:rPr lang="en-US" altLang="zh-CN" sz="4800" dirty="0">
                <a:solidFill>
                  <a:schemeClr val="bg1"/>
                </a:solidFill>
                <a:latin typeface="微软雅黑" panose="020B0503020204020204" pitchFamily="34" charset="-122"/>
                <a:ea typeface="微软雅黑" panose="020B0503020204020204" pitchFamily="34" charset="-122"/>
              </a:rPr>
              <a:t>THANKS</a:t>
            </a:r>
            <a:r>
              <a:rPr lang="zh-CN" altLang="en-US" sz="4800" dirty="0">
                <a:solidFill>
                  <a:schemeClr val="bg1"/>
                </a:solidFill>
                <a:latin typeface="微软雅黑" panose="020B0503020204020204" pitchFamily="34" charset="-122"/>
                <a:ea typeface="微软雅黑" panose="020B0503020204020204" pitchFamily="34" charset="-122"/>
              </a:rPr>
              <a:t> </a:t>
            </a:r>
            <a:r>
              <a:rPr lang="en-US" altLang="zh-CN" sz="4800" dirty="0">
                <a:solidFill>
                  <a:schemeClr val="bg1"/>
                </a:solidFill>
                <a:latin typeface="微软雅黑" panose="020B0503020204020204" pitchFamily="34" charset="-122"/>
                <a:ea typeface="微软雅黑" panose="020B0503020204020204" pitchFamily="34" charset="-122"/>
              </a:rPr>
              <a:t>TO RCAE</a:t>
            </a:r>
            <a:endParaRPr lang="zh-CN" altLang="en-US" sz="48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2" y="2065436"/>
            <a:ext cx="12197665"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8" name="圆角矩形 47"/>
          <p:cNvSpPr/>
          <p:nvPr/>
        </p:nvSpPr>
        <p:spPr>
          <a:xfrm>
            <a:off x="-5665" y="1876965"/>
            <a:ext cx="12197665" cy="41702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712263" y="267581"/>
            <a:ext cx="1741623"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ABSTRACT</a:t>
            </a:r>
          </a:p>
        </p:txBody>
      </p:sp>
      <p:sp>
        <p:nvSpPr>
          <p:cNvPr id="47" name="矩形 46"/>
          <p:cNvSpPr/>
          <p:nvPr/>
        </p:nvSpPr>
        <p:spPr>
          <a:xfrm>
            <a:off x="1580269" y="2173347"/>
            <a:ext cx="8842553" cy="523216"/>
          </a:xfrm>
          <a:prstGeom prst="rect">
            <a:avLst/>
          </a:prstGeom>
        </p:spPr>
        <p:txBody>
          <a:bodyPr wrap="square" lIns="91436" tIns="45718" rIns="91436" bIns="45718">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Underactuated prosthetic hand </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12263" y="2762034"/>
            <a:ext cx="10767476" cy="2343012"/>
          </a:xfrm>
          <a:prstGeom prst="rect">
            <a:avLst/>
          </a:prstGeom>
        </p:spPr>
        <p:txBody>
          <a:bodyPr wrap="square" lIns="91438" tIns="45719" rIns="91438" bIns="45719">
            <a:spAutoFit/>
          </a:bodyPr>
          <a:lstStyle/>
          <a:p>
            <a:pPr algn="just">
              <a:lnSpc>
                <a:spcPct val="130000"/>
              </a:lnSpc>
            </a:pPr>
            <a:r>
              <a:rPr lang="en-US" altLang="zh-CN" dirty="0">
                <a:solidFill>
                  <a:schemeClr val="bg1"/>
                </a:solidFill>
                <a:latin typeface="等线" panose="02010600030101010101" pitchFamily="2" charset="-122"/>
                <a:ea typeface="等线" panose="02010600030101010101" pitchFamily="2" charset="-122"/>
              </a:rPr>
              <a:t>     Underactuated prosthetic hand has attracted growing attention due to its light weight and easy control. In this paper a single linear motor is used to drive the prosthetic hand, and the palm of the hand has three arches similar to that of human hands. Besides a series of experiments were carried out to test the power grasp and the precision grasp function of the prosthetic hand. The factors influencing the success rate of power grasp and the stability of precise grasp are analyzed, and the direction to improve its performance and usability is given.</a:t>
            </a:r>
          </a:p>
        </p:txBody>
      </p:sp>
    </p:spTree>
    <p:extLst>
      <p:ext uri="{BB962C8B-B14F-4D97-AF65-F5344CB8AC3E}">
        <p14:creationId xmlns:p14="http://schemas.microsoft.com/office/powerpoint/2010/main" val="149189400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7"/>
          <p:cNvGrpSpPr/>
          <p:nvPr>
            <p:custDataLst>
              <p:tags r:id="rId1"/>
            </p:custDataLst>
          </p:nvPr>
        </p:nvGrpSpPr>
        <p:grpSpPr bwMode="gray">
          <a:xfrm>
            <a:off x="7403712" y="1467620"/>
            <a:ext cx="4041780" cy="2495063"/>
            <a:chOff x="1832768" y="1268759"/>
            <a:chExt cx="6240462" cy="3571875"/>
          </a:xfrm>
          <a:solidFill>
            <a:schemeClr val="tx2">
              <a:alpha val="71000"/>
            </a:schemeClr>
          </a:solidFill>
        </p:grpSpPr>
        <p:sp>
          <p:nvSpPr>
            <p:cNvPr id="20"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6" name="Group 69"/>
            <p:cNvGrpSpPr>
              <a:grpSpLocks noChangeAspect="1"/>
            </p:cNvGrpSpPr>
            <p:nvPr/>
          </p:nvGrpSpPr>
          <p:grpSpPr bwMode="gray">
            <a:xfrm>
              <a:off x="6801642" y="3364259"/>
              <a:ext cx="161925" cy="231775"/>
              <a:chOff x="3802" y="2280"/>
              <a:chExt cx="102" cy="146"/>
            </a:xfrm>
            <a:grpFill/>
          </p:grpSpPr>
          <p:sp>
            <p:nvSpPr>
              <p:cNvPr id="364"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5"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6"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9"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7"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5"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9"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0"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1"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3" name="Group 97"/>
            <p:cNvGrpSpPr>
              <a:grpSpLocks noChangeAspect="1"/>
            </p:cNvGrpSpPr>
            <p:nvPr/>
          </p:nvGrpSpPr>
          <p:grpSpPr bwMode="gray">
            <a:xfrm>
              <a:off x="5818980" y="3002309"/>
              <a:ext cx="636588" cy="587375"/>
              <a:chOff x="3183" y="2052"/>
              <a:chExt cx="401" cy="370"/>
            </a:xfrm>
            <a:grpFill/>
          </p:grpSpPr>
          <p:sp>
            <p:nvSpPr>
              <p:cNvPr id="357"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9"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2"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3"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4"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5" name="Group 106"/>
            <p:cNvGrpSpPr>
              <a:grpSpLocks noChangeAspect="1"/>
            </p:cNvGrpSpPr>
            <p:nvPr/>
          </p:nvGrpSpPr>
          <p:grpSpPr bwMode="gray">
            <a:xfrm>
              <a:off x="7017542" y="2807047"/>
              <a:ext cx="282575" cy="320675"/>
              <a:chOff x="3938" y="1929"/>
              <a:chExt cx="178" cy="202"/>
            </a:xfrm>
            <a:grpFill/>
          </p:grpSpPr>
          <p:sp>
            <p:nvSpPr>
              <p:cNvPr id="353"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5"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6"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9"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4472C4">
                <a:alpha val="85000"/>
              </a:srgbClr>
            </a:solid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1" name="Group 116"/>
            <p:cNvGrpSpPr>
              <a:grpSpLocks noChangeAspect="1"/>
            </p:cNvGrpSpPr>
            <p:nvPr/>
          </p:nvGrpSpPr>
          <p:grpSpPr bwMode="gray">
            <a:xfrm>
              <a:off x="5099842" y="1268760"/>
              <a:ext cx="2973388" cy="1638300"/>
              <a:chOff x="2730" y="960"/>
              <a:chExt cx="1873" cy="1032"/>
            </a:xfrm>
            <a:grpFill/>
          </p:grpSpPr>
          <p:grpSp>
            <p:nvGrpSpPr>
              <p:cNvPr id="336" name="Group 117"/>
              <p:cNvGrpSpPr>
                <a:grpSpLocks noChangeAspect="1"/>
              </p:cNvGrpSpPr>
              <p:nvPr/>
            </p:nvGrpSpPr>
            <p:grpSpPr bwMode="gray">
              <a:xfrm>
                <a:off x="3044" y="960"/>
                <a:ext cx="1473" cy="481"/>
                <a:chOff x="3044" y="960"/>
                <a:chExt cx="1473" cy="481"/>
              </a:xfrm>
              <a:grpFill/>
            </p:grpSpPr>
            <p:sp>
              <p:nvSpPr>
                <p:cNvPr id="340"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1"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2"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3"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5"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6"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8"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9"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1"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2"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7"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8"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9"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62" name="Group 135"/>
            <p:cNvGrpSpPr>
              <a:grpSpLocks noChangeAspect="1"/>
            </p:cNvGrpSpPr>
            <p:nvPr/>
          </p:nvGrpSpPr>
          <p:grpSpPr bwMode="gray">
            <a:xfrm>
              <a:off x="5214142" y="2886422"/>
              <a:ext cx="647700" cy="585788"/>
              <a:chOff x="2802" y="1979"/>
              <a:chExt cx="408" cy="369"/>
            </a:xfrm>
            <a:grpFill/>
          </p:grpSpPr>
          <p:sp>
            <p:nvSpPr>
              <p:cNvPr id="307"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08" name="Group 137"/>
              <p:cNvGrpSpPr>
                <a:grpSpLocks noChangeAspect="1"/>
              </p:cNvGrpSpPr>
              <p:nvPr/>
            </p:nvGrpSpPr>
            <p:grpSpPr bwMode="gray">
              <a:xfrm>
                <a:off x="2889" y="2101"/>
                <a:ext cx="17" cy="51"/>
                <a:chOff x="2889" y="2101"/>
                <a:chExt cx="17" cy="51"/>
              </a:xfrm>
              <a:grpFill/>
            </p:grpSpPr>
            <p:sp>
              <p:nvSpPr>
                <p:cNvPr id="333"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4"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5"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09"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1"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1" name="Group 145"/>
              <p:cNvGrpSpPr>
                <a:grpSpLocks noChangeAspect="1"/>
              </p:cNvGrpSpPr>
              <p:nvPr/>
            </p:nvGrpSpPr>
            <p:grpSpPr bwMode="gray">
              <a:xfrm>
                <a:off x="2984" y="2276"/>
                <a:ext cx="114" cy="72"/>
                <a:chOff x="2984" y="2276"/>
                <a:chExt cx="114" cy="72"/>
              </a:xfrm>
              <a:grpFill/>
            </p:grpSpPr>
            <p:sp>
              <p:nvSpPr>
                <p:cNvPr id="329"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0"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2"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3" name="Group 149"/>
              <p:cNvGrpSpPr>
                <a:grpSpLocks noChangeAspect="1"/>
              </p:cNvGrpSpPr>
              <p:nvPr/>
            </p:nvGrpSpPr>
            <p:grpSpPr bwMode="gray">
              <a:xfrm>
                <a:off x="3086" y="2189"/>
                <a:ext cx="85" cy="114"/>
                <a:chOff x="3086" y="2189"/>
                <a:chExt cx="85" cy="114"/>
              </a:xfrm>
              <a:grpFill/>
            </p:grpSpPr>
            <p:sp>
              <p:nvSpPr>
                <p:cNvPr id="327"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8"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4"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5" name="Group 153"/>
              <p:cNvGrpSpPr>
                <a:grpSpLocks noChangeAspect="1"/>
              </p:cNvGrpSpPr>
              <p:nvPr/>
            </p:nvGrpSpPr>
            <p:grpSpPr bwMode="gray">
              <a:xfrm>
                <a:off x="3000" y="2012"/>
                <a:ext cx="210" cy="192"/>
                <a:chOff x="3000" y="2012"/>
                <a:chExt cx="210" cy="192"/>
              </a:xfrm>
              <a:grpFill/>
            </p:grpSpPr>
            <p:sp>
              <p:nvSpPr>
                <p:cNvPr id="325"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6"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6"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9" name="Group 159"/>
              <p:cNvGrpSpPr>
                <a:grpSpLocks noChangeAspect="1"/>
              </p:cNvGrpSpPr>
              <p:nvPr/>
            </p:nvGrpSpPr>
            <p:grpSpPr bwMode="gray">
              <a:xfrm>
                <a:off x="2802" y="1979"/>
                <a:ext cx="205" cy="88"/>
                <a:chOff x="2802" y="1979"/>
                <a:chExt cx="205" cy="88"/>
              </a:xfrm>
              <a:grpFill/>
            </p:grpSpPr>
            <p:sp>
              <p:nvSpPr>
                <p:cNvPr id="323"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0"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1"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2"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3"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4"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6"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7"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8" name="Group 170"/>
            <p:cNvGrpSpPr>
              <a:grpSpLocks noChangeAspect="1"/>
            </p:cNvGrpSpPr>
            <p:nvPr/>
          </p:nvGrpSpPr>
          <p:grpSpPr bwMode="gray">
            <a:xfrm>
              <a:off x="5539580" y="2891184"/>
              <a:ext cx="96838" cy="77788"/>
              <a:chOff x="3007" y="1982"/>
              <a:chExt cx="61" cy="49"/>
            </a:xfrm>
            <a:grpFill/>
          </p:grpSpPr>
          <p:sp>
            <p:nvSpPr>
              <p:cNvPr id="305"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9"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0" name="Group 222"/>
            <p:cNvGrpSpPr>
              <a:grpSpLocks noChangeAspect="1"/>
            </p:cNvGrpSpPr>
            <p:nvPr/>
          </p:nvGrpSpPr>
          <p:grpSpPr bwMode="gray">
            <a:xfrm>
              <a:off x="4945856" y="1268759"/>
              <a:ext cx="287338" cy="296863"/>
              <a:chOff x="3202" y="1036"/>
              <a:chExt cx="181" cy="187"/>
            </a:xfrm>
            <a:grpFill/>
          </p:grpSpPr>
          <p:sp>
            <p:nvSpPr>
              <p:cNvPr id="299"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0"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1"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4"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5"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6"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7"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8" name="Group 236"/>
            <p:cNvGrpSpPr>
              <a:grpSpLocks noChangeAspect="1"/>
            </p:cNvGrpSpPr>
            <p:nvPr/>
          </p:nvGrpSpPr>
          <p:grpSpPr bwMode="gray">
            <a:xfrm>
              <a:off x="3344068" y="3475384"/>
              <a:ext cx="808038" cy="1365250"/>
              <a:chOff x="1624" y="2350"/>
              <a:chExt cx="509" cy="860"/>
            </a:xfrm>
            <a:grpFill/>
          </p:grpSpPr>
          <p:sp>
            <p:nvSpPr>
              <p:cNvPr id="274"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6"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7"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8"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3"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8"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9"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0"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5"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9"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0"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1"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2"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3"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4"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5"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7" name="Group 270"/>
            <p:cNvGrpSpPr>
              <a:grpSpLocks noChangeAspect="1"/>
            </p:cNvGrpSpPr>
            <p:nvPr/>
          </p:nvGrpSpPr>
          <p:grpSpPr bwMode="gray">
            <a:xfrm>
              <a:off x="1832768" y="1897409"/>
              <a:ext cx="1765300" cy="1346200"/>
              <a:chOff x="672" y="1356"/>
              <a:chExt cx="1112" cy="848"/>
            </a:xfrm>
            <a:grpFill/>
          </p:grpSpPr>
          <p:grpSp>
            <p:nvGrpSpPr>
              <p:cNvPr id="262" name="Group 271"/>
              <p:cNvGrpSpPr>
                <a:grpSpLocks noChangeAspect="1"/>
              </p:cNvGrpSpPr>
              <p:nvPr/>
            </p:nvGrpSpPr>
            <p:grpSpPr bwMode="gray">
              <a:xfrm>
                <a:off x="672" y="1356"/>
                <a:ext cx="418" cy="413"/>
                <a:chOff x="672" y="1356"/>
                <a:chExt cx="418" cy="413"/>
              </a:xfrm>
              <a:grpFill/>
            </p:grpSpPr>
            <p:sp>
              <p:nvSpPr>
                <p:cNvPr id="269"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63" name="Group 277"/>
              <p:cNvGrpSpPr>
                <a:grpSpLocks noChangeAspect="1"/>
              </p:cNvGrpSpPr>
              <p:nvPr/>
            </p:nvGrpSpPr>
            <p:grpSpPr bwMode="gray">
              <a:xfrm>
                <a:off x="1149" y="1865"/>
                <a:ext cx="635" cy="339"/>
                <a:chOff x="1149" y="1865"/>
                <a:chExt cx="635" cy="339"/>
              </a:xfrm>
              <a:grpFill/>
            </p:grpSpPr>
            <p:sp>
              <p:nvSpPr>
                <p:cNvPr id="264"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88" name="Group 283"/>
            <p:cNvGrpSpPr>
              <a:grpSpLocks noChangeAspect="1"/>
            </p:cNvGrpSpPr>
            <p:nvPr/>
          </p:nvGrpSpPr>
          <p:grpSpPr bwMode="gray">
            <a:xfrm>
              <a:off x="2304256" y="1268759"/>
              <a:ext cx="1538288" cy="1622425"/>
              <a:chOff x="969" y="960"/>
              <a:chExt cx="969" cy="1022"/>
            </a:xfrm>
            <a:grpFill/>
          </p:grpSpPr>
          <p:sp>
            <p:nvSpPr>
              <p:cNvPr id="233"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4"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6"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8"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0"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2"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5"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6"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7"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8"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0"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2"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4"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7"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9"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9"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2"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3"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4"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5"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6"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7"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1"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2"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3"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4"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5"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3" name="Group 337"/>
            <p:cNvGrpSpPr>
              <a:grpSpLocks noChangeAspect="1"/>
            </p:cNvGrpSpPr>
            <p:nvPr/>
          </p:nvGrpSpPr>
          <p:grpSpPr bwMode="gray">
            <a:xfrm>
              <a:off x="3455193" y="3327747"/>
              <a:ext cx="28575" cy="44450"/>
              <a:chOff x="1694" y="2257"/>
              <a:chExt cx="18" cy="28"/>
            </a:xfrm>
            <a:grpFill/>
          </p:grpSpPr>
          <p:sp>
            <p:nvSpPr>
              <p:cNvPr id="231"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14"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5"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26" name="Group 362"/>
            <p:cNvGrpSpPr/>
            <p:nvPr/>
          </p:nvGrpSpPr>
          <p:grpSpPr bwMode="gray">
            <a:xfrm>
              <a:off x="4580731" y="1911697"/>
              <a:ext cx="879476" cy="1109663"/>
              <a:chOff x="4580731" y="1911697"/>
              <a:chExt cx="879476" cy="1109663"/>
            </a:xfrm>
            <a:grpFill/>
          </p:grpSpPr>
          <p:sp>
            <p:nvSpPr>
              <p:cNvPr id="182"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85" name="Group 178"/>
              <p:cNvGrpSpPr>
                <a:grpSpLocks noChangeAspect="1"/>
              </p:cNvGrpSpPr>
              <p:nvPr/>
            </p:nvGrpSpPr>
            <p:grpSpPr bwMode="gray">
              <a:xfrm>
                <a:off x="4876006" y="2765772"/>
                <a:ext cx="204788" cy="242888"/>
                <a:chOff x="2589" y="1903"/>
                <a:chExt cx="129" cy="153"/>
              </a:xfrm>
              <a:grpFill/>
            </p:grpSpPr>
            <p:sp>
              <p:nvSpPr>
                <p:cNvPr id="228"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86"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1"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2"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3" name="Group 189"/>
              <p:cNvGrpSpPr>
                <a:grpSpLocks noChangeAspect="1"/>
              </p:cNvGrpSpPr>
              <p:nvPr/>
            </p:nvGrpSpPr>
            <p:grpSpPr bwMode="gray">
              <a:xfrm>
                <a:off x="4679156" y="2659410"/>
                <a:ext cx="247650" cy="244475"/>
                <a:chOff x="2465" y="1836"/>
                <a:chExt cx="156" cy="154"/>
              </a:xfrm>
              <a:grpFill/>
            </p:grpSpPr>
            <p:sp>
              <p:nvSpPr>
                <p:cNvPr id="226"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194" name="Group 192"/>
              <p:cNvGrpSpPr>
                <a:grpSpLocks noChangeAspect="1"/>
              </p:cNvGrpSpPr>
              <p:nvPr/>
            </p:nvGrpSpPr>
            <p:grpSpPr bwMode="gray">
              <a:xfrm>
                <a:off x="4620419" y="2430810"/>
                <a:ext cx="171450" cy="258763"/>
                <a:chOff x="2428" y="1692"/>
                <a:chExt cx="108" cy="163"/>
              </a:xfrm>
              <a:grpFill/>
            </p:grpSpPr>
            <p:sp>
              <p:nvSpPr>
                <p:cNvPr id="224"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5"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95"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6"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9" name="Group 199"/>
              <p:cNvGrpSpPr>
                <a:grpSpLocks noChangeAspect="1"/>
              </p:cNvGrpSpPr>
              <p:nvPr/>
            </p:nvGrpSpPr>
            <p:grpSpPr bwMode="gray">
              <a:xfrm>
                <a:off x="5033169" y="2808635"/>
                <a:ext cx="68263" cy="68263"/>
                <a:chOff x="2688" y="1930"/>
                <a:chExt cx="43" cy="43"/>
              </a:xfrm>
              <a:grpFill/>
            </p:grpSpPr>
            <p:sp>
              <p:nvSpPr>
                <p:cNvPr id="222"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00"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3"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4"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5"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6"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7"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8"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9"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1"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2"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3"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4"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9" name="Group 359"/>
              <p:cNvGrpSpPr/>
              <p:nvPr/>
            </p:nvGrpSpPr>
            <p:grpSpPr bwMode="gray">
              <a:xfrm>
                <a:off x="5080794" y="2788583"/>
                <a:ext cx="75600" cy="108000"/>
                <a:chOff x="4160739" y="2986112"/>
                <a:chExt cx="187325" cy="233362"/>
              </a:xfrm>
              <a:grpFill/>
            </p:grpSpPr>
            <p:sp>
              <p:nvSpPr>
                <p:cNvPr id="220"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1"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27" name="Group 368"/>
            <p:cNvGrpSpPr/>
            <p:nvPr/>
          </p:nvGrpSpPr>
          <p:grpSpPr bwMode="gray">
            <a:xfrm>
              <a:off x="4455318" y="2994372"/>
              <a:ext cx="1196974" cy="1339850"/>
              <a:chOff x="4455318" y="2994372"/>
              <a:chExt cx="1196974" cy="1339850"/>
            </a:xfrm>
            <a:grpFill/>
          </p:grpSpPr>
          <p:sp>
            <p:nvSpPr>
              <p:cNvPr id="128"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30" name="Group 367"/>
              <p:cNvGrpSpPr/>
              <p:nvPr/>
            </p:nvGrpSpPr>
            <p:grpSpPr bwMode="gray">
              <a:xfrm>
                <a:off x="4455318" y="2994372"/>
                <a:ext cx="1196974" cy="1339850"/>
                <a:chOff x="4455318" y="2994372"/>
                <a:chExt cx="1196974" cy="1339850"/>
              </a:xfrm>
              <a:grpFill/>
            </p:grpSpPr>
            <p:sp>
              <p:nvSpPr>
                <p:cNvPr id="131"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9"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0"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1"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2"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4"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5"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0" name="Group 25"/>
                <p:cNvGrpSpPr>
                  <a:grpSpLocks noChangeAspect="1"/>
                </p:cNvGrpSpPr>
                <p:nvPr/>
              </p:nvGrpSpPr>
              <p:grpSpPr bwMode="gray">
                <a:xfrm>
                  <a:off x="4961730" y="3769072"/>
                  <a:ext cx="219075" cy="239713"/>
                  <a:chOff x="2643" y="2535"/>
                  <a:chExt cx="138" cy="151"/>
                </a:xfrm>
                <a:grpFill/>
              </p:grpSpPr>
              <p:sp>
                <p:nvSpPr>
                  <p:cNvPr id="180"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51"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2"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3"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4"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6"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7"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4"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5"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6"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77" name="Group 364"/>
                <p:cNvGrpSpPr>
                  <a:grpSpLocks noChangeAspect="1"/>
                </p:cNvGrpSpPr>
                <p:nvPr/>
              </p:nvGrpSpPr>
              <p:grpSpPr bwMode="gray">
                <a:xfrm>
                  <a:off x="5141117" y="3280172"/>
                  <a:ext cx="289379" cy="349200"/>
                  <a:chOff x="3548063" y="12700"/>
                  <a:chExt cx="5667375" cy="6838950"/>
                </a:xfrm>
                <a:grpFill/>
              </p:grpSpPr>
              <p:sp>
                <p:nvSpPr>
                  <p:cNvPr id="178"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179"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sp>
        <p:nvSpPr>
          <p:cNvPr id="375" name="文本框 374"/>
          <p:cNvSpPr txBox="1"/>
          <p:nvPr/>
        </p:nvSpPr>
        <p:spPr>
          <a:xfrm>
            <a:off x="540291" y="1606097"/>
            <a:ext cx="5799593" cy="525653"/>
          </a:xfrm>
          <a:prstGeom prst="rect">
            <a:avLst/>
          </a:prstGeom>
          <a:noFill/>
        </p:spPr>
        <p:txBody>
          <a:bodyPr wrap="none" lIns="91436" tIns="45718" rIns="91436" bIns="45718" rtlCol="0">
            <a:spAutoFit/>
          </a:bodyPr>
          <a:lstStyle/>
          <a:p>
            <a:pPr>
              <a:lnSpc>
                <a:spcPct val="130000"/>
              </a:lnSpc>
            </a:pPr>
            <a:r>
              <a:rPr lang="en-US" altLang="zh-CN" sz="2400" dirty="0">
                <a:solidFill>
                  <a:schemeClr val="tx2"/>
                </a:solidFill>
                <a:latin typeface="微软雅黑" panose="020B0503020204020204" pitchFamily="34" charset="-122"/>
                <a:ea typeface="微软雅黑" panose="020B0503020204020204" pitchFamily="34" charset="-122"/>
              </a:rPr>
              <a:t>Reasons for prosthetic abandonment: </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76" name="直接连接符 375"/>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0" name="文本框 379"/>
          <p:cNvSpPr txBox="1"/>
          <p:nvPr/>
        </p:nvSpPr>
        <p:spPr>
          <a:xfrm>
            <a:off x="609063" y="4398623"/>
            <a:ext cx="10796665" cy="525653"/>
          </a:xfrm>
          <a:prstGeom prst="rect">
            <a:avLst/>
          </a:prstGeom>
          <a:noFill/>
        </p:spPr>
        <p:txBody>
          <a:bodyPr wrap="none" lIns="91436" tIns="45718" rIns="91436" bIns="45718" rtlCol="0">
            <a:spAutoFit/>
          </a:bodyPr>
          <a:lstStyle/>
          <a:p>
            <a:pPr>
              <a:lnSpc>
                <a:spcPct val="130000"/>
              </a:lnSpc>
            </a:pPr>
            <a:r>
              <a:rPr lang="en-US" altLang="zh-CN" sz="2400" dirty="0">
                <a:solidFill>
                  <a:schemeClr val="tx2"/>
                </a:solidFill>
                <a:latin typeface="微软雅黑" panose="020B0503020204020204" pitchFamily="34" charset="-122"/>
                <a:ea typeface="微软雅黑" panose="020B0503020204020204" pitchFamily="34" charset="-122"/>
              </a:rPr>
              <a:t>How to achieve dexterous grip control through simple operation form</a:t>
            </a:r>
            <a:r>
              <a:rPr lang="zh-CN" altLang="en-US" sz="2400" dirty="0">
                <a:solidFill>
                  <a:schemeClr val="tx2"/>
                </a:solidFill>
                <a:latin typeface="微软雅黑" panose="020B0503020204020204" pitchFamily="34" charset="-122"/>
                <a:ea typeface="微软雅黑" panose="020B0503020204020204" pitchFamily="34" charset="-122"/>
              </a:rPr>
              <a:t>？</a:t>
            </a:r>
          </a:p>
        </p:txBody>
      </p:sp>
      <p:cxnSp>
        <p:nvCxnSpPr>
          <p:cNvPr id="381" name="直接连接符 380"/>
          <p:cNvCxnSpPr>
            <a:cxnSpLocks/>
          </p:cNvCxnSpPr>
          <p:nvPr/>
        </p:nvCxnSpPr>
        <p:spPr>
          <a:xfrm>
            <a:off x="620874" y="4922665"/>
            <a:ext cx="1055523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532500" y="2125989"/>
            <a:ext cx="5657150" cy="2088581"/>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endParaRPr lang="en-US" altLang="zh-CN" sz="18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30000"/>
              </a:lnSpc>
              <a:spcBef>
                <a:spcPts val="600"/>
              </a:spcBef>
              <a:spcAft>
                <a:spcPts val="1200"/>
              </a:spcAft>
              <a:buFont typeface="Arial" panose="020B0604020202020204" pitchFamily="34" charset="0"/>
              <a:buChar char="•"/>
            </a:pPr>
            <a:r>
              <a:rPr lang="en-US" altLang="zh-CN" sz="1800" dirty="0">
                <a:solidFill>
                  <a:schemeClr val="bg2">
                    <a:lumMod val="50000"/>
                  </a:schemeClr>
                </a:solidFill>
                <a:latin typeface="微软雅黑" panose="020B0503020204020204" pitchFamily="34" charset="-122"/>
                <a:ea typeface="微软雅黑" panose="020B0503020204020204" pitchFamily="34" charset="-122"/>
              </a:rPr>
              <a:t>The difference between the perceived needs of ULAs and the functionality of prosthetics. </a:t>
            </a:r>
          </a:p>
          <a:p>
            <a:pPr marL="285750" indent="-285750">
              <a:lnSpc>
                <a:spcPct val="130000"/>
              </a:lnSpc>
              <a:buFont typeface="Arial" panose="020B0604020202020204" pitchFamily="34" charset="0"/>
              <a:buChar char="•"/>
            </a:pPr>
            <a:r>
              <a:rPr lang="en-US" altLang="zh-CN" sz="1800" dirty="0">
                <a:solidFill>
                  <a:schemeClr val="bg2">
                    <a:lumMod val="50000"/>
                  </a:schemeClr>
                </a:solidFill>
                <a:latin typeface="微软雅黑" panose="020B0503020204020204" pitchFamily="34" charset="-122"/>
                <a:ea typeface="微软雅黑" panose="020B0503020204020204" pitchFamily="34" charset="-122"/>
              </a:rPr>
              <a:t>Consumers' double high standards for the </a:t>
            </a:r>
            <a:r>
              <a:rPr lang="en-US" altLang="zh-CN" sz="1800" b="1" dirty="0">
                <a:solidFill>
                  <a:schemeClr val="bg2">
                    <a:lumMod val="50000"/>
                  </a:schemeClr>
                </a:solidFill>
                <a:latin typeface="微软雅黑" panose="020B0503020204020204" pitchFamily="34" charset="-122"/>
                <a:ea typeface="微软雅黑" panose="020B0503020204020204" pitchFamily="34" charset="-122"/>
              </a:rPr>
              <a:t>form</a:t>
            </a:r>
            <a:r>
              <a:rPr lang="en-US" altLang="zh-CN" sz="1800" dirty="0">
                <a:solidFill>
                  <a:schemeClr val="bg2">
                    <a:lumMod val="50000"/>
                  </a:schemeClr>
                </a:solidFill>
                <a:latin typeface="微软雅黑" panose="020B0503020204020204" pitchFamily="34" charset="-122"/>
                <a:ea typeface="微软雅黑" panose="020B0503020204020204" pitchFamily="34" charset="-122"/>
              </a:rPr>
              <a:t> and </a:t>
            </a:r>
            <a:r>
              <a:rPr lang="en-US" altLang="zh-CN" sz="1800" b="1" dirty="0">
                <a:solidFill>
                  <a:schemeClr val="bg2">
                    <a:lumMod val="50000"/>
                  </a:schemeClr>
                </a:solidFill>
                <a:latin typeface="微软雅黑" panose="020B0503020204020204" pitchFamily="34" charset="-122"/>
                <a:ea typeface="微软雅黑" panose="020B0503020204020204" pitchFamily="34" charset="-122"/>
              </a:rPr>
              <a:t>function</a:t>
            </a:r>
            <a:r>
              <a:rPr lang="en-US" altLang="zh-CN" sz="1800" dirty="0">
                <a:solidFill>
                  <a:schemeClr val="bg2">
                    <a:lumMod val="50000"/>
                  </a:schemeClr>
                </a:solidFill>
                <a:latin typeface="微软雅黑" panose="020B0503020204020204" pitchFamily="34" charset="-122"/>
                <a:ea typeface="微软雅黑" panose="020B0503020204020204" pitchFamily="34" charset="-122"/>
              </a:rPr>
              <a:t> of prosthetic hands.</a:t>
            </a:r>
          </a:p>
        </p:txBody>
      </p:sp>
      <p:sp>
        <p:nvSpPr>
          <p:cNvPr id="383" name="矩形 382"/>
          <p:cNvSpPr/>
          <p:nvPr/>
        </p:nvSpPr>
        <p:spPr>
          <a:xfrm>
            <a:off x="532500" y="4890865"/>
            <a:ext cx="8558341" cy="1781638"/>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en-US" altLang="zh-CN" sz="1800" dirty="0">
                <a:solidFill>
                  <a:schemeClr val="bg2">
                    <a:lumMod val="50000"/>
                  </a:schemeClr>
                </a:solidFill>
                <a:latin typeface="微软雅黑" panose="020B0503020204020204" pitchFamily="34" charset="-122"/>
                <a:ea typeface="微软雅黑" panose="020B0503020204020204" pitchFamily="34" charset="-122"/>
              </a:rPr>
              <a:t>A new underactuated prosthetic hand based on the continuum structure.</a:t>
            </a:r>
          </a:p>
          <a:p>
            <a:pPr marL="285750" indent="-285750">
              <a:lnSpc>
                <a:spcPct val="130000"/>
              </a:lnSpc>
              <a:buFont typeface="Arial" panose="020B0604020202020204" pitchFamily="34" charset="0"/>
              <a:buChar char="•"/>
            </a:pPr>
            <a:r>
              <a:rPr lang="en-US" altLang="zh-CN" sz="1800" dirty="0">
                <a:solidFill>
                  <a:schemeClr val="bg2">
                    <a:lumMod val="50000"/>
                  </a:schemeClr>
                </a:solidFill>
                <a:latin typeface="微软雅黑" panose="020B0503020204020204" pitchFamily="34" charset="-122"/>
                <a:ea typeface="微软雅黑" panose="020B0503020204020204" pitchFamily="34" charset="-122"/>
              </a:rPr>
              <a:t>Grip performance test of the prosthetic hand.</a:t>
            </a:r>
          </a:p>
          <a:p>
            <a:pPr marL="285750" indent="-285750">
              <a:lnSpc>
                <a:spcPct val="130000"/>
              </a:lnSpc>
              <a:buFont typeface="Arial" panose="020B0604020202020204" pitchFamily="34" charset="0"/>
              <a:buChar char="•"/>
            </a:pPr>
            <a:r>
              <a:rPr lang="en-US" altLang="zh-CN" sz="1800" dirty="0">
                <a:solidFill>
                  <a:schemeClr val="bg2">
                    <a:lumMod val="50000"/>
                  </a:schemeClr>
                </a:solidFill>
                <a:latin typeface="微软雅黑" panose="020B0503020204020204" pitchFamily="34" charset="-122"/>
                <a:ea typeface="微软雅黑" panose="020B0503020204020204" pitchFamily="34" charset="-122"/>
              </a:rPr>
              <a:t>Indicate directions for further optimization of prosthetic hands.</a:t>
            </a:r>
          </a:p>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77" name="文本框 376">
            <a:extLst>
              <a:ext uri="{FF2B5EF4-FFF2-40B4-BE49-F238E27FC236}">
                <a16:creationId xmlns:a16="http://schemas.microsoft.com/office/drawing/2014/main" id="{E1453C39-344F-4418-9340-C9CF5744BD99}"/>
              </a:ext>
            </a:extLst>
          </p:cNvPr>
          <p:cNvSpPr txBox="1"/>
          <p:nvPr/>
        </p:nvSpPr>
        <p:spPr>
          <a:xfrm>
            <a:off x="712263" y="267581"/>
            <a:ext cx="2582622"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INTRODUCTION</a:t>
            </a:r>
          </a:p>
        </p:txBody>
      </p:sp>
    </p:spTree>
    <p:extLst>
      <p:ext uri="{BB962C8B-B14F-4D97-AF65-F5344CB8AC3E}">
        <p14:creationId xmlns:p14="http://schemas.microsoft.com/office/powerpoint/2010/main" val="371526341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1013577" y="2499397"/>
            <a:ext cx="3963841" cy="3924705"/>
            <a:chOff x="1300233" y="1995959"/>
            <a:chExt cx="3306471" cy="3273825"/>
          </a:xfrm>
        </p:grpSpPr>
        <p:sp>
          <p:nvSpPr>
            <p:cNvPr id="3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32" name="圆角矩形 20"/>
            <p:cNvSpPr/>
            <p:nvPr/>
          </p:nvSpPr>
          <p:spPr>
            <a:xfrm>
              <a:off x="1300233" y="1995959"/>
              <a:ext cx="3306471" cy="3273825"/>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7465427" y="2801100"/>
            <a:ext cx="1435935" cy="1421759"/>
            <a:chOff x="1335867" y="2521914"/>
            <a:chExt cx="1416962" cy="1402972"/>
          </a:xfrm>
          <a:solidFill>
            <a:srgbClr val="4472C4"/>
          </a:solidFill>
        </p:grpSpPr>
        <p:sp>
          <p:nvSpPr>
            <p:cNvPr id="40"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41" name="圆角矩形 20"/>
            <p:cNvSpPr/>
            <p:nvPr/>
          </p:nvSpPr>
          <p:spPr>
            <a:xfrm>
              <a:off x="1335867" y="2521914"/>
              <a:ext cx="1416962" cy="1402972"/>
            </a:xfrm>
            <a:prstGeom prst="ellipse">
              <a:avLst/>
            </a:prstGeom>
            <a:grp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37" name="圆角矩形 20"/>
          <p:cNvSpPr/>
          <p:nvPr/>
        </p:nvSpPr>
        <p:spPr>
          <a:xfrm>
            <a:off x="7168911" y="4523760"/>
            <a:ext cx="1320751" cy="1307712"/>
          </a:xfrm>
          <a:prstGeom prst="ellipse">
            <a:avLst/>
          </a:prstGeom>
          <a:solidFill>
            <a:srgbClr val="4472C4">
              <a:alpha val="63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38" name="圆角矩形 20"/>
          <p:cNvSpPr/>
          <p:nvPr/>
        </p:nvSpPr>
        <p:spPr>
          <a:xfrm>
            <a:off x="7111319" y="4466738"/>
            <a:ext cx="1435935" cy="1421759"/>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4" name="圆角矩形 20"/>
          <p:cNvSpPr/>
          <p:nvPr/>
        </p:nvSpPr>
        <p:spPr>
          <a:xfrm>
            <a:off x="8703683" y="3861135"/>
            <a:ext cx="1848564" cy="183031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5" name="圆角矩形 20"/>
          <p:cNvSpPr/>
          <p:nvPr/>
        </p:nvSpPr>
        <p:spPr>
          <a:xfrm>
            <a:off x="8621365" y="3767253"/>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1" name="圆角矩形 50"/>
          <p:cNvSpPr/>
          <p:nvPr/>
        </p:nvSpPr>
        <p:spPr>
          <a:xfrm rot="10800000" flipV="1">
            <a:off x="1006219" y="1386409"/>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1800" dirty="0"/>
              <a:t>Keywords</a:t>
            </a:r>
            <a:endParaRPr lang="zh-CN" altLang="en-US" sz="1800" dirty="0"/>
          </a:p>
        </p:txBody>
      </p:sp>
      <p:sp>
        <p:nvSpPr>
          <p:cNvPr id="60" name="矩形 59"/>
          <p:cNvSpPr/>
          <p:nvPr/>
        </p:nvSpPr>
        <p:spPr>
          <a:xfrm>
            <a:off x="2540359" y="1305503"/>
            <a:ext cx="8943430" cy="1021429"/>
          </a:xfrm>
          <a:prstGeom prst="rect">
            <a:avLst/>
          </a:prstGeom>
        </p:spPr>
        <p:txBody>
          <a:bodyPr wrap="square" lIns="91436" tIns="45718" rIns="91436" bIns="45718">
            <a:spAutoFit/>
          </a:bodyPr>
          <a:lstStyle/>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The underactuated prosthetic hand has humanlike size with the weight of </a:t>
            </a:r>
            <a:r>
              <a:rPr lang="en-US" altLang="zh-CN" sz="1600" b="1" dirty="0">
                <a:solidFill>
                  <a:schemeClr val="bg2">
                    <a:lumMod val="50000"/>
                  </a:schemeClr>
                </a:solidFill>
                <a:latin typeface="微软雅黑" panose="020B0503020204020204" pitchFamily="34" charset="-122"/>
                <a:ea typeface="微软雅黑" panose="020B0503020204020204" pitchFamily="34" charset="-122"/>
              </a:rPr>
              <a:t>273.2g</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(excluding power supply and microcontroller development board) and is driven by </a:t>
            </a:r>
            <a:r>
              <a:rPr lang="en-US" altLang="zh-CN" sz="1600" b="1" dirty="0">
                <a:solidFill>
                  <a:schemeClr val="bg2">
                    <a:lumMod val="50000"/>
                  </a:schemeClr>
                </a:solidFill>
                <a:latin typeface="微软雅黑" panose="020B0503020204020204" pitchFamily="34" charset="-122"/>
                <a:ea typeface="微软雅黑" panose="020B0503020204020204" pitchFamily="34" charset="-122"/>
              </a:rPr>
              <a:t>a single linear motor.</a:t>
            </a:r>
            <a:r>
              <a:rPr lang="zh-CN" altLang="en-US" sz="1600" b="1" dirty="0">
                <a:solidFill>
                  <a:schemeClr val="bg2">
                    <a:lumMod val="50000"/>
                  </a:schemeClr>
                </a:solidFill>
                <a:latin typeface="微软雅黑" panose="020B0503020204020204" pitchFamily="34" charset="-122"/>
                <a:ea typeface="微软雅黑" panose="020B0503020204020204" pitchFamily="34" charset="-122"/>
              </a:rPr>
              <a:t> </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rot="20638227">
            <a:off x="4752897" y="2516905"/>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63" name="矩形 62"/>
          <p:cNvSpPr/>
          <p:nvPr/>
        </p:nvSpPr>
        <p:spPr>
          <a:xfrm>
            <a:off x="7690032" y="3189548"/>
            <a:ext cx="1013651" cy="707882"/>
          </a:xfrm>
          <a:prstGeom prst="rect">
            <a:avLst/>
          </a:prstGeom>
        </p:spPr>
        <p:txBody>
          <a:bodyPr wrap="square" lIns="91436" tIns="45718" rIns="91436" bIns="45718">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Bionic</a:t>
            </a:r>
            <a:r>
              <a:rPr lang="en-US" altLang="zh-CN" sz="1800" i="1" kern="0" dirty="0">
                <a:solidFill>
                  <a:srgbClr val="000000"/>
                </a:solidFill>
                <a:effectLst/>
                <a:latin typeface="TimesNewRomanPS-ItalicMT"/>
                <a:ea typeface="宋体" panose="02010600030101010101" pitchFamily="2" charset="-122"/>
                <a:cs typeface="宋体" panose="02010600030101010101" pitchFamily="2" charset="-122"/>
              </a:rPr>
              <a:t> </a:t>
            </a:r>
            <a:r>
              <a:rPr lang="en-US" altLang="zh-CN" sz="2000" dirty="0">
                <a:solidFill>
                  <a:schemeClr val="bg1"/>
                </a:solidFill>
                <a:latin typeface="微软雅黑" panose="020B0503020204020204" pitchFamily="34" charset="-122"/>
                <a:ea typeface="微软雅黑" panose="020B0503020204020204" pitchFamily="34" charset="-122"/>
              </a:rPr>
              <a:t>Palm</a:t>
            </a:r>
          </a:p>
        </p:txBody>
      </p:sp>
      <p:sp>
        <p:nvSpPr>
          <p:cNvPr id="64" name="矩形 63"/>
          <p:cNvSpPr/>
          <p:nvPr/>
        </p:nvSpPr>
        <p:spPr>
          <a:xfrm>
            <a:off x="7306079" y="4977560"/>
            <a:ext cx="1013651" cy="400111"/>
          </a:xfrm>
          <a:prstGeom prst="rect">
            <a:avLst/>
          </a:prstGeom>
        </p:spPr>
        <p:txBody>
          <a:bodyPr wrap="square" lIns="91436" tIns="45718" rIns="91436" bIns="45718">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Light</a:t>
            </a:r>
          </a:p>
        </p:txBody>
      </p:sp>
      <p:sp>
        <p:nvSpPr>
          <p:cNvPr id="65" name="矩形 64"/>
          <p:cNvSpPr/>
          <p:nvPr/>
        </p:nvSpPr>
        <p:spPr>
          <a:xfrm>
            <a:off x="8959399" y="4422350"/>
            <a:ext cx="1487585" cy="707882"/>
          </a:xfrm>
          <a:prstGeom prst="rect">
            <a:avLst/>
          </a:prstGeom>
        </p:spPr>
        <p:txBody>
          <a:bodyPr wrap="square" lIns="91436" tIns="45718" rIns="91436" bIns="45718">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Adjustable Stiffness</a:t>
            </a:r>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pic>
        <p:nvPicPr>
          <p:cNvPr id="24" name="图片 23">
            <a:extLst>
              <a:ext uri="{FF2B5EF4-FFF2-40B4-BE49-F238E27FC236}">
                <a16:creationId xmlns:a16="http://schemas.microsoft.com/office/drawing/2014/main" id="{02E6A483-8499-40E8-88DD-751F60992B15}"/>
              </a:ext>
            </a:extLst>
          </p:cNvPr>
          <p:cNvPicPr>
            <a:picLocks noChangeAspect="1"/>
          </p:cNvPicPr>
          <p:nvPr/>
        </p:nvPicPr>
        <p:blipFill>
          <a:blip r:embed="rId3"/>
          <a:stretch>
            <a:fillRect/>
          </a:stretch>
        </p:blipFill>
        <p:spPr>
          <a:xfrm>
            <a:off x="1338079" y="3002737"/>
            <a:ext cx="3386471" cy="2918024"/>
          </a:xfrm>
          <a:prstGeom prst="rect">
            <a:avLst/>
          </a:prstGeom>
          <a:ln>
            <a:noFill/>
          </a:ln>
          <a:effectLst>
            <a:softEdge rad="112500"/>
          </a:effectLst>
        </p:spPr>
      </p:pic>
      <p:sp>
        <p:nvSpPr>
          <p:cNvPr id="25" name="文本框 24">
            <a:extLst>
              <a:ext uri="{FF2B5EF4-FFF2-40B4-BE49-F238E27FC236}">
                <a16:creationId xmlns:a16="http://schemas.microsoft.com/office/drawing/2014/main" id="{518677CC-99F5-4E82-A703-5960D120D4A5}"/>
              </a:ext>
            </a:extLst>
          </p:cNvPr>
          <p:cNvSpPr txBox="1"/>
          <p:nvPr/>
        </p:nvSpPr>
        <p:spPr>
          <a:xfrm>
            <a:off x="712263" y="267581"/>
            <a:ext cx="1335614"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DESIGN</a:t>
            </a:r>
          </a:p>
        </p:txBody>
      </p:sp>
      <p:sp>
        <p:nvSpPr>
          <p:cNvPr id="23" name="文本框 22">
            <a:extLst>
              <a:ext uri="{FF2B5EF4-FFF2-40B4-BE49-F238E27FC236}">
                <a16:creationId xmlns:a16="http://schemas.microsoft.com/office/drawing/2014/main" id="{D1131967-A835-4E9D-ABDB-2560804D66DC}"/>
              </a:ext>
            </a:extLst>
          </p:cNvPr>
          <p:cNvSpPr txBox="1"/>
          <p:nvPr/>
        </p:nvSpPr>
        <p:spPr>
          <a:xfrm>
            <a:off x="1196335" y="6436530"/>
            <a:ext cx="3598324" cy="307777"/>
          </a:xfrm>
          <a:prstGeom prst="rect">
            <a:avLst/>
          </a:prstGeom>
          <a:noFill/>
        </p:spPr>
        <p:txBody>
          <a:bodyPr wrap="square">
            <a:spAutoFit/>
          </a:bodyPr>
          <a:lstStyle/>
          <a:p>
            <a:pPr algn="ctr"/>
            <a:r>
              <a:rPr lang="en-US" altLang="zh-CN" sz="1400" kern="100" dirty="0">
                <a:solidFill>
                  <a:srgbClr val="000000"/>
                </a:solidFill>
                <a:effectLst/>
                <a:latin typeface="TimesNewRomanPSMT"/>
                <a:ea typeface="等线" panose="02010600030101010101" pitchFamily="2" charset="-122"/>
                <a:cs typeface="Times New Roman" panose="02020603050405020304" pitchFamily="18" charset="0"/>
              </a:rPr>
              <a:t>Fig. 2. The underactuated prosthetic hand.</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0583935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540291" y="1303306"/>
            <a:ext cx="3380020" cy="525653"/>
          </a:xfrm>
          <a:prstGeom prst="rect">
            <a:avLst/>
          </a:prstGeom>
          <a:noFill/>
        </p:spPr>
        <p:txBody>
          <a:bodyPr wrap="none" lIns="91436" tIns="45718" rIns="91436" bIns="45718" rtlCol="0">
            <a:spAutoFit/>
          </a:bodyPr>
          <a:lstStyle/>
          <a:p>
            <a:pPr>
              <a:lnSpc>
                <a:spcPct val="130000"/>
              </a:lnSpc>
            </a:pPr>
            <a:r>
              <a:rPr lang="en-US" altLang="zh-CN" sz="2400" i="1" dirty="0">
                <a:solidFill>
                  <a:schemeClr val="tx2"/>
                </a:solidFill>
                <a:latin typeface="微软雅黑" panose="020B0503020204020204" pitchFamily="34" charset="-122"/>
                <a:ea typeface="微软雅黑" panose="020B0503020204020204" pitchFamily="34" charset="-122"/>
              </a:rPr>
              <a:t>A. Bionic Palm Design</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82" name="矩形 381"/>
          <p:cNvSpPr/>
          <p:nvPr/>
        </p:nvSpPr>
        <p:spPr>
          <a:xfrm>
            <a:off x="532500" y="1823198"/>
            <a:ext cx="5729021" cy="1021429"/>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The palmar concavity results from the formation of three arches that run in different directions as shown in Fig. 1.</a:t>
            </a:r>
          </a:p>
        </p:txBody>
      </p:sp>
      <p:cxnSp>
        <p:nvCxnSpPr>
          <p:cNvPr id="376" name="直接连接符 375"/>
          <p:cNvCxnSpPr>
            <a:cxnSpLocks/>
          </p:cNvCxnSpPr>
          <p:nvPr/>
        </p:nvCxnSpPr>
        <p:spPr>
          <a:xfrm>
            <a:off x="620874" y="1828959"/>
            <a:ext cx="3166338"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77" name="文本框 376">
            <a:extLst>
              <a:ext uri="{FF2B5EF4-FFF2-40B4-BE49-F238E27FC236}">
                <a16:creationId xmlns:a16="http://schemas.microsoft.com/office/drawing/2014/main" id="{559B24F3-5161-49DF-AD54-7EDC5735B93C}"/>
              </a:ext>
            </a:extLst>
          </p:cNvPr>
          <p:cNvSpPr txBox="1"/>
          <p:nvPr/>
        </p:nvSpPr>
        <p:spPr>
          <a:xfrm>
            <a:off x="712263" y="267581"/>
            <a:ext cx="1335614"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DESIGN</a:t>
            </a:r>
          </a:p>
        </p:txBody>
      </p:sp>
      <p:sp>
        <p:nvSpPr>
          <p:cNvPr id="379" name="文本框 378">
            <a:extLst>
              <a:ext uri="{FF2B5EF4-FFF2-40B4-BE49-F238E27FC236}">
                <a16:creationId xmlns:a16="http://schemas.microsoft.com/office/drawing/2014/main" id="{3BE86ABB-2D92-4600-95C7-C5A211F6C821}"/>
              </a:ext>
            </a:extLst>
          </p:cNvPr>
          <p:cNvSpPr txBox="1"/>
          <p:nvPr/>
        </p:nvSpPr>
        <p:spPr>
          <a:xfrm>
            <a:off x="6788933" y="3471409"/>
            <a:ext cx="5244882" cy="738664"/>
          </a:xfrm>
          <a:prstGeom prst="rect">
            <a:avLst/>
          </a:prstGeom>
          <a:noFill/>
        </p:spPr>
        <p:txBody>
          <a:bodyPr wrap="square">
            <a:spAutoFit/>
          </a:bodyPr>
          <a:lstStyle/>
          <a:p>
            <a:pPr algn="ctr"/>
            <a:r>
              <a:rPr lang="en-US" altLang="zh-CN" sz="1400" kern="0" dirty="0">
                <a:solidFill>
                  <a:srgbClr val="000000"/>
                </a:solidFill>
                <a:effectLst/>
                <a:latin typeface="TimesNewRomanPSMT"/>
                <a:ea typeface="宋体" panose="02010600030101010101" pitchFamily="2" charset="-122"/>
                <a:cs typeface="宋体" panose="02010600030101010101" pitchFamily="2" charset="-122"/>
              </a:rPr>
              <a:t>Fig. 1. (a) The yellow line represents the oblique arch of the prosthetic hand. (c) The blue line represents the distal arch and the red line represents the longitudinal arch of the prosthetic hand.</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C5A66194-398D-49C2-89B2-42F03E5C46E9}"/>
              </a:ext>
            </a:extLst>
          </p:cNvPr>
          <p:cNvPicPr>
            <a:picLocks noChangeAspect="1"/>
          </p:cNvPicPr>
          <p:nvPr/>
        </p:nvPicPr>
        <p:blipFill>
          <a:blip r:embed="rId3"/>
          <a:stretch>
            <a:fillRect/>
          </a:stretch>
        </p:blipFill>
        <p:spPr>
          <a:xfrm>
            <a:off x="6830750" y="1162462"/>
            <a:ext cx="5161248" cy="2266538"/>
          </a:xfrm>
          <a:prstGeom prst="rect">
            <a:avLst/>
          </a:prstGeom>
        </p:spPr>
      </p:pic>
      <p:sp>
        <p:nvSpPr>
          <p:cNvPr id="17" name="文本框 16">
            <a:extLst>
              <a:ext uri="{FF2B5EF4-FFF2-40B4-BE49-F238E27FC236}">
                <a16:creationId xmlns:a16="http://schemas.microsoft.com/office/drawing/2014/main" id="{FD3DA5B5-F7E1-4463-9FC5-9695FE38F041}"/>
              </a:ext>
            </a:extLst>
          </p:cNvPr>
          <p:cNvSpPr txBox="1"/>
          <p:nvPr/>
        </p:nvSpPr>
        <p:spPr>
          <a:xfrm>
            <a:off x="540291" y="4216024"/>
            <a:ext cx="11196630" cy="2059795"/>
          </a:xfrm>
          <a:prstGeom prst="rect">
            <a:avLst/>
          </a:prstGeom>
          <a:noFill/>
        </p:spPr>
        <p:txBody>
          <a:bodyPr wrap="square">
            <a:spAutoFit/>
          </a:bodyPr>
          <a:lstStyle/>
          <a:p>
            <a:pPr marL="285750" indent="-285750">
              <a:lnSpc>
                <a:spcPct val="130000"/>
              </a:lnSpc>
              <a:buFont typeface="Arial" panose="020B0604020202020204" pitchFamily="34" charset="0"/>
              <a:buChar char="•"/>
            </a:pPr>
            <a:r>
              <a:rPr lang="en-US" altLang="zh-CN" sz="2000" b="1" dirty="0">
                <a:effectLst/>
                <a:latin typeface="等线" panose="02010600030101010101" pitchFamily="2" charset="-122"/>
                <a:cs typeface="Times New Roman" panose="02020603050405020304" pitchFamily="18" charset="0"/>
              </a:rPr>
              <a:t>The angle of distal arch is set as a fixed value of 140°. </a:t>
            </a:r>
          </a:p>
          <a:p>
            <a:pPr marL="285750" indent="-285750">
              <a:lnSpc>
                <a:spcPct val="130000"/>
              </a:lnSpc>
              <a:buFont typeface="Arial" panose="020B0604020202020204" pitchFamily="34" charset="0"/>
              <a:buChar char="•"/>
            </a:pPr>
            <a:r>
              <a:rPr lang="en-US" altLang="zh-CN" sz="2000" b="1" dirty="0">
                <a:effectLst/>
                <a:latin typeface="等线" panose="02010600030101010101" pitchFamily="2" charset="-122"/>
                <a:cs typeface="Times New Roman" panose="02020603050405020304" pitchFamily="18" charset="0"/>
              </a:rPr>
              <a:t>Modulations in longitudinal arch angle is directly related to the outreach movement of the thumb.</a:t>
            </a:r>
          </a:p>
          <a:p>
            <a:pPr marL="285750" indent="-285750">
              <a:lnSpc>
                <a:spcPct val="130000"/>
              </a:lnSpc>
              <a:buFont typeface="Arial" panose="020B0604020202020204" pitchFamily="34" charset="0"/>
              <a:buChar char="•"/>
            </a:pPr>
            <a:r>
              <a:rPr lang="en-US" altLang="zh-CN" sz="2000" b="1" dirty="0">
                <a:effectLst/>
                <a:latin typeface="等线" panose="02010600030101010101" pitchFamily="2" charset="-122"/>
                <a:cs typeface="Times New Roman" panose="02020603050405020304" pitchFamily="18" charset="0"/>
              </a:rPr>
              <a:t>The deformation of oblique arch can be observed when applying a load to the prosthetic hand, which is related to the flexibility of the palm material.</a:t>
            </a:r>
            <a:endParaRPr lang="en-US" altLang="zh-CN" sz="1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0471887B-1627-43AF-8AB5-0B062FF91415}"/>
              </a:ext>
            </a:extLst>
          </p:cNvPr>
          <p:cNvSpPr txBox="1"/>
          <p:nvPr/>
        </p:nvSpPr>
        <p:spPr>
          <a:xfrm>
            <a:off x="620874" y="3076285"/>
            <a:ext cx="2148235" cy="923330"/>
          </a:xfrm>
          <a:prstGeom prst="rect">
            <a:avLst/>
          </a:prstGeom>
          <a:noFill/>
        </p:spPr>
        <p:txBody>
          <a:bodyPr wrap="square">
            <a:spAutoFit/>
          </a:bodyPr>
          <a:lstStyle/>
          <a:p>
            <a:pPr algn="ctr"/>
            <a:r>
              <a:rPr lang="en-US" altLang="zh-CN" sz="1800" dirty="0">
                <a:solidFill>
                  <a:schemeClr val="bg2">
                    <a:lumMod val="50000"/>
                  </a:schemeClr>
                </a:solidFill>
                <a:latin typeface="微软雅黑" panose="020B0503020204020204" pitchFamily="34" charset="-122"/>
                <a:ea typeface="微软雅黑" panose="020B0503020204020204" pitchFamily="34" charset="-122"/>
              </a:rPr>
              <a:t>Oblique arch</a:t>
            </a:r>
          </a:p>
          <a:p>
            <a:pPr algn="ctr"/>
            <a:r>
              <a:rPr lang="en-US" altLang="zh-CN" sz="1800" dirty="0">
                <a:solidFill>
                  <a:schemeClr val="bg2">
                    <a:lumMod val="50000"/>
                  </a:schemeClr>
                </a:solidFill>
                <a:latin typeface="微软雅黑" panose="020B0503020204020204" pitchFamily="34" charset="-122"/>
                <a:ea typeface="微软雅黑" panose="020B0503020204020204" pitchFamily="34" charset="-122"/>
              </a:rPr>
              <a:t>Distal arch</a:t>
            </a:r>
          </a:p>
          <a:p>
            <a:pPr algn="ctr"/>
            <a:r>
              <a:rPr lang="en-US" altLang="zh-CN" sz="1800" dirty="0">
                <a:solidFill>
                  <a:schemeClr val="bg2">
                    <a:lumMod val="50000"/>
                  </a:schemeClr>
                </a:solidFill>
                <a:latin typeface="微软雅黑" panose="020B0503020204020204" pitchFamily="34" charset="-122"/>
                <a:ea typeface="微软雅黑" panose="020B0503020204020204" pitchFamily="34" charset="-122"/>
              </a:rPr>
              <a:t>Longitudinal arch </a:t>
            </a:r>
            <a:endParaRPr lang="zh-CN" altLang="en-US" sz="1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 name="右大括号 6">
            <a:extLst>
              <a:ext uri="{FF2B5EF4-FFF2-40B4-BE49-F238E27FC236}">
                <a16:creationId xmlns:a16="http://schemas.microsoft.com/office/drawing/2014/main" id="{7CCE3F65-8E94-4908-A13B-41DF1BA7D9DB}"/>
              </a:ext>
            </a:extLst>
          </p:cNvPr>
          <p:cNvSpPr/>
          <p:nvPr/>
        </p:nvSpPr>
        <p:spPr>
          <a:xfrm>
            <a:off x="2716533" y="3092882"/>
            <a:ext cx="302781" cy="923330"/>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7410E544-DBE9-4A6A-BAE0-5AA2915B1BE5}"/>
              </a:ext>
            </a:extLst>
          </p:cNvPr>
          <p:cNvSpPr/>
          <p:nvPr/>
        </p:nvSpPr>
        <p:spPr>
          <a:xfrm>
            <a:off x="3052037" y="3448574"/>
            <a:ext cx="551062" cy="21194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7723F03-35A1-47D9-9E63-E1DD686591E6}"/>
              </a:ext>
            </a:extLst>
          </p:cNvPr>
          <p:cNvSpPr txBox="1"/>
          <p:nvPr/>
        </p:nvSpPr>
        <p:spPr>
          <a:xfrm>
            <a:off x="3787212" y="3299493"/>
            <a:ext cx="1809119" cy="461665"/>
          </a:xfrm>
          <a:prstGeom prst="rect">
            <a:avLst/>
          </a:prstGeom>
          <a:noFill/>
        </p:spPr>
        <p:txBody>
          <a:bodyPr wrap="square" anchor="ctr">
            <a:spAutoFit/>
          </a:bodyPr>
          <a:lstStyle/>
          <a:p>
            <a:pPr algn="ctr"/>
            <a:r>
              <a:rPr lang="en-US" altLang="zh-CN" sz="2400" dirty="0">
                <a:effectLst>
                  <a:outerShdw blurRad="38100" dist="38100" dir="2700000" algn="tl">
                    <a:srgbClr val="000000">
                      <a:alpha val="43137"/>
                    </a:srgbClr>
                  </a:outerShdw>
                </a:effectLst>
                <a:latin typeface="等线" panose="02010600030101010101" pitchFamily="2" charset="-122"/>
                <a:cs typeface="Times New Roman" panose="02020603050405020304" pitchFamily="18" charset="0"/>
              </a:rPr>
              <a:t>Pre-shaping</a:t>
            </a:r>
            <a:endParaRPr lang="zh-CN" alt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509598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532500" y="1823198"/>
            <a:ext cx="10815749" cy="1021429"/>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The prosthetic hand is driven by a single linear motor, when the finger flexes or extends, the length of the </a:t>
            </a:r>
            <a:r>
              <a:rPr lang="en-US" altLang="zh-CN" sz="1600" b="1" dirty="0">
                <a:solidFill>
                  <a:schemeClr val="bg2">
                    <a:lumMod val="50000"/>
                  </a:schemeClr>
                </a:solidFill>
                <a:latin typeface="微软雅黑" panose="020B0503020204020204" pitchFamily="34" charset="-122"/>
                <a:ea typeface="微软雅黑" panose="020B0503020204020204" pitchFamily="34" charset="-122"/>
              </a:rPr>
              <a:t>drive lines and reset lines vary by the same amount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375" name="文本框 374"/>
          <p:cNvSpPr txBox="1"/>
          <p:nvPr/>
        </p:nvSpPr>
        <p:spPr>
          <a:xfrm>
            <a:off x="540291" y="1303306"/>
            <a:ext cx="4158566" cy="525653"/>
          </a:xfrm>
          <a:prstGeom prst="rect">
            <a:avLst/>
          </a:prstGeom>
          <a:noFill/>
        </p:spPr>
        <p:txBody>
          <a:bodyPr wrap="none" lIns="91436" tIns="45718" rIns="91436" bIns="45718" rtlCol="0">
            <a:spAutoFit/>
          </a:bodyPr>
          <a:lstStyle/>
          <a:p>
            <a:pPr>
              <a:lnSpc>
                <a:spcPct val="130000"/>
              </a:lnSpc>
            </a:pPr>
            <a:r>
              <a:rPr lang="en-US" altLang="zh-CN" sz="2400" i="1" dirty="0">
                <a:solidFill>
                  <a:schemeClr val="tx2"/>
                </a:solidFill>
                <a:latin typeface="微软雅黑" panose="020B0503020204020204" pitchFamily="34" charset="-122"/>
                <a:ea typeface="微软雅黑" panose="020B0503020204020204" pitchFamily="34" charset="-122"/>
              </a:rPr>
              <a:t>B. Underactuated Structure</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77" name="文本框 376">
            <a:extLst>
              <a:ext uri="{FF2B5EF4-FFF2-40B4-BE49-F238E27FC236}">
                <a16:creationId xmlns:a16="http://schemas.microsoft.com/office/drawing/2014/main" id="{559B24F3-5161-49DF-AD54-7EDC5735B93C}"/>
              </a:ext>
            </a:extLst>
          </p:cNvPr>
          <p:cNvSpPr txBox="1"/>
          <p:nvPr/>
        </p:nvSpPr>
        <p:spPr>
          <a:xfrm>
            <a:off x="712263" y="267581"/>
            <a:ext cx="1335614"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DESIGN</a:t>
            </a:r>
          </a:p>
        </p:txBody>
      </p:sp>
      <p:sp>
        <p:nvSpPr>
          <p:cNvPr id="379" name="文本框 378">
            <a:extLst>
              <a:ext uri="{FF2B5EF4-FFF2-40B4-BE49-F238E27FC236}">
                <a16:creationId xmlns:a16="http://schemas.microsoft.com/office/drawing/2014/main" id="{3BE86ABB-2D92-4600-95C7-C5A211F6C821}"/>
              </a:ext>
            </a:extLst>
          </p:cNvPr>
          <p:cNvSpPr txBox="1"/>
          <p:nvPr/>
        </p:nvSpPr>
        <p:spPr>
          <a:xfrm>
            <a:off x="754653" y="6227390"/>
            <a:ext cx="3598324" cy="307777"/>
          </a:xfrm>
          <a:prstGeom prst="rect">
            <a:avLst/>
          </a:prstGeom>
          <a:noFill/>
        </p:spPr>
        <p:txBody>
          <a:bodyPr wrap="square">
            <a:spAutoFit/>
          </a:bodyPr>
          <a:lstStyle/>
          <a:p>
            <a:pPr algn="ctr"/>
            <a:r>
              <a:rPr lang="en-US" altLang="zh-CN" sz="1400" kern="100" dirty="0">
                <a:solidFill>
                  <a:srgbClr val="000000"/>
                </a:solidFill>
                <a:effectLst/>
                <a:latin typeface="TimesNewRomanPSMT"/>
                <a:ea typeface="等线" panose="02010600030101010101" pitchFamily="2" charset="-122"/>
                <a:cs typeface="Times New Roman" panose="02020603050405020304" pitchFamily="18" charset="0"/>
              </a:rPr>
              <a:t>Fig. 2. The underactuated prosthetic hand.</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FD3DA5B5-F7E1-4463-9FC5-9695FE38F041}"/>
              </a:ext>
            </a:extLst>
          </p:cNvPr>
          <p:cNvSpPr txBox="1"/>
          <p:nvPr/>
        </p:nvSpPr>
        <p:spPr>
          <a:xfrm>
            <a:off x="4844504" y="3139458"/>
            <a:ext cx="7139586" cy="2854115"/>
          </a:xfrm>
          <a:prstGeom prst="rect">
            <a:avLst/>
          </a:prstGeom>
          <a:noFill/>
        </p:spPr>
        <p:txBody>
          <a:bodyPr wrap="square">
            <a:spAutoFit/>
          </a:bodyPr>
          <a:lstStyle>
            <a:defPPr>
              <a:defRPr lang="zh-CN"/>
            </a:defPPr>
            <a:lvl1pPr>
              <a:lnSpc>
                <a:spcPct val="130000"/>
              </a:lnSpc>
              <a:defRPr sz="2000">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dirty="0"/>
              <a:t>Reset </a:t>
            </a:r>
            <a:r>
              <a:rPr lang="en-US" altLang="zh-CN" dirty="0" err="1"/>
              <a:t>lines’function</a:t>
            </a:r>
            <a:r>
              <a:rPr lang="en-US" altLang="zh-CN" dirty="0"/>
              <a:t>:</a:t>
            </a:r>
          </a:p>
          <a:p>
            <a:pPr marL="342900" indent="-342900">
              <a:buFont typeface="Arial" panose="020B0604020202020204" pitchFamily="34" charset="0"/>
              <a:buChar char="•"/>
            </a:pPr>
            <a:r>
              <a:rPr lang="en-US" altLang="zh-CN" dirty="0"/>
              <a:t>Allow the finger to reduce its reset time during extension.</a:t>
            </a:r>
          </a:p>
          <a:p>
            <a:pPr marL="342900" indent="-342900">
              <a:buFont typeface="Arial" panose="020B0604020202020204" pitchFamily="34" charset="0"/>
              <a:buChar char="•"/>
            </a:pPr>
            <a:r>
              <a:rPr lang="en-US" altLang="zh-CN" dirty="0"/>
              <a:t>Ensure that the finger can still maintain its original posture after multiple flexions.</a:t>
            </a:r>
          </a:p>
          <a:p>
            <a:pPr marL="342900" indent="-342900">
              <a:buFont typeface="Arial" panose="020B0604020202020204" pitchFamily="34" charset="0"/>
              <a:buChar char="•"/>
            </a:pPr>
            <a:r>
              <a:rPr lang="en-US" altLang="zh-CN" dirty="0"/>
              <a:t>Provide antagonistic effect—— change the stiffness of the finger. </a:t>
            </a:r>
          </a:p>
        </p:txBody>
      </p:sp>
      <p:pic>
        <p:nvPicPr>
          <p:cNvPr id="16" name="图片 15">
            <a:extLst>
              <a:ext uri="{FF2B5EF4-FFF2-40B4-BE49-F238E27FC236}">
                <a16:creationId xmlns:a16="http://schemas.microsoft.com/office/drawing/2014/main" id="{AE67481A-88BB-44EC-AFB3-54EABA77F1F7}"/>
              </a:ext>
            </a:extLst>
          </p:cNvPr>
          <p:cNvPicPr>
            <a:picLocks noChangeAspect="1"/>
          </p:cNvPicPr>
          <p:nvPr/>
        </p:nvPicPr>
        <p:blipFill>
          <a:blip r:embed="rId3"/>
          <a:stretch>
            <a:fillRect/>
          </a:stretch>
        </p:blipFill>
        <p:spPr>
          <a:xfrm>
            <a:off x="712263" y="3053766"/>
            <a:ext cx="3683104" cy="3173624"/>
          </a:xfrm>
          <a:prstGeom prst="rect">
            <a:avLst/>
          </a:prstGeom>
        </p:spPr>
      </p:pic>
      <p:cxnSp>
        <p:nvCxnSpPr>
          <p:cNvPr id="18" name="直接连接符 17">
            <a:extLst>
              <a:ext uri="{FF2B5EF4-FFF2-40B4-BE49-F238E27FC236}">
                <a16:creationId xmlns:a16="http://schemas.microsoft.com/office/drawing/2014/main" id="{304D7414-E5A3-4976-850E-5FECFAD5A828}"/>
              </a:ext>
            </a:extLst>
          </p:cNvPr>
          <p:cNvCxnSpPr>
            <a:cxnSpLocks/>
          </p:cNvCxnSpPr>
          <p:nvPr/>
        </p:nvCxnSpPr>
        <p:spPr>
          <a:xfrm flipV="1">
            <a:off x="620874" y="1823198"/>
            <a:ext cx="3999571" cy="576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66295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54336" y="2293876"/>
            <a:ext cx="2437856" cy="1797940"/>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32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3200" dirty="0">
                  <a:latin typeface="微软雅黑" panose="020B0503020204020204" pitchFamily="34" charset="-122"/>
                  <a:ea typeface="微软雅黑" panose="020B0503020204020204" pitchFamily="34" charset="-122"/>
                </a:rPr>
                <a:t>Functional tests</a:t>
              </a:r>
              <a:endParaRPr lang="zh-CN" altLang="en-US" sz="3200" dirty="0">
                <a:latin typeface="微软雅黑" panose="020B0503020204020204" pitchFamily="34" charset="-122"/>
                <a:ea typeface="微软雅黑" panose="020B0503020204020204" pitchFamily="34" charset="-122"/>
              </a:endParaRPr>
            </a:p>
          </p:txBody>
        </p:sp>
      </p:grpSp>
      <p:sp>
        <p:nvSpPr>
          <p:cNvPr id="21" name="文本框 20"/>
          <p:cNvSpPr txBox="1"/>
          <p:nvPr/>
        </p:nvSpPr>
        <p:spPr>
          <a:xfrm>
            <a:off x="3686389" y="2256567"/>
            <a:ext cx="6434959" cy="453453"/>
          </a:xfrm>
          <a:prstGeom prst="rect">
            <a:avLst/>
          </a:prstGeom>
          <a:noFill/>
        </p:spPr>
        <p:txBody>
          <a:bodyPr wrap="none" lIns="91436" tIns="45718" rIns="91436" bIns="45718" rtlCol="0">
            <a:spAutoFit/>
          </a:bodyPr>
          <a:lstStyle/>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Power Grasp, </a:t>
            </a:r>
            <a:r>
              <a:rPr lang="zh-CN" altLang="en-US" sz="2000" dirty="0">
                <a:solidFill>
                  <a:schemeClr val="tx2"/>
                </a:solidFill>
                <a:latin typeface="微软雅黑" panose="020B0503020204020204" pitchFamily="34" charset="-122"/>
                <a:ea typeface="微软雅黑" panose="020B0503020204020204" pitchFamily="34" charset="-122"/>
              </a:rPr>
              <a:t> </a:t>
            </a:r>
            <a:r>
              <a:rPr lang="en-US" altLang="zh-CN" sz="2000" dirty="0">
                <a:solidFill>
                  <a:schemeClr val="tx2"/>
                </a:solidFill>
                <a:latin typeface="微软雅黑" panose="020B0503020204020204" pitchFamily="34" charset="-122"/>
                <a:ea typeface="微软雅黑" panose="020B0503020204020204" pitchFamily="34" charset="-122"/>
              </a:rPr>
              <a:t>Precision Grasp,  Fingertip Trajectory</a:t>
            </a:r>
            <a:endParaRPr lang="zh-CN" altLang="en-US" sz="2000"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3784930" y="2722077"/>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784930" y="2857070"/>
            <a:ext cx="7340412" cy="1218771"/>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en-US" altLang="zh-CN" dirty="0">
                <a:solidFill>
                  <a:schemeClr val="bg1"/>
                </a:solidFill>
                <a:latin typeface="微软雅黑" panose="020B0503020204020204" pitchFamily="34" charset="-122"/>
                <a:ea typeface="微软雅黑" panose="020B0503020204020204" pitchFamily="34" charset="-122"/>
              </a:rPr>
              <a:t>This section will introduce the methods of experiments were conducted to test functions and motion characteristics of the prosthetic hand.</a:t>
            </a:r>
          </a:p>
        </p:txBody>
      </p:sp>
      <p:sp>
        <p:nvSpPr>
          <p:cNvPr id="24" name="圆角矩形 23"/>
          <p:cNvSpPr/>
          <p:nvPr/>
        </p:nvSpPr>
        <p:spPr>
          <a:xfrm rot="10800000" flipV="1">
            <a:off x="1188792" y="483297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5" name="文本框 24"/>
          <p:cNvSpPr txBox="1"/>
          <p:nvPr/>
        </p:nvSpPr>
        <p:spPr>
          <a:xfrm>
            <a:off x="1613156" y="4801278"/>
            <a:ext cx="1818442" cy="363174"/>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微软雅黑" panose="020B0503020204020204" pitchFamily="34" charset="-122"/>
                <a:ea typeface="微软雅黑" panose="020B0503020204020204" pitchFamily="34" charset="-122"/>
              </a:rPr>
              <a:t>Power Grasp Test </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701528"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617651" y="5247890"/>
            <a:ext cx="2397220" cy="1269256"/>
          </a:xfrm>
          <a:prstGeom prst="rect">
            <a:avLst/>
          </a:prstGeom>
        </p:spPr>
        <p:txBody>
          <a:bodyPr wrap="square" lIns="91438" tIns="45719" rIns="91438" bIns="45719">
            <a:spAutoFit/>
          </a:bodyPr>
          <a:lstStyle/>
          <a:p>
            <a:pPr>
              <a:lnSpc>
                <a:spcPct val="130000"/>
              </a:lnSpc>
            </a:pPr>
            <a:r>
              <a:rPr lang="en-US" altLang="zh-CN" sz="1200" dirty="0">
                <a:solidFill>
                  <a:schemeClr val="bg2">
                    <a:lumMod val="50000"/>
                  </a:schemeClr>
                </a:solidFill>
                <a:latin typeface="微软雅黑" panose="020B0503020204020204" pitchFamily="34" charset="-122"/>
                <a:ea typeface="微软雅黑" panose="020B0503020204020204" pitchFamily="34" charset="-122"/>
              </a:rPr>
              <a:t>    In the experiment healthy subject was asked to use the prosthetic hand to grasp, transfer and place the six objects.</a:t>
            </a:r>
          </a:p>
        </p:txBody>
      </p:sp>
      <p:sp>
        <p:nvSpPr>
          <p:cNvPr id="29" name="圆角矩形 28"/>
          <p:cNvSpPr/>
          <p:nvPr/>
        </p:nvSpPr>
        <p:spPr>
          <a:xfrm rot="10800000" flipV="1">
            <a:off x="4803844" y="483297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0" name="文本框 29"/>
          <p:cNvSpPr txBox="1"/>
          <p:nvPr/>
        </p:nvSpPr>
        <p:spPr>
          <a:xfrm>
            <a:off x="5228209" y="4801278"/>
            <a:ext cx="3056345" cy="363174"/>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微软雅黑" panose="020B0503020204020204" pitchFamily="34" charset="-122"/>
                <a:ea typeface="微软雅黑" panose="020B0503020204020204" pitchFamily="34" charset="-122"/>
              </a:rPr>
              <a:t>Stability Test of Precision Grasp</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5316580"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232703" y="5247890"/>
            <a:ext cx="2397220" cy="1509322"/>
          </a:xfrm>
          <a:prstGeom prst="rect">
            <a:avLst/>
          </a:prstGeom>
        </p:spPr>
        <p:txBody>
          <a:bodyPr wrap="square" lIns="91438" tIns="45719" rIns="91438" bIns="45719">
            <a:spAutoFit/>
          </a:bodyPr>
          <a:lstStyle/>
          <a:p>
            <a:pPr>
              <a:lnSpc>
                <a:spcPct val="130000"/>
              </a:lnSpc>
            </a:pPr>
            <a:r>
              <a:rPr lang="en-US" altLang="zh-CN" sz="1200" dirty="0">
                <a:solidFill>
                  <a:schemeClr val="bg2">
                    <a:lumMod val="50000"/>
                  </a:schemeClr>
                </a:solidFill>
                <a:latin typeface="微软雅黑" panose="020B0503020204020204" pitchFamily="34" charset="-122"/>
                <a:ea typeface="微软雅黑" panose="020B0503020204020204" pitchFamily="34" charset="-122"/>
              </a:rPr>
              <a:t>    Pull the tension sensor horizontally to record the external force when grasping instability and repeat for ten times to take the average value.</a:t>
            </a:r>
          </a:p>
        </p:txBody>
      </p:sp>
      <p:sp>
        <p:nvSpPr>
          <p:cNvPr id="33" name="圆角矩形 32"/>
          <p:cNvSpPr/>
          <p:nvPr/>
        </p:nvSpPr>
        <p:spPr>
          <a:xfrm rot="10800000" flipV="1">
            <a:off x="8418896" y="483297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4" name="文本框 33"/>
          <p:cNvSpPr txBox="1"/>
          <p:nvPr/>
        </p:nvSpPr>
        <p:spPr>
          <a:xfrm>
            <a:off x="8843261" y="4801278"/>
            <a:ext cx="2397384" cy="363174"/>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微软雅黑" panose="020B0503020204020204" pitchFamily="34" charset="-122"/>
                <a:ea typeface="微软雅黑" panose="020B0503020204020204" pitchFamily="34" charset="-122"/>
              </a:rPr>
              <a:t>Fingertip Trajectory Test</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8931632"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8847755" y="5247890"/>
            <a:ext cx="2397220" cy="1389289"/>
          </a:xfrm>
          <a:prstGeom prst="rect">
            <a:avLst/>
          </a:prstGeom>
        </p:spPr>
        <p:txBody>
          <a:bodyPr wrap="square" lIns="91438" tIns="45719" rIns="91438" bIns="45719">
            <a:spAutoFit/>
          </a:bodyPr>
          <a:lstStyle/>
          <a:p>
            <a:pPr>
              <a:lnSpc>
                <a:spcPct val="130000"/>
              </a:lnSpc>
            </a:pPr>
            <a:r>
              <a:rPr lang="en-US" altLang="zh-CN" sz="1800" dirty="0">
                <a:effectLst/>
                <a:latin typeface="等线" panose="02010600030101010101" pitchFamily="2" charset="-122"/>
                <a:cs typeface="Times New Roman" panose="02020603050405020304" pitchFamily="18" charset="0"/>
              </a:rPr>
              <a:t> </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change the displacement of the linear motor, and record the movement track of the fingertips in the opening and closing action.</a:t>
            </a:r>
          </a:p>
        </p:txBody>
      </p:sp>
      <p:sp>
        <p:nvSpPr>
          <p:cNvPr id="54" name="圆角矩形 5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8" name="文本框 27">
            <a:extLst>
              <a:ext uri="{FF2B5EF4-FFF2-40B4-BE49-F238E27FC236}">
                <a16:creationId xmlns:a16="http://schemas.microsoft.com/office/drawing/2014/main" id="{52D579F3-A36F-4C22-8004-BA9F11736A4E}"/>
              </a:ext>
            </a:extLst>
          </p:cNvPr>
          <p:cNvSpPr txBox="1"/>
          <p:nvPr/>
        </p:nvSpPr>
        <p:spPr>
          <a:xfrm>
            <a:off x="712263" y="267581"/>
            <a:ext cx="2277923"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EXPERIMENTS</a:t>
            </a:r>
          </a:p>
        </p:txBody>
      </p:sp>
    </p:spTree>
    <p:extLst>
      <p:ext uri="{BB962C8B-B14F-4D97-AF65-F5344CB8AC3E}">
        <p14:creationId xmlns:p14="http://schemas.microsoft.com/office/powerpoint/2010/main" val="304689884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532500" y="1823198"/>
            <a:ext cx="7588099" cy="2378724"/>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spcAft>
                <a:spcPts val="600"/>
              </a:spcAft>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In the experiment healthy subject was asked to use the prosthetic hand to grasp, transfer and place the six objects in Fig. 3. with one hand. </a:t>
            </a:r>
          </a:p>
          <a:p>
            <a:pPr>
              <a:lnSpc>
                <a:spcPct val="13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If the object falls during grasping or transfer, it is a failure. It should be noted that only the prosthetic hand is allowed to contact the object during the above operation.</a:t>
            </a:r>
          </a:p>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5" name="文本框 374"/>
          <p:cNvSpPr txBox="1"/>
          <p:nvPr/>
        </p:nvSpPr>
        <p:spPr>
          <a:xfrm>
            <a:off x="540291" y="1303306"/>
            <a:ext cx="3084362" cy="525653"/>
          </a:xfrm>
          <a:prstGeom prst="rect">
            <a:avLst/>
          </a:prstGeom>
          <a:noFill/>
        </p:spPr>
        <p:txBody>
          <a:bodyPr wrap="none" lIns="91436" tIns="45718" rIns="91436" bIns="45718" rtlCol="0">
            <a:spAutoFit/>
          </a:bodyPr>
          <a:lstStyle/>
          <a:p>
            <a:pPr>
              <a:lnSpc>
                <a:spcPct val="130000"/>
              </a:lnSpc>
            </a:pPr>
            <a:r>
              <a:rPr lang="en-US" altLang="zh-CN" sz="2400" i="1" dirty="0">
                <a:solidFill>
                  <a:schemeClr val="tx2"/>
                </a:solidFill>
                <a:latin typeface="微软雅黑" panose="020B0503020204020204" pitchFamily="34" charset="-122"/>
                <a:ea typeface="微软雅黑" panose="020B0503020204020204" pitchFamily="34" charset="-122"/>
              </a:rPr>
              <a:t>A. Power Grasp Test</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377" name="文本框 376">
            <a:extLst>
              <a:ext uri="{FF2B5EF4-FFF2-40B4-BE49-F238E27FC236}">
                <a16:creationId xmlns:a16="http://schemas.microsoft.com/office/drawing/2014/main" id="{559B24F3-5161-49DF-AD54-7EDC5735B93C}"/>
              </a:ext>
            </a:extLst>
          </p:cNvPr>
          <p:cNvSpPr txBox="1"/>
          <p:nvPr/>
        </p:nvSpPr>
        <p:spPr>
          <a:xfrm>
            <a:off x="712263" y="267581"/>
            <a:ext cx="2277923"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EXPERIMENTS</a:t>
            </a:r>
          </a:p>
        </p:txBody>
      </p:sp>
      <p:sp>
        <p:nvSpPr>
          <p:cNvPr id="17" name="文本框 16">
            <a:extLst>
              <a:ext uri="{FF2B5EF4-FFF2-40B4-BE49-F238E27FC236}">
                <a16:creationId xmlns:a16="http://schemas.microsoft.com/office/drawing/2014/main" id="{FD3DA5B5-F7E1-4463-9FC5-9695FE38F041}"/>
              </a:ext>
            </a:extLst>
          </p:cNvPr>
          <p:cNvSpPr txBox="1"/>
          <p:nvPr/>
        </p:nvSpPr>
        <p:spPr>
          <a:xfrm>
            <a:off x="620873" y="4213173"/>
            <a:ext cx="7499725" cy="1738553"/>
          </a:xfrm>
          <a:prstGeom prst="rect">
            <a:avLst/>
          </a:prstGeom>
          <a:noFill/>
        </p:spPr>
        <p:txBody>
          <a:bodyPr wrap="square">
            <a:spAutoFit/>
          </a:bodyPr>
          <a:lstStyle/>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The electromyographic (EMG) sensor is attached to the brachioradialis muscle of the right arm of the subject.</a:t>
            </a:r>
          </a:p>
          <a:p>
            <a:pPr>
              <a:lnSpc>
                <a:spcPct val="130000"/>
              </a:lnSpc>
            </a:pPr>
            <a:r>
              <a:rPr lang="en-US" altLang="zh-CN" sz="1600" kern="100" dirty="0">
                <a:solidFill>
                  <a:srgbClr val="000000"/>
                </a:solidFill>
                <a:latin typeface="TimesNewRomanPSMT"/>
                <a:ea typeface="等线" panose="02010600030101010101" pitchFamily="2"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Before the experiment, the subject needs to control the contraction and relaxation of brachioradialis muscle according to the instructions, and a reasonable threshold is set according to the changes of the EMG signal.</a:t>
            </a:r>
          </a:p>
        </p:txBody>
      </p:sp>
      <p:cxnSp>
        <p:nvCxnSpPr>
          <p:cNvPr id="18" name="直接连接符 17">
            <a:extLst>
              <a:ext uri="{FF2B5EF4-FFF2-40B4-BE49-F238E27FC236}">
                <a16:creationId xmlns:a16="http://schemas.microsoft.com/office/drawing/2014/main" id="{304D7414-E5A3-4976-850E-5FECFAD5A828}"/>
              </a:ext>
            </a:extLst>
          </p:cNvPr>
          <p:cNvCxnSpPr>
            <a:cxnSpLocks/>
          </p:cNvCxnSpPr>
          <p:nvPr/>
        </p:nvCxnSpPr>
        <p:spPr>
          <a:xfrm flipV="1">
            <a:off x="620874" y="1823198"/>
            <a:ext cx="3003779" cy="576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9AABD8AA-3CF6-4032-9E5D-9FAA15B27696}"/>
              </a:ext>
            </a:extLst>
          </p:cNvPr>
          <p:cNvPicPr>
            <a:picLocks noChangeAspect="1"/>
          </p:cNvPicPr>
          <p:nvPr/>
        </p:nvPicPr>
        <p:blipFill>
          <a:blip r:embed="rId3"/>
          <a:stretch>
            <a:fillRect/>
          </a:stretch>
        </p:blipFill>
        <p:spPr>
          <a:xfrm>
            <a:off x="8531014" y="1220889"/>
            <a:ext cx="3309620" cy="2214245"/>
          </a:xfrm>
          <a:prstGeom prst="rect">
            <a:avLst/>
          </a:prstGeom>
        </p:spPr>
      </p:pic>
      <p:sp>
        <p:nvSpPr>
          <p:cNvPr id="14" name="文本框 13">
            <a:extLst>
              <a:ext uri="{FF2B5EF4-FFF2-40B4-BE49-F238E27FC236}">
                <a16:creationId xmlns:a16="http://schemas.microsoft.com/office/drawing/2014/main" id="{4272021F-AFB1-40E5-96D7-E0DD37A4C1A7}"/>
              </a:ext>
            </a:extLst>
          </p:cNvPr>
          <p:cNvSpPr txBox="1"/>
          <p:nvPr/>
        </p:nvSpPr>
        <p:spPr>
          <a:xfrm>
            <a:off x="8494679" y="3429000"/>
            <a:ext cx="3382289" cy="307777"/>
          </a:xfrm>
          <a:prstGeom prst="rect">
            <a:avLst/>
          </a:prstGeom>
          <a:noFill/>
        </p:spPr>
        <p:txBody>
          <a:bodyPr wrap="square">
            <a:spAutoFit/>
          </a:bodyPr>
          <a:lstStyle/>
          <a:p>
            <a:pPr algn="ctr"/>
            <a:r>
              <a:rPr lang="en-US" altLang="zh-CN" sz="1400" kern="100" dirty="0">
                <a:solidFill>
                  <a:srgbClr val="000000"/>
                </a:solidFill>
                <a:effectLst/>
                <a:latin typeface="TimesNewRomanPSMT"/>
                <a:ea typeface="等线" panose="02010600030101010101" pitchFamily="2" charset="-122"/>
                <a:cs typeface="Times New Roman" panose="02020603050405020304" pitchFamily="18" charset="0"/>
              </a:rPr>
              <a:t>Fig. 3. Six objects selected for grasping test.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2765B1C4-F39C-4A93-B908-026B91867092}"/>
              </a:ext>
            </a:extLst>
          </p:cNvPr>
          <p:cNvPicPr>
            <a:picLocks noChangeAspect="1"/>
          </p:cNvPicPr>
          <p:nvPr/>
        </p:nvPicPr>
        <p:blipFill>
          <a:blip r:embed="rId4"/>
          <a:stretch>
            <a:fillRect/>
          </a:stretch>
        </p:blipFill>
        <p:spPr>
          <a:xfrm>
            <a:off x="8531014" y="3736777"/>
            <a:ext cx="3324225" cy="2476500"/>
          </a:xfrm>
          <a:prstGeom prst="rect">
            <a:avLst/>
          </a:prstGeom>
        </p:spPr>
      </p:pic>
      <p:sp>
        <p:nvSpPr>
          <p:cNvPr id="21" name="文本框 20">
            <a:extLst>
              <a:ext uri="{FF2B5EF4-FFF2-40B4-BE49-F238E27FC236}">
                <a16:creationId xmlns:a16="http://schemas.microsoft.com/office/drawing/2014/main" id="{B034F03C-97EB-4736-80C5-D20B8C9B72EC}"/>
              </a:ext>
            </a:extLst>
          </p:cNvPr>
          <p:cNvSpPr txBox="1"/>
          <p:nvPr/>
        </p:nvSpPr>
        <p:spPr>
          <a:xfrm>
            <a:off x="8327501" y="6253310"/>
            <a:ext cx="3716643" cy="523220"/>
          </a:xfrm>
          <a:prstGeom prst="rect">
            <a:avLst/>
          </a:prstGeom>
          <a:noFill/>
        </p:spPr>
        <p:txBody>
          <a:bodyPr wrap="square">
            <a:spAutoFit/>
          </a:bodyPr>
          <a:lstStyle/>
          <a:p>
            <a:pPr algn="ctr"/>
            <a:r>
              <a:rPr lang="en-US" altLang="zh-CN" sz="1400" kern="100" dirty="0">
                <a:solidFill>
                  <a:srgbClr val="000000"/>
                </a:solidFill>
                <a:effectLst/>
                <a:latin typeface="TimesNewRomanPSMT"/>
                <a:ea typeface="等线" panose="02010600030101010101" pitchFamily="2" charset="-122"/>
                <a:cs typeface="Times New Roman" panose="02020603050405020304" pitchFamily="18" charset="0"/>
              </a:rPr>
              <a:t>Fig. 4. Subject was using the prosthetic hand to grasp a tennis ball.</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753718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532500" y="1823198"/>
            <a:ext cx="11119209" cy="1661605"/>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spcAft>
                <a:spcPts val="600"/>
              </a:spcAft>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The prosthetic hand is fixed on the experimental platform to accurately grasp a light object (regardless of its gravity). Pull out the object horizontally and record the external force when grasping instability and repeat for ten times to take the average value. Change the displacement of the linear motor and repeat the above experiment.</a:t>
            </a:r>
          </a:p>
        </p:txBody>
      </p:sp>
      <p:sp>
        <p:nvSpPr>
          <p:cNvPr id="375" name="文本框 374"/>
          <p:cNvSpPr txBox="1"/>
          <p:nvPr/>
        </p:nvSpPr>
        <p:spPr>
          <a:xfrm>
            <a:off x="540291" y="1303306"/>
            <a:ext cx="5129153" cy="525653"/>
          </a:xfrm>
          <a:prstGeom prst="rect">
            <a:avLst/>
          </a:prstGeom>
          <a:noFill/>
        </p:spPr>
        <p:txBody>
          <a:bodyPr wrap="none" lIns="91436" tIns="45718" rIns="91436" bIns="45718" rtlCol="0">
            <a:spAutoFit/>
          </a:bodyPr>
          <a:lstStyle/>
          <a:p>
            <a:pPr>
              <a:lnSpc>
                <a:spcPct val="130000"/>
              </a:lnSpc>
            </a:pPr>
            <a:r>
              <a:rPr lang="en-US" altLang="zh-CN" sz="2400" i="1" dirty="0">
                <a:solidFill>
                  <a:schemeClr val="tx2"/>
                </a:solidFill>
                <a:latin typeface="微软雅黑" panose="020B0503020204020204" pitchFamily="34" charset="-122"/>
                <a:ea typeface="微软雅黑" panose="020B0503020204020204" pitchFamily="34" charset="-122"/>
              </a:rPr>
              <a:t>B. Stability Test of Precision Grasp</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377" name="文本框 376">
            <a:extLst>
              <a:ext uri="{FF2B5EF4-FFF2-40B4-BE49-F238E27FC236}">
                <a16:creationId xmlns:a16="http://schemas.microsoft.com/office/drawing/2014/main" id="{559B24F3-5161-49DF-AD54-7EDC5735B93C}"/>
              </a:ext>
            </a:extLst>
          </p:cNvPr>
          <p:cNvSpPr txBox="1"/>
          <p:nvPr/>
        </p:nvSpPr>
        <p:spPr>
          <a:xfrm>
            <a:off x="712263" y="267581"/>
            <a:ext cx="2277923" cy="461661"/>
          </a:xfrm>
          <a:prstGeom prst="rect">
            <a:avLst/>
          </a:prstGeom>
          <a:noFill/>
        </p:spPr>
        <p:txBody>
          <a:bodyPr wrap="none" lIns="91436" tIns="45718" rIns="91436" bIns="45718"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EXPERIMENTS</a:t>
            </a:r>
          </a:p>
        </p:txBody>
      </p:sp>
      <p:cxnSp>
        <p:nvCxnSpPr>
          <p:cNvPr id="18" name="直接连接符 17">
            <a:extLst>
              <a:ext uri="{FF2B5EF4-FFF2-40B4-BE49-F238E27FC236}">
                <a16:creationId xmlns:a16="http://schemas.microsoft.com/office/drawing/2014/main" id="{304D7414-E5A3-4976-850E-5FECFAD5A828}"/>
              </a:ext>
            </a:extLst>
          </p:cNvPr>
          <p:cNvCxnSpPr>
            <a:cxnSpLocks/>
          </p:cNvCxnSpPr>
          <p:nvPr/>
        </p:nvCxnSpPr>
        <p:spPr>
          <a:xfrm>
            <a:off x="620874" y="1828960"/>
            <a:ext cx="4998750"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941E57C5-D83D-4511-A87D-E15EF0ECDA0A}"/>
              </a:ext>
            </a:extLst>
          </p:cNvPr>
          <p:cNvSpPr/>
          <p:nvPr/>
        </p:nvSpPr>
        <p:spPr>
          <a:xfrm>
            <a:off x="558063" y="4183911"/>
            <a:ext cx="8162043" cy="1981692"/>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spcAft>
                <a:spcPts val="600"/>
              </a:spcAft>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As shown in Fig. 5 markers were fixed on the fingertips of the prosthetic hand, and the Polaris Vega® was used to track the position of the markers. Keeping the initial posture of the prosthetic hand unchanged, change the displacement of the linear motor, and record the movement track of the fingertips in the opening and closing action.</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8606C333-FE9E-4CF9-BA5F-DA49D6B85E39}"/>
              </a:ext>
            </a:extLst>
          </p:cNvPr>
          <p:cNvSpPr txBox="1"/>
          <p:nvPr/>
        </p:nvSpPr>
        <p:spPr>
          <a:xfrm>
            <a:off x="565854" y="3664019"/>
            <a:ext cx="5129153" cy="525653"/>
          </a:xfrm>
          <a:prstGeom prst="rect">
            <a:avLst/>
          </a:prstGeom>
          <a:noFill/>
        </p:spPr>
        <p:txBody>
          <a:bodyPr wrap="none" lIns="91436" tIns="45718" rIns="91436" bIns="45718" rtlCol="0">
            <a:spAutoFit/>
          </a:bodyPr>
          <a:lstStyle/>
          <a:p>
            <a:pPr>
              <a:lnSpc>
                <a:spcPct val="130000"/>
              </a:lnSpc>
            </a:pPr>
            <a:r>
              <a:rPr lang="en-US" altLang="zh-CN" sz="2400" i="1" dirty="0">
                <a:solidFill>
                  <a:schemeClr val="tx2"/>
                </a:solidFill>
                <a:latin typeface="微软雅黑" panose="020B0503020204020204" pitchFamily="34" charset="-122"/>
                <a:ea typeface="微软雅黑" panose="020B0503020204020204" pitchFamily="34" charset="-122"/>
              </a:rPr>
              <a:t>C. Stability Test of Precision Grasp</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19" name="直接连接符 18">
            <a:extLst>
              <a:ext uri="{FF2B5EF4-FFF2-40B4-BE49-F238E27FC236}">
                <a16:creationId xmlns:a16="http://schemas.microsoft.com/office/drawing/2014/main" id="{E32E8349-5E78-4488-9EB9-D0328A7CF0E6}"/>
              </a:ext>
            </a:extLst>
          </p:cNvPr>
          <p:cNvCxnSpPr>
            <a:cxnSpLocks/>
          </p:cNvCxnSpPr>
          <p:nvPr/>
        </p:nvCxnSpPr>
        <p:spPr>
          <a:xfrm flipV="1">
            <a:off x="620874" y="4183911"/>
            <a:ext cx="4998750" cy="576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E9F77441-47E9-46C4-B22F-1BCEB0162759}"/>
              </a:ext>
            </a:extLst>
          </p:cNvPr>
          <p:cNvPicPr>
            <a:picLocks noChangeAspect="1"/>
          </p:cNvPicPr>
          <p:nvPr/>
        </p:nvPicPr>
        <p:blipFill>
          <a:blip r:embed="rId3"/>
          <a:stretch>
            <a:fillRect/>
          </a:stretch>
        </p:blipFill>
        <p:spPr>
          <a:xfrm>
            <a:off x="9056011" y="3421780"/>
            <a:ext cx="2428671" cy="2874753"/>
          </a:xfrm>
          <a:prstGeom prst="rect">
            <a:avLst/>
          </a:prstGeom>
        </p:spPr>
      </p:pic>
      <p:sp>
        <p:nvSpPr>
          <p:cNvPr id="28" name="文本框 27">
            <a:extLst>
              <a:ext uri="{FF2B5EF4-FFF2-40B4-BE49-F238E27FC236}">
                <a16:creationId xmlns:a16="http://schemas.microsoft.com/office/drawing/2014/main" id="{5E736EAA-D690-4C14-B008-38AA26580285}"/>
              </a:ext>
            </a:extLst>
          </p:cNvPr>
          <p:cNvSpPr txBox="1"/>
          <p:nvPr/>
        </p:nvSpPr>
        <p:spPr>
          <a:xfrm>
            <a:off x="8593693" y="6298022"/>
            <a:ext cx="3353305" cy="518403"/>
          </a:xfrm>
          <a:prstGeom prst="rect">
            <a:avLst/>
          </a:prstGeom>
          <a:noFill/>
        </p:spPr>
        <p:txBody>
          <a:bodyPr wrap="square">
            <a:spAutoFit/>
          </a:bodyPr>
          <a:lstStyle/>
          <a:p>
            <a:pPr algn="ctr"/>
            <a:r>
              <a:rPr lang="en-US" altLang="zh-CN" sz="1400" kern="100" dirty="0">
                <a:solidFill>
                  <a:srgbClr val="000000"/>
                </a:solidFill>
                <a:effectLst/>
                <a:latin typeface="TimesNewRomanPSMT"/>
                <a:ea typeface="等线" panose="02010600030101010101" pitchFamily="2" charset="-122"/>
                <a:cs typeface="Times New Roman" panose="02020603050405020304" pitchFamily="18" charset="0"/>
              </a:rPr>
              <a:t>Fig. 5. Placement of markers on each finger of the prosthetic hand.</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3847810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1">
  <a:themeElements>
    <a:clrScheme name="自定义 2">
      <a:dk1>
        <a:sysClr val="windowText" lastClr="000000"/>
      </a:dk1>
      <a:lt1>
        <a:sysClr val="window" lastClr="FFFFFF"/>
      </a:lt1>
      <a:dk2>
        <a:srgbClr val="1F497D"/>
      </a:dk2>
      <a:lt2>
        <a:srgbClr val="EEECE1"/>
      </a:lt2>
      <a:accent1>
        <a:srgbClr val="8AABD3"/>
      </a:accent1>
      <a:accent2>
        <a:srgbClr val="C0504D"/>
      </a:accent2>
      <a:accent3>
        <a:srgbClr val="9BBB59"/>
      </a:accent3>
      <a:accent4>
        <a:srgbClr val="8064A2"/>
      </a:accent4>
      <a:accent5>
        <a:srgbClr val="4274B0"/>
      </a:accent5>
      <a:accent6>
        <a:srgbClr val="F79646"/>
      </a:accent6>
      <a:hlink>
        <a:srgbClr val="0000FF"/>
      </a:hlink>
      <a:folHlink>
        <a:srgbClr val="80008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1820</TotalTime>
  <Words>3381</Words>
  <Application>Microsoft Office PowerPoint</Application>
  <PresentationFormat>宽屏</PresentationFormat>
  <Paragraphs>174</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TimesNewRomanPS-ItalicMT</vt:lpstr>
      <vt:lpstr>TimesNewRomanPSMT</vt:lpstr>
      <vt:lpstr>等线</vt:lpstr>
      <vt:lpstr>微软雅黑</vt:lpstr>
      <vt:lpstr>Arial</vt:lpstr>
      <vt:lpstr>Calibri</vt:lpstr>
      <vt:lpstr>Century Gothic</vt:lpstr>
      <vt:lpstr>Segoe UI Semilight</vt:lpstr>
      <vt:lpstr>Times New Roman</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Halloween</dc:creator>
  <dc:description>1</dc:description>
  <cp:lastModifiedBy>Zhang Jianan</cp:lastModifiedBy>
  <cp:revision>148</cp:revision>
  <dcterms:created xsi:type="dcterms:W3CDTF">2015-04-07T16:28:00Z</dcterms:created>
  <dcterms:modified xsi:type="dcterms:W3CDTF">2021-11-21T08:42:15Z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