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305" r:id="rId2"/>
    <p:sldId id="256" r:id="rId3"/>
    <p:sldId id="299" r:id="rId4"/>
    <p:sldId id="264" r:id="rId5"/>
    <p:sldId id="302" r:id="rId6"/>
    <p:sldId id="332" r:id="rId7"/>
    <p:sldId id="334" r:id="rId8"/>
    <p:sldId id="335" r:id="rId9"/>
    <p:sldId id="336" r:id="rId10"/>
    <p:sldId id="333" r:id="rId11"/>
    <p:sldId id="337" r:id="rId12"/>
    <p:sldId id="338" r:id="rId13"/>
    <p:sldId id="303" r:id="rId14"/>
    <p:sldId id="29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102" autoAdjust="0"/>
    <p:restoredTop sz="94660"/>
  </p:normalViewPr>
  <p:slideViewPr>
    <p:cSldViewPr snapToGrid="0">
      <p:cViewPr varScale="1">
        <p:scale>
          <a:sx n="72" d="100"/>
          <a:sy n="72" d="100"/>
        </p:scale>
        <p:origin x="49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170CD6F-6A2C-41EA-A3F0-C369C4EF99A7}" type="doc">
      <dgm:prSet loTypeId="urn:microsoft.com/office/officeart/2005/8/layout/vList3" loCatId="list" qsTypeId="urn:microsoft.com/office/officeart/2005/8/quickstyle/3d3" qsCatId="3D" csTypeId="urn:microsoft.com/office/officeart/2005/8/colors/colorful4" csCatId="colorful" phldr="1"/>
      <dgm:spPr/>
      <dgm:t>
        <a:bodyPr/>
        <a:lstStyle/>
        <a:p>
          <a:endParaRPr lang="es-ES"/>
        </a:p>
      </dgm:t>
    </dgm:pt>
    <dgm:pt modelId="{681255DC-1117-429F-9E67-7527E8B9EE77}">
      <dgm:prSet/>
      <dgm:spPr/>
      <dgm:t>
        <a:bodyPr/>
        <a:lstStyle/>
        <a:p>
          <a:r>
            <a:rPr lang="es-EC" dirty="0">
              <a:solidFill>
                <a:schemeClr val="bg1"/>
              </a:solidFill>
            </a:rPr>
            <a:t>Introducción</a:t>
          </a:r>
        </a:p>
      </dgm:t>
    </dgm:pt>
    <dgm:pt modelId="{B47A5A0C-E330-4BD0-A31A-54C6E51DE163}" type="parTrans" cxnId="{CF615CD1-2F4E-4169-8C3F-A8A4CAF7D04D}">
      <dgm:prSet/>
      <dgm:spPr/>
      <dgm:t>
        <a:bodyPr/>
        <a:lstStyle/>
        <a:p>
          <a:endParaRPr lang="es-ES">
            <a:solidFill>
              <a:schemeClr val="bg1"/>
            </a:solidFill>
          </a:endParaRPr>
        </a:p>
      </dgm:t>
    </dgm:pt>
    <dgm:pt modelId="{C9A1C233-85CA-4ABE-812D-6DB5A665FCFD}" type="sibTrans" cxnId="{CF615CD1-2F4E-4169-8C3F-A8A4CAF7D04D}">
      <dgm:prSet/>
      <dgm:spPr/>
      <dgm:t>
        <a:bodyPr/>
        <a:lstStyle/>
        <a:p>
          <a:endParaRPr lang="es-ES">
            <a:solidFill>
              <a:schemeClr val="bg1"/>
            </a:solidFill>
          </a:endParaRPr>
        </a:p>
      </dgm:t>
    </dgm:pt>
    <dgm:pt modelId="{F3A30C5D-0D7A-42A2-8B4A-9B3932C32311}">
      <dgm:prSet/>
      <dgm:spPr/>
      <dgm:t>
        <a:bodyPr/>
        <a:lstStyle/>
        <a:p>
          <a:r>
            <a:rPr lang="es-EC" dirty="0">
              <a:solidFill>
                <a:schemeClr val="bg1"/>
              </a:solidFill>
            </a:rPr>
            <a:t>Taller</a:t>
          </a:r>
        </a:p>
      </dgm:t>
    </dgm:pt>
    <dgm:pt modelId="{442A7D49-7E31-4F0A-A0AB-AABDB84C4CC9}" type="parTrans" cxnId="{9F69E7C0-E286-4AEB-8F90-3AFC4DFCD865}">
      <dgm:prSet/>
      <dgm:spPr/>
      <dgm:t>
        <a:bodyPr/>
        <a:lstStyle/>
        <a:p>
          <a:endParaRPr lang="es-ES">
            <a:solidFill>
              <a:schemeClr val="bg1"/>
            </a:solidFill>
          </a:endParaRPr>
        </a:p>
      </dgm:t>
    </dgm:pt>
    <dgm:pt modelId="{6A63EBE8-7576-42C2-8C6E-23B603210371}" type="sibTrans" cxnId="{9F69E7C0-E286-4AEB-8F90-3AFC4DFCD865}">
      <dgm:prSet/>
      <dgm:spPr/>
      <dgm:t>
        <a:bodyPr/>
        <a:lstStyle/>
        <a:p>
          <a:endParaRPr lang="es-ES">
            <a:solidFill>
              <a:schemeClr val="bg1"/>
            </a:solidFill>
          </a:endParaRPr>
        </a:p>
      </dgm:t>
    </dgm:pt>
    <dgm:pt modelId="{770EF659-657F-4B1C-90DE-15FF64EF83F6}" type="pres">
      <dgm:prSet presAssocID="{B170CD6F-6A2C-41EA-A3F0-C369C4EF99A7}" presName="linearFlow" presStyleCnt="0">
        <dgm:presLayoutVars>
          <dgm:dir/>
          <dgm:resizeHandles val="exact"/>
        </dgm:presLayoutVars>
      </dgm:prSet>
      <dgm:spPr/>
    </dgm:pt>
    <dgm:pt modelId="{61965B4B-FA9D-438E-AE5E-E7253063AB1D}" type="pres">
      <dgm:prSet presAssocID="{681255DC-1117-429F-9E67-7527E8B9EE77}" presName="composite" presStyleCnt="0"/>
      <dgm:spPr/>
    </dgm:pt>
    <dgm:pt modelId="{1E107FB0-149A-4EA6-B307-29829D5E995A}" type="pres">
      <dgm:prSet presAssocID="{681255DC-1117-429F-9E67-7527E8B9EE77}" presName="imgShp" presStyleLbl="fgImgPlac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9F728A62-1F87-4149-953F-8D4855D4A800}" type="pres">
      <dgm:prSet presAssocID="{681255DC-1117-429F-9E67-7527E8B9EE77}" presName="txShp" presStyleLbl="node1" presStyleIdx="0" presStyleCnt="2">
        <dgm:presLayoutVars>
          <dgm:bulletEnabled val="1"/>
        </dgm:presLayoutVars>
      </dgm:prSet>
      <dgm:spPr/>
    </dgm:pt>
    <dgm:pt modelId="{740AFD11-0866-4C95-A392-21EBCD30573B}" type="pres">
      <dgm:prSet presAssocID="{C9A1C233-85CA-4ABE-812D-6DB5A665FCFD}" presName="spacing" presStyleCnt="0"/>
      <dgm:spPr/>
    </dgm:pt>
    <dgm:pt modelId="{0BFF3373-006C-4A27-A3B9-6DC42D765EE7}" type="pres">
      <dgm:prSet presAssocID="{F3A30C5D-0D7A-42A2-8B4A-9B3932C32311}" presName="composite" presStyleCnt="0"/>
      <dgm:spPr/>
    </dgm:pt>
    <dgm:pt modelId="{6A96F55F-BB39-4F22-927C-82E2220E1D8B}" type="pres">
      <dgm:prSet presAssocID="{F3A30C5D-0D7A-42A2-8B4A-9B3932C32311}" presName="imgShp" presStyleLbl="fgImgPlace1" presStyleIdx="1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76446088-356A-42F5-BF78-52214B1B03FB}" type="pres">
      <dgm:prSet presAssocID="{F3A30C5D-0D7A-42A2-8B4A-9B3932C32311}" presName="txShp" presStyleLbl="node1" presStyleIdx="1" presStyleCnt="2">
        <dgm:presLayoutVars>
          <dgm:bulletEnabled val="1"/>
        </dgm:presLayoutVars>
      </dgm:prSet>
      <dgm:spPr/>
    </dgm:pt>
  </dgm:ptLst>
  <dgm:cxnLst>
    <dgm:cxn modelId="{8AE62002-DF0D-49F8-9D00-F1FE78BE47F2}" type="presOf" srcId="{B170CD6F-6A2C-41EA-A3F0-C369C4EF99A7}" destId="{770EF659-657F-4B1C-90DE-15FF64EF83F6}" srcOrd="0" destOrd="0" presId="urn:microsoft.com/office/officeart/2005/8/layout/vList3"/>
    <dgm:cxn modelId="{F03AC416-E216-48CB-BB14-322D30EA89C5}" type="presOf" srcId="{681255DC-1117-429F-9E67-7527E8B9EE77}" destId="{9F728A62-1F87-4149-953F-8D4855D4A800}" srcOrd="0" destOrd="0" presId="urn:microsoft.com/office/officeart/2005/8/layout/vList3"/>
    <dgm:cxn modelId="{8080A318-4854-46D0-88D2-2205E90A7D55}" type="presOf" srcId="{F3A30C5D-0D7A-42A2-8B4A-9B3932C32311}" destId="{76446088-356A-42F5-BF78-52214B1B03FB}" srcOrd="0" destOrd="0" presId="urn:microsoft.com/office/officeart/2005/8/layout/vList3"/>
    <dgm:cxn modelId="{9F69E7C0-E286-4AEB-8F90-3AFC4DFCD865}" srcId="{B170CD6F-6A2C-41EA-A3F0-C369C4EF99A7}" destId="{F3A30C5D-0D7A-42A2-8B4A-9B3932C32311}" srcOrd="1" destOrd="0" parTransId="{442A7D49-7E31-4F0A-A0AB-AABDB84C4CC9}" sibTransId="{6A63EBE8-7576-42C2-8C6E-23B603210371}"/>
    <dgm:cxn modelId="{CF615CD1-2F4E-4169-8C3F-A8A4CAF7D04D}" srcId="{B170CD6F-6A2C-41EA-A3F0-C369C4EF99A7}" destId="{681255DC-1117-429F-9E67-7527E8B9EE77}" srcOrd="0" destOrd="0" parTransId="{B47A5A0C-E330-4BD0-A31A-54C6E51DE163}" sibTransId="{C9A1C233-85CA-4ABE-812D-6DB5A665FCFD}"/>
    <dgm:cxn modelId="{28794DB9-4C0C-4F8E-BFFF-1E1C8B609523}" type="presParOf" srcId="{770EF659-657F-4B1C-90DE-15FF64EF83F6}" destId="{61965B4B-FA9D-438E-AE5E-E7253063AB1D}" srcOrd="0" destOrd="0" presId="urn:microsoft.com/office/officeart/2005/8/layout/vList3"/>
    <dgm:cxn modelId="{8100511D-AACB-40B2-B32F-20551ADA7408}" type="presParOf" srcId="{61965B4B-FA9D-438E-AE5E-E7253063AB1D}" destId="{1E107FB0-149A-4EA6-B307-29829D5E995A}" srcOrd="0" destOrd="0" presId="urn:microsoft.com/office/officeart/2005/8/layout/vList3"/>
    <dgm:cxn modelId="{A3E6809E-2C1B-49FA-A2B6-C27A851ED51B}" type="presParOf" srcId="{61965B4B-FA9D-438E-AE5E-E7253063AB1D}" destId="{9F728A62-1F87-4149-953F-8D4855D4A800}" srcOrd="1" destOrd="0" presId="urn:microsoft.com/office/officeart/2005/8/layout/vList3"/>
    <dgm:cxn modelId="{0A4D3898-B2F1-4E81-8077-3CC501AC9A49}" type="presParOf" srcId="{770EF659-657F-4B1C-90DE-15FF64EF83F6}" destId="{740AFD11-0866-4C95-A392-21EBCD30573B}" srcOrd="1" destOrd="0" presId="urn:microsoft.com/office/officeart/2005/8/layout/vList3"/>
    <dgm:cxn modelId="{E20A5DD1-0434-4B21-945B-A2054A364F13}" type="presParOf" srcId="{770EF659-657F-4B1C-90DE-15FF64EF83F6}" destId="{0BFF3373-006C-4A27-A3B9-6DC42D765EE7}" srcOrd="2" destOrd="0" presId="urn:microsoft.com/office/officeart/2005/8/layout/vList3"/>
    <dgm:cxn modelId="{4CE8DF41-35BB-4A96-9593-871793DCF47C}" type="presParOf" srcId="{0BFF3373-006C-4A27-A3B9-6DC42D765EE7}" destId="{6A96F55F-BB39-4F22-927C-82E2220E1D8B}" srcOrd="0" destOrd="0" presId="urn:microsoft.com/office/officeart/2005/8/layout/vList3"/>
    <dgm:cxn modelId="{04BF559A-AD2C-4110-B299-A1B32B2A99BF}" type="presParOf" srcId="{0BFF3373-006C-4A27-A3B9-6DC42D765EE7}" destId="{76446088-356A-42F5-BF78-52214B1B03FB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94EAAFD-FA34-4248-819E-5463B53A180F}" type="doc">
      <dgm:prSet loTypeId="urn:microsoft.com/office/officeart/2005/8/layout/vList2" loCatId="list" qsTypeId="urn:microsoft.com/office/officeart/2005/8/quickstyle/3d3" qsCatId="3D" csTypeId="urn:microsoft.com/office/officeart/2005/8/colors/accent1_2" csCatId="accent1"/>
      <dgm:spPr/>
      <dgm:t>
        <a:bodyPr/>
        <a:lstStyle/>
        <a:p>
          <a:endParaRPr lang="es-ES"/>
        </a:p>
      </dgm:t>
    </dgm:pt>
    <dgm:pt modelId="{326B85AB-A3D7-4D25-81AD-D2068186D560}">
      <dgm:prSet/>
      <dgm:spPr/>
      <dgm:t>
        <a:bodyPr/>
        <a:lstStyle/>
        <a:p>
          <a:r>
            <a:rPr lang="es-EC" dirty="0">
              <a:solidFill>
                <a:schemeClr val="bg1"/>
              </a:solidFill>
            </a:rPr>
            <a:t>¿Qué es?</a:t>
          </a:r>
        </a:p>
      </dgm:t>
    </dgm:pt>
    <dgm:pt modelId="{14E50374-3854-4604-A66D-37C9B33E2ECC}" type="parTrans" cxnId="{0DE012C0-A214-4904-A9C9-163B51DFD56F}">
      <dgm:prSet/>
      <dgm:spPr/>
      <dgm:t>
        <a:bodyPr/>
        <a:lstStyle/>
        <a:p>
          <a:endParaRPr lang="es-ES"/>
        </a:p>
      </dgm:t>
    </dgm:pt>
    <dgm:pt modelId="{03985572-13F2-4BCC-BB42-8567A433AC3E}" type="sibTrans" cxnId="{0DE012C0-A214-4904-A9C9-163B51DFD56F}">
      <dgm:prSet/>
      <dgm:spPr/>
      <dgm:t>
        <a:bodyPr/>
        <a:lstStyle/>
        <a:p>
          <a:endParaRPr lang="es-ES"/>
        </a:p>
      </dgm:t>
    </dgm:pt>
    <dgm:pt modelId="{0286A6A8-0B04-45B5-AD28-A6CEFB7347EF}" type="pres">
      <dgm:prSet presAssocID="{C94EAAFD-FA34-4248-819E-5463B53A180F}" presName="linear" presStyleCnt="0">
        <dgm:presLayoutVars>
          <dgm:animLvl val="lvl"/>
          <dgm:resizeHandles val="exact"/>
        </dgm:presLayoutVars>
      </dgm:prSet>
      <dgm:spPr/>
    </dgm:pt>
    <dgm:pt modelId="{DA235FC9-ACC6-48A8-B7A7-A70952199BF0}" type="pres">
      <dgm:prSet presAssocID="{326B85AB-A3D7-4D25-81AD-D2068186D560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5DAA1216-54A0-4CD6-AB7B-9C2CB0589501}" type="presOf" srcId="{C94EAAFD-FA34-4248-819E-5463B53A180F}" destId="{0286A6A8-0B04-45B5-AD28-A6CEFB7347EF}" srcOrd="0" destOrd="0" presId="urn:microsoft.com/office/officeart/2005/8/layout/vList2"/>
    <dgm:cxn modelId="{5B95B0AF-6A02-49A4-BB4D-C3F90DDE3309}" type="presOf" srcId="{326B85AB-A3D7-4D25-81AD-D2068186D560}" destId="{DA235FC9-ACC6-48A8-B7A7-A70952199BF0}" srcOrd="0" destOrd="0" presId="urn:microsoft.com/office/officeart/2005/8/layout/vList2"/>
    <dgm:cxn modelId="{0DE012C0-A214-4904-A9C9-163B51DFD56F}" srcId="{C94EAAFD-FA34-4248-819E-5463B53A180F}" destId="{326B85AB-A3D7-4D25-81AD-D2068186D560}" srcOrd="0" destOrd="0" parTransId="{14E50374-3854-4604-A66D-37C9B33E2ECC}" sibTransId="{03985572-13F2-4BCC-BB42-8567A433AC3E}"/>
    <dgm:cxn modelId="{7E8F1B10-E42E-4D2B-B920-9C7482D9A522}" type="presParOf" srcId="{0286A6A8-0B04-45B5-AD28-A6CEFB7347EF}" destId="{DA235FC9-ACC6-48A8-B7A7-A70952199BF0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94EAAFD-FA34-4248-819E-5463B53A180F}" type="doc">
      <dgm:prSet loTypeId="urn:microsoft.com/office/officeart/2005/8/layout/vList2" loCatId="list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326B85AB-A3D7-4D25-81AD-D2068186D560}">
      <dgm:prSet/>
      <dgm:spPr/>
      <dgm:t>
        <a:bodyPr/>
        <a:lstStyle/>
        <a:p>
          <a:r>
            <a:rPr lang="es-EC" dirty="0">
              <a:solidFill>
                <a:schemeClr val="bg1"/>
              </a:solidFill>
            </a:rPr>
            <a:t>Demostración</a:t>
          </a:r>
        </a:p>
      </dgm:t>
    </dgm:pt>
    <dgm:pt modelId="{14E50374-3854-4604-A66D-37C9B33E2ECC}" type="parTrans" cxnId="{0DE012C0-A214-4904-A9C9-163B51DFD56F}">
      <dgm:prSet/>
      <dgm:spPr/>
      <dgm:t>
        <a:bodyPr/>
        <a:lstStyle/>
        <a:p>
          <a:endParaRPr lang="es-ES"/>
        </a:p>
      </dgm:t>
    </dgm:pt>
    <dgm:pt modelId="{03985572-13F2-4BCC-BB42-8567A433AC3E}" type="sibTrans" cxnId="{0DE012C0-A214-4904-A9C9-163B51DFD56F}">
      <dgm:prSet/>
      <dgm:spPr/>
      <dgm:t>
        <a:bodyPr/>
        <a:lstStyle/>
        <a:p>
          <a:endParaRPr lang="es-ES"/>
        </a:p>
      </dgm:t>
    </dgm:pt>
    <dgm:pt modelId="{0286A6A8-0B04-45B5-AD28-A6CEFB7347EF}" type="pres">
      <dgm:prSet presAssocID="{C94EAAFD-FA34-4248-819E-5463B53A180F}" presName="linear" presStyleCnt="0">
        <dgm:presLayoutVars>
          <dgm:animLvl val="lvl"/>
          <dgm:resizeHandles val="exact"/>
        </dgm:presLayoutVars>
      </dgm:prSet>
      <dgm:spPr/>
    </dgm:pt>
    <dgm:pt modelId="{DA235FC9-ACC6-48A8-B7A7-A70952199BF0}" type="pres">
      <dgm:prSet presAssocID="{326B85AB-A3D7-4D25-81AD-D2068186D560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5DAA1216-54A0-4CD6-AB7B-9C2CB0589501}" type="presOf" srcId="{C94EAAFD-FA34-4248-819E-5463B53A180F}" destId="{0286A6A8-0B04-45B5-AD28-A6CEFB7347EF}" srcOrd="0" destOrd="0" presId="urn:microsoft.com/office/officeart/2005/8/layout/vList2"/>
    <dgm:cxn modelId="{5B95B0AF-6A02-49A4-BB4D-C3F90DDE3309}" type="presOf" srcId="{326B85AB-A3D7-4D25-81AD-D2068186D560}" destId="{DA235FC9-ACC6-48A8-B7A7-A70952199BF0}" srcOrd="0" destOrd="0" presId="urn:microsoft.com/office/officeart/2005/8/layout/vList2"/>
    <dgm:cxn modelId="{0DE012C0-A214-4904-A9C9-163B51DFD56F}" srcId="{C94EAAFD-FA34-4248-819E-5463B53A180F}" destId="{326B85AB-A3D7-4D25-81AD-D2068186D560}" srcOrd="0" destOrd="0" parTransId="{14E50374-3854-4604-A66D-37C9B33E2ECC}" sibTransId="{03985572-13F2-4BCC-BB42-8567A433AC3E}"/>
    <dgm:cxn modelId="{7E8F1B10-E42E-4D2B-B920-9C7482D9A522}" type="presParOf" srcId="{0286A6A8-0B04-45B5-AD28-A6CEFB7347EF}" destId="{DA235FC9-ACC6-48A8-B7A7-A70952199BF0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728A62-1F87-4149-953F-8D4855D4A800}">
      <dsp:nvSpPr>
        <dsp:cNvPr id="0" name=""/>
        <dsp:cNvSpPr/>
      </dsp:nvSpPr>
      <dsp:spPr>
        <a:xfrm rot="10800000">
          <a:off x="1665199" y="176"/>
          <a:ext cx="5973133" cy="642754"/>
        </a:xfrm>
        <a:prstGeom prst="homePlat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83437" tIns="110490" rIns="206248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2900" kern="1200" dirty="0">
              <a:solidFill>
                <a:schemeClr val="bg1"/>
              </a:solidFill>
            </a:rPr>
            <a:t>Introducción</a:t>
          </a:r>
        </a:p>
      </dsp:txBody>
      <dsp:txXfrm rot="10800000">
        <a:off x="1825887" y="176"/>
        <a:ext cx="5812445" cy="642754"/>
      </dsp:txXfrm>
    </dsp:sp>
    <dsp:sp modelId="{1E107FB0-149A-4EA6-B307-29829D5E995A}">
      <dsp:nvSpPr>
        <dsp:cNvPr id="0" name=""/>
        <dsp:cNvSpPr/>
      </dsp:nvSpPr>
      <dsp:spPr>
        <a:xfrm>
          <a:off x="1343822" y="176"/>
          <a:ext cx="642754" cy="642754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76446088-356A-42F5-BF78-52214B1B03FB}">
      <dsp:nvSpPr>
        <dsp:cNvPr id="0" name=""/>
        <dsp:cNvSpPr/>
      </dsp:nvSpPr>
      <dsp:spPr>
        <a:xfrm rot="10800000">
          <a:off x="1665199" y="803619"/>
          <a:ext cx="5973133" cy="642754"/>
        </a:xfrm>
        <a:prstGeom prst="homePlate">
          <a:avLst/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83437" tIns="110490" rIns="206248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2900" kern="1200" dirty="0">
              <a:solidFill>
                <a:schemeClr val="bg1"/>
              </a:solidFill>
            </a:rPr>
            <a:t>Taller</a:t>
          </a:r>
        </a:p>
      </dsp:txBody>
      <dsp:txXfrm rot="10800000">
        <a:off x="1825887" y="803619"/>
        <a:ext cx="5812445" cy="642754"/>
      </dsp:txXfrm>
    </dsp:sp>
    <dsp:sp modelId="{6A96F55F-BB39-4F22-927C-82E2220E1D8B}">
      <dsp:nvSpPr>
        <dsp:cNvPr id="0" name=""/>
        <dsp:cNvSpPr/>
      </dsp:nvSpPr>
      <dsp:spPr>
        <a:xfrm>
          <a:off x="1343822" y="803619"/>
          <a:ext cx="642754" cy="642754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235FC9-ACC6-48A8-B7A7-A70952199BF0}">
      <dsp:nvSpPr>
        <dsp:cNvPr id="0" name=""/>
        <dsp:cNvSpPr/>
      </dsp:nvSpPr>
      <dsp:spPr>
        <a:xfrm>
          <a:off x="0" y="960"/>
          <a:ext cx="8982155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3200" kern="1200" dirty="0">
              <a:solidFill>
                <a:schemeClr val="bg1"/>
              </a:solidFill>
            </a:rPr>
            <a:t>¿Qué es?</a:t>
          </a:r>
        </a:p>
      </dsp:txBody>
      <dsp:txXfrm>
        <a:off x="37467" y="38427"/>
        <a:ext cx="8907221" cy="69258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235FC9-ACC6-48A8-B7A7-A70952199BF0}">
      <dsp:nvSpPr>
        <dsp:cNvPr id="0" name=""/>
        <dsp:cNvSpPr/>
      </dsp:nvSpPr>
      <dsp:spPr>
        <a:xfrm>
          <a:off x="0" y="960"/>
          <a:ext cx="8982155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3200" kern="1200" dirty="0">
              <a:solidFill>
                <a:schemeClr val="bg1"/>
              </a:solidFill>
            </a:rPr>
            <a:t>Demostración</a:t>
          </a:r>
        </a:p>
      </dsp:txBody>
      <dsp:txXfrm>
        <a:off x="37467" y="38427"/>
        <a:ext cx="8907221" cy="6925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2C1BCB-57A8-4B08-A94C-26CA41D172BA}" type="datetimeFigureOut">
              <a:rPr lang="es-ES" smtClean="0"/>
              <a:t>16/06/2017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200F02-5060-48BA-9CCB-56605E12508C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391432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006549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744890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6" indent="0" algn="ctr">
              <a:buNone/>
              <a:defRPr sz="2000"/>
            </a:lvl2pPr>
            <a:lvl3pPr marL="914411" indent="0" algn="ctr">
              <a:buNone/>
              <a:defRPr sz="1801"/>
            </a:lvl3pPr>
            <a:lvl4pPr marL="1371617" indent="0" algn="ctr">
              <a:buNone/>
              <a:defRPr sz="1600"/>
            </a:lvl4pPr>
            <a:lvl5pPr marL="1828823" indent="0" algn="ctr">
              <a:buNone/>
              <a:defRPr sz="1600"/>
            </a:lvl5pPr>
            <a:lvl6pPr marL="2286029" indent="0" algn="ctr">
              <a:buNone/>
              <a:defRPr sz="1600"/>
            </a:lvl6pPr>
            <a:lvl7pPr marL="2743234" indent="0" algn="ctr">
              <a:buNone/>
              <a:defRPr sz="1600"/>
            </a:lvl7pPr>
            <a:lvl8pPr marL="3200440" indent="0" algn="ctr">
              <a:buNone/>
              <a:defRPr sz="1600"/>
            </a:lvl8pPr>
            <a:lvl9pPr marL="3657646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FD089-AF99-40EB-9EED-BA09EBD0D838}" type="datetimeFigureOut">
              <a:rPr lang="es-ES" smtClean="0"/>
              <a:t>16/06/2017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B555C-3DAF-4D02-84EA-D02CA32FCDB1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36662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FD089-AF99-40EB-9EED-BA09EBD0D838}" type="datetimeFigureOut">
              <a:rPr lang="es-ES" smtClean="0"/>
              <a:t>16/06/2017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B555C-3DAF-4D02-84EA-D02CA32FCDB1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6180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FD089-AF99-40EB-9EED-BA09EBD0D838}" type="datetimeFigureOut">
              <a:rPr lang="es-ES" smtClean="0"/>
              <a:t>16/06/2017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B555C-3DAF-4D02-84EA-D02CA32FCDB1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18956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5604670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FD089-AF99-40EB-9EED-BA09EBD0D838}" type="datetimeFigureOut">
              <a:rPr lang="es-ES" smtClean="0"/>
              <a:t>16/06/2017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B555C-3DAF-4D02-84EA-D02CA32FCDB1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00394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2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2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11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3pPr>
            <a:lvl4pPr marL="137161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2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2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FD089-AF99-40EB-9EED-BA09EBD0D838}" type="datetimeFigureOut">
              <a:rPr lang="es-ES" smtClean="0"/>
              <a:t>16/06/2017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B555C-3DAF-4D02-84EA-D02CA32FCDB1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51337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FD089-AF99-40EB-9EED-BA09EBD0D838}" type="datetimeFigureOut">
              <a:rPr lang="es-ES" smtClean="0"/>
              <a:t>16/06/2017</a:t>
            </a:fld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B555C-3DAF-4D02-84EA-D02CA32FCDB1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20722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1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6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1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2" y="2505076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FD089-AF99-40EB-9EED-BA09EBD0D838}" type="datetimeFigureOut">
              <a:rPr lang="es-ES" smtClean="0"/>
              <a:t>16/06/2017</a:t>
            </a:fld>
            <a:endParaRPr lang="es-E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B555C-3DAF-4D02-84EA-D02CA32FCDB1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37567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FD089-AF99-40EB-9EED-BA09EBD0D838}" type="datetimeFigureOut">
              <a:rPr lang="es-ES" smtClean="0"/>
              <a:t>16/06/2017</a:t>
            </a:fld>
            <a:endParaRPr lang="es-E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B555C-3DAF-4D02-84EA-D02CA32FCDB1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59687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FD089-AF99-40EB-9EED-BA09EBD0D838}" type="datetimeFigureOut">
              <a:rPr lang="es-ES" smtClean="0"/>
              <a:t>16/06/2017</a:t>
            </a:fld>
            <a:endParaRPr lang="es-E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B555C-3DAF-4D02-84EA-D02CA32FCDB1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41235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1"/>
            </a:lvl2pPr>
            <a:lvl3pPr marL="914411" indent="0">
              <a:buNone/>
              <a:defRPr sz="1200"/>
            </a:lvl3pPr>
            <a:lvl4pPr marL="1371617" indent="0">
              <a:buNone/>
              <a:defRPr sz="1001"/>
            </a:lvl4pPr>
            <a:lvl5pPr marL="1828823" indent="0">
              <a:buNone/>
              <a:defRPr sz="1001"/>
            </a:lvl5pPr>
            <a:lvl6pPr marL="2286029" indent="0">
              <a:buNone/>
              <a:defRPr sz="1001"/>
            </a:lvl6pPr>
            <a:lvl7pPr marL="2743234" indent="0">
              <a:buNone/>
              <a:defRPr sz="1001"/>
            </a:lvl7pPr>
            <a:lvl8pPr marL="3200440" indent="0">
              <a:buNone/>
              <a:defRPr sz="1001"/>
            </a:lvl8pPr>
            <a:lvl9pPr marL="3657646" indent="0">
              <a:buNone/>
              <a:defRPr sz="100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FD089-AF99-40EB-9EED-BA09EBD0D838}" type="datetimeFigureOut">
              <a:rPr lang="es-ES" smtClean="0"/>
              <a:t>16/06/2017</a:t>
            </a:fld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B555C-3DAF-4D02-84EA-D02CA32FCDB1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3999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1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6" indent="0">
              <a:buNone/>
              <a:defRPr sz="2800"/>
            </a:lvl2pPr>
            <a:lvl3pPr marL="914411" indent="0">
              <a:buNone/>
              <a:defRPr sz="2400"/>
            </a:lvl3pPr>
            <a:lvl4pPr marL="1371617" indent="0">
              <a:buNone/>
              <a:defRPr sz="2000"/>
            </a:lvl4pPr>
            <a:lvl5pPr marL="1828823" indent="0">
              <a:buNone/>
              <a:defRPr sz="2000"/>
            </a:lvl5pPr>
            <a:lvl6pPr marL="2286029" indent="0">
              <a:buNone/>
              <a:defRPr sz="2000"/>
            </a:lvl6pPr>
            <a:lvl7pPr marL="2743234" indent="0">
              <a:buNone/>
              <a:defRPr sz="2000"/>
            </a:lvl7pPr>
            <a:lvl8pPr marL="3200440" indent="0">
              <a:buNone/>
              <a:defRPr sz="2000"/>
            </a:lvl8pPr>
            <a:lvl9pPr marL="3657646" indent="0">
              <a:buNone/>
              <a:defRPr sz="2000"/>
            </a:lvl9pPr>
          </a:lstStyle>
          <a:p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1"/>
            </a:lvl2pPr>
            <a:lvl3pPr marL="914411" indent="0">
              <a:buNone/>
              <a:defRPr sz="1200"/>
            </a:lvl3pPr>
            <a:lvl4pPr marL="1371617" indent="0">
              <a:buNone/>
              <a:defRPr sz="1001"/>
            </a:lvl4pPr>
            <a:lvl5pPr marL="1828823" indent="0">
              <a:buNone/>
              <a:defRPr sz="1001"/>
            </a:lvl5pPr>
            <a:lvl6pPr marL="2286029" indent="0">
              <a:buNone/>
              <a:defRPr sz="1001"/>
            </a:lvl6pPr>
            <a:lvl7pPr marL="2743234" indent="0">
              <a:buNone/>
              <a:defRPr sz="1001"/>
            </a:lvl7pPr>
            <a:lvl8pPr marL="3200440" indent="0">
              <a:buNone/>
              <a:defRPr sz="1001"/>
            </a:lvl8pPr>
            <a:lvl9pPr marL="3657646" indent="0">
              <a:buNone/>
              <a:defRPr sz="100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FD089-AF99-40EB-9EED-BA09EBD0D838}" type="datetimeFigureOut">
              <a:rPr lang="es-ES" smtClean="0"/>
              <a:t>16/06/2017</a:t>
            </a:fld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B555C-3DAF-4D02-84EA-D02CA32FCDB1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60594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2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2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EFD089-AF99-40EB-9EED-BA09EBD0D838}" type="datetimeFigureOut">
              <a:rPr lang="es-ES" smtClean="0"/>
              <a:t>16/06/2017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2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8B555C-3DAF-4D02-84EA-D02CA32FCDB1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511400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11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4" indent="-228604" algn="l" defTabSz="914411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9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15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21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27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32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38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44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49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6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11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7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23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29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34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40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46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11" Type="http://schemas.openxmlformats.org/officeDocument/2006/relationships/hyperlink" Target="https://azure.microsoft.com/es-es/services/cognitive-services/" TargetMode="External"/><Relationship Id="rId5" Type="http://schemas.openxmlformats.org/officeDocument/2006/relationships/diagramQuickStyle" Target="../diagrams/quickStyle3.xml"/><Relationship Id="rId10" Type="http://schemas.openxmlformats.org/officeDocument/2006/relationships/image" Target="../media/image6.png"/><Relationship Id="rId4" Type="http://schemas.openxmlformats.org/officeDocument/2006/relationships/diagramLayout" Target="../diagrams/layout3.xml"/><Relationship Id="rId9" Type="http://schemas.openxmlformats.org/officeDocument/2006/relationships/image" Target="../media/image5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5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7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Relationship Id="rId9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4.png"/><Relationship Id="rId7" Type="http://schemas.openxmlformats.org/officeDocument/2006/relationships/image" Target="../media/image1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13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6.png"/><Relationship Id="rId12" Type="http://schemas.microsoft.com/office/2007/relationships/hdphoto" Target="../media/hdphoto5.wdp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11" Type="http://schemas.openxmlformats.org/officeDocument/2006/relationships/image" Target="../media/image18.png"/><Relationship Id="rId5" Type="http://schemas.openxmlformats.org/officeDocument/2006/relationships/image" Target="../media/image15.png"/><Relationship Id="rId10" Type="http://schemas.microsoft.com/office/2007/relationships/hdphoto" Target="../media/hdphoto4.wdp"/><Relationship Id="rId4" Type="http://schemas.microsoft.com/office/2007/relationships/hdphoto" Target="../media/hdphoto1.wdp"/><Relationship Id="rId9" Type="http://schemas.openxmlformats.org/officeDocument/2006/relationships/image" Target="../media/image17.png"/><Relationship Id="rId14" Type="http://schemas.microsoft.com/office/2007/relationships/hdphoto" Target="../media/hdphoto6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 dirty="0"/>
          </a:p>
        </p:txBody>
      </p:sp>
      <p:pic>
        <p:nvPicPr>
          <p:cNvPr id="5" name="Imagen 4" descr="Imagen que contiene texto, mapa&#10;&#10;Descripción generada con confianza muy alt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2914" y="1"/>
            <a:ext cx="7066175" cy="706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7806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2"/>
            <a:ext cx="12192000" cy="85634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801" dirty="0">
              <a:ln>
                <a:solidFill>
                  <a:srgbClr val="92D050"/>
                </a:solidFill>
              </a:ln>
              <a:solidFill>
                <a:srgbClr val="92D050"/>
              </a:solidFill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302701" y="87498"/>
            <a:ext cx="8866526" cy="7387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sz="4201" dirty="0">
                <a:solidFill>
                  <a:srgbClr val="F2F2F2"/>
                </a:solidFill>
                <a:latin typeface="+mj-lt"/>
                <a:ea typeface="+mj-ea"/>
                <a:cs typeface="+mj-cs"/>
              </a:rPr>
              <a:t>#Cognitive Services </a:t>
            </a:r>
            <a:endParaRPr lang="en-US" sz="4201" dirty="0">
              <a:solidFill>
                <a:srgbClr val="F2F2F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4" name="Picture 4" descr="Resultado de imagen para microsof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0695" y="6169406"/>
            <a:ext cx="904430" cy="677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Diagrama 1"/>
          <p:cNvGraphicFramePr/>
          <p:nvPr>
            <p:extLst>
              <p:ext uri="{D42A27DB-BD31-4B8C-83A1-F6EECF244321}">
                <p14:modId xmlns:p14="http://schemas.microsoft.com/office/powerpoint/2010/main" val="3394238452"/>
              </p:ext>
            </p:extLst>
          </p:nvPr>
        </p:nvGraphicFramePr>
        <p:xfrm>
          <a:off x="302700" y="1098539"/>
          <a:ext cx="8982155" cy="7694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5" name="Picture 2" descr="Resultado de imagen para banderin uta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1177" y="62687"/>
            <a:ext cx="605873" cy="783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Imagen relacionada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2690" y="130208"/>
            <a:ext cx="2225265" cy="637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CuadroTexto 16"/>
          <p:cNvSpPr txBox="1"/>
          <p:nvPr/>
        </p:nvSpPr>
        <p:spPr>
          <a:xfrm>
            <a:off x="249094" y="6362839"/>
            <a:ext cx="2894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b="1" dirty="0">
                <a:solidFill>
                  <a:schemeClr val="bg1"/>
                </a:solidFill>
              </a:rPr>
              <a:t>Microsoft</a:t>
            </a:r>
            <a:r>
              <a:rPr lang="es-EC" b="1" dirty="0"/>
              <a:t> </a:t>
            </a:r>
            <a:r>
              <a:rPr lang="es-EC" b="1" dirty="0">
                <a:solidFill>
                  <a:srgbClr val="4156EF"/>
                </a:solidFill>
              </a:rPr>
              <a:t>Influencers</a:t>
            </a:r>
            <a:endParaRPr lang="en-US" b="1" dirty="0">
              <a:solidFill>
                <a:srgbClr val="4156EF"/>
              </a:solidFill>
            </a:endParaRPr>
          </a:p>
        </p:txBody>
      </p:sp>
      <p:sp>
        <p:nvSpPr>
          <p:cNvPr id="18" name="CuadroTexto 17"/>
          <p:cNvSpPr txBox="1"/>
          <p:nvPr/>
        </p:nvSpPr>
        <p:spPr>
          <a:xfrm>
            <a:off x="9121929" y="6323624"/>
            <a:ext cx="2894549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b="1" dirty="0">
                <a:solidFill>
                  <a:schemeClr val="bg1"/>
                </a:solidFill>
              </a:rPr>
              <a:t>Microsoft</a:t>
            </a:r>
            <a:r>
              <a:rPr lang="es-EC" sz="1801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s-EC" sz="1801" b="1" dirty="0">
                <a:solidFill>
                  <a:srgbClr val="7030A0"/>
                </a:solidFill>
              </a:rPr>
              <a:t>Student Partners</a:t>
            </a:r>
            <a:endParaRPr lang="en-US" sz="1801" b="1" dirty="0">
              <a:solidFill>
                <a:srgbClr val="7030A0"/>
              </a:solidFill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302701" y="2544417"/>
            <a:ext cx="88192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Blip>
                <a:blip r:embed="rId10"/>
              </a:buBlip>
            </a:pPr>
            <a:r>
              <a:rPr lang="es-EC" sz="2800" dirty="0">
                <a:solidFill>
                  <a:schemeClr val="bg1"/>
                </a:solidFill>
                <a:hlinkClick r:id="rId11"/>
              </a:rPr>
              <a:t>https://azure.microsoft.com/es-es/services/cognitive-services/</a:t>
            </a:r>
            <a:endParaRPr lang="es-EC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68076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69239" y="289957"/>
            <a:ext cx="11205309" cy="899537"/>
          </a:xfrm>
        </p:spPr>
        <p:txBody>
          <a:bodyPr>
            <a:normAutofit fontScale="90000"/>
          </a:bodyPr>
          <a:lstStyle/>
          <a:p>
            <a:r>
              <a:rPr lang="en-US" dirty="0"/>
              <a:t>Extrae características de la emoción de una persona a partir de una fotografía o video.</a:t>
            </a:r>
          </a:p>
        </p:txBody>
      </p:sp>
      <p:sp>
        <p:nvSpPr>
          <p:cNvPr id="11" name="Rectangle 10"/>
          <p:cNvSpPr>
            <a:spLocks/>
          </p:cNvSpPr>
          <p:nvPr/>
        </p:nvSpPr>
        <p:spPr bwMode="auto">
          <a:xfrm>
            <a:off x="4381016" y="1304791"/>
            <a:ext cx="3909563" cy="7808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7470" tIns="43734" rIns="87470" bIns="4373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 defTabSz="891460">
              <a:defRPr/>
            </a:pPr>
            <a:endParaRPr lang="en-US" sz="1730" b="1" kern="0" dirty="0">
              <a:solidFill>
                <a:srgbClr val="FFB900"/>
              </a:solidFill>
              <a:latin typeface="Segoe UI"/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643" y="1860257"/>
            <a:ext cx="10803787" cy="4510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266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69239" y="740532"/>
            <a:ext cx="11205309" cy="899537"/>
          </a:xfrm>
        </p:spPr>
        <p:txBody>
          <a:bodyPr>
            <a:normAutofit fontScale="90000"/>
          </a:bodyPr>
          <a:lstStyle/>
          <a:p>
            <a:r>
              <a:rPr lang="en-US" dirty="0"/>
              <a:t>Reconoce Emociones a partir de una imagen o video</a:t>
            </a:r>
            <a:br>
              <a:rPr lang="en-US" dirty="0"/>
            </a:br>
            <a:r>
              <a:rPr lang="es-MX" sz="2353" dirty="0"/>
              <a:t>El Emotion API toma como entrada uno o varios rostros (en una imagen o video) para analizar la expresión facial y regresa el grado de confianza (score) de un conjunto de emociones para cada rostro, así como un cuadro delimitador del rostro en conjunto con el Face API.</a:t>
            </a:r>
            <a:br>
              <a:rPr lang="es-MX" sz="2353" dirty="0"/>
            </a:br>
            <a:br>
              <a:rPr lang="es-MX" sz="2353" dirty="0"/>
            </a:br>
            <a:r>
              <a:rPr lang="es-MX" sz="2353" dirty="0"/>
              <a:t>8 Emociones detectadas:</a:t>
            </a:r>
          </a:p>
        </p:txBody>
      </p:sp>
      <p:sp>
        <p:nvSpPr>
          <p:cNvPr id="11" name="Rectangle 10"/>
          <p:cNvSpPr>
            <a:spLocks/>
          </p:cNvSpPr>
          <p:nvPr/>
        </p:nvSpPr>
        <p:spPr bwMode="auto">
          <a:xfrm>
            <a:off x="4381016" y="1304791"/>
            <a:ext cx="3909563" cy="7808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7470" tIns="43734" rIns="87470" bIns="4373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 defTabSz="891460">
              <a:defRPr/>
            </a:pPr>
            <a:endParaRPr lang="en-US" sz="1730" b="1" kern="0" dirty="0">
              <a:solidFill>
                <a:srgbClr val="FFB900"/>
              </a:solidFill>
              <a:latin typeface="Segoe UI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418643" y="3451737"/>
            <a:ext cx="6094444" cy="2987091"/>
          </a:xfrm>
          <a:prstGeom prst="rect">
            <a:avLst/>
          </a:prstGeom>
        </p:spPr>
        <p:txBody>
          <a:bodyPr numCol="1">
            <a:spAutoFit/>
          </a:bodyPr>
          <a:lstStyle/>
          <a:p>
            <a:pPr marL="336145" indent="-336145">
              <a:buFont typeface="Arial" panose="020B0604020202020204" pitchFamily="34" charset="0"/>
              <a:buChar char="•"/>
            </a:pPr>
            <a:r>
              <a:rPr lang="es-MX" sz="2353" dirty="0"/>
              <a:t>Ira</a:t>
            </a:r>
          </a:p>
          <a:p>
            <a:pPr marL="336145" indent="-336145">
              <a:buFont typeface="Arial" panose="020B0604020202020204" pitchFamily="34" charset="0"/>
              <a:buChar char="•"/>
            </a:pPr>
            <a:r>
              <a:rPr lang="es-MX" sz="2353" dirty="0"/>
              <a:t>Desprecio</a:t>
            </a:r>
          </a:p>
          <a:p>
            <a:pPr marL="336145" indent="-336145">
              <a:buFont typeface="Arial" panose="020B0604020202020204" pitchFamily="34" charset="0"/>
              <a:buChar char="•"/>
            </a:pPr>
            <a:r>
              <a:rPr lang="es-MX" sz="2353" dirty="0"/>
              <a:t>Disgusto</a:t>
            </a:r>
          </a:p>
          <a:p>
            <a:pPr marL="336145" indent="-336145">
              <a:buFont typeface="Arial" panose="020B0604020202020204" pitchFamily="34" charset="0"/>
              <a:buChar char="•"/>
            </a:pPr>
            <a:r>
              <a:rPr lang="es-MX" sz="2353" dirty="0"/>
              <a:t>Temor</a:t>
            </a:r>
          </a:p>
          <a:p>
            <a:pPr marL="336145" indent="-336145">
              <a:buFont typeface="Arial" panose="020B0604020202020204" pitchFamily="34" charset="0"/>
              <a:buChar char="•"/>
            </a:pPr>
            <a:r>
              <a:rPr lang="es-MX" sz="2353" dirty="0"/>
              <a:t>Felicidad</a:t>
            </a:r>
          </a:p>
          <a:p>
            <a:pPr marL="336145" indent="-336145">
              <a:buFont typeface="Arial" panose="020B0604020202020204" pitchFamily="34" charset="0"/>
              <a:buChar char="•"/>
            </a:pPr>
            <a:r>
              <a:rPr lang="es-MX" sz="2353" dirty="0"/>
              <a:t>Neutralidad</a:t>
            </a:r>
          </a:p>
          <a:p>
            <a:pPr marL="336145" indent="-336145">
              <a:buFont typeface="Arial" panose="020B0604020202020204" pitchFamily="34" charset="0"/>
              <a:buChar char="•"/>
            </a:pPr>
            <a:r>
              <a:rPr lang="es-MX" sz="2353" dirty="0"/>
              <a:t>Tristeza</a:t>
            </a:r>
          </a:p>
          <a:p>
            <a:pPr marL="336145" indent="-336145">
              <a:buFont typeface="Arial" panose="020B0604020202020204" pitchFamily="34" charset="0"/>
              <a:buChar char="•"/>
            </a:pPr>
            <a:r>
              <a:rPr lang="es-MX" sz="2353" dirty="0"/>
              <a:t>Sorpresa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3217" y="2712039"/>
            <a:ext cx="7404842" cy="4078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292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2"/>
            <a:ext cx="12192000" cy="85634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801" dirty="0">
              <a:ln>
                <a:solidFill>
                  <a:srgbClr val="92D050"/>
                </a:solidFill>
              </a:ln>
              <a:solidFill>
                <a:srgbClr val="92D050"/>
              </a:solidFill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302701" y="87498"/>
            <a:ext cx="8866526" cy="7387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sz="4201" dirty="0">
                <a:solidFill>
                  <a:srgbClr val="F2F2F2"/>
                </a:solidFill>
                <a:latin typeface="+mj-lt"/>
                <a:ea typeface="+mj-ea"/>
                <a:cs typeface="+mj-cs"/>
              </a:rPr>
              <a:t>#Taller</a:t>
            </a:r>
            <a:endParaRPr lang="en-US" sz="4201" dirty="0">
              <a:solidFill>
                <a:srgbClr val="F2F2F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4" name="Picture 4" descr="Resultado de imagen para microsof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0695" y="6169406"/>
            <a:ext cx="904430" cy="677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Resultado de imagen para banderin ut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1177" y="62687"/>
            <a:ext cx="605873" cy="783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Imagen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2690" y="130208"/>
            <a:ext cx="2225265" cy="637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Resultado de imagen para cognitive service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0964" y="1549261"/>
            <a:ext cx="6644340" cy="4152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CuadroTexto 16"/>
          <p:cNvSpPr txBox="1"/>
          <p:nvPr/>
        </p:nvSpPr>
        <p:spPr>
          <a:xfrm>
            <a:off x="249094" y="6362839"/>
            <a:ext cx="2894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b="1" dirty="0">
                <a:solidFill>
                  <a:schemeClr val="bg1"/>
                </a:solidFill>
              </a:rPr>
              <a:t>Microsoft</a:t>
            </a:r>
            <a:r>
              <a:rPr lang="es-EC" b="1" dirty="0"/>
              <a:t> </a:t>
            </a:r>
            <a:r>
              <a:rPr lang="es-EC" b="1" dirty="0">
                <a:solidFill>
                  <a:srgbClr val="4156EF"/>
                </a:solidFill>
              </a:rPr>
              <a:t>Influencers</a:t>
            </a:r>
            <a:endParaRPr lang="en-US" b="1" dirty="0">
              <a:solidFill>
                <a:srgbClr val="4156EF"/>
              </a:solidFill>
            </a:endParaRPr>
          </a:p>
        </p:txBody>
      </p:sp>
      <p:sp>
        <p:nvSpPr>
          <p:cNvPr id="18" name="CuadroTexto 17"/>
          <p:cNvSpPr txBox="1"/>
          <p:nvPr/>
        </p:nvSpPr>
        <p:spPr>
          <a:xfrm>
            <a:off x="9121929" y="6323624"/>
            <a:ext cx="2894549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b="1" dirty="0">
                <a:solidFill>
                  <a:schemeClr val="bg1"/>
                </a:solidFill>
              </a:rPr>
              <a:t>Microsoft</a:t>
            </a:r>
            <a:r>
              <a:rPr lang="es-EC" sz="1801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s-EC" sz="1801" b="1" dirty="0">
                <a:solidFill>
                  <a:srgbClr val="7030A0"/>
                </a:solidFill>
              </a:rPr>
              <a:t>Student Partners</a:t>
            </a:r>
            <a:endParaRPr lang="en-US" sz="1801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18790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adroTexto 9"/>
          <p:cNvSpPr txBox="1"/>
          <p:nvPr/>
        </p:nvSpPr>
        <p:spPr>
          <a:xfrm>
            <a:off x="469812" y="427321"/>
            <a:ext cx="2894549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11">
              <a:defRPr/>
            </a:pPr>
            <a:r>
              <a:rPr lang="es-EC" sz="1801" b="1" dirty="0">
                <a:solidFill>
                  <a:prstClr val="white"/>
                </a:solidFill>
                <a:latin typeface="Calibri" panose="020F0502020204030204"/>
              </a:rPr>
              <a:t>Microsoft Influencers</a:t>
            </a:r>
            <a:endParaRPr lang="en-US" sz="1801" b="1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9026548" y="427320"/>
            <a:ext cx="2894549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11">
              <a:defRPr/>
            </a:pPr>
            <a:r>
              <a:rPr lang="es-EC" sz="1801" b="1" dirty="0">
                <a:solidFill>
                  <a:prstClr val="white"/>
                </a:solidFill>
                <a:latin typeface="Calibri" panose="020F0502020204030204"/>
              </a:rPr>
              <a:t>Microsoft</a:t>
            </a:r>
            <a:r>
              <a:rPr lang="es-EC" sz="1801" dirty="0">
                <a:solidFill>
                  <a:prstClr val="white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s-EC" sz="1801" b="1" dirty="0">
                <a:solidFill>
                  <a:prstClr val="white"/>
                </a:solidFill>
                <a:latin typeface="Calibri" panose="020F0502020204030204"/>
              </a:rPr>
              <a:t>Student Partners</a:t>
            </a:r>
            <a:endParaRPr lang="en-US" sz="1801" b="1" dirty="0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12" name="Picture 8" descr="Resultado de imagen para microsoft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689"/>
          <a:stretch/>
        </p:blipFill>
        <p:spPr bwMode="auto">
          <a:xfrm>
            <a:off x="406642" y="6095214"/>
            <a:ext cx="402404" cy="611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uadroTexto 12"/>
          <p:cNvSpPr txBox="1"/>
          <p:nvPr/>
        </p:nvSpPr>
        <p:spPr>
          <a:xfrm flipH="1">
            <a:off x="809046" y="6288917"/>
            <a:ext cx="1675600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11">
              <a:defRPr/>
            </a:pPr>
            <a:r>
              <a:rPr lang="es-EC" sz="1801" b="1" dirty="0">
                <a:solidFill>
                  <a:prstClr val="white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Microsoft</a:t>
            </a:r>
            <a:endParaRPr lang="en-US" sz="1801" b="1" dirty="0">
              <a:solidFill>
                <a:prstClr val="white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7" name="Título 3"/>
          <p:cNvSpPr txBox="1">
            <a:spLocks/>
          </p:cNvSpPr>
          <p:nvPr/>
        </p:nvSpPr>
        <p:spPr>
          <a:xfrm>
            <a:off x="1086051" y="2413010"/>
            <a:ext cx="9908690" cy="1751522"/>
          </a:xfrm>
          <a:prstGeom prst="rect">
            <a:avLst/>
          </a:prstGeom>
        </p:spPr>
        <p:txBody>
          <a:bodyPr vert="horz" lIns="91440" tIns="45721" rIns="91440" bIns="45721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914411">
              <a:defRPr/>
            </a:pPr>
            <a:r>
              <a:rPr lang="es-EC" sz="8800" b="1" dirty="0">
                <a:solidFill>
                  <a:prstClr val="white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Gracias</a:t>
            </a:r>
            <a:endParaRPr lang="en-US" sz="8800" b="1" dirty="0">
              <a:solidFill>
                <a:prstClr val="white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9727096" y="5883962"/>
            <a:ext cx="3246782" cy="1186069"/>
          </a:xfrm>
          <a:prstGeom prst="rect">
            <a:avLst/>
          </a:prstGeom>
          <a:noFill/>
        </p:spPr>
        <p:txBody>
          <a:bodyPr wrap="none" lIns="91440" tIns="45721" rIns="91440" bIns="45721" numCol="1">
            <a:prstTxWarp prst="textCascadeDown">
              <a:avLst/>
            </a:prstTxWarp>
            <a:spAutoFit/>
            <a:scene3d>
              <a:camera prst="isometricOffAxis2Right"/>
              <a:lightRig rig="threePt" dir="t"/>
            </a:scene3d>
          </a:bodyPr>
          <a:lstStyle/>
          <a:p>
            <a:pPr algn="ctr"/>
            <a:r>
              <a:rPr lang="es-EC" sz="23901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  <a:reflection blurRad="6350" stA="60000" endA="900" endPos="60000" dist="29997" dir="5400000" sy="-100000" algn="bl" rotWithShape="0"/>
                </a:effectLst>
              </a:rPr>
              <a:t>Xamarin Fest</a:t>
            </a:r>
            <a:endParaRPr lang="es-ES" sz="23901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  <a:reflection blurRad="6350" stA="60000" endA="900" endPos="60000" dist="29997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06699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3"/>
          <p:cNvSpPr txBox="1">
            <a:spLocks/>
          </p:cNvSpPr>
          <p:nvPr/>
        </p:nvSpPr>
        <p:spPr>
          <a:xfrm>
            <a:off x="1038755" y="2570172"/>
            <a:ext cx="9908690" cy="1751522"/>
          </a:xfrm>
          <a:prstGeom prst="rect">
            <a:avLst/>
          </a:prstGeom>
        </p:spPr>
        <p:txBody>
          <a:bodyPr vert="horz" lIns="91440" tIns="45721" rIns="91440" bIns="45721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70000"/>
              </a:lnSpc>
              <a:defRPr/>
            </a:pPr>
            <a:r>
              <a:rPr lang="es-EC" sz="7501" b="1" dirty="0">
                <a:solidFill>
                  <a:prstClr val="white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Cognitive Services</a:t>
            </a:r>
            <a:endParaRPr lang="en-US" sz="7501" b="1" dirty="0">
              <a:solidFill>
                <a:prstClr val="white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469812" y="427321"/>
            <a:ext cx="2894549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11">
              <a:defRPr/>
            </a:pPr>
            <a:r>
              <a:rPr lang="es-EC" sz="1801" b="1" dirty="0">
                <a:solidFill>
                  <a:prstClr val="white"/>
                </a:solidFill>
                <a:latin typeface="Calibri" panose="020F0502020204030204"/>
              </a:rPr>
              <a:t>Microsoft Influencers</a:t>
            </a:r>
            <a:endParaRPr lang="en-US" sz="1801" b="1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9026548" y="427320"/>
            <a:ext cx="2894549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11">
              <a:defRPr/>
            </a:pPr>
            <a:r>
              <a:rPr lang="es-EC" sz="1801" b="1" dirty="0">
                <a:solidFill>
                  <a:prstClr val="white"/>
                </a:solidFill>
                <a:latin typeface="Calibri" panose="020F0502020204030204"/>
              </a:rPr>
              <a:t>Microsoft</a:t>
            </a:r>
            <a:r>
              <a:rPr lang="es-EC" sz="1801" dirty="0">
                <a:solidFill>
                  <a:prstClr val="white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s-EC" sz="1801" b="1" dirty="0">
                <a:solidFill>
                  <a:prstClr val="white"/>
                </a:solidFill>
                <a:latin typeface="Calibri" panose="020F0502020204030204"/>
              </a:rPr>
              <a:t>Student Partners</a:t>
            </a:r>
            <a:endParaRPr lang="en-US" sz="1801" b="1" dirty="0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12" name="Picture 8" descr="Resultado de imagen para microsoft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689"/>
          <a:stretch/>
        </p:blipFill>
        <p:spPr bwMode="auto">
          <a:xfrm>
            <a:off x="406642" y="6095214"/>
            <a:ext cx="402404" cy="611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uadroTexto 12"/>
          <p:cNvSpPr txBox="1"/>
          <p:nvPr/>
        </p:nvSpPr>
        <p:spPr>
          <a:xfrm flipH="1">
            <a:off x="809046" y="6288917"/>
            <a:ext cx="1675600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11">
              <a:defRPr/>
            </a:pPr>
            <a:r>
              <a:rPr lang="es-EC" sz="1801" b="1" dirty="0">
                <a:solidFill>
                  <a:prstClr val="white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Microsoft</a:t>
            </a:r>
            <a:endParaRPr lang="en-US" sz="1801" b="1" dirty="0">
              <a:solidFill>
                <a:prstClr val="white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35" name="Rectángulo 34"/>
          <p:cNvSpPr/>
          <p:nvPr/>
        </p:nvSpPr>
        <p:spPr>
          <a:xfrm>
            <a:off x="9475305" y="5695882"/>
            <a:ext cx="3591338" cy="1186069"/>
          </a:xfrm>
          <a:prstGeom prst="rect">
            <a:avLst/>
          </a:prstGeom>
          <a:noFill/>
        </p:spPr>
        <p:txBody>
          <a:bodyPr wrap="none" lIns="91440" tIns="45721" rIns="91440" bIns="45721" numCol="1">
            <a:prstTxWarp prst="textCascadeDown">
              <a:avLst/>
            </a:prstTxWarp>
            <a:spAutoFit/>
            <a:scene3d>
              <a:camera prst="isometricOffAxis2Right"/>
              <a:lightRig rig="threePt" dir="t"/>
            </a:scene3d>
          </a:bodyPr>
          <a:lstStyle/>
          <a:p>
            <a:pPr algn="ctr"/>
            <a:r>
              <a:rPr lang="es-EC" sz="23901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  <a:reflection blurRad="6350" stA="60000" endA="900" endPos="60000" dist="29997" dir="5400000" sy="-100000" algn="bl" rotWithShape="0"/>
                </a:effectLst>
              </a:rPr>
              <a:t>Xamarin Fest</a:t>
            </a:r>
            <a:r>
              <a:rPr lang="es-EC" sz="23901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  <a:reflection blurRad="6350" stA="60000" endA="900" endPos="60000" dist="29997" dir="5400000" sy="-100000" algn="bl" rotWithShape="0"/>
                </a:effectLst>
              </a:rPr>
              <a:t> </a:t>
            </a:r>
            <a:endParaRPr lang="es-ES" sz="23901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  <a:reflection blurRad="6350" stA="60000" endA="900" endPos="60000" dist="29997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37980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2"/>
            <a:ext cx="12192000" cy="85634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801" dirty="0">
              <a:ln>
                <a:solidFill>
                  <a:srgbClr val="92D050"/>
                </a:solidFill>
              </a:ln>
              <a:solidFill>
                <a:srgbClr val="92D050"/>
              </a:solidFill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302701" y="87498"/>
            <a:ext cx="8866526" cy="7387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sz="4201" dirty="0">
                <a:solidFill>
                  <a:srgbClr val="F2F2F2"/>
                </a:solidFill>
                <a:latin typeface="+mj-lt"/>
                <a:ea typeface="+mj-ea"/>
                <a:cs typeface="+mj-cs"/>
              </a:rPr>
              <a:t>#</a:t>
            </a:r>
            <a:r>
              <a:rPr lang="es-EC" sz="4201" b="1" dirty="0">
                <a:solidFill>
                  <a:srgbClr val="F2F2F2"/>
                </a:solidFill>
                <a:latin typeface="Calibri Light" panose="020F0302020204030204"/>
              </a:rPr>
              <a:t> My Profile</a:t>
            </a:r>
            <a:r>
              <a:rPr lang="es-EC" sz="4201" dirty="0">
                <a:solidFill>
                  <a:srgbClr val="F2F2F2"/>
                </a:solidFill>
                <a:latin typeface="+mj-lt"/>
                <a:ea typeface="+mj-ea"/>
                <a:cs typeface="+mj-cs"/>
              </a:rPr>
              <a:t> </a:t>
            </a:r>
            <a:endParaRPr lang="en-US" sz="4201" dirty="0">
              <a:solidFill>
                <a:srgbClr val="F2F2F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9121929" y="6323624"/>
            <a:ext cx="2894549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b="1" dirty="0">
                <a:solidFill>
                  <a:schemeClr val="bg1"/>
                </a:solidFill>
              </a:rPr>
              <a:t>Microsoft</a:t>
            </a:r>
            <a:r>
              <a:rPr lang="es-EC" sz="1801" b="1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t</a:t>
            </a:r>
            <a:r>
              <a:rPr lang="es-EC" sz="1801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s-EC" sz="1801" b="1" dirty="0">
                <a:solidFill>
                  <a:srgbClr val="7030A0"/>
                </a:solidFill>
              </a:rPr>
              <a:t>Student Partners</a:t>
            </a:r>
            <a:endParaRPr lang="en-US" sz="1801" b="1" dirty="0">
              <a:solidFill>
                <a:srgbClr val="7030A0"/>
              </a:solidFill>
            </a:endParaRPr>
          </a:p>
        </p:txBody>
      </p:sp>
      <p:pic>
        <p:nvPicPr>
          <p:cNvPr id="14" name="Picture 4" descr="Resultado de imagen para microsof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0695" y="6169406"/>
            <a:ext cx="904430" cy="677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ítulo 11"/>
          <p:cNvSpPr>
            <a:spLocks noGrp="1"/>
          </p:cNvSpPr>
          <p:nvPr>
            <p:ph type="title"/>
          </p:nvPr>
        </p:nvSpPr>
        <p:spPr>
          <a:xfrm>
            <a:off x="351046" y="983027"/>
            <a:ext cx="4772284" cy="2267072"/>
          </a:xfrm>
        </p:spPr>
        <p:txBody>
          <a:bodyPr>
            <a:normAutofit/>
          </a:bodyPr>
          <a:lstStyle/>
          <a:p>
            <a:r>
              <a:rPr lang="es-PE" sz="5200" b="1" dirty="0">
                <a:solidFill>
                  <a:schemeClr val="bg1"/>
                </a:solidFill>
              </a:rPr>
              <a:t>Dennis Chicaiza</a:t>
            </a:r>
            <a:br>
              <a:rPr lang="es-PE" dirty="0">
                <a:solidFill>
                  <a:schemeClr val="bg1"/>
                </a:solidFill>
              </a:rPr>
            </a:br>
            <a:r>
              <a:rPr lang="es-PE" sz="2000" b="1" dirty="0">
                <a:solidFill>
                  <a:schemeClr val="bg1"/>
                </a:solidFill>
              </a:rPr>
              <a:t>Docente FISEI </a:t>
            </a:r>
            <a:br>
              <a:rPr lang="es-PE" sz="2000" b="1" dirty="0">
                <a:solidFill>
                  <a:schemeClr val="bg1"/>
                </a:solidFill>
              </a:rPr>
            </a:br>
            <a:r>
              <a:rPr lang="es-PE" sz="2000" b="1" dirty="0">
                <a:solidFill>
                  <a:schemeClr val="bg1"/>
                </a:solidFill>
              </a:rPr>
              <a:t>UNIVERSIDAD TÉCNICA DE AMBATO (UTA)</a:t>
            </a:r>
            <a:br>
              <a:rPr lang="es-PE" b="1" dirty="0">
                <a:solidFill>
                  <a:schemeClr val="bg1"/>
                </a:solidFill>
              </a:rPr>
            </a:b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6" name="Título 11"/>
          <p:cNvSpPr txBox="1">
            <a:spLocks/>
          </p:cNvSpPr>
          <p:nvPr/>
        </p:nvSpPr>
        <p:spPr>
          <a:xfrm>
            <a:off x="8356323" y="2744984"/>
            <a:ext cx="3440727" cy="1571684"/>
          </a:xfrm>
          <a:prstGeom prst="rect">
            <a:avLst/>
          </a:prstGeom>
        </p:spPr>
        <p:txBody>
          <a:bodyPr vert="horz" lIns="91440" tIns="45721" rIns="91440" bIns="45721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14411">
              <a:defRPr/>
            </a:pPr>
            <a:r>
              <a:rPr lang="es-PE" sz="5200" b="1" dirty="0">
                <a:solidFill>
                  <a:schemeClr val="bg1"/>
                </a:solidFill>
                <a:latin typeface="Calibri Light" panose="020F0302020204030204"/>
              </a:rPr>
              <a:t>Fuerte</a:t>
            </a:r>
            <a:br>
              <a:rPr lang="es-PE" dirty="0">
                <a:solidFill>
                  <a:schemeClr val="bg1"/>
                </a:solidFill>
                <a:latin typeface="Calibri Light" panose="020F0302020204030204"/>
              </a:rPr>
            </a:br>
            <a:r>
              <a:rPr lang="es-PE" sz="2000" b="1" dirty="0">
                <a:solidFill>
                  <a:schemeClr val="bg1"/>
                </a:solidFill>
                <a:latin typeface="Calibri Light" panose="020F0302020204030204"/>
              </a:rPr>
              <a:t>1. Aplicaciones Web</a:t>
            </a:r>
          </a:p>
          <a:p>
            <a:pPr defTabSz="914411">
              <a:defRPr/>
            </a:pPr>
            <a:r>
              <a:rPr lang="es-PE" sz="2000" b="1" dirty="0">
                <a:solidFill>
                  <a:schemeClr val="bg1"/>
                </a:solidFill>
                <a:latin typeface="Calibri Light" panose="020F0302020204030204"/>
              </a:rPr>
              <a:t>2. </a:t>
            </a:r>
            <a:r>
              <a:rPr lang="es-PE" sz="2000" b="1" dirty="0">
                <a:solidFill>
                  <a:schemeClr val="bg1"/>
                </a:solidFill>
              </a:rPr>
              <a:t>Aplicaciones Móviles</a:t>
            </a:r>
            <a:endParaRPr lang="es-PE" sz="2000" b="1" dirty="0">
              <a:solidFill>
                <a:schemeClr val="bg1"/>
              </a:solidFill>
              <a:latin typeface="Calibri Light" panose="020F0302020204030204"/>
            </a:endParaRPr>
          </a:p>
          <a:p>
            <a:pPr defTabSz="914411">
              <a:defRPr/>
            </a:pPr>
            <a:endParaRPr lang="es-PE" sz="2000" b="1" dirty="0">
              <a:solidFill>
                <a:schemeClr val="bg1"/>
              </a:solidFill>
              <a:latin typeface="Calibri Light" panose="020F0302020204030204"/>
            </a:endParaRPr>
          </a:p>
          <a:p>
            <a:pPr defTabSz="914411">
              <a:defRPr/>
            </a:pPr>
            <a:endParaRPr lang="en-US" sz="2000" b="1" dirty="0">
              <a:solidFill>
                <a:prstClr val="white"/>
              </a:solidFill>
              <a:latin typeface="Calibri Light" panose="020F0302020204030204"/>
            </a:endParaRPr>
          </a:p>
        </p:txBody>
      </p:sp>
      <p:sp>
        <p:nvSpPr>
          <p:cNvPr id="17" name="Título 11"/>
          <p:cNvSpPr txBox="1">
            <a:spLocks/>
          </p:cNvSpPr>
          <p:nvPr/>
        </p:nvSpPr>
        <p:spPr>
          <a:xfrm>
            <a:off x="8354756" y="1006166"/>
            <a:ext cx="3349564" cy="1571684"/>
          </a:xfrm>
          <a:prstGeom prst="rect">
            <a:avLst/>
          </a:prstGeom>
        </p:spPr>
        <p:txBody>
          <a:bodyPr vert="horz" lIns="91440" tIns="45721" rIns="91440" bIns="45721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14411">
              <a:defRPr/>
            </a:pPr>
            <a:r>
              <a:rPr lang="es-PE" sz="5200" b="1" dirty="0">
                <a:solidFill>
                  <a:schemeClr val="bg1"/>
                </a:solidFill>
                <a:latin typeface="Calibri Light" panose="020F0302020204030204"/>
              </a:rPr>
              <a:t>Contactos</a:t>
            </a:r>
            <a:br>
              <a:rPr lang="es-PE" dirty="0">
                <a:solidFill>
                  <a:schemeClr val="bg1"/>
                </a:solidFill>
                <a:latin typeface="Calibri Light" panose="020F0302020204030204"/>
              </a:rPr>
            </a:br>
            <a:r>
              <a:rPr lang="es-PE" sz="2000" b="1" dirty="0">
                <a:solidFill>
                  <a:schemeClr val="bg1"/>
                </a:solidFill>
                <a:latin typeface="Calibri Light" panose="020F0302020204030204"/>
              </a:rPr>
              <a:t>1. dv.Chicaiza@uta.edu.ec</a:t>
            </a:r>
          </a:p>
          <a:p>
            <a:pPr defTabSz="914411">
              <a:defRPr/>
            </a:pPr>
            <a:r>
              <a:rPr lang="es-PE" sz="2000" b="1" dirty="0">
                <a:solidFill>
                  <a:schemeClr val="bg1"/>
                </a:solidFill>
                <a:latin typeface="Calibri Light" panose="020F0302020204030204"/>
              </a:rPr>
              <a:t>2. @ChicaizaDennis</a:t>
            </a:r>
            <a:br>
              <a:rPr lang="es-PE" sz="2000" b="1" dirty="0">
                <a:solidFill>
                  <a:schemeClr val="bg1"/>
                </a:solidFill>
                <a:latin typeface="Calibri Light" panose="020F0302020204030204"/>
              </a:rPr>
            </a:br>
            <a:r>
              <a:rPr lang="es-PE" sz="2000" b="1" dirty="0">
                <a:solidFill>
                  <a:schemeClr val="bg1"/>
                </a:solidFill>
                <a:latin typeface="Calibri Light" panose="020F0302020204030204"/>
              </a:rPr>
              <a:t>3. 0989943371</a:t>
            </a:r>
            <a:endParaRPr lang="en-US" sz="2000" b="1" dirty="0">
              <a:solidFill>
                <a:schemeClr val="bg1"/>
              </a:solidFill>
              <a:latin typeface="Calibri Light" panose="020F0302020204030204"/>
            </a:endParaRPr>
          </a:p>
        </p:txBody>
      </p:sp>
      <p:sp>
        <p:nvSpPr>
          <p:cNvPr id="20" name="Título 11"/>
          <p:cNvSpPr txBox="1">
            <a:spLocks/>
          </p:cNvSpPr>
          <p:nvPr/>
        </p:nvSpPr>
        <p:spPr>
          <a:xfrm>
            <a:off x="8354758" y="4476260"/>
            <a:ext cx="3349564" cy="1571684"/>
          </a:xfrm>
          <a:prstGeom prst="rect">
            <a:avLst/>
          </a:prstGeom>
        </p:spPr>
        <p:txBody>
          <a:bodyPr vert="horz" lIns="91440" tIns="45721" rIns="91440" bIns="45721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14411">
              <a:defRPr/>
            </a:pPr>
            <a:r>
              <a:rPr lang="es-PE" sz="5200" b="1" dirty="0">
                <a:solidFill>
                  <a:schemeClr val="bg1"/>
                </a:solidFill>
                <a:latin typeface="Calibri Light" panose="020F0302020204030204"/>
              </a:rPr>
              <a:t>Preparación</a:t>
            </a:r>
            <a:br>
              <a:rPr lang="es-PE" dirty="0">
                <a:solidFill>
                  <a:schemeClr val="bg1"/>
                </a:solidFill>
                <a:latin typeface="Calibri Light" panose="020F0302020204030204"/>
              </a:rPr>
            </a:br>
            <a:r>
              <a:rPr lang="es-PE" sz="2000" b="1" dirty="0">
                <a:solidFill>
                  <a:schemeClr val="bg1"/>
                </a:solidFill>
                <a:latin typeface="Calibri Light" panose="020F0302020204030204"/>
              </a:rPr>
              <a:t>1. .NET, java, andoid, etc. </a:t>
            </a:r>
          </a:p>
          <a:p>
            <a:pPr defTabSz="914411">
              <a:defRPr/>
            </a:pPr>
            <a:endParaRPr lang="es-PE" sz="2000" b="1" dirty="0">
              <a:solidFill>
                <a:schemeClr val="bg1"/>
              </a:solidFill>
              <a:latin typeface="Calibri Light" panose="020F0302020204030204"/>
            </a:endParaRPr>
          </a:p>
          <a:p>
            <a:pPr defTabSz="914411">
              <a:defRPr/>
            </a:pPr>
            <a:endParaRPr lang="en-US" sz="2000" b="1" dirty="0">
              <a:solidFill>
                <a:prstClr val="white"/>
              </a:solidFill>
              <a:latin typeface="Calibri Light" panose="020F0302020204030204"/>
            </a:endParaRPr>
          </a:p>
        </p:txBody>
      </p:sp>
      <p:pic>
        <p:nvPicPr>
          <p:cNvPr id="2050" name="Picture 2" descr="Resultado de imagen para banderin ut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1177" y="62687"/>
            <a:ext cx="605873" cy="783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Imagen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2690" y="130208"/>
            <a:ext cx="2225265" cy="637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CuadroTexto 26"/>
          <p:cNvSpPr txBox="1"/>
          <p:nvPr/>
        </p:nvSpPr>
        <p:spPr>
          <a:xfrm>
            <a:off x="249094" y="6362839"/>
            <a:ext cx="2894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b="1" dirty="0">
                <a:solidFill>
                  <a:schemeClr val="bg1"/>
                </a:solidFill>
              </a:rPr>
              <a:t>Microsoft</a:t>
            </a:r>
            <a:r>
              <a:rPr lang="es-EC" b="1" dirty="0"/>
              <a:t>t </a:t>
            </a:r>
            <a:r>
              <a:rPr lang="es-EC" b="1" dirty="0">
                <a:solidFill>
                  <a:srgbClr val="4156EF"/>
                </a:solidFill>
              </a:rPr>
              <a:t>Influencers</a:t>
            </a:r>
            <a:endParaRPr lang="en-US" b="1" dirty="0">
              <a:solidFill>
                <a:srgbClr val="4156EF"/>
              </a:solidFill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351046" y="5678612"/>
            <a:ext cx="5242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b="1" dirty="0">
                <a:solidFill>
                  <a:schemeClr val="bg1"/>
                </a:solidFill>
              </a:rPr>
              <a:t>https://github.com/dchicaiza1979/xamarin-Fest-UTA</a:t>
            </a:r>
          </a:p>
        </p:txBody>
      </p:sp>
    </p:spTree>
    <p:extLst>
      <p:ext uri="{BB962C8B-B14F-4D97-AF65-F5344CB8AC3E}">
        <p14:creationId xmlns:p14="http://schemas.microsoft.com/office/powerpoint/2010/main" val="547149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2"/>
            <a:ext cx="12192000" cy="85634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801" dirty="0">
              <a:ln>
                <a:solidFill>
                  <a:srgbClr val="92D050"/>
                </a:solidFill>
              </a:ln>
              <a:solidFill>
                <a:srgbClr val="92D050"/>
              </a:solidFill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302701" y="87498"/>
            <a:ext cx="8866526" cy="7387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sz="4201" dirty="0">
                <a:solidFill>
                  <a:srgbClr val="F2F2F2"/>
                </a:solidFill>
                <a:latin typeface="+mj-lt"/>
                <a:ea typeface="+mj-ea"/>
                <a:cs typeface="+mj-cs"/>
              </a:rPr>
              <a:t>#Agenda </a:t>
            </a:r>
            <a:endParaRPr lang="en-US" sz="4201" dirty="0">
              <a:solidFill>
                <a:srgbClr val="F2F2F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4" name="Picture 4" descr="Resultado de imagen para microsof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0695" y="6169406"/>
            <a:ext cx="904430" cy="677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Diagrama 1"/>
          <p:cNvGraphicFramePr/>
          <p:nvPr>
            <p:extLst>
              <p:ext uri="{D42A27DB-BD31-4B8C-83A1-F6EECF244321}">
                <p14:modId xmlns:p14="http://schemas.microsoft.com/office/powerpoint/2010/main" val="3955017397"/>
              </p:ext>
            </p:extLst>
          </p:nvPr>
        </p:nvGraphicFramePr>
        <p:xfrm>
          <a:off x="-867391" y="2692884"/>
          <a:ext cx="8982155" cy="14465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5" name="Picture 2" descr="Resultado de imagen para banderin uta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1177" y="62687"/>
            <a:ext cx="605873" cy="783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Imagen relacionada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2690" y="130208"/>
            <a:ext cx="2225265" cy="637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Imagen 16" descr="C:\Users\alexa\AppData\Local\Microsoft\Windows\INetCache\Content.Word\image016.png"/>
          <p:cNvPicPr/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44" t="25150" r="34344" b="22156"/>
          <a:stretch/>
        </p:blipFill>
        <p:spPr bwMode="auto">
          <a:xfrm>
            <a:off x="8390619" y="2545089"/>
            <a:ext cx="2800558" cy="266832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2" name="CuadroTexto 21"/>
          <p:cNvSpPr txBox="1"/>
          <p:nvPr/>
        </p:nvSpPr>
        <p:spPr>
          <a:xfrm>
            <a:off x="249094" y="6362839"/>
            <a:ext cx="2894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b="1" dirty="0">
                <a:solidFill>
                  <a:schemeClr val="bg1"/>
                </a:solidFill>
              </a:rPr>
              <a:t>Microsoft</a:t>
            </a:r>
            <a:r>
              <a:rPr lang="es-EC" b="1" dirty="0"/>
              <a:t> </a:t>
            </a:r>
            <a:r>
              <a:rPr lang="es-EC" b="1" dirty="0">
                <a:solidFill>
                  <a:srgbClr val="4156EF"/>
                </a:solidFill>
              </a:rPr>
              <a:t>Influencers</a:t>
            </a:r>
            <a:endParaRPr lang="en-US" b="1" dirty="0">
              <a:solidFill>
                <a:srgbClr val="4156EF"/>
              </a:solidFill>
            </a:endParaRPr>
          </a:p>
        </p:txBody>
      </p:sp>
      <p:sp>
        <p:nvSpPr>
          <p:cNvPr id="23" name="CuadroTexto 22"/>
          <p:cNvSpPr txBox="1"/>
          <p:nvPr/>
        </p:nvSpPr>
        <p:spPr>
          <a:xfrm>
            <a:off x="9121929" y="6323624"/>
            <a:ext cx="2894549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b="1" dirty="0">
                <a:solidFill>
                  <a:schemeClr val="bg1"/>
                </a:solidFill>
              </a:rPr>
              <a:t>Microsoft</a:t>
            </a:r>
            <a:r>
              <a:rPr lang="es-EC" sz="1801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s-EC" sz="1801" b="1" dirty="0">
                <a:solidFill>
                  <a:srgbClr val="7030A0"/>
                </a:solidFill>
              </a:rPr>
              <a:t>Student Partners</a:t>
            </a:r>
            <a:endParaRPr lang="en-US" sz="1801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74200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2"/>
            <a:ext cx="12192000" cy="85634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801" dirty="0">
              <a:ln>
                <a:solidFill>
                  <a:srgbClr val="92D050"/>
                </a:solidFill>
              </a:ln>
              <a:solidFill>
                <a:srgbClr val="92D050"/>
              </a:solidFill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302701" y="87498"/>
            <a:ext cx="8866526" cy="7387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sz="4201" dirty="0">
                <a:solidFill>
                  <a:srgbClr val="F2F2F2"/>
                </a:solidFill>
                <a:latin typeface="+mj-lt"/>
                <a:ea typeface="+mj-ea"/>
                <a:cs typeface="+mj-cs"/>
              </a:rPr>
              <a:t>#Cognitive Services </a:t>
            </a:r>
            <a:endParaRPr lang="en-US" sz="4201" dirty="0">
              <a:solidFill>
                <a:srgbClr val="F2F2F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4" name="Picture 4" descr="Resultado de imagen para microsof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0695" y="6169406"/>
            <a:ext cx="904430" cy="677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Diagrama 1"/>
          <p:cNvGraphicFramePr/>
          <p:nvPr>
            <p:extLst>
              <p:ext uri="{D42A27DB-BD31-4B8C-83A1-F6EECF244321}">
                <p14:modId xmlns:p14="http://schemas.microsoft.com/office/powerpoint/2010/main" val="1538036522"/>
              </p:ext>
            </p:extLst>
          </p:nvPr>
        </p:nvGraphicFramePr>
        <p:xfrm>
          <a:off x="302700" y="1098539"/>
          <a:ext cx="8982155" cy="7694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5" name="Picture 2" descr="Resultado de imagen para banderin uta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1177" y="62687"/>
            <a:ext cx="605873" cy="783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Imagen relacionada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2690" y="130208"/>
            <a:ext cx="2225265" cy="637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CuadroTexto 16"/>
          <p:cNvSpPr txBox="1"/>
          <p:nvPr/>
        </p:nvSpPr>
        <p:spPr>
          <a:xfrm>
            <a:off x="249094" y="6362839"/>
            <a:ext cx="2894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b="1" dirty="0">
                <a:solidFill>
                  <a:schemeClr val="bg1"/>
                </a:solidFill>
              </a:rPr>
              <a:t>Microsoft</a:t>
            </a:r>
            <a:r>
              <a:rPr lang="es-EC" b="1" dirty="0"/>
              <a:t> </a:t>
            </a:r>
            <a:r>
              <a:rPr lang="es-EC" b="1" dirty="0">
                <a:solidFill>
                  <a:srgbClr val="4156EF"/>
                </a:solidFill>
              </a:rPr>
              <a:t>Influencers</a:t>
            </a:r>
            <a:endParaRPr lang="en-US" b="1" dirty="0">
              <a:solidFill>
                <a:srgbClr val="4156EF"/>
              </a:solidFill>
            </a:endParaRPr>
          </a:p>
        </p:txBody>
      </p:sp>
      <p:sp>
        <p:nvSpPr>
          <p:cNvPr id="18" name="CuadroTexto 17"/>
          <p:cNvSpPr txBox="1"/>
          <p:nvPr/>
        </p:nvSpPr>
        <p:spPr>
          <a:xfrm>
            <a:off x="9121929" y="6323624"/>
            <a:ext cx="2894549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b="1" dirty="0">
                <a:solidFill>
                  <a:schemeClr val="bg1"/>
                </a:solidFill>
              </a:rPr>
              <a:t>Microsoft</a:t>
            </a:r>
            <a:r>
              <a:rPr lang="es-EC" sz="1801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s-EC" sz="1801" b="1" dirty="0">
                <a:solidFill>
                  <a:srgbClr val="7030A0"/>
                </a:solidFill>
              </a:rPr>
              <a:t>Student Partners</a:t>
            </a:r>
            <a:endParaRPr lang="en-US" sz="1801" b="1" dirty="0">
              <a:solidFill>
                <a:srgbClr val="7030A0"/>
              </a:solidFill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302701" y="2544417"/>
            <a:ext cx="881922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 algn="just" defTabSz="932597">
              <a:buFont typeface="Arial" panose="020B0604020202020204" pitchFamily="34" charset="0"/>
              <a:buChar char="•"/>
              <a:defRPr/>
            </a:pPr>
            <a:r>
              <a:rPr lang="es-MX" sz="2800" kern="0" dirty="0">
                <a:solidFill>
                  <a:schemeClr val="bg1"/>
                </a:solidFill>
                <a:latin typeface="Segoe UI Light"/>
              </a:rPr>
              <a:t>Es una colección de APIs inteligentes que hacen posible que tus apps vean, escuchen, hablen, entiendan e interpreten nuestras necesidades utilizando métodos naturales de comunicación.</a:t>
            </a:r>
          </a:p>
          <a:p>
            <a:pPr marL="457200" lvl="0" indent="-457200" algn="just" defTabSz="932597">
              <a:buFont typeface="Arial" panose="020B0604020202020204" pitchFamily="34" charset="0"/>
              <a:buChar char="•"/>
              <a:defRPr/>
            </a:pPr>
            <a:r>
              <a:rPr lang="es-MX" sz="2800" kern="0" dirty="0">
                <a:solidFill>
                  <a:schemeClr val="bg1"/>
                </a:solidFill>
                <a:latin typeface="Segoe UI Light"/>
              </a:rPr>
              <a:t>Anunciado oficialmente en el evento //Build 2016</a:t>
            </a:r>
          </a:p>
          <a:p>
            <a:pPr marL="457200" lvl="0" indent="-457200" algn="just" defTabSz="932597">
              <a:buFont typeface="Arial" panose="020B0604020202020204" pitchFamily="34" charset="0"/>
              <a:buChar char="•"/>
              <a:defRPr/>
            </a:pPr>
            <a:r>
              <a:rPr lang="es-MX" sz="2800" kern="0" dirty="0">
                <a:solidFill>
                  <a:schemeClr val="bg1"/>
                </a:solidFill>
                <a:latin typeface="Segoe UI Light"/>
              </a:rPr>
              <a:t>Previamente conocido como Proyecto Oxford.</a:t>
            </a:r>
          </a:p>
          <a:p>
            <a:pPr algn="just"/>
            <a:endParaRPr lang="es-EC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9901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2"/>
            <a:ext cx="12192000" cy="85634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801" dirty="0">
              <a:ln>
                <a:solidFill>
                  <a:srgbClr val="92D050"/>
                </a:solidFill>
              </a:ln>
              <a:solidFill>
                <a:srgbClr val="92D050"/>
              </a:solidFill>
            </a:endParaRPr>
          </a:p>
        </p:txBody>
      </p:sp>
      <p:pic>
        <p:nvPicPr>
          <p:cNvPr id="14" name="Picture 4" descr="Resultado de imagen para microsof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0695" y="6169406"/>
            <a:ext cx="904430" cy="677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Resultado de imagen para banderin ut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1177" y="62687"/>
            <a:ext cx="605873" cy="783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Imagen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2690" y="130208"/>
            <a:ext cx="2225265" cy="637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CuadroTexto 16"/>
          <p:cNvSpPr txBox="1"/>
          <p:nvPr/>
        </p:nvSpPr>
        <p:spPr>
          <a:xfrm>
            <a:off x="249094" y="6362839"/>
            <a:ext cx="2894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b="1" dirty="0">
                <a:solidFill>
                  <a:schemeClr val="bg1"/>
                </a:solidFill>
              </a:rPr>
              <a:t>Microsoft</a:t>
            </a:r>
            <a:r>
              <a:rPr lang="es-EC" b="1" dirty="0"/>
              <a:t> </a:t>
            </a:r>
            <a:r>
              <a:rPr lang="es-EC" b="1" dirty="0">
                <a:solidFill>
                  <a:srgbClr val="4156EF"/>
                </a:solidFill>
              </a:rPr>
              <a:t>Influencers</a:t>
            </a:r>
            <a:endParaRPr lang="en-US" b="1" dirty="0">
              <a:solidFill>
                <a:srgbClr val="4156EF"/>
              </a:solidFill>
            </a:endParaRPr>
          </a:p>
        </p:txBody>
      </p:sp>
      <p:sp>
        <p:nvSpPr>
          <p:cNvPr id="18" name="CuadroTexto 17"/>
          <p:cNvSpPr txBox="1"/>
          <p:nvPr/>
        </p:nvSpPr>
        <p:spPr>
          <a:xfrm>
            <a:off x="9121929" y="6323624"/>
            <a:ext cx="2894549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b="1" dirty="0">
                <a:solidFill>
                  <a:schemeClr val="bg1"/>
                </a:solidFill>
              </a:rPr>
              <a:t>Microsoft</a:t>
            </a:r>
            <a:r>
              <a:rPr lang="es-EC" sz="1801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s-EC" sz="1801" b="1" dirty="0">
                <a:solidFill>
                  <a:srgbClr val="7030A0"/>
                </a:solidFill>
              </a:rPr>
              <a:t>Student Partners</a:t>
            </a:r>
            <a:endParaRPr lang="en-US" sz="1801" b="1" dirty="0">
              <a:solidFill>
                <a:srgbClr val="7030A0"/>
              </a:solidFill>
            </a:endParaRPr>
          </a:p>
        </p:txBody>
      </p:sp>
      <p:pic>
        <p:nvPicPr>
          <p:cNvPr id="12" name="Picture 3"/>
          <p:cNvPicPr>
            <a:picLocks noChangeAspect="1"/>
          </p:cNvPicPr>
          <p:nvPr/>
        </p:nvPicPr>
        <p:blipFill rotWithShape="1">
          <a:blip r:embed="rId5" cstate="screen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65" t="3005" r="6165" b="1684"/>
          <a:stretch/>
        </p:blipFill>
        <p:spPr>
          <a:xfrm>
            <a:off x="4846833" y="498"/>
            <a:ext cx="7588761" cy="6846678"/>
          </a:xfrm>
          <a:prstGeom prst="rect">
            <a:avLst/>
          </a:prstGeom>
        </p:spPr>
      </p:pic>
      <p:sp>
        <p:nvSpPr>
          <p:cNvPr id="13" name="Rectangle 10"/>
          <p:cNvSpPr/>
          <p:nvPr/>
        </p:nvSpPr>
        <p:spPr bwMode="auto">
          <a:xfrm>
            <a:off x="4846833" y="497"/>
            <a:ext cx="7588761" cy="6857503"/>
          </a:xfrm>
          <a:prstGeom prst="rect">
            <a:avLst/>
          </a:prstGeom>
          <a:gradFill flip="none" rotWithShape="1">
            <a:gsLst>
              <a:gs pos="2917">
                <a:srgbClr val="000000">
                  <a:alpha val="85000"/>
                </a:srgbClr>
              </a:gs>
              <a:gs pos="50000">
                <a:srgbClr val="000000">
                  <a:alpha val="70000"/>
                </a:srgbClr>
              </a:gs>
              <a:gs pos="76000">
                <a:srgbClr val="000000">
                  <a:alpha val="50000"/>
                </a:srgbClr>
              </a:gs>
              <a:gs pos="100000">
                <a:srgbClr val="000000">
                  <a:alpha val="0"/>
                </a:srgbClr>
              </a:gs>
            </a:gsLst>
            <a:lin ang="0" scaled="1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6521" tIns="149217" rIns="186521" bIns="14921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51028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48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9" name="Rectangle 1"/>
          <p:cNvSpPr/>
          <p:nvPr/>
        </p:nvSpPr>
        <p:spPr bwMode="auto">
          <a:xfrm>
            <a:off x="4846833" y="497"/>
            <a:ext cx="7588761" cy="6857503"/>
          </a:xfrm>
          <a:prstGeom prst="rect">
            <a:avLst/>
          </a:prstGeom>
          <a:solidFill>
            <a:schemeClr val="accent5">
              <a:alpha val="81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6521" tIns="149217" rIns="186521" bIns="14921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51028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48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0" name="Rectangle 2"/>
          <p:cNvSpPr/>
          <p:nvPr/>
        </p:nvSpPr>
        <p:spPr>
          <a:xfrm>
            <a:off x="5268388" y="307629"/>
            <a:ext cx="3732112" cy="6009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3259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12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72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Light"/>
                <a:ea typeface="+mn-ea"/>
                <a:cs typeface="+mn-cs"/>
              </a:rPr>
              <a:t>Cognitive Services</a:t>
            </a:r>
          </a:p>
        </p:txBody>
      </p:sp>
      <p:sp>
        <p:nvSpPr>
          <p:cNvPr id="21" name="Freeform 22"/>
          <p:cNvSpPr>
            <a:spLocks noChangeAspect="1"/>
          </p:cNvSpPr>
          <p:nvPr/>
        </p:nvSpPr>
        <p:spPr bwMode="auto">
          <a:xfrm>
            <a:off x="5511675" y="1359061"/>
            <a:ext cx="674510" cy="446340"/>
          </a:xfrm>
          <a:custGeom>
            <a:avLst/>
            <a:gdLst>
              <a:gd name="T0" fmla="*/ 4942 w 7181"/>
              <a:gd name="T1" fmla="*/ 414 h 4752"/>
              <a:gd name="T2" fmla="*/ 3024 w 7181"/>
              <a:gd name="T3" fmla="*/ 152 h 4752"/>
              <a:gd name="T4" fmla="*/ 0 w 7181"/>
              <a:gd name="T5" fmla="*/ 2353 h 4752"/>
              <a:gd name="T6" fmla="*/ 2201 w 7181"/>
              <a:gd name="T7" fmla="*/ 4282 h 4752"/>
              <a:gd name="T8" fmla="*/ 4848 w 7181"/>
              <a:gd name="T9" fmla="*/ 4351 h 4752"/>
              <a:gd name="T10" fmla="*/ 7102 w 7181"/>
              <a:gd name="T11" fmla="*/ 2474 h 4752"/>
              <a:gd name="T12" fmla="*/ 7181 w 7181"/>
              <a:gd name="T13" fmla="*/ 2350 h 4752"/>
              <a:gd name="T14" fmla="*/ 4942 w 7181"/>
              <a:gd name="T15" fmla="*/ 414 h 47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181" h="4752">
                <a:moveTo>
                  <a:pt x="4942" y="414"/>
                </a:moveTo>
                <a:cubicBezTo>
                  <a:pt x="4333" y="124"/>
                  <a:pt x="3691" y="0"/>
                  <a:pt x="3024" y="152"/>
                </a:cubicBezTo>
                <a:cubicBezTo>
                  <a:pt x="1710" y="456"/>
                  <a:pt x="812" y="1327"/>
                  <a:pt x="0" y="2353"/>
                </a:cubicBezTo>
                <a:cubicBezTo>
                  <a:pt x="608" y="3169"/>
                  <a:pt x="1306" y="3839"/>
                  <a:pt x="2201" y="4282"/>
                </a:cubicBezTo>
                <a:cubicBezTo>
                  <a:pt x="3069" y="4710"/>
                  <a:pt x="3957" y="4752"/>
                  <a:pt x="4848" y="4351"/>
                </a:cubicBezTo>
                <a:cubicBezTo>
                  <a:pt x="5771" y="3932"/>
                  <a:pt x="6490" y="3269"/>
                  <a:pt x="7102" y="2474"/>
                </a:cubicBezTo>
                <a:cubicBezTo>
                  <a:pt x="7129" y="2436"/>
                  <a:pt x="7154" y="2395"/>
                  <a:pt x="7181" y="2350"/>
                </a:cubicBezTo>
                <a:cubicBezTo>
                  <a:pt x="6570" y="1534"/>
                  <a:pt x="5861" y="853"/>
                  <a:pt x="4942" y="41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3260" tIns="46630" rIns="93260" bIns="4663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3259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36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2" name="Freeform 18"/>
          <p:cNvSpPr>
            <a:spLocks noChangeAspect="1"/>
          </p:cNvSpPr>
          <p:nvPr/>
        </p:nvSpPr>
        <p:spPr bwMode="auto">
          <a:xfrm>
            <a:off x="5549785" y="2488410"/>
            <a:ext cx="598290" cy="524098"/>
          </a:xfrm>
          <a:custGeom>
            <a:avLst/>
            <a:gdLst>
              <a:gd name="T0" fmla="*/ 115 w 6349"/>
              <a:gd name="T1" fmla="*/ 1548 h 5575"/>
              <a:gd name="T2" fmla="*/ 1324 w 6349"/>
              <a:gd name="T3" fmla="*/ 225 h 5575"/>
              <a:gd name="T4" fmla="*/ 5039 w 6349"/>
              <a:gd name="T5" fmla="*/ 228 h 5575"/>
              <a:gd name="T6" fmla="*/ 6221 w 6349"/>
              <a:gd name="T7" fmla="*/ 1445 h 5575"/>
              <a:gd name="T8" fmla="*/ 6235 w 6349"/>
              <a:gd name="T9" fmla="*/ 3263 h 5575"/>
              <a:gd name="T10" fmla="*/ 4974 w 6349"/>
              <a:gd name="T11" fmla="*/ 4531 h 5575"/>
              <a:gd name="T12" fmla="*/ 3498 w 6349"/>
              <a:gd name="T13" fmla="*/ 4683 h 5575"/>
              <a:gd name="T14" fmla="*/ 3298 w 6349"/>
              <a:gd name="T15" fmla="*/ 4745 h 5575"/>
              <a:gd name="T16" fmla="*/ 2475 w 6349"/>
              <a:gd name="T17" fmla="*/ 5284 h 5575"/>
              <a:gd name="T18" fmla="*/ 1414 w 6349"/>
              <a:gd name="T19" fmla="*/ 5561 h 5575"/>
              <a:gd name="T20" fmla="*/ 1936 w 6349"/>
              <a:gd name="T21" fmla="*/ 4628 h 5575"/>
              <a:gd name="T22" fmla="*/ 1490 w 6349"/>
              <a:gd name="T23" fmla="*/ 4559 h 5575"/>
              <a:gd name="T24" fmla="*/ 118 w 6349"/>
              <a:gd name="T25" fmla="*/ 3270 h 5575"/>
              <a:gd name="T26" fmla="*/ 115 w 6349"/>
              <a:gd name="T27" fmla="*/ 1548 h 55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349" h="5575">
                <a:moveTo>
                  <a:pt x="115" y="1548"/>
                </a:moveTo>
                <a:cubicBezTo>
                  <a:pt x="211" y="957"/>
                  <a:pt x="595" y="353"/>
                  <a:pt x="1324" y="225"/>
                </a:cubicBezTo>
                <a:cubicBezTo>
                  <a:pt x="2565" y="10"/>
                  <a:pt x="3802" y="0"/>
                  <a:pt x="5039" y="228"/>
                </a:cubicBezTo>
                <a:cubicBezTo>
                  <a:pt x="5713" y="353"/>
                  <a:pt x="6086" y="792"/>
                  <a:pt x="6221" y="1445"/>
                </a:cubicBezTo>
                <a:cubicBezTo>
                  <a:pt x="6349" y="2050"/>
                  <a:pt x="6339" y="2658"/>
                  <a:pt x="6235" y="3263"/>
                </a:cubicBezTo>
                <a:cubicBezTo>
                  <a:pt x="6135" y="3847"/>
                  <a:pt x="5724" y="4438"/>
                  <a:pt x="4974" y="4531"/>
                </a:cubicBezTo>
                <a:cubicBezTo>
                  <a:pt x="4483" y="4590"/>
                  <a:pt x="3989" y="4631"/>
                  <a:pt x="3498" y="4683"/>
                </a:cubicBezTo>
                <a:cubicBezTo>
                  <a:pt x="3429" y="4690"/>
                  <a:pt x="3356" y="4707"/>
                  <a:pt x="3298" y="4745"/>
                </a:cubicBezTo>
                <a:cubicBezTo>
                  <a:pt x="3021" y="4921"/>
                  <a:pt x="2869" y="5125"/>
                  <a:pt x="2475" y="5284"/>
                </a:cubicBezTo>
                <a:cubicBezTo>
                  <a:pt x="2154" y="5423"/>
                  <a:pt x="1466" y="5575"/>
                  <a:pt x="1414" y="5561"/>
                </a:cubicBezTo>
                <a:cubicBezTo>
                  <a:pt x="1390" y="5523"/>
                  <a:pt x="1894" y="4963"/>
                  <a:pt x="1936" y="4628"/>
                </a:cubicBezTo>
                <a:cubicBezTo>
                  <a:pt x="1760" y="4600"/>
                  <a:pt x="1625" y="4579"/>
                  <a:pt x="1490" y="4559"/>
                </a:cubicBezTo>
                <a:cubicBezTo>
                  <a:pt x="719" y="4441"/>
                  <a:pt x="277" y="4013"/>
                  <a:pt x="118" y="3270"/>
                </a:cubicBezTo>
                <a:cubicBezTo>
                  <a:pt x="0" y="2665"/>
                  <a:pt x="35" y="2056"/>
                  <a:pt x="115" y="154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3260" tIns="46630" rIns="93260" bIns="4663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3259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36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3" name="Freeform 9"/>
          <p:cNvSpPr>
            <a:spLocks noChangeAspect="1"/>
          </p:cNvSpPr>
          <p:nvPr/>
        </p:nvSpPr>
        <p:spPr bwMode="auto">
          <a:xfrm>
            <a:off x="5634608" y="3649183"/>
            <a:ext cx="428643" cy="539009"/>
          </a:xfrm>
          <a:custGeom>
            <a:avLst/>
            <a:gdLst>
              <a:gd name="T0" fmla="*/ 5153 w 5153"/>
              <a:gd name="T1" fmla="*/ 2353 h 6483"/>
              <a:gd name="T2" fmla="*/ 2799 w 5153"/>
              <a:gd name="T3" fmla="*/ 0 h 6483"/>
              <a:gd name="T4" fmla="*/ 445 w 5153"/>
              <a:gd name="T5" fmla="*/ 2353 h 6483"/>
              <a:gd name="T6" fmla="*/ 1852 w 5153"/>
              <a:gd name="T7" fmla="*/ 4507 h 6483"/>
              <a:gd name="T8" fmla="*/ 1399 w 5153"/>
              <a:gd name="T9" fmla="*/ 4932 h 6483"/>
              <a:gd name="T10" fmla="*/ 214 w 5153"/>
              <a:gd name="T11" fmla="*/ 5457 h 6483"/>
              <a:gd name="T12" fmla="*/ 41 w 5153"/>
              <a:gd name="T13" fmla="*/ 5578 h 6483"/>
              <a:gd name="T14" fmla="*/ 0 w 5153"/>
              <a:gd name="T15" fmla="*/ 6245 h 6483"/>
              <a:gd name="T16" fmla="*/ 96 w 5153"/>
              <a:gd name="T17" fmla="*/ 6276 h 6483"/>
              <a:gd name="T18" fmla="*/ 3145 w 5153"/>
              <a:gd name="T19" fmla="*/ 5637 h 6483"/>
              <a:gd name="T20" fmla="*/ 5153 w 5153"/>
              <a:gd name="T21" fmla="*/ 2353 h 64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153" h="6483">
                <a:moveTo>
                  <a:pt x="5153" y="2353"/>
                </a:moveTo>
                <a:cubicBezTo>
                  <a:pt x="5153" y="1054"/>
                  <a:pt x="4098" y="0"/>
                  <a:pt x="2799" y="0"/>
                </a:cubicBezTo>
                <a:cubicBezTo>
                  <a:pt x="1500" y="0"/>
                  <a:pt x="445" y="1054"/>
                  <a:pt x="445" y="2353"/>
                </a:cubicBezTo>
                <a:cubicBezTo>
                  <a:pt x="445" y="3314"/>
                  <a:pt x="1023" y="4144"/>
                  <a:pt x="1852" y="4507"/>
                </a:cubicBezTo>
                <a:cubicBezTo>
                  <a:pt x="1776" y="4634"/>
                  <a:pt x="1586" y="4814"/>
                  <a:pt x="1399" y="4932"/>
                </a:cubicBezTo>
                <a:cubicBezTo>
                  <a:pt x="1036" y="5167"/>
                  <a:pt x="611" y="5284"/>
                  <a:pt x="214" y="5457"/>
                </a:cubicBezTo>
                <a:cubicBezTo>
                  <a:pt x="148" y="5485"/>
                  <a:pt x="45" y="5530"/>
                  <a:pt x="41" y="5578"/>
                </a:cubicBezTo>
                <a:cubicBezTo>
                  <a:pt x="13" y="5799"/>
                  <a:pt x="10" y="6027"/>
                  <a:pt x="0" y="6245"/>
                </a:cubicBezTo>
                <a:cubicBezTo>
                  <a:pt x="48" y="6262"/>
                  <a:pt x="72" y="6273"/>
                  <a:pt x="96" y="6276"/>
                </a:cubicBezTo>
                <a:cubicBezTo>
                  <a:pt x="1213" y="6483"/>
                  <a:pt x="2229" y="6221"/>
                  <a:pt x="3145" y="5637"/>
                </a:cubicBezTo>
                <a:cubicBezTo>
                  <a:pt x="4095" y="5032"/>
                  <a:pt x="5153" y="4043"/>
                  <a:pt x="5153" y="235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3260" tIns="46630" rIns="93260" bIns="4663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3259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36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4" name="Freeform 5"/>
          <p:cNvSpPr>
            <a:spLocks/>
          </p:cNvSpPr>
          <p:nvPr/>
        </p:nvSpPr>
        <p:spPr bwMode="auto">
          <a:xfrm>
            <a:off x="5580475" y="4818461"/>
            <a:ext cx="536910" cy="536910"/>
          </a:xfrm>
          <a:custGeom>
            <a:avLst/>
            <a:gdLst>
              <a:gd name="T0" fmla="*/ 5986 w 5986"/>
              <a:gd name="T1" fmla="*/ 3594 h 5985"/>
              <a:gd name="T2" fmla="*/ 5986 w 5986"/>
              <a:gd name="T3" fmla="*/ 2395 h 5985"/>
              <a:gd name="T4" fmla="*/ 5402 w 5986"/>
              <a:gd name="T5" fmla="*/ 2395 h 5985"/>
              <a:gd name="T6" fmla="*/ 5122 w 5986"/>
              <a:gd name="T7" fmla="*/ 1717 h 5985"/>
              <a:gd name="T8" fmla="*/ 5533 w 5986"/>
              <a:gd name="T9" fmla="*/ 1330 h 5985"/>
              <a:gd name="T10" fmla="*/ 4666 w 5986"/>
              <a:gd name="T11" fmla="*/ 463 h 5985"/>
              <a:gd name="T12" fmla="*/ 4282 w 5986"/>
              <a:gd name="T13" fmla="*/ 870 h 5985"/>
              <a:gd name="T14" fmla="*/ 3591 w 5986"/>
              <a:gd name="T15" fmla="*/ 584 h 5985"/>
              <a:gd name="T16" fmla="*/ 3591 w 5986"/>
              <a:gd name="T17" fmla="*/ 0 h 5985"/>
              <a:gd name="T18" fmla="*/ 2392 w 5986"/>
              <a:gd name="T19" fmla="*/ 0 h 5985"/>
              <a:gd name="T20" fmla="*/ 2392 w 5986"/>
              <a:gd name="T21" fmla="*/ 587 h 5985"/>
              <a:gd name="T22" fmla="*/ 1711 w 5986"/>
              <a:gd name="T23" fmla="*/ 870 h 5985"/>
              <a:gd name="T24" fmla="*/ 1327 w 5986"/>
              <a:gd name="T25" fmla="*/ 456 h 5985"/>
              <a:gd name="T26" fmla="*/ 453 w 5986"/>
              <a:gd name="T27" fmla="*/ 1323 h 5985"/>
              <a:gd name="T28" fmla="*/ 868 w 5986"/>
              <a:gd name="T29" fmla="*/ 1710 h 5985"/>
              <a:gd name="T30" fmla="*/ 584 w 5986"/>
              <a:gd name="T31" fmla="*/ 2395 h 5985"/>
              <a:gd name="T32" fmla="*/ 0 w 5986"/>
              <a:gd name="T33" fmla="*/ 2395 h 5985"/>
              <a:gd name="T34" fmla="*/ 0 w 5986"/>
              <a:gd name="T35" fmla="*/ 3587 h 5985"/>
              <a:gd name="T36" fmla="*/ 584 w 5986"/>
              <a:gd name="T37" fmla="*/ 3587 h 5985"/>
              <a:gd name="T38" fmla="*/ 871 w 5986"/>
              <a:gd name="T39" fmla="*/ 4275 h 5985"/>
              <a:gd name="T40" fmla="*/ 442 w 5986"/>
              <a:gd name="T41" fmla="*/ 4651 h 5985"/>
              <a:gd name="T42" fmla="*/ 1320 w 5986"/>
              <a:gd name="T43" fmla="*/ 5529 h 5985"/>
              <a:gd name="T44" fmla="*/ 1711 w 5986"/>
              <a:gd name="T45" fmla="*/ 5114 h 5985"/>
              <a:gd name="T46" fmla="*/ 2392 w 5986"/>
              <a:gd name="T47" fmla="*/ 5398 h 5985"/>
              <a:gd name="T48" fmla="*/ 2392 w 5986"/>
              <a:gd name="T49" fmla="*/ 5985 h 5985"/>
              <a:gd name="T50" fmla="*/ 3584 w 5986"/>
              <a:gd name="T51" fmla="*/ 5985 h 5985"/>
              <a:gd name="T52" fmla="*/ 3584 w 5986"/>
              <a:gd name="T53" fmla="*/ 5401 h 5985"/>
              <a:gd name="T54" fmla="*/ 4279 w 5986"/>
              <a:gd name="T55" fmla="*/ 5114 h 5985"/>
              <a:gd name="T56" fmla="*/ 4662 w 5986"/>
              <a:gd name="T57" fmla="*/ 5533 h 5985"/>
              <a:gd name="T58" fmla="*/ 5523 w 5986"/>
              <a:gd name="T59" fmla="*/ 4669 h 5985"/>
              <a:gd name="T60" fmla="*/ 5112 w 5986"/>
              <a:gd name="T61" fmla="*/ 4285 h 5985"/>
              <a:gd name="T62" fmla="*/ 5402 w 5986"/>
              <a:gd name="T63" fmla="*/ 3594 h 5985"/>
              <a:gd name="T64" fmla="*/ 5986 w 5986"/>
              <a:gd name="T65" fmla="*/ 3594 h 59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5986" h="5985">
                <a:moveTo>
                  <a:pt x="5986" y="3594"/>
                </a:moveTo>
                <a:cubicBezTo>
                  <a:pt x="5986" y="3193"/>
                  <a:pt x="5986" y="2795"/>
                  <a:pt x="5986" y="2395"/>
                </a:cubicBezTo>
                <a:cubicBezTo>
                  <a:pt x="5789" y="2395"/>
                  <a:pt x="5595" y="2395"/>
                  <a:pt x="5402" y="2395"/>
                </a:cubicBezTo>
                <a:cubicBezTo>
                  <a:pt x="5343" y="2153"/>
                  <a:pt x="5246" y="1925"/>
                  <a:pt x="5122" y="1717"/>
                </a:cubicBezTo>
                <a:cubicBezTo>
                  <a:pt x="5257" y="1589"/>
                  <a:pt x="5395" y="1458"/>
                  <a:pt x="5533" y="1330"/>
                </a:cubicBezTo>
                <a:cubicBezTo>
                  <a:pt x="5232" y="1029"/>
                  <a:pt x="4956" y="753"/>
                  <a:pt x="4666" y="463"/>
                </a:cubicBezTo>
                <a:cubicBezTo>
                  <a:pt x="4541" y="597"/>
                  <a:pt x="4410" y="736"/>
                  <a:pt x="4282" y="870"/>
                </a:cubicBezTo>
                <a:cubicBezTo>
                  <a:pt x="4071" y="743"/>
                  <a:pt x="3836" y="642"/>
                  <a:pt x="3591" y="584"/>
                </a:cubicBezTo>
                <a:cubicBezTo>
                  <a:pt x="3591" y="397"/>
                  <a:pt x="3591" y="197"/>
                  <a:pt x="3591" y="0"/>
                </a:cubicBezTo>
                <a:cubicBezTo>
                  <a:pt x="3190" y="0"/>
                  <a:pt x="2793" y="0"/>
                  <a:pt x="2392" y="0"/>
                </a:cubicBezTo>
                <a:cubicBezTo>
                  <a:pt x="2392" y="197"/>
                  <a:pt x="2392" y="390"/>
                  <a:pt x="2392" y="587"/>
                </a:cubicBezTo>
                <a:cubicBezTo>
                  <a:pt x="2150" y="649"/>
                  <a:pt x="1918" y="746"/>
                  <a:pt x="1711" y="870"/>
                </a:cubicBezTo>
                <a:cubicBezTo>
                  <a:pt x="1586" y="736"/>
                  <a:pt x="1452" y="594"/>
                  <a:pt x="1327" y="456"/>
                </a:cubicBezTo>
                <a:cubicBezTo>
                  <a:pt x="1023" y="753"/>
                  <a:pt x="747" y="1029"/>
                  <a:pt x="453" y="1323"/>
                </a:cubicBezTo>
                <a:cubicBezTo>
                  <a:pt x="588" y="1451"/>
                  <a:pt x="729" y="1582"/>
                  <a:pt x="868" y="1710"/>
                </a:cubicBezTo>
                <a:cubicBezTo>
                  <a:pt x="740" y="1921"/>
                  <a:pt x="646" y="2149"/>
                  <a:pt x="584" y="2395"/>
                </a:cubicBezTo>
                <a:cubicBezTo>
                  <a:pt x="398" y="2395"/>
                  <a:pt x="201" y="2395"/>
                  <a:pt x="0" y="2395"/>
                </a:cubicBezTo>
                <a:cubicBezTo>
                  <a:pt x="0" y="2795"/>
                  <a:pt x="0" y="3183"/>
                  <a:pt x="0" y="3587"/>
                </a:cubicBezTo>
                <a:cubicBezTo>
                  <a:pt x="197" y="3587"/>
                  <a:pt x="391" y="3587"/>
                  <a:pt x="584" y="3587"/>
                </a:cubicBezTo>
                <a:cubicBezTo>
                  <a:pt x="646" y="3832"/>
                  <a:pt x="743" y="4064"/>
                  <a:pt x="871" y="4275"/>
                </a:cubicBezTo>
                <a:cubicBezTo>
                  <a:pt x="733" y="4396"/>
                  <a:pt x="584" y="4527"/>
                  <a:pt x="442" y="4651"/>
                </a:cubicBezTo>
                <a:cubicBezTo>
                  <a:pt x="750" y="4959"/>
                  <a:pt x="1027" y="5235"/>
                  <a:pt x="1320" y="5529"/>
                </a:cubicBezTo>
                <a:cubicBezTo>
                  <a:pt x="1448" y="5391"/>
                  <a:pt x="1583" y="5249"/>
                  <a:pt x="1711" y="5114"/>
                </a:cubicBezTo>
                <a:cubicBezTo>
                  <a:pt x="1918" y="5242"/>
                  <a:pt x="2150" y="5336"/>
                  <a:pt x="2392" y="5398"/>
                </a:cubicBezTo>
                <a:cubicBezTo>
                  <a:pt x="2392" y="5584"/>
                  <a:pt x="2392" y="5781"/>
                  <a:pt x="2392" y="5985"/>
                </a:cubicBezTo>
                <a:cubicBezTo>
                  <a:pt x="2793" y="5985"/>
                  <a:pt x="3180" y="5985"/>
                  <a:pt x="3584" y="5985"/>
                </a:cubicBezTo>
                <a:cubicBezTo>
                  <a:pt x="3584" y="5788"/>
                  <a:pt x="3584" y="5591"/>
                  <a:pt x="3584" y="5401"/>
                </a:cubicBezTo>
                <a:cubicBezTo>
                  <a:pt x="3833" y="5343"/>
                  <a:pt x="4064" y="5242"/>
                  <a:pt x="4279" y="5114"/>
                </a:cubicBezTo>
                <a:cubicBezTo>
                  <a:pt x="4403" y="5253"/>
                  <a:pt x="4534" y="5394"/>
                  <a:pt x="4662" y="5533"/>
                </a:cubicBezTo>
                <a:cubicBezTo>
                  <a:pt x="4956" y="5239"/>
                  <a:pt x="5232" y="4959"/>
                  <a:pt x="5523" y="4669"/>
                </a:cubicBezTo>
                <a:cubicBezTo>
                  <a:pt x="5388" y="4541"/>
                  <a:pt x="5246" y="4409"/>
                  <a:pt x="5112" y="4285"/>
                </a:cubicBezTo>
                <a:cubicBezTo>
                  <a:pt x="5239" y="4074"/>
                  <a:pt x="5340" y="3843"/>
                  <a:pt x="5402" y="3594"/>
                </a:cubicBezTo>
                <a:cubicBezTo>
                  <a:pt x="5588" y="3594"/>
                  <a:pt x="5785" y="3594"/>
                  <a:pt x="5986" y="359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3260" tIns="46630" rIns="93260" bIns="4663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3259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36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5" name="Group 45"/>
          <p:cNvGrpSpPr/>
          <p:nvPr/>
        </p:nvGrpSpPr>
        <p:grpSpPr>
          <a:xfrm>
            <a:off x="5574791" y="5985638"/>
            <a:ext cx="548278" cy="539009"/>
            <a:chOff x="10832823" y="3353836"/>
            <a:chExt cx="537576" cy="528488"/>
          </a:xfrm>
        </p:grpSpPr>
        <p:sp>
          <p:nvSpPr>
            <p:cNvPr id="26" name="Oval 13"/>
            <p:cNvSpPr>
              <a:spLocks noChangeArrowheads="1"/>
            </p:cNvSpPr>
            <p:nvPr/>
          </p:nvSpPr>
          <p:spPr bwMode="auto">
            <a:xfrm>
              <a:off x="10943701" y="3353836"/>
              <a:ext cx="426698" cy="42669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7" name="Freeform 14"/>
            <p:cNvSpPr>
              <a:spLocks/>
            </p:cNvSpPr>
            <p:nvPr/>
          </p:nvSpPr>
          <p:spPr bwMode="auto">
            <a:xfrm>
              <a:off x="10832823" y="3702829"/>
              <a:ext cx="179495" cy="179495"/>
            </a:xfrm>
            <a:custGeom>
              <a:avLst/>
              <a:gdLst>
                <a:gd name="T0" fmla="*/ 1224 w 1980"/>
                <a:gd name="T1" fmla="*/ 0 h 1977"/>
                <a:gd name="T2" fmla="*/ 218 w 1980"/>
                <a:gd name="T3" fmla="*/ 985 h 1977"/>
                <a:gd name="T4" fmla="*/ 211 w 1980"/>
                <a:gd name="T5" fmla="*/ 1752 h 1977"/>
                <a:gd name="T6" fmla="*/ 218 w 1980"/>
                <a:gd name="T7" fmla="*/ 1759 h 1977"/>
                <a:gd name="T8" fmla="*/ 985 w 1980"/>
                <a:gd name="T9" fmla="*/ 1766 h 1977"/>
                <a:gd name="T10" fmla="*/ 1980 w 1980"/>
                <a:gd name="T11" fmla="*/ 788 h 1977"/>
                <a:gd name="T12" fmla="*/ 1224 w 1980"/>
                <a:gd name="T13" fmla="*/ 0 h 19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80" h="1977">
                  <a:moveTo>
                    <a:pt x="1224" y="0"/>
                  </a:moveTo>
                  <a:cubicBezTo>
                    <a:pt x="218" y="985"/>
                    <a:pt x="218" y="985"/>
                    <a:pt x="218" y="985"/>
                  </a:cubicBezTo>
                  <a:cubicBezTo>
                    <a:pt x="4" y="1196"/>
                    <a:pt x="0" y="1538"/>
                    <a:pt x="211" y="1752"/>
                  </a:cubicBezTo>
                  <a:cubicBezTo>
                    <a:pt x="218" y="1759"/>
                    <a:pt x="218" y="1759"/>
                    <a:pt x="218" y="1759"/>
                  </a:cubicBezTo>
                  <a:cubicBezTo>
                    <a:pt x="429" y="1974"/>
                    <a:pt x="771" y="1977"/>
                    <a:pt x="985" y="1766"/>
                  </a:cubicBezTo>
                  <a:cubicBezTo>
                    <a:pt x="1980" y="788"/>
                    <a:pt x="1980" y="788"/>
                    <a:pt x="1980" y="788"/>
                  </a:cubicBezTo>
                  <a:cubicBezTo>
                    <a:pt x="1683" y="581"/>
                    <a:pt x="1424" y="315"/>
                    <a:pt x="12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28" name="TextBox 5"/>
          <p:cNvSpPr txBox="1"/>
          <p:nvPr/>
        </p:nvSpPr>
        <p:spPr>
          <a:xfrm>
            <a:off x="6403730" y="1029915"/>
            <a:ext cx="5377107" cy="1299635"/>
          </a:xfrm>
          <a:prstGeom prst="rect">
            <a:avLst/>
          </a:prstGeom>
          <a:noFill/>
        </p:spPr>
        <p:txBody>
          <a:bodyPr wrap="square" lIns="186521" tIns="149217" rIns="186521" bIns="149217" rtlCol="0">
            <a:spAutoFit/>
          </a:bodyPr>
          <a:lstStyle/>
          <a:p>
            <a:pPr marL="0" marR="0" lvl="0" indent="0" algn="l" defTabSz="93259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12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652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Vision</a:t>
            </a:r>
          </a:p>
          <a:p>
            <a:pPr marL="0" marR="0" lvl="0" indent="0" algn="l" defTabSz="93259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12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Desde rostros </a:t>
            </a:r>
            <a:r>
              <a:rPr lang="en-US" sz="2000" kern="0" dirty="0">
                <a:solidFill>
                  <a:srgbClr val="FFFFFF"/>
                </a:solidFill>
                <a:latin typeface="Segoe UI Light"/>
              </a:rPr>
              <a:t>hasta sentimientos,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permite a tus apps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 entender mejor imágenes y videos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29" name="TextBox 6"/>
          <p:cNvSpPr txBox="1"/>
          <p:nvPr/>
        </p:nvSpPr>
        <p:spPr>
          <a:xfrm>
            <a:off x="6403730" y="2091663"/>
            <a:ext cx="5910507" cy="1299635"/>
          </a:xfrm>
          <a:prstGeom prst="rect">
            <a:avLst/>
          </a:prstGeom>
          <a:noFill/>
        </p:spPr>
        <p:txBody>
          <a:bodyPr wrap="square" lIns="186521" tIns="149217" rIns="186521" bIns="149217" rtlCol="0">
            <a:spAutoFit/>
          </a:bodyPr>
          <a:lstStyle/>
          <a:p>
            <a:pPr marL="0" marR="0" lvl="0" indent="0" algn="l" defTabSz="93259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12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652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Speech</a:t>
            </a:r>
          </a:p>
          <a:p>
            <a:pPr marL="0" marR="0" lvl="0" indent="0" algn="l" defTabSz="93259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12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</a:rPr>
              <a:t>Escucha y habla a tus usuarios filtrando el ruido, identificando hablantes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</a:rPr>
              <a:t> </a:t>
            </a:r>
            <a:r>
              <a:rPr lang="en-US" sz="2000" kern="0" noProof="0" dirty="0">
                <a:solidFill>
                  <a:srgbClr val="FFFFFF"/>
                </a:solidFill>
                <a:latin typeface="Segoe UI Light"/>
              </a:rPr>
              <a:t>y entendiendo intenciones.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</a:endParaRPr>
          </a:p>
        </p:txBody>
      </p:sp>
      <p:sp>
        <p:nvSpPr>
          <p:cNvPr id="30" name="TextBox 7"/>
          <p:cNvSpPr txBox="1"/>
          <p:nvPr/>
        </p:nvSpPr>
        <p:spPr>
          <a:xfrm>
            <a:off x="6403730" y="3366372"/>
            <a:ext cx="4918671" cy="1299635"/>
          </a:xfrm>
          <a:prstGeom prst="rect">
            <a:avLst/>
          </a:prstGeom>
          <a:noFill/>
        </p:spPr>
        <p:txBody>
          <a:bodyPr wrap="square" lIns="186521" tIns="149217" rIns="186521" bIns="149217" rtlCol="0">
            <a:spAutoFit/>
          </a:bodyPr>
          <a:lstStyle/>
          <a:p>
            <a:pPr marL="0" marR="0" lvl="0" indent="0" algn="l" defTabSz="93259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12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652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Language</a:t>
            </a:r>
          </a:p>
          <a:p>
            <a:pPr marL="0" marR="0" lvl="0" indent="0" algn="l" defTabSz="93259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12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Procesa texto y aprende cómo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 reconocer lo que los usuarios quieren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31" name="TextBox 8"/>
          <p:cNvSpPr txBox="1"/>
          <p:nvPr/>
        </p:nvSpPr>
        <p:spPr>
          <a:xfrm>
            <a:off x="6403730" y="4534601"/>
            <a:ext cx="5377107" cy="1299635"/>
          </a:xfrm>
          <a:prstGeom prst="rect">
            <a:avLst/>
          </a:prstGeom>
          <a:noFill/>
        </p:spPr>
        <p:txBody>
          <a:bodyPr wrap="square" lIns="186521" tIns="149217" rIns="186521" bIns="149217" rtlCol="0">
            <a:spAutoFit/>
          </a:bodyPr>
          <a:lstStyle/>
          <a:p>
            <a:pPr marL="0" marR="0" lvl="0" indent="0" algn="l" defTabSz="93259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12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652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Knowledge</a:t>
            </a:r>
          </a:p>
          <a:p>
            <a:pPr marL="0" marR="0" lvl="0" indent="0" algn="l" defTabSz="93259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12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Aprovecha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 el conocimiento acumulado </a:t>
            </a:r>
            <a:r>
              <a:rPr lang="en-US" sz="2000" kern="0" dirty="0">
                <a:solidFill>
                  <a:srgbClr val="FFFFFF"/>
                </a:solidFill>
                <a:latin typeface="Segoe UI Light"/>
              </a:rPr>
              <a:t>de la web, la academia o de tus propios datos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32" name="TextBox 9"/>
          <p:cNvSpPr txBox="1"/>
          <p:nvPr/>
        </p:nvSpPr>
        <p:spPr>
          <a:xfrm>
            <a:off x="6403731" y="5702827"/>
            <a:ext cx="5377106" cy="1299635"/>
          </a:xfrm>
          <a:prstGeom prst="rect">
            <a:avLst/>
          </a:prstGeom>
          <a:noFill/>
        </p:spPr>
        <p:txBody>
          <a:bodyPr wrap="square" lIns="186521" tIns="149217" rIns="93260" bIns="149217" rtlCol="0">
            <a:spAutoFit/>
          </a:bodyPr>
          <a:lstStyle/>
          <a:p>
            <a:pPr marL="0" marR="0" lvl="0" indent="0" algn="l" defTabSz="93259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12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652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Search</a:t>
            </a:r>
          </a:p>
          <a:p>
            <a:pPr marL="0" marR="0" lvl="0" indent="0" algn="l" defTabSz="93259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12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Accede a millones de páginas web, imágenes,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 videos y noticias con el poder de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Bing APIs</a:t>
            </a:r>
          </a:p>
        </p:txBody>
      </p:sp>
      <p:sp>
        <p:nvSpPr>
          <p:cNvPr id="33" name="Rectangle 4"/>
          <p:cNvSpPr/>
          <p:nvPr/>
        </p:nvSpPr>
        <p:spPr>
          <a:xfrm>
            <a:off x="567712" y="1817912"/>
            <a:ext cx="320788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defTabSz="932597">
              <a:spcAft>
                <a:spcPts val="1199"/>
              </a:spcAft>
              <a:defRPr/>
            </a:pPr>
            <a:r>
              <a:rPr lang="en-US" sz="3600" kern="0" dirty="0">
                <a:gradFill>
                  <a:gsLst>
                    <a:gs pos="0">
                      <a:srgbClr val="008272"/>
                    </a:gs>
                    <a:gs pos="100000">
                      <a:srgbClr val="008272"/>
                    </a:gs>
                  </a:gsLst>
                  <a:lin ang="5400000" scaled="0"/>
                </a:gradFill>
                <a:latin typeface="Segoe UI Light"/>
              </a:rPr>
              <a:t>Dale un lado </a:t>
            </a:r>
            <a:r>
              <a:rPr lang="es-CO" sz="3600" kern="0" dirty="0">
                <a:gradFill>
                  <a:gsLst>
                    <a:gs pos="0">
                      <a:srgbClr val="008272"/>
                    </a:gs>
                    <a:gs pos="100000">
                      <a:srgbClr val="008272"/>
                    </a:gs>
                  </a:gsLst>
                  <a:lin ang="5400000" scaled="0"/>
                </a:gradFill>
                <a:latin typeface="Segoe UI Light"/>
              </a:rPr>
              <a:t>humano a tus apps</a:t>
            </a:r>
            <a:endParaRPr lang="en-US" sz="3600" kern="0" dirty="0">
              <a:gradFill>
                <a:gsLst>
                  <a:gs pos="0">
                    <a:srgbClr val="008272"/>
                  </a:gs>
                  <a:gs pos="100000">
                    <a:srgbClr val="008272"/>
                  </a:gs>
                </a:gsLst>
                <a:lin ang="5400000" scaled="0"/>
              </a:gradFill>
              <a:latin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2367294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  <p:bldP spid="24" grpId="0" animBg="1"/>
      <p:bldP spid="28" grpId="0"/>
      <p:bldP spid="29" grpId="0"/>
      <p:bldP spid="30" grpId="0"/>
      <p:bldP spid="31" grpId="0"/>
      <p:bldP spid="3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2"/>
            <a:ext cx="12192000" cy="85634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801" dirty="0">
              <a:ln>
                <a:solidFill>
                  <a:srgbClr val="92D050"/>
                </a:solidFill>
              </a:ln>
              <a:solidFill>
                <a:srgbClr val="92D050"/>
              </a:solidFill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302701" y="87498"/>
            <a:ext cx="8866526" cy="7387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sz="4201" dirty="0">
                <a:solidFill>
                  <a:srgbClr val="F2F2F2"/>
                </a:solidFill>
                <a:latin typeface="+mj-lt"/>
                <a:ea typeface="+mj-ea"/>
                <a:cs typeface="+mj-cs"/>
              </a:rPr>
              <a:t>#Cognitive Services </a:t>
            </a:r>
            <a:endParaRPr lang="en-US" sz="4201" dirty="0">
              <a:solidFill>
                <a:srgbClr val="F2F2F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4" name="Picture 4" descr="Resultado de imagen para microsof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0695" y="6169406"/>
            <a:ext cx="904430" cy="677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Resultado de imagen para banderin ut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1177" y="62687"/>
            <a:ext cx="605873" cy="783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Imagen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2690" y="130208"/>
            <a:ext cx="2225265" cy="637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CuadroTexto 16"/>
          <p:cNvSpPr txBox="1"/>
          <p:nvPr/>
        </p:nvSpPr>
        <p:spPr>
          <a:xfrm>
            <a:off x="249094" y="6362839"/>
            <a:ext cx="2894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b="1" dirty="0">
                <a:solidFill>
                  <a:schemeClr val="bg1"/>
                </a:solidFill>
              </a:rPr>
              <a:t>Microsoft</a:t>
            </a:r>
            <a:r>
              <a:rPr lang="es-EC" b="1" dirty="0"/>
              <a:t> </a:t>
            </a:r>
            <a:r>
              <a:rPr lang="es-EC" b="1" dirty="0">
                <a:solidFill>
                  <a:srgbClr val="4156EF"/>
                </a:solidFill>
              </a:rPr>
              <a:t>Influencers</a:t>
            </a:r>
            <a:endParaRPr lang="en-US" b="1" dirty="0">
              <a:solidFill>
                <a:srgbClr val="4156EF"/>
              </a:solidFill>
            </a:endParaRPr>
          </a:p>
        </p:txBody>
      </p:sp>
      <p:sp>
        <p:nvSpPr>
          <p:cNvPr id="18" name="CuadroTexto 17"/>
          <p:cNvSpPr txBox="1"/>
          <p:nvPr/>
        </p:nvSpPr>
        <p:spPr>
          <a:xfrm>
            <a:off x="9121929" y="6323624"/>
            <a:ext cx="2894549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b="1" dirty="0">
                <a:solidFill>
                  <a:schemeClr val="bg1"/>
                </a:solidFill>
              </a:rPr>
              <a:t>Microsoft</a:t>
            </a:r>
            <a:r>
              <a:rPr lang="es-EC" sz="1801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s-EC" sz="1801" b="1" dirty="0">
                <a:solidFill>
                  <a:srgbClr val="7030A0"/>
                </a:solidFill>
              </a:rPr>
              <a:t>Student Partners</a:t>
            </a:r>
            <a:endParaRPr lang="en-US" sz="1801" b="1" dirty="0">
              <a:solidFill>
                <a:srgbClr val="7030A0"/>
              </a:solidFill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302700" y="1372849"/>
            <a:ext cx="8459989" cy="3724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defTabSz="932597">
              <a:spcAft>
                <a:spcPts val="1199"/>
              </a:spcAft>
              <a:defRPr/>
            </a:pPr>
            <a:r>
              <a:rPr lang="es-MX" sz="2400" kern="0" dirty="0">
                <a:solidFill>
                  <a:schemeClr val="bg1"/>
                </a:solidFill>
                <a:latin typeface="Segoe UI Light"/>
              </a:rPr>
              <a:t>Puedes construir apps que brinden experiencias inteligentes, atractivas, naturales, más personales y humanas a final de cuentas gracias al poder de la Inteligencia Artificial y el conocimiento de la web.</a:t>
            </a:r>
          </a:p>
          <a:p>
            <a:pPr lvl="0" algn="just" defTabSz="932597">
              <a:spcAft>
                <a:spcPts val="1199"/>
              </a:spcAft>
              <a:defRPr/>
            </a:pPr>
            <a:endParaRPr lang="es-MX" sz="2400" kern="0" dirty="0">
              <a:solidFill>
                <a:schemeClr val="bg1"/>
              </a:solidFill>
              <a:latin typeface="Segoe UI Light"/>
            </a:endParaRPr>
          </a:p>
          <a:p>
            <a:pPr lvl="0" algn="just" defTabSz="932597">
              <a:spcAft>
                <a:spcPts val="1199"/>
              </a:spcAft>
              <a:defRPr/>
            </a:pPr>
            <a:r>
              <a:rPr lang="es-MX" sz="2400" kern="0" dirty="0">
                <a:solidFill>
                  <a:schemeClr val="bg1"/>
                </a:solidFill>
                <a:latin typeface="Segoe UI Light"/>
              </a:rPr>
              <a:t>Construye apps basadas en algoritmos poderosos con pocas líneas de código. No hay límite en lo que puedes construir, utiliza las APIs que incorporan Machine Learning y da vida a tus ideas.</a:t>
            </a:r>
          </a:p>
        </p:txBody>
      </p:sp>
    </p:spTree>
    <p:extLst>
      <p:ext uri="{BB962C8B-B14F-4D97-AF65-F5344CB8AC3E}">
        <p14:creationId xmlns:p14="http://schemas.microsoft.com/office/powerpoint/2010/main" val="34797225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2"/>
            <a:ext cx="12192000" cy="85634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801" dirty="0">
              <a:ln>
                <a:solidFill>
                  <a:srgbClr val="92D050"/>
                </a:solidFill>
              </a:ln>
              <a:solidFill>
                <a:srgbClr val="92D050"/>
              </a:solidFill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302701" y="87498"/>
            <a:ext cx="8866526" cy="7387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sz="4201" dirty="0">
                <a:solidFill>
                  <a:srgbClr val="F2F2F2"/>
                </a:solidFill>
                <a:latin typeface="+mj-lt"/>
                <a:ea typeface="+mj-ea"/>
                <a:cs typeface="+mj-cs"/>
              </a:rPr>
              <a:t>#Cognitive Services - Ejemplos </a:t>
            </a:r>
            <a:endParaRPr lang="en-US" sz="4201" dirty="0">
              <a:solidFill>
                <a:srgbClr val="F2F2F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4" name="Picture 4" descr="Resultado de imagen para microsof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0695" y="6169406"/>
            <a:ext cx="904430" cy="677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Resultado de imagen para banderin ut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1177" y="62687"/>
            <a:ext cx="605873" cy="783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Imagen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2690" y="130208"/>
            <a:ext cx="2225265" cy="637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CuadroTexto 16"/>
          <p:cNvSpPr txBox="1"/>
          <p:nvPr/>
        </p:nvSpPr>
        <p:spPr>
          <a:xfrm>
            <a:off x="249094" y="6362839"/>
            <a:ext cx="2894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b="1" dirty="0">
                <a:solidFill>
                  <a:schemeClr val="bg1"/>
                </a:solidFill>
              </a:rPr>
              <a:t>Microsoft</a:t>
            </a:r>
            <a:r>
              <a:rPr lang="es-EC" b="1" dirty="0"/>
              <a:t> </a:t>
            </a:r>
            <a:r>
              <a:rPr lang="es-EC" b="1" dirty="0">
                <a:solidFill>
                  <a:srgbClr val="4156EF"/>
                </a:solidFill>
              </a:rPr>
              <a:t>Influencers</a:t>
            </a:r>
            <a:endParaRPr lang="en-US" b="1" dirty="0">
              <a:solidFill>
                <a:srgbClr val="4156EF"/>
              </a:solidFill>
            </a:endParaRPr>
          </a:p>
        </p:txBody>
      </p:sp>
      <p:sp>
        <p:nvSpPr>
          <p:cNvPr id="18" name="CuadroTexto 17"/>
          <p:cNvSpPr txBox="1"/>
          <p:nvPr/>
        </p:nvSpPr>
        <p:spPr>
          <a:xfrm>
            <a:off x="9121929" y="6323624"/>
            <a:ext cx="2894549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b="1" dirty="0">
                <a:solidFill>
                  <a:schemeClr val="bg1"/>
                </a:solidFill>
              </a:rPr>
              <a:t>Microsoft</a:t>
            </a:r>
            <a:r>
              <a:rPr lang="es-EC" sz="1801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s-EC" sz="1801" b="1" dirty="0">
                <a:solidFill>
                  <a:srgbClr val="7030A0"/>
                </a:solidFill>
              </a:rPr>
              <a:t>Student Partners</a:t>
            </a:r>
            <a:endParaRPr lang="en-US" sz="1801" b="1" dirty="0">
              <a:solidFill>
                <a:srgbClr val="7030A0"/>
              </a:solidFill>
            </a:endParaRPr>
          </a:p>
        </p:txBody>
      </p:sp>
      <p:grpSp>
        <p:nvGrpSpPr>
          <p:cNvPr id="10" name="Group 14"/>
          <p:cNvGrpSpPr/>
          <p:nvPr/>
        </p:nvGrpSpPr>
        <p:grpSpPr>
          <a:xfrm>
            <a:off x="9071997" y="1609576"/>
            <a:ext cx="2980203" cy="4550480"/>
            <a:chOff x="9072401" y="1229896"/>
            <a:chExt cx="2980626" cy="4551126"/>
          </a:xfrm>
        </p:grpSpPr>
        <p:pic>
          <p:nvPicPr>
            <p:cNvPr id="11" name="Picture 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081227" y="1229896"/>
              <a:ext cx="2971800" cy="4261138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  <p:sp>
          <p:nvSpPr>
            <p:cNvPr id="12" name="Rectangle 7"/>
            <p:cNvSpPr/>
            <p:nvPr/>
          </p:nvSpPr>
          <p:spPr bwMode="auto">
            <a:xfrm>
              <a:off x="9072401" y="5298677"/>
              <a:ext cx="2980626" cy="482345"/>
            </a:xfrm>
            <a:prstGeom prst="rect">
              <a:avLst/>
            </a:prstGeom>
            <a:solidFill>
              <a:schemeClr val="accent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54" tIns="146283" rIns="182854" bIns="14628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29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200" b="1" kern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  <a:ea typeface="Segoe UI" pitchFamily="34" charset="0"/>
                  <a:cs typeface="Segoe UI" pitchFamily="34" charset="0"/>
                </a:rPr>
                <a:t>ProjectMurphy.net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75483" y="1592533"/>
            <a:ext cx="3850401" cy="4567525"/>
            <a:chOff x="274639" y="1212850"/>
            <a:chExt cx="3850948" cy="4568173"/>
          </a:xfrm>
        </p:grpSpPr>
        <p:pic>
          <p:nvPicPr>
            <p:cNvPr id="19" name="Picture 2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74639" y="1212850"/>
              <a:ext cx="3850948" cy="4486572"/>
            </a:xfrm>
            <a:prstGeom prst="rect">
              <a:avLst/>
            </a:prstGeom>
          </p:spPr>
        </p:pic>
        <p:sp>
          <p:nvSpPr>
            <p:cNvPr id="20" name="Rectangle 11"/>
            <p:cNvSpPr/>
            <p:nvPr/>
          </p:nvSpPr>
          <p:spPr bwMode="auto">
            <a:xfrm>
              <a:off x="274639" y="5298678"/>
              <a:ext cx="3850948" cy="482345"/>
            </a:xfrm>
            <a:prstGeom prst="rect">
              <a:avLst/>
            </a:prstGeom>
            <a:solidFill>
              <a:schemeClr val="accent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54" tIns="146283" rIns="182854" bIns="14628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29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200" b="1" kern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  <a:ea typeface="Segoe UI" pitchFamily="34" charset="0"/>
                  <a:cs typeface="Segoe UI" pitchFamily="34" charset="0"/>
                </a:rPr>
                <a:t>CaptionBot.ai</a:t>
              </a:r>
            </a:p>
          </p:txBody>
        </p:sp>
        <p:sp>
          <p:nvSpPr>
            <p:cNvPr id="21" name="Rectangle 8"/>
            <p:cNvSpPr/>
            <p:nvPr/>
          </p:nvSpPr>
          <p:spPr bwMode="auto">
            <a:xfrm>
              <a:off x="274639" y="1213667"/>
              <a:ext cx="3850948" cy="614075"/>
            </a:xfrm>
            <a:prstGeom prst="rect">
              <a:avLst/>
            </a:prstGeom>
            <a:solidFill>
              <a:srgbClr val="00827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54" tIns="146283" rIns="182854" bIns="14628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29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399" kern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  <a:ea typeface="Segoe UI" pitchFamily="34" charset="0"/>
                  <a:cs typeface="Segoe UI" pitchFamily="34" charset="0"/>
                </a:rPr>
                <a:t>I think it’s a person sitting in front of a computer and he seems </a:t>
              </a:r>
              <a:r>
                <a:rPr lang="en-US" sz="1399" kern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  <a:ea typeface="Segoe UI" pitchFamily="34" charset="0"/>
                  <a:cs typeface="Segoe UI" pitchFamily="34" charset="0"/>
                  <a:sym typeface="Wingdings" panose="05000000000000000000" pitchFamily="2" charset="2"/>
                </a:rPr>
                <a:t>. I am 99% sure that’s </a:t>
              </a:r>
              <a:r>
                <a:rPr lang="en-US" sz="1399" b="1" kern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  <a:ea typeface="Segoe UI" pitchFamily="34" charset="0"/>
                  <a:cs typeface="Segoe UI" pitchFamily="34" charset="0"/>
                  <a:sym typeface="Wingdings" panose="05000000000000000000" pitchFamily="2" charset="2"/>
                </a:rPr>
                <a:t>Bill</a:t>
              </a:r>
              <a:r>
                <a:rPr lang="en-US" sz="1399" kern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  <a:ea typeface="Segoe UI" pitchFamily="34" charset="0"/>
                  <a:cs typeface="Segoe UI" pitchFamily="34" charset="0"/>
                  <a:sym typeface="Wingdings" panose="05000000000000000000" pitchFamily="2" charset="2"/>
                </a:rPr>
                <a:t> </a:t>
              </a:r>
              <a:r>
                <a:rPr lang="en-US" sz="1399" b="1" kern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  <a:ea typeface="Segoe UI" pitchFamily="34" charset="0"/>
                  <a:cs typeface="Segoe UI" pitchFamily="34" charset="0"/>
                  <a:sym typeface="Wingdings" panose="05000000000000000000" pitchFamily="2" charset="2"/>
                </a:rPr>
                <a:t>Gates</a:t>
              </a:r>
              <a:endParaRPr lang="en-US" sz="1399" b="1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22" name="Group 13"/>
          <p:cNvGrpSpPr/>
          <p:nvPr/>
        </p:nvGrpSpPr>
        <p:grpSpPr>
          <a:xfrm>
            <a:off x="4234678" y="1609576"/>
            <a:ext cx="4615422" cy="4550482"/>
            <a:chOff x="4234397" y="1229896"/>
            <a:chExt cx="4616076" cy="4551128"/>
          </a:xfrm>
        </p:grpSpPr>
        <p:pic>
          <p:nvPicPr>
            <p:cNvPr id="23" name="Picture 3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243224" y="1229896"/>
              <a:ext cx="4607249" cy="3005072"/>
            </a:xfrm>
            <a:prstGeom prst="rect">
              <a:avLst/>
            </a:prstGeom>
          </p:spPr>
        </p:pic>
        <p:sp>
          <p:nvSpPr>
            <p:cNvPr id="24" name="Rectangle 4"/>
            <p:cNvSpPr/>
            <p:nvPr/>
          </p:nvSpPr>
          <p:spPr bwMode="auto">
            <a:xfrm>
              <a:off x="4243223" y="4183062"/>
              <a:ext cx="4598424" cy="1516360"/>
            </a:xfrm>
            <a:prstGeom prst="rect">
              <a:avLst/>
            </a:prstGeom>
            <a:solidFill>
              <a:srgbClr val="00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29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5" name="Rectangle 10"/>
            <p:cNvSpPr/>
            <p:nvPr/>
          </p:nvSpPr>
          <p:spPr bwMode="auto">
            <a:xfrm>
              <a:off x="4234397" y="5298679"/>
              <a:ext cx="4607250" cy="482345"/>
            </a:xfrm>
            <a:prstGeom prst="rect">
              <a:avLst/>
            </a:prstGeom>
            <a:solidFill>
              <a:schemeClr val="accent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54" tIns="146283" rIns="182854" bIns="14628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29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200" b="1" kern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  <a:ea typeface="Segoe UI" pitchFamily="34" charset="0"/>
                  <a:cs typeface="Segoe UI" pitchFamily="34" charset="0"/>
                </a:rPr>
                <a:t>Celebslike.me</a:t>
              </a:r>
            </a:p>
          </p:txBody>
        </p:sp>
        <p:pic>
          <p:nvPicPr>
            <p:cNvPr id="26" name="Picture 9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282879" y="1849430"/>
              <a:ext cx="4510285" cy="311776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08500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8" t="28636" r="709" b="26448"/>
          <a:stretch/>
        </p:blipFill>
        <p:spPr>
          <a:xfrm>
            <a:off x="-11389" y="0"/>
            <a:ext cx="12203390" cy="3749878"/>
          </a:xfrm>
          <a:prstGeom prst="rect">
            <a:avLst/>
          </a:prstGeom>
        </p:spPr>
      </p:pic>
      <p:sp>
        <p:nvSpPr>
          <p:cNvPr id="65" name="Rectangle 28"/>
          <p:cNvSpPr/>
          <p:nvPr/>
        </p:nvSpPr>
        <p:spPr bwMode="auto">
          <a:xfrm>
            <a:off x="881" y="-1"/>
            <a:ext cx="12159479" cy="3757021"/>
          </a:xfrm>
          <a:prstGeom prst="rect">
            <a:avLst/>
          </a:prstGeom>
          <a:solidFill>
            <a:srgbClr val="000000">
              <a:alpha val="65000"/>
            </a:srgb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6521" tIns="149217" rIns="186521" bIns="14921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51028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48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6" name="Text Placeholder 14"/>
          <p:cNvSpPr txBox="1">
            <a:spLocks/>
          </p:cNvSpPr>
          <p:nvPr/>
        </p:nvSpPr>
        <p:spPr>
          <a:xfrm>
            <a:off x="275481" y="4288816"/>
            <a:ext cx="3961992" cy="1622534"/>
          </a:xfrm>
          <a:prstGeom prst="rect">
            <a:avLst/>
          </a:prstGeom>
        </p:spPr>
        <p:txBody>
          <a:bodyPr vert="horz" wrap="square" lIns="146283" tIns="91427" rIns="146283" bIns="91427" rtlCol="0">
            <a:spAutoFit/>
          </a:bodyPr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51304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1632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1250">
                      <a:srgbClr val="505050"/>
                    </a:gs>
                    <a:gs pos="100000">
                      <a:srgbClr val="505050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Segoe UI Semilight" panose="020B0402040204020203" pitchFamily="34" charset="0"/>
              </a:rPr>
              <a:t>Fácil integración </a:t>
            </a:r>
            <a:r>
              <a:rPr lang="en-US" sz="1632" dirty="0">
                <a:gradFill>
                  <a:gsLst>
                    <a:gs pos="1250">
                      <a:srgbClr val="505050"/>
                    </a:gs>
                    <a:gs pos="100000">
                      <a:srgbClr val="505050"/>
                    </a:gs>
                  </a:gsLst>
                  <a:lin ang="5400000" scaled="0"/>
                </a:gradFill>
                <a:latin typeface="Segoe UI"/>
                <a:cs typeface="Segoe UI Semilight" panose="020B0402040204020203" pitchFamily="34" charset="0"/>
              </a:rPr>
              <a:t>con tus apps utilizando </a:t>
            </a:r>
            <a:r>
              <a:rPr kumimoji="0" lang="en-US" sz="1632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1250">
                      <a:srgbClr val="505050"/>
                    </a:gs>
                    <a:gs pos="100000">
                      <a:srgbClr val="505050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Segoe UI Semilight" panose="020B0402040204020203" pitchFamily="34" charset="0"/>
              </a:rPr>
              <a:t>APIs REST.</a:t>
            </a:r>
          </a:p>
          <a:p>
            <a:pPr marL="0" marR="0" lvl="0" indent="0" algn="l" defTabSz="951304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1632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1250">
                      <a:srgbClr val="505050"/>
                    </a:gs>
                    <a:gs pos="100000">
                      <a:srgbClr val="505050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Segoe UI Semilight" panose="020B0402040204020203" pitchFamily="34" charset="0"/>
              </a:rPr>
              <a:t>Simple de añadir: solo</a:t>
            </a:r>
            <a:r>
              <a:rPr kumimoji="0" lang="en-US" sz="1632" b="0" i="0" u="none" strike="noStrike" kern="1200" cap="none" spc="0" normalizeH="0" noProof="0" dirty="0">
                <a:ln>
                  <a:noFill/>
                </a:ln>
                <a:gradFill>
                  <a:gsLst>
                    <a:gs pos="1250">
                      <a:srgbClr val="505050"/>
                    </a:gs>
                    <a:gs pos="100000">
                      <a:srgbClr val="505050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Segoe UI Semilight" panose="020B0402040204020203" pitchFamily="34" charset="0"/>
              </a:rPr>
              <a:t> se requieren unas cuantas líneas de código.</a:t>
            </a:r>
            <a:endParaRPr kumimoji="0" lang="en-US" sz="1632" b="0" i="0" u="none" strike="noStrike" kern="1200" cap="none" spc="0" normalizeH="0" baseline="0" noProof="0" dirty="0">
              <a:ln>
                <a:noFill/>
              </a:ln>
              <a:gradFill>
                <a:gsLst>
                  <a:gs pos="1250">
                    <a:srgbClr val="505050"/>
                  </a:gs>
                  <a:gs pos="100000">
                    <a:srgbClr val="505050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Segoe UI Semilight" panose="020B0402040204020203" pitchFamily="34" charset="0"/>
            </a:endParaRPr>
          </a:p>
          <a:p>
            <a:pPr marL="0" marR="0" lvl="0" indent="0" algn="l" defTabSz="951304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endParaRPr kumimoji="0" lang="en-US" sz="1632" b="0" i="0" u="none" strike="noStrike" kern="1200" cap="none" spc="0" normalizeH="0" baseline="0" noProof="0" dirty="0">
              <a:ln>
                <a:noFill/>
              </a:ln>
              <a:gradFill>
                <a:gsLst>
                  <a:gs pos="1250">
                    <a:srgbClr val="505050"/>
                  </a:gs>
                  <a:gs pos="100000">
                    <a:srgbClr val="505050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Segoe UI Semilight" panose="020B0402040204020203" pitchFamily="34" charset="0"/>
            </a:endParaRPr>
          </a:p>
        </p:txBody>
      </p:sp>
      <p:sp>
        <p:nvSpPr>
          <p:cNvPr id="67" name="Text Placeholder 14"/>
          <p:cNvSpPr txBox="1">
            <a:spLocks/>
          </p:cNvSpPr>
          <p:nvPr/>
        </p:nvSpPr>
        <p:spPr>
          <a:xfrm>
            <a:off x="4237242" y="4288816"/>
            <a:ext cx="3513427" cy="1468646"/>
          </a:xfrm>
          <a:prstGeom prst="rect">
            <a:avLst/>
          </a:prstGeom>
        </p:spPr>
        <p:txBody>
          <a:bodyPr vert="horz" wrap="square" lIns="146283" tIns="91427" rIns="146283" bIns="91427" rtlCol="0">
            <a:spAutoFit/>
          </a:bodyPr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51304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1632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1250">
                      <a:srgbClr val="505050"/>
                    </a:gs>
                    <a:gs pos="100000">
                      <a:srgbClr val="505050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Segoe UI Semilight" panose="020B0402040204020203" pitchFamily="34" charset="0"/>
              </a:rPr>
              <a:t>Utiliza el mismo código para llamar al </a:t>
            </a:r>
            <a:r>
              <a:rPr lang="en-US" sz="1632" dirty="0">
                <a:gradFill>
                  <a:gsLst>
                    <a:gs pos="1250">
                      <a:srgbClr val="505050"/>
                    </a:gs>
                    <a:gs pos="100000">
                      <a:srgbClr val="505050"/>
                    </a:gs>
                  </a:gsLst>
                  <a:lin ang="5400000" scaled="0"/>
                </a:gradFill>
                <a:latin typeface="Segoe UI"/>
                <a:cs typeface="Segoe UI Semilight" panose="020B0402040204020203" pitchFamily="34" charset="0"/>
              </a:rPr>
              <a:t>API en </a:t>
            </a:r>
            <a:r>
              <a:rPr kumimoji="0" lang="en-US" sz="1632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1250">
                      <a:srgbClr val="505050"/>
                    </a:gs>
                    <a:gs pos="100000">
                      <a:srgbClr val="505050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Segoe UI Semilight" panose="020B0402040204020203" pitchFamily="34" charset="0"/>
              </a:rPr>
              <a:t>iOS, Android, </a:t>
            </a:r>
            <a:r>
              <a:rPr lang="en-US" sz="1632" noProof="0" dirty="0">
                <a:gradFill>
                  <a:gsLst>
                    <a:gs pos="1250">
                      <a:srgbClr val="505050"/>
                    </a:gs>
                    <a:gs pos="100000">
                      <a:srgbClr val="505050"/>
                    </a:gs>
                  </a:gsLst>
                  <a:lin ang="5400000" scaled="0"/>
                </a:gradFill>
                <a:latin typeface="Segoe UI"/>
                <a:cs typeface="Segoe UI Semilight" panose="020B0402040204020203" pitchFamily="34" charset="0"/>
              </a:rPr>
              <a:t>y</a:t>
            </a:r>
            <a:r>
              <a:rPr kumimoji="0" lang="en-US" sz="1632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1250">
                      <a:srgbClr val="505050"/>
                    </a:gs>
                    <a:gs pos="100000">
                      <a:srgbClr val="505050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Segoe UI Semilight" panose="020B0402040204020203" pitchFamily="34" charset="0"/>
              </a:rPr>
              <a:t> Windows.</a:t>
            </a:r>
          </a:p>
          <a:p>
            <a:pPr marL="0" marR="0" lvl="0" indent="0" algn="l" defTabSz="951304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1632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1250">
                      <a:srgbClr val="505050"/>
                    </a:gs>
                    <a:gs pos="100000">
                      <a:srgbClr val="505050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Segoe UI Semilight" panose="020B0402040204020203" pitchFamily="34" charset="0"/>
              </a:rPr>
              <a:t>Se integra en el lenguaje y plataforma de </a:t>
            </a:r>
            <a:r>
              <a:rPr lang="en-US" sz="1632" dirty="0">
                <a:gradFill>
                  <a:gsLst>
                    <a:gs pos="1250">
                      <a:srgbClr val="505050"/>
                    </a:gs>
                    <a:gs pos="100000">
                      <a:srgbClr val="505050"/>
                    </a:gs>
                  </a:gsLst>
                  <a:lin ang="5400000" scaled="0"/>
                </a:gradFill>
                <a:latin typeface="Segoe UI"/>
                <a:cs typeface="Segoe UI Semilight" panose="020B0402040204020203" pitchFamily="34" charset="0"/>
              </a:rPr>
              <a:t>tu elección.</a:t>
            </a:r>
            <a:endParaRPr kumimoji="0" lang="en-US" sz="1632" b="0" i="0" u="none" strike="noStrike" kern="1200" cap="none" spc="0" normalizeH="0" baseline="0" noProof="0" dirty="0">
              <a:ln>
                <a:noFill/>
              </a:ln>
              <a:gradFill>
                <a:gsLst>
                  <a:gs pos="1250">
                    <a:srgbClr val="505050"/>
                  </a:gs>
                  <a:gs pos="100000">
                    <a:srgbClr val="505050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Segoe UI Semilight" panose="020B0402040204020203" pitchFamily="34" charset="0"/>
            </a:endParaRPr>
          </a:p>
        </p:txBody>
      </p:sp>
      <p:sp>
        <p:nvSpPr>
          <p:cNvPr id="68" name="Text Placeholder 14"/>
          <p:cNvSpPr txBox="1">
            <a:spLocks/>
          </p:cNvSpPr>
          <p:nvPr/>
        </p:nvSpPr>
        <p:spPr>
          <a:xfrm>
            <a:off x="8199002" y="4288815"/>
            <a:ext cx="4053353" cy="1848557"/>
          </a:xfrm>
          <a:prstGeom prst="rect">
            <a:avLst/>
          </a:prstGeom>
        </p:spPr>
        <p:txBody>
          <a:bodyPr vert="horz" wrap="square" lIns="146283" tIns="91427" rIns="146283" bIns="91427" rtlCol="0">
            <a:spAutoFit/>
          </a:bodyPr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51304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1632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1250">
                      <a:srgbClr val="505050"/>
                    </a:gs>
                    <a:gs pos="100000">
                      <a:srgbClr val="505050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Segoe UI Semilight" panose="020B0402040204020203" pitchFamily="34" charset="0"/>
              </a:rPr>
              <a:t>Construido por expertos</a:t>
            </a:r>
            <a:r>
              <a:rPr kumimoji="0" lang="en-US" sz="1632" b="0" i="0" u="none" strike="noStrike" kern="1200" cap="none" spc="0" normalizeH="0" noProof="0" dirty="0">
                <a:ln>
                  <a:noFill/>
                </a:ln>
                <a:gradFill>
                  <a:gsLst>
                    <a:gs pos="1250">
                      <a:srgbClr val="505050"/>
                    </a:gs>
                    <a:gs pos="100000">
                      <a:srgbClr val="505050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Segoe UI Semilight" panose="020B0402040204020203" pitchFamily="34" charset="0"/>
              </a:rPr>
              <a:t> de </a:t>
            </a:r>
            <a:r>
              <a:rPr kumimoji="0" lang="en-US" sz="1632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1250">
                      <a:srgbClr val="505050"/>
                    </a:gs>
                    <a:gs pos="100000">
                      <a:srgbClr val="505050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Segoe UI Semilight" panose="020B0402040204020203" pitchFamily="34" charset="0"/>
              </a:rPr>
              <a:t>Microsoft Research, Bing, y Azure Machine Learning.</a:t>
            </a:r>
          </a:p>
          <a:p>
            <a:pPr marL="0" marR="0" lvl="0" indent="0" algn="l" defTabSz="951304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1632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1250">
                      <a:srgbClr val="505050"/>
                    </a:gs>
                    <a:gs pos="100000">
                      <a:srgbClr val="505050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Segoe UI Semilight" panose="020B0402040204020203" pitchFamily="34" charset="0"/>
              </a:rPr>
              <a:t>Documentación</a:t>
            </a:r>
            <a:r>
              <a:rPr kumimoji="0" lang="en-US" sz="1632" b="0" i="0" u="none" strike="noStrike" kern="1200" cap="none" spc="0" normalizeH="0" noProof="0" dirty="0">
                <a:ln>
                  <a:noFill/>
                </a:ln>
                <a:gradFill>
                  <a:gsLst>
                    <a:gs pos="1250">
                      <a:srgbClr val="505050"/>
                    </a:gs>
                    <a:gs pos="100000">
                      <a:srgbClr val="505050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Segoe UI Semilight" panose="020B0402040204020203" pitchFamily="34" charset="0"/>
              </a:rPr>
              <a:t> de calidad, códigos de ejemplo y soporte de la comunidad</a:t>
            </a:r>
            <a:endParaRPr kumimoji="0" lang="en-US" sz="1632" b="0" i="0" u="none" strike="noStrike" kern="1200" cap="none" spc="0" normalizeH="0" baseline="0" noProof="0" dirty="0">
              <a:ln>
                <a:noFill/>
              </a:ln>
              <a:gradFill>
                <a:gsLst>
                  <a:gs pos="1250">
                    <a:srgbClr val="505050"/>
                  </a:gs>
                  <a:gs pos="100000">
                    <a:srgbClr val="505050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Segoe UI Semilight" panose="020B0402040204020203" pitchFamily="34" charset="0"/>
            </a:endParaRPr>
          </a:p>
          <a:p>
            <a:pPr marL="0" marR="0" lvl="0" indent="0" algn="l" defTabSz="951304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endParaRPr kumimoji="0" lang="en-US" sz="1632" b="0" i="0" u="none" strike="noStrike" kern="1200" cap="none" spc="0" normalizeH="0" baseline="0" noProof="0" dirty="0">
              <a:ln>
                <a:noFill/>
              </a:ln>
              <a:gradFill>
                <a:gsLst>
                  <a:gs pos="1250">
                    <a:srgbClr val="505050"/>
                  </a:gs>
                  <a:gs pos="100000">
                    <a:srgbClr val="505050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Segoe UI Semilight" panose="020B0402040204020203" pitchFamily="34" charset="0"/>
            </a:endParaRPr>
          </a:p>
        </p:txBody>
      </p:sp>
      <p:grpSp>
        <p:nvGrpSpPr>
          <p:cNvPr id="69" name="Group 18"/>
          <p:cNvGrpSpPr/>
          <p:nvPr/>
        </p:nvGrpSpPr>
        <p:grpSpPr>
          <a:xfrm>
            <a:off x="4834748" y="6420988"/>
            <a:ext cx="2701838" cy="382257"/>
            <a:chOff x="4708300" y="6295658"/>
            <a:chExt cx="2649101" cy="374796"/>
          </a:xfrm>
        </p:grpSpPr>
        <p:pic>
          <p:nvPicPr>
            <p:cNvPr id="70" name="Picture 6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1922"/>
            <a:stretch/>
          </p:blipFill>
          <p:spPr>
            <a:xfrm>
              <a:off x="4708300" y="6354134"/>
              <a:ext cx="1211252" cy="316320"/>
            </a:xfrm>
            <a:prstGeom prst="rect">
              <a:avLst/>
            </a:prstGeom>
          </p:spPr>
        </p:pic>
        <p:pic>
          <p:nvPicPr>
            <p:cNvPr id="71" name="Picture 8"/>
            <p:cNvPicPr>
              <a:picLocks noChangeAspect="1"/>
            </p:cNvPicPr>
            <p:nvPr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bright="-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47311" y="6295658"/>
              <a:ext cx="1110090" cy="298614"/>
            </a:xfrm>
            <a:prstGeom prst="rect">
              <a:avLst/>
            </a:prstGeom>
          </p:spPr>
        </p:pic>
      </p:grpSp>
      <p:grpSp>
        <p:nvGrpSpPr>
          <p:cNvPr id="72" name="Group 24"/>
          <p:cNvGrpSpPr/>
          <p:nvPr/>
        </p:nvGrpSpPr>
        <p:grpSpPr>
          <a:xfrm>
            <a:off x="9036400" y="5935469"/>
            <a:ext cx="2165140" cy="385860"/>
            <a:chOff x="8446309" y="5819616"/>
            <a:chExt cx="2122879" cy="378328"/>
          </a:xfrm>
        </p:grpSpPr>
        <p:pic>
          <p:nvPicPr>
            <p:cNvPr id="73" name="Picture 12"/>
            <p:cNvPicPr>
              <a:picLocks noChangeAspect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rightnessContrast bright="-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446309" y="5819616"/>
              <a:ext cx="922751" cy="378328"/>
            </a:xfrm>
            <a:prstGeom prst="rect">
              <a:avLst/>
            </a:prstGeom>
            <a:noFill/>
          </p:spPr>
        </p:pic>
        <p:pic>
          <p:nvPicPr>
            <p:cNvPr id="74" name="Picture 11"/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rightnessContrast bright="-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0800" b="30800"/>
            <a:stretch/>
          </p:blipFill>
          <p:spPr>
            <a:xfrm>
              <a:off x="9503481" y="5823349"/>
              <a:ext cx="1065707" cy="306921"/>
            </a:xfrm>
            <a:prstGeom prst="rect">
              <a:avLst/>
            </a:prstGeom>
          </p:spPr>
        </p:pic>
      </p:grpSp>
      <p:grpSp>
        <p:nvGrpSpPr>
          <p:cNvPr id="75" name="Group 54"/>
          <p:cNvGrpSpPr/>
          <p:nvPr/>
        </p:nvGrpSpPr>
        <p:grpSpPr>
          <a:xfrm>
            <a:off x="8549462" y="6339328"/>
            <a:ext cx="3139014" cy="432159"/>
            <a:chOff x="8157755" y="6215592"/>
            <a:chExt cx="3077744" cy="423724"/>
          </a:xfrm>
        </p:grpSpPr>
        <p:pic>
          <p:nvPicPr>
            <p:cNvPr id="76" name="Picture 13"/>
            <p:cNvPicPr>
              <a:picLocks noChangeAspect="1"/>
            </p:cNvPicPr>
            <p:nvPr/>
          </p:nvPicPr>
          <p:blipFill>
            <a:blip r:embed="rId11" cstate="print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rightnessContrast bright="-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57755" y="6278870"/>
              <a:ext cx="1441785" cy="360446"/>
            </a:xfrm>
            <a:prstGeom prst="rect">
              <a:avLst/>
            </a:prstGeom>
          </p:spPr>
        </p:pic>
        <p:pic>
          <p:nvPicPr>
            <p:cNvPr id="77" name="Picture 15"/>
            <p:cNvPicPr>
              <a:picLocks noChangeAspect="1"/>
            </p:cNvPicPr>
            <p:nvPr/>
          </p:nvPicPr>
          <p:blipFill>
            <a:blip r:embed="rId13" cstate="print"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brightnessContrast bright="-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71302" y="6215592"/>
              <a:ext cx="1464197" cy="367479"/>
            </a:xfrm>
            <a:prstGeom prst="rect">
              <a:avLst/>
            </a:prstGeom>
          </p:spPr>
        </p:pic>
      </p:grpSp>
      <p:cxnSp>
        <p:nvCxnSpPr>
          <p:cNvPr id="78" name="Straight Connector 44"/>
          <p:cNvCxnSpPr/>
          <p:nvPr/>
        </p:nvCxnSpPr>
        <p:spPr>
          <a:xfrm>
            <a:off x="332396" y="5777122"/>
            <a:ext cx="3839935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45"/>
          <p:cNvCxnSpPr/>
          <p:nvPr/>
        </p:nvCxnSpPr>
        <p:spPr>
          <a:xfrm>
            <a:off x="4265699" y="5777122"/>
            <a:ext cx="3839935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46"/>
          <p:cNvCxnSpPr/>
          <p:nvPr/>
        </p:nvCxnSpPr>
        <p:spPr>
          <a:xfrm>
            <a:off x="8199001" y="5777122"/>
            <a:ext cx="3839935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7"/>
          <p:cNvSpPr txBox="1"/>
          <p:nvPr/>
        </p:nvSpPr>
        <p:spPr>
          <a:xfrm>
            <a:off x="1875499" y="3824915"/>
            <a:ext cx="753732" cy="4690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3259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48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  <a:effectLst/>
                <a:uLnTx/>
                <a:uFillTx/>
                <a:latin typeface="Segoe UI Light"/>
                <a:ea typeface="+mn-ea"/>
                <a:cs typeface="Segoe UI Semilight" panose="020B0402040204020203" pitchFamily="34" charset="0"/>
              </a:rPr>
              <a:t>Fácil</a:t>
            </a:r>
          </a:p>
        </p:txBody>
      </p:sp>
      <p:sp>
        <p:nvSpPr>
          <p:cNvPr id="82" name="TextBox 25"/>
          <p:cNvSpPr txBox="1"/>
          <p:nvPr/>
        </p:nvSpPr>
        <p:spPr>
          <a:xfrm>
            <a:off x="5600203" y="3842921"/>
            <a:ext cx="1170926" cy="4783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3259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48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  <a:effectLst/>
                <a:uLnTx/>
                <a:uFillTx/>
                <a:latin typeface="Segoe UI Light"/>
                <a:ea typeface="+mn-ea"/>
                <a:cs typeface="Segoe UI Semilight" panose="020B0402040204020203" pitchFamily="34" charset="0"/>
              </a:rPr>
              <a:t>Flexible</a:t>
            </a:r>
          </a:p>
        </p:txBody>
      </p:sp>
      <p:sp>
        <p:nvSpPr>
          <p:cNvPr id="83" name="TextBox 26"/>
          <p:cNvSpPr txBox="1"/>
          <p:nvPr/>
        </p:nvSpPr>
        <p:spPr>
          <a:xfrm>
            <a:off x="9458372" y="3835996"/>
            <a:ext cx="1321196" cy="4690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3259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48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  <a:effectLst/>
                <a:uLnTx/>
                <a:uFillTx/>
                <a:latin typeface="Segoe UI Light"/>
                <a:ea typeface="+mn-ea"/>
                <a:cs typeface="Segoe UI Semilight" panose="020B0402040204020203" pitchFamily="34" charset="0"/>
              </a:rPr>
              <a:t>Probado</a:t>
            </a:r>
          </a:p>
        </p:txBody>
      </p:sp>
      <p:grpSp>
        <p:nvGrpSpPr>
          <p:cNvPr id="84" name="Group 19"/>
          <p:cNvGrpSpPr/>
          <p:nvPr/>
        </p:nvGrpSpPr>
        <p:grpSpPr>
          <a:xfrm>
            <a:off x="5220250" y="5987492"/>
            <a:ext cx="1930832" cy="402266"/>
            <a:chOff x="4718671" y="5870624"/>
            <a:chExt cx="1893144" cy="394414"/>
          </a:xfrm>
        </p:grpSpPr>
        <p:sp>
          <p:nvSpPr>
            <p:cNvPr id="85" name="Freeform 11"/>
            <p:cNvSpPr>
              <a:spLocks noEditPoints="1"/>
            </p:cNvSpPr>
            <p:nvPr/>
          </p:nvSpPr>
          <p:spPr bwMode="black">
            <a:xfrm>
              <a:off x="5488487" y="5870624"/>
              <a:ext cx="320356" cy="394414"/>
            </a:xfrm>
            <a:custGeom>
              <a:avLst/>
              <a:gdLst>
                <a:gd name="T0" fmla="*/ 574 w 618"/>
                <a:gd name="T1" fmla="*/ 227 h 723"/>
                <a:gd name="T2" fmla="*/ 530 w 618"/>
                <a:gd name="T3" fmla="*/ 272 h 723"/>
                <a:gd name="T4" fmla="*/ 530 w 618"/>
                <a:gd name="T5" fmla="*/ 446 h 723"/>
                <a:gd name="T6" fmla="*/ 574 w 618"/>
                <a:gd name="T7" fmla="*/ 491 h 723"/>
                <a:gd name="T8" fmla="*/ 618 w 618"/>
                <a:gd name="T9" fmla="*/ 446 h 723"/>
                <a:gd name="T10" fmla="*/ 618 w 618"/>
                <a:gd name="T11" fmla="*/ 272 h 723"/>
                <a:gd name="T12" fmla="*/ 574 w 618"/>
                <a:gd name="T13" fmla="*/ 227 h 723"/>
                <a:gd name="T14" fmla="*/ 44 w 618"/>
                <a:gd name="T15" fmla="*/ 227 h 723"/>
                <a:gd name="T16" fmla="*/ 0 w 618"/>
                <a:gd name="T17" fmla="*/ 272 h 723"/>
                <a:gd name="T18" fmla="*/ 0 w 618"/>
                <a:gd name="T19" fmla="*/ 446 h 723"/>
                <a:gd name="T20" fmla="*/ 44 w 618"/>
                <a:gd name="T21" fmla="*/ 491 h 723"/>
                <a:gd name="T22" fmla="*/ 88 w 618"/>
                <a:gd name="T23" fmla="*/ 446 h 723"/>
                <a:gd name="T24" fmla="*/ 88 w 618"/>
                <a:gd name="T25" fmla="*/ 272 h 723"/>
                <a:gd name="T26" fmla="*/ 44 w 618"/>
                <a:gd name="T27" fmla="*/ 227 h 723"/>
                <a:gd name="T28" fmla="*/ 505 w 618"/>
                <a:gd name="T29" fmla="*/ 228 h 723"/>
                <a:gd name="T30" fmla="*/ 505 w 618"/>
                <a:gd name="T31" fmla="*/ 547 h 723"/>
                <a:gd name="T32" fmla="*/ 471 w 618"/>
                <a:gd name="T33" fmla="*/ 581 h 723"/>
                <a:gd name="T34" fmla="*/ 432 w 618"/>
                <a:gd name="T35" fmla="*/ 581 h 723"/>
                <a:gd name="T36" fmla="*/ 432 w 618"/>
                <a:gd name="T37" fmla="*/ 678 h 723"/>
                <a:gd name="T38" fmla="*/ 388 w 618"/>
                <a:gd name="T39" fmla="*/ 723 h 723"/>
                <a:gd name="T40" fmla="*/ 344 w 618"/>
                <a:gd name="T41" fmla="*/ 678 h 723"/>
                <a:gd name="T42" fmla="*/ 344 w 618"/>
                <a:gd name="T43" fmla="*/ 581 h 723"/>
                <a:gd name="T44" fmla="*/ 276 w 618"/>
                <a:gd name="T45" fmla="*/ 581 h 723"/>
                <a:gd name="T46" fmla="*/ 276 w 618"/>
                <a:gd name="T47" fmla="*/ 678 h 723"/>
                <a:gd name="T48" fmla="*/ 232 w 618"/>
                <a:gd name="T49" fmla="*/ 723 h 723"/>
                <a:gd name="T50" fmla="*/ 188 w 618"/>
                <a:gd name="T51" fmla="*/ 678 h 723"/>
                <a:gd name="T52" fmla="*/ 188 w 618"/>
                <a:gd name="T53" fmla="*/ 581 h 723"/>
                <a:gd name="T54" fmla="*/ 149 w 618"/>
                <a:gd name="T55" fmla="*/ 581 h 723"/>
                <a:gd name="T56" fmla="*/ 115 w 618"/>
                <a:gd name="T57" fmla="*/ 547 h 723"/>
                <a:gd name="T58" fmla="*/ 115 w 618"/>
                <a:gd name="T59" fmla="*/ 228 h 723"/>
                <a:gd name="T60" fmla="*/ 505 w 618"/>
                <a:gd name="T61" fmla="*/ 228 h 723"/>
                <a:gd name="T62" fmla="*/ 402 w 618"/>
                <a:gd name="T63" fmla="*/ 63 h 723"/>
                <a:gd name="T64" fmla="*/ 438 w 618"/>
                <a:gd name="T65" fmla="*/ 11 h 723"/>
                <a:gd name="T66" fmla="*/ 437 w 618"/>
                <a:gd name="T67" fmla="*/ 2 h 723"/>
                <a:gd name="T68" fmla="*/ 428 w 618"/>
                <a:gd name="T69" fmla="*/ 4 h 723"/>
                <a:gd name="T70" fmla="*/ 390 w 618"/>
                <a:gd name="T71" fmla="*/ 59 h 723"/>
                <a:gd name="T72" fmla="*/ 309 w 618"/>
                <a:gd name="T73" fmla="*/ 43 h 723"/>
                <a:gd name="T74" fmla="*/ 228 w 618"/>
                <a:gd name="T75" fmla="*/ 59 h 723"/>
                <a:gd name="T76" fmla="*/ 190 w 618"/>
                <a:gd name="T77" fmla="*/ 4 h 723"/>
                <a:gd name="T78" fmla="*/ 181 w 618"/>
                <a:gd name="T79" fmla="*/ 2 h 723"/>
                <a:gd name="T80" fmla="*/ 180 w 618"/>
                <a:gd name="T81" fmla="*/ 11 h 723"/>
                <a:gd name="T82" fmla="*/ 216 w 618"/>
                <a:gd name="T83" fmla="*/ 63 h 723"/>
                <a:gd name="T84" fmla="*/ 114 w 618"/>
                <a:gd name="T85" fmla="*/ 200 h 723"/>
                <a:gd name="T86" fmla="*/ 504 w 618"/>
                <a:gd name="T87" fmla="*/ 200 h 723"/>
                <a:gd name="T88" fmla="*/ 402 w 618"/>
                <a:gd name="T89" fmla="*/ 63 h 723"/>
                <a:gd name="T90" fmla="*/ 227 w 618"/>
                <a:gd name="T91" fmla="*/ 146 h 723"/>
                <a:gd name="T92" fmla="*/ 205 w 618"/>
                <a:gd name="T93" fmla="*/ 124 h 723"/>
                <a:gd name="T94" fmla="*/ 227 w 618"/>
                <a:gd name="T95" fmla="*/ 103 h 723"/>
                <a:gd name="T96" fmla="*/ 248 w 618"/>
                <a:gd name="T97" fmla="*/ 124 h 723"/>
                <a:gd name="T98" fmla="*/ 227 w 618"/>
                <a:gd name="T99" fmla="*/ 146 h 723"/>
                <a:gd name="T100" fmla="*/ 394 w 618"/>
                <a:gd name="T101" fmla="*/ 146 h 723"/>
                <a:gd name="T102" fmla="*/ 373 w 618"/>
                <a:gd name="T103" fmla="*/ 124 h 723"/>
                <a:gd name="T104" fmla="*/ 394 w 618"/>
                <a:gd name="T105" fmla="*/ 103 h 723"/>
                <a:gd name="T106" fmla="*/ 416 w 618"/>
                <a:gd name="T107" fmla="*/ 124 h 723"/>
                <a:gd name="T108" fmla="*/ 394 w 618"/>
                <a:gd name="T109" fmla="*/ 146 h 7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18" h="723">
                  <a:moveTo>
                    <a:pt x="574" y="227"/>
                  </a:moveTo>
                  <a:cubicBezTo>
                    <a:pt x="550" y="227"/>
                    <a:pt x="530" y="247"/>
                    <a:pt x="530" y="272"/>
                  </a:cubicBezTo>
                  <a:cubicBezTo>
                    <a:pt x="530" y="446"/>
                    <a:pt x="530" y="446"/>
                    <a:pt x="530" y="446"/>
                  </a:cubicBezTo>
                  <a:cubicBezTo>
                    <a:pt x="530" y="471"/>
                    <a:pt x="550" y="491"/>
                    <a:pt x="574" y="491"/>
                  </a:cubicBezTo>
                  <a:cubicBezTo>
                    <a:pt x="598" y="491"/>
                    <a:pt x="618" y="471"/>
                    <a:pt x="618" y="446"/>
                  </a:cubicBezTo>
                  <a:cubicBezTo>
                    <a:pt x="618" y="272"/>
                    <a:pt x="618" y="272"/>
                    <a:pt x="618" y="272"/>
                  </a:cubicBezTo>
                  <a:cubicBezTo>
                    <a:pt x="618" y="247"/>
                    <a:pt x="598" y="227"/>
                    <a:pt x="574" y="227"/>
                  </a:cubicBezTo>
                  <a:close/>
                  <a:moveTo>
                    <a:pt x="44" y="227"/>
                  </a:moveTo>
                  <a:cubicBezTo>
                    <a:pt x="20" y="227"/>
                    <a:pt x="0" y="247"/>
                    <a:pt x="0" y="272"/>
                  </a:cubicBezTo>
                  <a:cubicBezTo>
                    <a:pt x="0" y="446"/>
                    <a:pt x="0" y="446"/>
                    <a:pt x="0" y="446"/>
                  </a:cubicBezTo>
                  <a:cubicBezTo>
                    <a:pt x="0" y="471"/>
                    <a:pt x="20" y="491"/>
                    <a:pt x="44" y="491"/>
                  </a:cubicBezTo>
                  <a:cubicBezTo>
                    <a:pt x="68" y="491"/>
                    <a:pt x="88" y="471"/>
                    <a:pt x="88" y="446"/>
                  </a:cubicBezTo>
                  <a:cubicBezTo>
                    <a:pt x="88" y="272"/>
                    <a:pt x="88" y="272"/>
                    <a:pt x="88" y="272"/>
                  </a:cubicBezTo>
                  <a:cubicBezTo>
                    <a:pt x="88" y="247"/>
                    <a:pt x="68" y="227"/>
                    <a:pt x="44" y="227"/>
                  </a:cubicBezTo>
                  <a:close/>
                  <a:moveTo>
                    <a:pt x="505" y="228"/>
                  </a:moveTo>
                  <a:cubicBezTo>
                    <a:pt x="505" y="547"/>
                    <a:pt x="505" y="547"/>
                    <a:pt x="505" y="547"/>
                  </a:cubicBezTo>
                  <a:cubicBezTo>
                    <a:pt x="505" y="566"/>
                    <a:pt x="490" y="581"/>
                    <a:pt x="471" y="581"/>
                  </a:cubicBezTo>
                  <a:cubicBezTo>
                    <a:pt x="432" y="581"/>
                    <a:pt x="432" y="581"/>
                    <a:pt x="432" y="581"/>
                  </a:cubicBezTo>
                  <a:cubicBezTo>
                    <a:pt x="432" y="678"/>
                    <a:pt x="432" y="678"/>
                    <a:pt x="432" y="678"/>
                  </a:cubicBezTo>
                  <a:cubicBezTo>
                    <a:pt x="432" y="703"/>
                    <a:pt x="412" y="723"/>
                    <a:pt x="388" y="723"/>
                  </a:cubicBezTo>
                  <a:cubicBezTo>
                    <a:pt x="364" y="723"/>
                    <a:pt x="344" y="703"/>
                    <a:pt x="344" y="678"/>
                  </a:cubicBezTo>
                  <a:cubicBezTo>
                    <a:pt x="344" y="581"/>
                    <a:pt x="344" y="581"/>
                    <a:pt x="344" y="581"/>
                  </a:cubicBezTo>
                  <a:cubicBezTo>
                    <a:pt x="276" y="581"/>
                    <a:pt x="276" y="581"/>
                    <a:pt x="276" y="581"/>
                  </a:cubicBezTo>
                  <a:cubicBezTo>
                    <a:pt x="276" y="678"/>
                    <a:pt x="276" y="678"/>
                    <a:pt x="276" y="678"/>
                  </a:cubicBezTo>
                  <a:cubicBezTo>
                    <a:pt x="276" y="703"/>
                    <a:pt x="256" y="723"/>
                    <a:pt x="232" y="723"/>
                  </a:cubicBezTo>
                  <a:cubicBezTo>
                    <a:pt x="208" y="723"/>
                    <a:pt x="188" y="703"/>
                    <a:pt x="188" y="678"/>
                  </a:cubicBezTo>
                  <a:cubicBezTo>
                    <a:pt x="188" y="581"/>
                    <a:pt x="188" y="581"/>
                    <a:pt x="188" y="581"/>
                  </a:cubicBezTo>
                  <a:cubicBezTo>
                    <a:pt x="149" y="581"/>
                    <a:pt x="149" y="581"/>
                    <a:pt x="149" y="581"/>
                  </a:cubicBezTo>
                  <a:cubicBezTo>
                    <a:pt x="130" y="581"/>
                    <a:pt x="115" y="566"/>
                    <a:pt x="115" y="547"/>
                  </a:cubicBezTo>
                  <a:cubicBezTo>
                    <a:pt x="115" y="228"/>
                    <a:pt x="115" y="228"/>
                    <a:pt x="115" y="228"/>
                  </a:cubicBezTo>
                  <a:lnTo>
                    <a:pt x="505" y="228"/>
                  </a:lnTo>
                  <a:close/>
                  <a:moveTo>
                    <a:pt x="402" y="63"/>
                  </a:moveTo>
                  <a:cubicBezTo>
                    <a:pt x="438" y="11"/>
                    <a:pt x="438" y="11"/>
                    <a:pt x="438" y="11"/>
                  </a:cubicBezTo>
                  <a:cubicBezTo>
                    <a:pt x="440" y="8"/>
                    <a:pt x="439" y="4"/>
                    <a:pt x="437" y="2"/>
                  </a:cubicBezTo>
                  <a:cubicBezTo>
                    <a:pt x="434" y="0"/>
                    <a:pt x="430" y="1"/>
                    <a:pt x="428" y="4"/>
                  </a:cubicBezTo>
                  <a:cubicBezTo>
                    <a:pt x="390" y="59"/>
                    <a:pt x="390" y="59"/>
                    <a:pt x="390" y="59"/>
                  </a:cubicBezTo>
                  <a:cubicBezTo>
                    <a:pt x="365" y="49"/>
                    <a:pt x="338" y="43"/>
                    <a:pt x="309" y="43"/>
                  </a:cubicBezTo>
                  <a:cubicBezTo>
                    <a:pt x="280" y="43"/>
                    <a:pt x="253" y="49"/>
                    <a:pt x="228" y="59"/>
                  </a:cubicBezTo>
                  <a:cubicBezTo>
                    <a:pt x="190" y="4"/>
                    <a:pt x="190" y="4"/>
                    <a:pt x="190" y="4"/>
                  </a:cubicBezTo>
                  <a:cubicBezTo>
                    <a:pt x="188" y="1"/>
                    <a:pt x="184" y="0"/>
                    <a:pt x="181" y="2"/>
                  </a:cubicBezTo>
                  <a:cubicBezTo>
                    <a:pt x="179" y="4"/>
                    <a:pt x="178" y="8"/>
                    <a:pt x="180" y="11"/>
                  </a:cubicBezTo>
                  <a:cubicBezTo>
                    <a:pt x="216" y="63"/>
                    <a:pt x="216" y="63"/>
                    <a:pt x="216" y="63"/>
                  </a:cubicBezTo>
                  <a:cubicBezTo>
                    <a:pt x="159" y="90"/>
                    <a:pt x="119" y="141"/>
                    <a:pt x="114" y="200"/>
                  </a:cubicBezTo>
                  <a:cubicBezTo>
                    <a:pt x="504" y="200"/>
                    <a:pt x="504" y="200"/>
                    <a:pt x="504" y="200"/>
                  </a:cubicBezTo>
                  <a:cubicBezTo>
                    <a:pt x="499" y="141"/>
                    <a:pt x="459" y="90"/>
                    <a:pt x="402" y="63"/>
                  </a:cubicBezTo>
                  <a:close/>
                  <a:moveTo>
                    <a:pt x="227" y="146"/>
                  </a:moveTo>
                  <a:cubicBezTo>
                    <a:pt x="215" y="146"/>
                    <a:pt x="205" y="136"/>
                    <a:pt x="205" y="124"/>
                  </a:cubicBezTo>
                  <a:cubicBezTo>
                    <a:pt x="205" y="113"/>
                    <a:pt x="215" y="103"/>
                    <a:pt x="227" y="103"/>
                  </a:cubicBezTo>
                  <a:cubicBezTo>
                    <a:pt x="239" y="103"/>
                    <a:pt x="248" y="113"/>
                    <a:pt x="248" y="124"/>
                  </a:cubicBezTo>
                  <a:cubicBezTo>
                    <a:pt x="248" y="136"/>
                    <a:pt x="239" y="146"/>
                    <a:pt x="227" y="146"/>
                  </a:cubicBezTo>
                  <a:close/>
                  <a:moveTo>
                    <a:pt x="394" y="146"/>
                  </a:moveTo>
                  <a:cubicBezTo>
                    <a:pt x="382" y="146"/>
                    <a:pt x="373" y="136"/>
                    <a:pt x="373" y="124"/>
                  </a:cubicBezTo>
                  <a:cubicBezTo>
                    <a:pt x="373" y="113"/>
                    <a:pt x="382" y="103"/>
                    <a:pt x="394" y="103"/>
                  </a:cubicBezTo>
                  <a:cubicBezTo>
                    <a:pt x="406" y="103"/>
                    <a:pt x="416" y="113"/>
                    <a:pt x="416" y="124"/>
                  </a:cubicBezTo>
                  <a:cubicBezTo>
                    <a:pt x="416" y="136"/>
                    <a:pt x="406" y="146"/>
                    <a:pt x="394" y="14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6" name="Freeform 47"/>
            <p:cNvSpPr>
              <a:spLocks noChangeAspect="1" noEditPoints="1"/>
            </p:cNvSpPr>
            <p:nvPr/>
          </p:nvSpPr>
          <p:spPr bwMode="black">
            <a:xfrm>
              <a:off x="4718671" y="5918276"/>
              <a:ext cx="300330" cy="299110"/>
            </a:xfrm>
            <a:custGeom>
              <a:avLst/>
              <a:gdLst>
                <a:gd name="T0" fmla="*/ 112 w 246"/>
                <a:gd name="T1" fmla="*/ 19 h 245"/>
                <a:gd name="T2" fmla="*/ 246 w 246"/>
                <a:gd name="T3" fmla="*/ 0 h 245"/>
                <a:gd name="T4" fmla="*/ 246 w 246"/>
                <a:gd name="T5" fmla="*/ 116 h 245"/>
                <a:gd name="T6" fmla="*/ 112 w 246"/>
                <a:gd name="T7" fmla="*/ 116 h 245"/>
                <a:gd name="T8" fmla="*/ 112 w 246"/>
                <a:gd name="T9" fmla="*/ 19 h 245"/>
                <a:gd name="T10" fmla="*/ 102 w 246"/>
                <a:gd name="T11" fmla="*/ 116 h 245"/>
                <a:gd name="T12" fmla="*/ 102 w 246"/>
                <a:gd name="T13" fmla="*/ 19 h 245"/>
                <a:gd name="T14" fmla="*/ 0 w 246"/>
                <a:gd name="T15" fmla="*/ 34 h 245"/>
                <a:gd name="T16" fmla="*/ 0 w 246"/>
                <a:gd name="T17" fmla="*/ 116 h 245"/>
                <a:gd name="T18" fmla="*/ 102 w 246"/>
                <a:gd name="T19" fmla="*/ 116 h 245"/>
                <a:gd name="T20" fmla="*/ 102 w 246"/>
                <a:gd name="T21" fmla="*/ 126 h 245"/>
                <a:gd name="T22" fmla="*/ 0 w 246"/>
                <a:gd name="T23" fmla="*/ 126 h 245"/>
                <a:gd name="T24" fmla="*/ 0 w 246"/>
                <a:gd name="T25" fmla="*/ 211 h 245"/>
                <a:gd name="T26" fmla="*/ 102 w 246"/>
                <a:gd name="T27" fmla="*/ 226 h 245"/>
                <a:gd name="T28" fmla="*/ 102 w 246"/>
                <a:gd name="T29" fmla="*/ 126 h 245"/>
                <a:gd name="T30" fmla="*/ 112 w 246"/>
                <a:gd name="T31" fmla="*/ 126 h 245"/>
                <a:gd name="T32" fmla="*/ 112 w 246"/>
                <a:gd name="T33" fmla="*/ 226 h 245"/>
                <a:gd name="T34" fmla="*/ 246 w 246"/>
                <a:gd name="T35" fmla="*/ 245 h 245"/>
                <a:gd name="T36" fmla="*/ 246 w 246"/>
                <a:gd name="T37" fmla="*/ 126 h 245"/>
                <a:gd name="T38" fmla="*/ 112 w 246"/>
                <a:gd name="T39" fmla="*/ 126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46" h="245">
                  <a:moveTo>
                    <a:pt x="112" y="19"/>
                  </a:moveTo>
                  <a:lnTo>
                    <a:pt x="246" y="0"/>
                  </a:lnTo>
                  <a:lnTo>
                    <a:pt x="246" y="116"/>
                  </a:lnTo>
                  <a:lnTo>
                    <a:pt x="112" y="116"/>
                  </a:lnTo>
                  <a:lnTo>
                    <a:pt x="112" y="19"/>
                  </a:lnTo>
                  <a:close/>
                  <a:moveTo>
                    <a:pt x="102" y="116"/>
                  </a:moveTo>
                  <a:lnTo>
                    <a:pt x="102" y="19"/>
                  </a:lnTo>
                  <a:lnTo>
                    <a:pt x="0" y="34"/>
                  </a:lnTo>
                  <a:lnTo>
                    <a:pt x="0" y="116"/>
                  </a:lnTo>
                  <a:lnTo>
                    <a:pt x="102" y="116"/>
                  </a:lnTo>
                  <a:close/>
                  <a:moveTo>
                    <a:pt x="102" y="126"/>
                  </a:moveTo>
                  <a:lnTo>
                    <a:pt x="0" y="126"/>
                  </a:lnTo>
                  <a:lnTo>
                    <a:pt x="0" y="211"/>
                  </a:lnTo>
                  <a:lnTo>
                    <a:pt x="102" y="226"/>
                  </a:lnTo>
                  <a:lnTo>
                    <a:pt x="102" y="126"/>
                  </a:lnTo>
                  <a:close/>
                  <a:moveTo>
                    <a:pt x="112" y="126"/>
                  </a:moveTo>
                  <a:lnTo>
                    <a:pt x="112" y="226"/>
                  </a:lnTo>
                  <a:lnTo>
                    <a:pt x="246" y="245"/>
                  </a:lnTo>
                  <a:lnTo>
                    <a:pt x="246" y="126"/>
                  </a:lnTo>
                  <a:lnTo>
                    <a:pt x="112" y="12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/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grpSp>
          <p:nvGrpSpPr>
            <p:cNvPr id="87" name="Group 48"/>
            <p:cNvGrpSpPr>
              <a:grpSpLocks noChangeAspect="1"/>
            </p:cNvGrpSpPr>
            <p:nvPr/>
          </p:nvGrpSpPr>
          <p:grpSpPr bwMode="black">
            <a:xfrm>
              <a:off x="6278329" y="5873298"/>
              <a:ext cx="333486" cy="389066"/>
              <a:chOff x="396875" y="1300163"/>
              <a:chExt cx="1162051" cy="1355725"/>
            </a:xfrm>
          </p:grpSpPr>
          <p:sp>
            <p:nvSpPr>
              <p:cNvPr id="88" name="Freeform 49"/>
              <p:cNvSpPr>
                <a:spLocks/>
              </p:cNvSpPr>
              <p:nvPr/>
            </p:nvSpPr>
            <p:spPr bwMode="black">
              <a:xfrm>
                <a:off x="396875" y="1616075"/>
                <a:ext cx="1162051" cy="1039813"/>
              </a:xfrm>
              <a:custGeom>
                <a:avLst/>
                <a:gdLst>
                  <a:gd name="T0" fmla="*/ 455 w 539"/>
                  <a:gd name="T1" fmla="*/ 186 h 482"/>
                  <a:gd name="T2" fmla="*/ 522 w 539"/>
                  <a:gd name="T3" fmla="*/ 67 h 482"/>
                  <a:gd name="T4" fmla="*/ 408 w 539"/>
                  <a:gd name="T5" fmla="*/ 5 h 482"/>
                  <a:gd name="T6" fmla="*/ 288 w 539"/>
                  <a:gd name="T7" fmla="*/ 34 h 482"/>
                  <a:gd name="T8" fmla="*/ 184 w 539"/>
                  <a:gd name="T9" fmla="*/ 7 h 482"/>
                  <a:gd name="T10" fmla="*/ 55 w 539"/>
                  <a:gd name="T11" fmla="*/ 86 h 482"/>
                  <a:gd name="T12" fmla="*/ 95 w 539"/>
                  <a:gd name="T13" fmla="*/ 401 h 482"/>
                  <a:gd name="T14" fmla="*/ 194 w 539"/>
                  <a:gd name="T15" fmla="*/ 480 h 482"/>
                  <a:gd name="T16" fmla="*/ 296 w 539"/>
                  <a:gd name="T17" fmla="*/ 455 h 482"/>
                  <a:gd name="T18" fmla="*/ 400 w 539"/>
                  <a:gd name="T19" fmla="*/ 479 h 482"/>
                  <a:gd name="T20" fmla="*/ 496 w 539"/>
                  <a:gd name="T21" fmla="*/ 402 h 482"/>
                  <a:gd name="T22" fmla="*/ 539 w 539"/>
                  <a:gd name="T23" fmla="*/ 313 h 482"/>
                  <a:gd name="T24" fmla="*/ 455 w 539"/>
                  <a:gd name="T25" fmla="*/ 186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39" h="482">
                    <a:moveTo>
                      <a:pt x="455" y="186"/>
                    </a:moveTo>
                    <a:cubicBezTo>
                      <a:pt x="454" y="107"/>
                      <a:pt x="519" y="69"/>
                      <a:pt x="522" y="67"/>
                    </a:cubicBezTo>
                    <a:cubicBezTo>
                      <a:pt x="485" y="13"/>
                      <a:pt x="428" y="6"/>
                      <a:pt x="408" y="5"/>
                    </a:cubicBezTo>
                    <a:cubicBezTo>
                      <a:pt x="359" y="0"/>
                      <a:pt x="312" y="34"/>
                      <a:pt x="288" y="34"/>
                    </a:cubicBezTo>
                    <a:cubicBezTo>
                      <a:pt x="263" y="34"/>
                      <a:pt x="225" y="6"/>
                      <a:pt x="184" y="7"/>
                    </a:cubicBezTo>
                    <a:cubicBezTo>
                      <a:pt x="131" y="8"/>
                      <a:pt x="82" y="38"/>
                      <a:pt x="55" y="86"/>
                    </a:cubicBezTo>
                    <a:cubicBezTo>
                      <a:pt x="0" y="182"/>
                      <a:pt x="41" y="323"/>
                      <a:pt x="95" y="401"/>
                    </a:cubicBezTo>
                    <a:cubicBezTo>
                      <a:pt x="121" y="439"/>
                      <a:pt x="153" y="482"/>
                      <a:pt x="194" y="480"/>
                    </a:cubicBezTo>
                    <a:cubicBezTo>
                      <a:pt x="234" y="479"/>
                      <a:pt x="248" y="455"/>
                      <a:pt x="296" y="455"/>
                    </a:cubicBezTo>
                    <a:cubicBezTo>
                      <a:pt x="344" y="454"/>
                      <a:pt x="358" y="480"/>
                      <a:pt x="400" y="479"/>
                    </a:cubicBezTo>
                    <a:cubicBezTo>
                      <a:pt x="443" y="478"/>
                      <a:pt x="470" y="440"/>
                      <a:pt x="496" y="402"/>
                    </a:cubicBezTo>
                    <a:cubicBezTo>
                      <a:pt x="526" y="358"/>
                      <a:pt x="538" y="315"/>
                      <a:pt x="539" y="313"/>
                    </a:cubicBezTo>
                    <a:cubicBezTo>
                      <a:pt x="538" y="313"/>
                      <a:pt x="456" y="281"/>
                      <a:pt x="455" y="186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/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3259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89" name="Freeform 50"/>
              <p:cNvSpPr>
                <a:spLocks/>
              </p:cNvSpPr>
              <p:nvPr/>
            </p:nvSpPr>
            <p:spPr bwMode="black">
              <a:xfrm>
                <a:off x="996950" y="1300163"/>
                <a:ext cx="288925" cy="317500"/>
              </a:xfrm>
              <a:custGeom>
                <a:avLst/>
                <a:gdLst>
                  <a:gd name="T0" fmla="*/ 98 w 134"/>
                  <a:gd name="T1" fmla="*/ 100 h 147"/>
                  <a:gd name="T2" fmla="*/ 130 w 134"/>
                  <a:gd name="T3" fmla="*/ 0 h 147"/>
                  <a:gd name="T4" fmla="*/ 38 w 134"/>
                  <a:gd name="T5" fmla="*/ 47 h 147"/>
                  <a:gd name="T6" fmla="*/ 5 w 134"/>
                  <a:gd name="T7" fmla="*/ 144 h 147"/>
                  <a:gd name="T8" fmla="*/ 98 w 134"/>
                  <a:gd name="T9" fmla="*/ 100 h 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4" h="147">
                    <a:moveTo>
                      <a:pt x="98" y="100"/>
                    </a:moveTo>
                    <a:cubicBezTo>
                      <a:pt x="120" y="73"/>
                      <a:pt x="134" y="36"/>
                      <a:pt x="130" y="0"/>
                    </a:cubicBezTo>
                    <a:cubicBezTo>
                      <a:pt x="99" y="1"/>
                      <a:pt x="61" y="21"/>
                      <a:pt x="38" y="47"/>
                    </a:cubicBezTo>
                    <a:cubicBezTo>
                      <a:pt x="18" y="71"/>
                      <a:pt x="0" y="108"/>
                      <a:pt x="5" y="144"/>
                    </a:cubicBezTo>
                    <a:cubicBezTo>
                      <a:pt x="40" y="147"/>
                      <a:pt x="76" y="126"/>
                      <a:pt x="98" y="100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/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3259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90" name="Group 23"/>
          <p:cNvGrpSpPr/>
          <p:nvPr/>
        </p:nvGrpSpPr>
        <p:grpSpPr>
          <a:xfrm>
            <a:off x="1415576" y="5732143"/>
            <a:ext cx="1673577" cy="1294307"/>
            <a:chOff x="1415867" y="5572152"/>
            <a:chExt cx="1622001" cy="1254419"/>
          </a:xfrm>
        </p:grpSpPr>
        <p:grpSp>
          <p:nvGrpSpPr>
            <p:cNvPr id="91" name="Group 21"/>
            <p:cNvGrpSpPr/>
            <p:nvPr/>
          </p:nvGrpSpPr>
          <p:grpSpPr>
            <a:xfrm rot="264667" flipH="1" flipV="1">
              <a:off x="1573177" y="5572152"/>
              <a:ext cx="1232370" cy="1254419"/>
              <a:chOff x="1689290" y="5634216"/>
              <a:chExt cx="1110860" cy="1130733"/>
            </a:xfrm>
          </p:grpSpPr>
          <p:grpSp>
            <p:nvGrpSpPr>
              <p:cNvPr id="94" name="Group 4"/>
              <p:cNvGrpSpPr>
                <a:grpSpLocks noChangeAspect="1"/>
              </p:cNvGrpSpPr>
              <p:nvPr/>
            </p:nvGrpSpPr>
            <p:grpSpPr bwMode="auto">
              <a:xfrm rot="19703189">
                <a:off x="1689290" y="5634216"/>
                <a:ext cx="1110860" cy="1130733"/>
                <a:chOff x="766" y="3573"/>
                <a:chExt cx="559" cy="569"/>
              </a:xfrm>
            </p:grpSpPr>
            <p:sp>
              <p:nvSpPr>
                <p:cNvPr id="97" name="Freeform 5"/>
                <p:cNvSpPr>
                  <a:spLocks noEditPoints="1"/>
                </p:cNvSpPr>
                <p:nvPr/>
              </p:nvSpPr>
              <p:spPr bwMode="auto">
                <a:xfrm>
                  <a:off x="977" y="3794"/>
                  <a:ext cx="348" cy="348"/>
                </a:xfrm>
                <a:custGeom>
                  <a:avLst/>
                  <a:gdLst>
                    <a:gd name="T0" fmla="*/ 52 w 56"/>
                    <a:gd name="T1" fmla="*/ 24 h 56"/>
                    <a:gd name="T2" fmla="*/ 48 w 56"/>
                    <a:gd name="T3" fmla="*/ 14 h 56"/>
                    <a:gd name="T4" fmla="*/ 51 w 56"/>
                    <a:gd name="T5" fmla="*/ 11 h 56"/>
                    <a:gd name="T6" fmla="*/ 45 w 56"/>
                    <a:gd name="T7" fmla="*/ 5 h 56"/>
                    <a:gd name="T8" fmla="*/ 42 w 56"/>
                    <a:gd name="T9" fmla="*/ 8 h 56"/>
                    <a:gd name="T10" fmla="*/ 32 w 56"/>
                    <a:gd name="T11" fmla="*/ 4 h 56"/>
                    <a:gd name="T12" fmla="*/ 32 w 56"/>
                    <a:gd name="T13" fmla="*/ 0 h 56"/>
                    <a:gd name="T14" fmla="*/ 24 w 56"/>
                    <a:gd name="T15" fmla="*/ 0 h 56"/>
                    <a:gd name="T16" fmla="*/ 24 w 56"/>
                    <a:gd name="T17" fmla="*/ 4 h 56"/>
                    <a:gd name="T18" fmla="*/ 14 w 56"/>
                    <a:gd name="T19" fmla="*/ 8 h 56"/>
                    <a:gd name="T20" fmla="*/ 11 w 56"/>
                    <a:gd name="T21" fmla="*/ 5 h 56"/>
                    <a:gd name="T22" fmla="*/ 5 w 56"/>
                    <a:gd name="T23" fmla="*/ 11 h 56"/>
                    <a:gd name="T24" fmla="*/ 8 w 56"/>
                    <a:gd name="T25" fmla="*/ 14 h 56"/>
                    <a:gd name="T26" fmla="*/ 4 w 56"/>
                    <a:gd name="T27" fmla="*/ 24 h 56"/>
                    <a:gd name="T28" fmla="*/ 0 w 56"/>
                    <a:gd name="T29" fmla="*/ 24 h 56"/>
                    <a:gd name="T30" fmla="*/ 0 w 56"/>
                    <a:gd name="T31" fmla="*/ 32 h 56"/>
                    <a:gd name="T32" fmla="*/ 4 w 56"/>
                    <a:gd name="T33" fmla="*/ 32 h 56"/>
                    <a:gd name="T34" fmla="*/ 8 w 56"/>
                    <a:gd name="T35" fmla="*/ 42 h 56"/>
                    <a:gd name="T36" fmla="*/ 5 w 56"/>
                    <a:gd name="T37" fmla="*/ 45 h 56"/>
                    <a:gd name="T38" fmla="*/ 11 w 56"/>
                    <a:gd name="T39" fmla="*/ 51 h 56"/>
                    <a:gd name="T40" fmla="*/ 14 w 56"/>
                    <a:gd name="T41" fmla="*/ 48 h 56"/>
                    <a:gd name="T42" fmla="*/ 24 w 56"/>
                    <a:gd name="T43" fmla="*/ 52 h 56"/>
                    <a:gd name="T44" fmla="*/ 24 w 56"/>
                    <a:gd name="T45" fmla="*/ 56 h 56"/>
                    <a:gd name="T46" fmla="*/ 32 w 56"/>
                    <a:gd name="T47" fmla="*/ 56 h 56"/>
                    <a:gd name="T48" fmla="*/ 32 w 56"/>
                    <a:gd name="T49" fmla="*/ 52 h 56"/>
                    <a:gd name="T50" fmla="*/ 42 w 56"/>
                    <a:gd name="T51" fmla="*/ 48 h 56"/>
                    <a:gd name="T52" fmla="*/ 45 w 56"/>
                    <a:gd name="T53" fmla="*/ 51 h 56"/>
                    <a:gd name="T54" fmla="*/ 51 w 56"/>
                    <a:gd name="T55" fmla="*/ 45 h 56"/>
                    <a:gd name="T56" fmla="*/ 48 w 56"/>
                    <a:gd name="T57" fmla="*/ 42 h 56"/>
                    <a:gd name="T58" fmla="*/ 52 w 56"/>
                    <a:gd name="T59" fmla="*/ 32 h 56"/>
                    <a:gd name="T60" fmla="*/ 56 w 56"/>
                    <a:gd name="T61" fmla="*/ 32 h 56"/>
                    <a:gd name="T62" fmla="*/ 56 w 56"/>
                    <a:gd name="T63" fmla="*/ 24 h 56"/>
                    <a:gd name="T64" fmla="*/ 52 w 56"/>
                    <a:gd name="T65" fmla="*/ 24 h 56"/>
                    <a:gd name="T66" fmla="*/ 28 w 56"/>
                    <a:gd name="T67" fmla="*/ 44 h 56"/>
                    <a:gd name="T68" fmla="*/ 12 w 56"/>
                    <a:gd name="T69" fmla="*/ 28 h 56"/>
                    <a:gd name="T70" fmla="*/ 28 w 56"/>
                    <a:gd name="T71" fmla="*/ 12 h 56"/>
                    <a:gd name="T72" fmla="*/ 44 w 56"/>
                    <a:gd name="T73" fmla="*/ 28 h 56"/>
                    <a:gd name="T74" fmla="*/ 28 w 56"/>
                    <a:gd name="T75" fmla="*/ 44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56" h="56">
                      <a:moveTo>
                        <a:pt x="52" y="24"/>
                      </a:moveTo>
                      <a:cubicBezTo>
                        <a:pt x="51" y="20"/>
                        <a:pt x="50" y="17"/>
                        <a:pt x="48" y="14"/>
                      </a:cubicBezTo>
                      <a:cubicBezTo>
                        <a:pt x="51" y="11"/>
                        <a:pt x="51" y="11"/>
                        <a:pt x="51" y="11"/>
                      </a:cubicBezTo>
                      <a:cubicBezTo>
                        <a:pt x="45" y="5"/>
                        <a:pt x="45" y="5"/>
                        <a:pt x="45" y="5"/>
                      </a:cubicBezTo>
                      <a:cubicBezTo>
                        <a:pt x="42" y="8"/>
                        <a:pt x="42" y="8"/>
                        <a:pt x="42" y="8"/>
                      </a:cubicBezTo>
                      <a:cubicBezTo>
                        <a:pt x="39" y="6"/>
                        <a:pt x="36" y="5"/>
                        <a:pt x="32" y="4"/>
                      </a:cubicBezTo>
                      <a:cubicBezTo>
                        <a:pt x="32" y="0"/>
                        <a:pt x="32" y="0"/>
                        <a:pt x="32" y="0"/>
                      </a:cubicBezTo>
                      <a:cubicBezTo>
                        <a:pt x="24" y="0"/>
                        <a:pt x="24" y="0"/>
                        <a:pt x="24" y="0"/>
                      </a:cubicBezTo>
                      <a:cubicBezTo>
                        <a:pt x="24" y="4"/>
                        <a:pt x="24" y="4"/>
                        <a:pt x="24" y="4"/>
                      </a:cubicBezTo>
                      <a:cubicBezTo>
                        <a:pt x="20" y="5"/>
                        <a:pt x="17" y="6"/>
                        <a:pt x="14" y="8"/>
                      </a:cubicBezTo>
                      <a:cubicBezTo>
                        <a:pt x="11" y="5"/>
                        <a:pt x="11" y="5"/>
                        <a:pt x="11" y="5"/>
                      </a:cubicBezTo>
                      <a:cubicBezTo>
                        <a:pt x="5" y="11"/>
                        <a:pt x="5" y="11"/>
                        <a:pt x="5" y="11"/>
                      </a:cubicBezTo>
                      <a:cubicBezTo>
                        <a:pt x="8" y="14"/>
                        <a:pt x="8" y="14"/>
                        <a:pt x="8" y="14"/>
                      </a:cubicBezTo>
                      <a:cubicBezTo>
                        <a:pt x="6" y="17"/>
                        <a:pt x="5" y="20"/>
                        <a:pt x="4" y="24"/>
                      </a:cubicBezTo>
                      <a:cubicBezTo>
                        <a:pt x="0" y="24"/>
                        <a:pt x="0" y="24"/>
                        <a:pt x="0" y="24"/>
                      </a:cubicBezTo>
                      <a:cubicBezTo>
                        <a:pt x="0" y="32"/>
                        <a:pt x="0" y="32"/>
                        <a:pt x="0" y="32"/>
                      </a:cubicBezTo>
                      <a:cubicBezTo>
                        <a:pt x="4" y="32"/>
                        <a:pt x="4" y="32"/>
                        <a:pt x="4" y="32"/>
                      </a:cubicBezTo>
                      <a:cubicBezTo>
                        <a:pt x="5" y="36"/>
                        <a:pt x="6" y="39"/>
                        <a:pt x="8" y="42"/>
                      </a:cubicBezTo>
                      <a:cubicBezTo>
                        <a:pt x="5" y="45"/>
                        <a:pt x="5" y="45"/>
                        <a:pt x="5" y="45"/>
                      </a:cubicBezTo>
                      <a:cubicBezTo>
                        <a:pt x="11" y="51"/>
                        <a:pt x="11" y="51"/>
                        <a:pt x="11" y="51"/>
                      </a:cubicBezTo>
                      <a:cubicBezTo>
                        <a:pt x="14" y="48"/>
                        <a:pt x="14" y="48"/>
                        <a:pt x="14" y="48"/>
                      </a:cubicBezTo>
                      <a:cubicBezTo>
                        <a:pt x="17" y="50"/>
                        <a:pt x="20" y="51"/>
                        <a:pt x="24" y="52"/>
                      </a:cubicBezTo>
                      <a:cubicBezTo>
                        <a:pt x="24" y="56"/>
                        <a:pt x="24" y="56"/>
                        <a:pt x="24" y="56"/>
                      </a:cubicBezTo>
                      <a:cubicBezTo>
                        <a:pt x="32" y="56"/>
                        <a:pt x="32" y="56"/>
                        <a:pt x="32" y="56"/>
                      </a:cubicBezTo>
                      <a:cubicBezTo>
                        <a:pt x="32" y="52"/>
                        <a:pt x="32" y="52"/>
                        <a:pt x="32" y="52"/>
                      </a:cubicBezTo>
                      <a:cubicBezTo>
                        <a:pt x="36" y="51"/>
                        <a:pt x="39" y="50"/>
                        <a:pt x="42" y="48"/>
                      </a:cubicBezTo>
                      <a:cubicBezTo>
                        <a:pt x="45" y="51"/>
                        <a:pt x="45" y="51"/>
                        <a:pt x="45" y="51"/>
                      </a:cubicBezTo>
                      <a:cubicBezTo>
                        <a:pt x="51" y="45"/>
                        <a:pt x="51" y="45"/>
                        <a:pt x="51" y="45"/>
                      </a:cubicBezTo>
                      <a:cubicBezTo>
                        <a:pt x="48" y="42"/>
                        <a:pt x="48" y="42"/>
                        <a:pt x="48" y="42"/>
                      </a:cubicBezTo>
                      <a:cubicBezTo>
                        <a:pt x="50" y="39"/>
                        <a:pt x="51" y="36"/>
                        <a:pt x="52" y="32"/>
                      </a:cubicBezTo>
                      <a:cubicBezTo>
                        <a:pt x="56" y="32"/>
                        <a:pt x="56" y="32"/>
                        <a:pt x="56" y="32"/>
                      </a:cubicBezTo>
                      <a:cubicBezTo>
                        <a:pt x="56" y="24"/>
                        <a:pt x="56" y="24"/>
                        <a:pt x="56" y="24"/>
                      </a:cubicBezTo>
                      <a:lnTo>
                        <a:pt x="52" y="24"/>
                      </a:lnTo>
                      <a:close/>
                      <a:moveTo>
                        <a:pt x="28" y="44"/>
                      </a:moveTo>
                      <a:cubicBezTo>
                        <a:pt x="19" y="44"/>
                        <a:pt x="12" y="37"/>
                        <a:pt x="12" y="28"/>
                      </a:cubicBezTo>
                      <a:cubicBezTo>
                        <a:pt x="12" y="19"/>
                        <a:pt x="19" y="12"/>
                        <a:pt x="28" y="12"/>
                      </a:cubicBezTo>
                      <a:cubicBezTo>
                        <a:pt x="37" y="12"/>
                        <a:pt x="44" y="19"/>
                        <a:pt x="44" y="28"/>
                      </a:cubicBezTo>
                      <a:cubicBezTo>
                        <a:pt x="44" y="37"/>
                        <a:pt x="37" y="44"/>
                        <a:pt x="28" y="4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3260" tIns="46630" rIns="93260" bIns="4663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3259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36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98" name="Freeform 6"/>
                <p:cNvSpPr>
                  <a:spLocks noEditPoints="1"/>
                </p:cNvSpPr>
                <p:nvPr/>
              </p:nvSpPr>
              <p:spPr bwMode="auto">
                <a:xfrm>
                  <a:off x="766" y="3573"/>
                  <a:ext cx="312" cy="312"/>
                </a:xfrm>
                <a:custGeom>
                  <a:avLst/>
                  <a:gdLst>
                    <a:gd name="T0" fmla="*/ 47 w 54"/>
                    <a:gd name="T1" fmla="*/ 14 h 54"/>
                    <a:gd name="T2" fmla="*/ 40 w 54"/>
                    <a:gd name="T3" fmla="*/ 7 h 54"/>
                    <a:gd name="T4" fmla="*/ 41 w 54"/>
                    <a:gd name="T5" fmla="*/ 3 h 54"/>
                    <a:gd name="T6" fmla="*/ 34 w 54"/>
                    <a:gd name="T7" fmla="*/ 0 h 54"/>
                    <a:gd name="T8" fmla="*/ 32 w 54"/>
                    <a:gd name="T9" fmla="*/ 4 h 54"/>
                    <a:gd name="T10" fmla="*/ 22 w 54"/>
                    <a:gd name="T11" fmla="*/ 4 h 54"/>
                    <a:gd name="T12" fmla="*/ 20 w 54"/>
                    <a:gd name="T13" fmla="*/ 0 h 54"/>
                    <a:gd name="T14" fmla="*/ 13 w 54"/>
                    <a:gd name="T15" fmla="*/ 3 h 54"/>
                    <a:gd name="T16" fmla="*/ 14 w 54"/>
                    <a:gd name="T17" fmla="*/ 7 h 54"/>
                    <a:gd name="T18" fmla="*/ 7 w 54"/>
                    <a:gd name="T19" fmla="*/ 14 h 54"/>
                    <a:gd name="T20" fmla="*/ 3 w 54"/>
                    <a:gd name="T21" fmla="*/ 13 h 54"/>
                    <a:gd name="T22" fmla="*/ 0 w 54"/>
                    <a:gd name="T23" fmla="*/ 20 h 54"/>
                    <a:gd name="T24" fmla="*/ 4 w 54"/>
                    <a:gd name="T25" fmla="*/ 22 h 54"/>
                    <a:gd name="T26" fmla="*/ 4 w 54"/>
                    <a:gd name="T27" fmla="*/ 32 h 54"/>
                    <a:gd name="T28" fmla="*/ 0 w 54"/>
                    <a:gd name="T29" fmla="*/ 34 h 54"/>
                    <a:gd name="T30" fmla="*/ 3 w 54"/>
                    <a:gd name="T31" fmla="*/ 41 h 54"/>
                    <a:gd name="T32" fmla="*/ 7 w 54"/>
                    <a:gd name="T33" fmla="*/ 40 h 54"/>
                    <a:gd name="T34" fmla="*/ 14 w 54"/>
                    <a:gd name="T35" fmla="*/ 47 h 54"/>
                    <a:gd name="T36" fmla="*/ 13 w 54"/>
                    <a:gd name="T37" fmla="*/ 51 h 54"/>
                    <a:gd name="T38" fmla="*/ 20 w 54"/>
                    <a:gd name="T39" fmla="*/ 54 h 54"/>
                    <a:gd name="T40" fmla="*/ 22 w 54"/>
                    <a:gd name="T41" fmla="*/ 50 h 54"/>
                    <a:gd name="T42" fmla="*/ 32 w 54"/>
                    <a:gd name="T43" fmla="*/ 50 h 54"/>
                    <a:gd name="T44" fmla="*/ 34 w 54"/>
                    <a:gd name="T45" fmla="*/ 54 h 54"/>
                    <a:gd name="T46" fmla="*/ 41 w 54"/>
                    <a:gd name="T47" fmla="*/ 51 h 54"/>
                    <a:gd name="T48" fmla="*/ 40 w 54"/>
                    <a:gd name="T49" fmla="*/ 47 h 54"/>
                    <a:gd name="T50" fmla="*/ 47 w 54"/>
                    <a:gd name="T51" fmla="*/ 40 h 54"/>
                    <a:gd name="T52" fmla="*/ 51 w 54"/>
                    <a:gd name="T53" fmla="*/ 41 h 54"/>
                    <a:gd name="T54" fmla="*/ 54 w 54"/>
                    <a:gd name="T55" fmla="*/ 34 h 54"/>
                    <a:gd name="T56" fmla="*/ 50 w 54"/>
                    <a:gd name="T57" fmla="*/ 32 h 54"/>
                    <a:gd name="T58" fmla="*/ 50 w 54"/>
                    <a:gd name="T59" fmla="*/ 22 h 54"/>
                    <a:gd name="T60" fmla="*/ 54 w 54"/>
                    <a:gd name="T61" fmla="*/ 20 h 54"/>
                    <a:gd name="T62" fmla="*/ 51 w 54"/>
                    <a:gd name="T63" fmla="*/ 13 h 54"/>
                    <a:gd name="T64" fmla="*/ 47 w 54"/>
                    <a:gd name="T65" fmla="*/ 14 h 54"/>
                    <a:gd name="T66" fmla="*/ 33 w 54"/>
                    <a:gd name="T67" fmla="*/ 42 h 54"/>
                    <a:gd name="T68" fmla="*/ 12 w 54"/>
                    <a:gd name="T69" fmla="*/ 33 h 54"/>
                    <a:gd name="T70" fmla="*/ 21 w 54"/>
                    <a:gd name="T71" fmla="*/ 12 h 54"/>
                    <a:gd name="T72" fmla="*/ 42 w 54"/>
                    <a:gd name="T73" fmla="*/ 21 h 54"/>
                    <a:gd name="T74" fmla="*/ 33 w 54"/>
                    <a:gd name="T75" fmla="*/ 42 h 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54" h="54">
                      <a:moveTo>
                        <a:pt x="47" y="14"/>
                      </a:moveTo>
                      <a:cubicBezTo>
                        <a:pt x="45" y="11"/>
                        <a:pt x="43" y="9"/>
                        <a:pt x="40" y="7"/>
                      </a:cubicBezTo>
                      <a:cubicBezTo>
                        <a:pt x="41" y="3"/>
                        <a:pt x="41" y="3"/>
                        <a:pt x="41" y="3"/>
                      </a:cubicBezTo>
                      <a:cubicBezTo>
                        <a:pt x="34" y="0"/>
                        <a:pt x="34" y="0"/>
                        <a:pt x="34" y="0"/>
                      </a:cubicBezTo>
                      <a:cubicBezTo>
                        <a:pt x="32" y="4"/>
                        <a:pt x="32" y="4"/>
                        <a:pt x="32" y="4"/>
                      </a:cubicBezTo>
                      <a:cubicBezTo>
                        <a:pt x="29" y="3"/>
                        <a:pt x="25" y="3"/>
                        <a:pt x="22" y="4"/>
                      </a:cubicBez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13" y="3"/>
                        <a:pt x="13" y="3"/>
                        <a:pt x="13" y="3"/>
                      </a:cubicBezTo>
                      <a:cubicBezTo>
                        <a:pt x="14" y="7"/>
                        <a:pt x="14" y="7"/>
                        <a:pt x="14" y="7"/>
                      </a:cubicBezTo>
                      <a:cubicBezTo>
                        <a:pt x="11" y="9"/>
                        <a:pt x="9" y="11"/>
                        <a:pt x="7" y="14"/>
                      </a:cubicBezTo>
                      <a:cubicBezTo>
                        <a:pt x="3" y="13"/>
                        <a:pt x="3" y="13"/>
                        <a:pt x="3" y="13"/>
                      </a:cubicBezTo>
                      <a:cubicBezTo>
                        <a:pt x="0" y="20"/>
                        <a:pt x="0" y="20"/>
                        <a:pt x="0" y="20"/>
                      </a:cubicBezTo>
                      <a:cubicBezTo>
                        <a:pt x="4" y="22"/>
                        <a:pt x="4" y="22"/>
                        <a:pt x="4" y="22"/>
                      </a:cubicBezTo>
                      <a:cubicBezTo>
                        <a:pt x="3" y="25"/>
                        <a:pt x="3" y="29"/>
                        <a:pt x="4" y="32"/>
                      </a:cubicBezTo>
                      <a:cubicBezTo>
                        <a:pt x="0" y="34"/>
                        <a:pt x="0" y="34"/>
                        <a:pt x="0" y="34"/>
                      </a:cubicBezTo>
                      <a:cubicBezTo>
                        <a:pt x="3" y="41"/>
                        <a:pt x="3" y="41"/>
                        <a:pt x="3" y="41"/>
                      </a:cubicBezTo>
                      <a:cubicBezTo>
                        <a:pt x="7" y="40"/>
                        <a:pt x="7" y="40"/>
                        <a:pt x="7" y="40"/>
                      </a:cubicBezTo>
                      <a:cubicBezTo>
                        <a:pt x="9" y="43"/>
                        <a:pt x="11" y="45"/>
                        <a:pt x="14" y="47"/>
                      </a:cubicBezTo>
                      <a:cubicBezTo>
                        <a:pt x="13" y="51"/>
                        <a:pt x="13" y="51"/>
                        <a:pt x="13" y="51"/>
                      </a:cubicBezTo>
                      <a:cubicBezTo>
                        <a:pt x="20" y="54"/>
                        <a:pt x="20" y="54"/>
                        <a:pt x="20" y="54"/>
                      </a:cubicBezTo>
                      <a:cubicBezTo>
                        <a:pt x="22" y="50"/>
                        <a:pt x="22" y="50"/>
                        <a:pt x="22" y="50"/>
                      </a:cubicBezTo>
                      <a:cubicBezTo>
                        <a:pt x="25" y="51"/>
                        <a:pt x="29" y="51"/>
                        <a:pt x="32" y="50"/>
                      </a:cubicBezTo>
                      <a:cubicBezTo>
                        <a:pt x="34" y="54"/>
                        <a:pt x="34" y="54"/>
                        <a:pt x="34" y="54"/>
                      </a:cubicBezTo>
                      <a:cubicBezTo>
                        <a:pt x="41" y="51"/>
                        <a:pt x="41" y="51"/>
                        <a:pt x="41" y="51"/>
                      </a:cubicBezTo>
                      <a:cubicBezTo>
                        <a:pt x="40" y="47"/>
                        <a:pt x="40" y="47"/>
                        <a:pt x="40" y="47"/>
                      </a:cubicBezTo>
                      <a:cubicBezTo>
                        <a:pt x="43" y="45"/>
                        <a:pt x="45" y="43"/>
                        <a:pt x="47" y="40"/>
                      </a:cubicBezTo>
                      <a:cubicBezTo>
                        <a:pt x="51" y="41"/>
                        <a:pt x="51" y="41"/>
                        <a:pt x="51" y="41"/>
                      </a:cubicBezTo>
                      <a:cubicBezTo>
                        <a:pt x="54" y="34"/>
                        <a:pt x="54" y="34"/>
                        <a:pt x="54" y="34"/>
                      </a:cubicBezTo>
                      <a:cubicBezTo>
                        <a:pt x="50" y="32"/>
                        <a:pt x="50" y="32"/>
                        <a:pt x="50" y="32"/>
                      </a:cubicBezTo>
                      <a:cubicBezTo>
                        <a:pt x="51" y="29"/>
                        <a:pt x="51" y="25"/>
                        <a:pt x="50" y="22"/>
                      </a:cubicBezTo>
                      <a:cubicBezTo>
                        <a:pt x="54" y="20"/>
                        <a:pt x="54" y="20"/>
                        <a:pt x="54" y="20"/>
                      </a:cubicBezTo>
                      <a:cubicBezTo>
                        <a:pt x="51" y="13"/>
                        <a:pt x="51" y="13"/>
                        <a:pt x="51" y="13"/>
                      </a:cubicBezTo>
                      <a:lnTo>
                        <a:pt x="47" y="14"/>
                      </a:lnTo>
                      <a:close/>
                      <a:moveTo>
                        <a:pt x="33" y="42"/>
                      </a:moveTo>
                      <a:cubicBezTo>
                        <a:pt x="25" y="45"/>
                        <a:pt x="16" y="41"/>
                        <a:pt x="12" y="33"/>
                      </a:cubicBezTo>
                      <a:cubicBezTo>
                        <a:pt x="9" y="25"/>
                        <a:pt x="13" y="16"/>
                        <a:pt x="21" y="12"/>
                      </a:cubicBezTo>
                      <a:cubicBezTo>
                        <a:pt x="29" y="9"/>
                        <a:pt x="38" y="13"/>
                        <a:pt x="42" y="21"/>
                      </a:cubicBezTo>
                      <a:cubicBezTo>
                        <a:pt x="45" y="29"/>
                        <a:pt x="41" y="38"/>
                        <a:pt x="33" y="4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3260" tIns="46630" rIns="93260" bIns="4663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3259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36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95" name="Oval 20"/>
              <p:cNvSpPr/>
              <p:nvPr/>
            </p:nvSpPr>
            <p:spPr bwMode="auto">
              <a:xfrm>
                <a:off x="1702592" y="5899333"/>
                <a:ext cx="410452" cy="410452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6521" tIns="149217" rIns="186521" bIns="149217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51028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96" name="Oval 51"/>
              <p:cNvSpPr/>
              <p:nvPr/>
            </p:nvSpPr>
            <p:spPr bwMode="auto">
              <a:xfrm>
                <a:off x="2330555" y="6048393"/>
                <a:ext cx="447553" cy="447553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6521" tIns="149217" rIns="186521" bIns="149217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51028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92" name="TextBox 22"/>
            <p:cNvSpPr txBox="1"/>
            <p:nvPr/>
          </p:nvSpPr>
          <p:spPr>
            <a:xfrm>
              <a:off x="1415867" y="5777408"/>
              <a:ext cx="880427" cy="683264"/>
            </a:xfrm>
            <a:prstGeom prst="rect">
              <a:avLst/>
            </a:prstGeom>
            <a:noFill/>
          </p:spPr>
          <p:txBody>
            <a:bodyPr wrap="square" lIns="186521" tIns="149217" rIns="186521" bIns="149217" rtlCol="0">
              <a:spAutoFit/>
            </a:bodyPr>
            <a:lstStyle/>
            <a:p>
              <a:pPr marL="0" marR="0" lvl="0" indent="0" algn="ctr" defTabSz="932597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12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28" b="1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2917">
                        <a:srgbClr val="FFFFFF"/>
                      </a:gs>
                      <a:gs pos="3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Segoe UI Semibold" panose="020B0702040204020203" pitchFamily="34" charset="0"/>
                </a:rPr>
                <a:t>GET A</a:t>
              </a:r>
              <a:br>
                <a:rPr kumimoji="0" lang="en-US" sz="1428" b="1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2917">
                        <a:srgbClr val="FFFFFF"/>
                      </a:gs>
                      <a:gs pos="3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Segoe UI Semibold" panose="020B0702040204020203" pitchFamily="34" charset="0"/>
                </a:rPr>
              </a:br>
              <a:r>
                <a:rPr kumimoji="0" lang="en-US" sz="1428" b="1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2917">
                        <a:srgbClr val="FFFFFF"/>
                      </a:gs>
                      <a:gs pos="3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Segoe UI Semibold" panose="020B0702040204020203" pitchFamily="34" charset="0"/>
                </a:rPr>
                <a:t> KEY</a:t>
              </a:r>
            </a:p>
          </p:txBody>
        </p:sp>
        <p:sp>
          <p:nvSpPr>
            <p:cNvPr id="93" name="TextBox 52"/>
            <p:cNvSpPr txBox="1"/>
            <p:nvPr/>
          </p:nvSpPr>
          <p:spPr>
            <a:xfrm>
              <a:off x="2105711" y="6093783"/>
              <a:ext cx="932157" cy="489365"/>
            </a:xfrm>
            <a:prstGeom prst="rect">
              <a:avLst/>
            </a:prstGeom>
            <a:noFill/>
          </p:spPr>
          <p:txBody>
            <a:bodyPr wrap="square" lIns="186521" tIns="149217" rIns="186521" bIns="149217" rtlCol="0">
              <a:spAutoFit/>
            </a:bodyPr>
            <a:lstStyle/>
            <a:p>
              <a:pPr marL="0" marR="0" lvl="0" indent="0" algn="ctr" defTabSz="932597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12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28" b="1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2917">
                        <a:srgbClr val="FFFFFF"/>
                      </a:gs>
                      <a:gs pos="3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Segoe UI Semibold" panose="020B0702040204020203" pitchFamily="34" charset="0"/>
                </a:rPr>
                <a:t>BUILD</a:t>
              </a:r>
            </a:p>
          </p:txBody>
        </p:sp>
      </p:grpSp>
      <p:sp>
        <p:nvSpPr>
          <p:cNvPr id="99" name="Rectangle 2"/>
          <p:cNvSpPr/>
          <p:nvPr/>
        </p:nvSpPr>
        <p:spPr bwMode="auto">
          <a:xfrm>
            <a:off x="882" y="5861839"/>
            <a:ext cx="12159478" cy="1216244"/>
          </a:xfrm>
          <a:prstGeom prst="rect">
            <a:avLst/>
          </a:prstGeom>
          <a:solidFill>
            <a:srgbClr val="EAEAEA">
              <a:alpha val="35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293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0" name="Title 1"/>
          <p:cNvSpPr>
            <a:spLocks noGrp="1"/>
          </p:cNvSpPr>
          <p:nvPr>
            <p:ph type="title"/>
          </p:nvPr>
        </p:nvSpPr>
        <p:spPr>
          <a:xfrm>
            <a:off x="274639" y="295275"/>
            <a:ext cx="11889564" cy="1830387"/>
          </a:xfrm>
        </p:spPr>
        <p:txBody>
          <a:bodyPr/>
          <a:lstStyle/>
          <a:p>
            <a:r>
              <a:rPr lang="en-US" sz="4896" dirty="0"/>
              <a:t>¿Por qué Microsoft </a:t>
            </a:r>
            <a:br>
              <a:rPr lang="en-US" sz="4896" dirty="0"/>
            </a:br>
            <a:r>
              <a:rPr lang="en-US" sz="4896" dirty="0"/>
              <a:t>Cognitive Services ?</a:t>
            </a:r>
          </a:p>
        </p:txBody>
      </p:sp>
    </p:spTree>
    <p:extLst>
      <p:ext uri="{BB962C8B-B14F-4D97-AF65-F5344CB8AC3E}">
        <p14:creationId xmlns:p14="http://schemas.microsoft.com/office/powerpoint/2010/main" val="3313862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873</TotalTime>
  <Words>468</Words>
  <Application>Microsoft Office PowerPoint</Application>
  <PresentationFormat>Panorámica</PresentationFormat>
  <Paragraphs>91</Paragraphs>
  <Slides>14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24" baseType="lpstr">
      <vt:lpstr>Arial</vt:lpstr>
      <vt:lpstr>Calibri</vt:lpstr>
      <vt:lpstr>Calibri Light</vt:lpstr>
      <vt:lpstr>Microsoft Sans Serif</vt:lpstr>
      <vt:lpstr>Segoe UI</vt:lpstr>
      <vt:lpstr>Segoe UI Light</vt:lpstr>
      <vt:lpstr>Segoe UI Semibold</vt:lpstr>
      <vt:lpstr>Segoe UI Semilight</vt:lpstr>
      <vt:lpstr>Wingdings</vt:lpstr>
      <vt:lpstr>Office Theme</vt:lpstr>
      <vt:lpstr>Presentación de PowerPoint</vt:lpstr>
      <vt:lpstr>Presentación de PowerPoint</vt:lpstr>
      <vt:lpstr>Dennis Chicaiza Docente FISEI  UNIVERSIDAD TÉCNICA DE AMBATO (UTA)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¿Por qué Microsoft  Cognitive Services ?</vt:lpstr>
      <vt:lpstr>Presentación de PowerPoint</vt:lpstr>
      <vt:lpstr>Extrae características de la emoción de una persona a partir de una fotografía o video.</vt:lpstr>
      <vt:lpstr>Reconoce Emociones a partir de una imagen o video El Emotion API toma como entrada uno o varios rostros (en una imagen o video) para analizar la expresión facial y regresa el grado de confianza (score) de un conjunto de emociones para cada rostro, así como un cuadro delimitador del rostro en conjunto con el Face API.  8 Emociones detectadas: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Alex Maigua Quinteros</dc:creator>
  <cp:lastModifiedBy>Dennis Chicaiza Castillo</cp:lastModifiedBy>
  <cp:revision>117</cp:revision>
  <dcterms:created xsi:type="dcterms:W3CDTF">2017-01-03T03:31:59Z</dcterms:created>
  <dcterms:modified xsi:type="dcterms:W3CDTF">2017-06-16T13:35:15Z</dcterms:modified>
</cp:coreProperties>
</file>