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0287000" cx="18288000"/>
  <p:notesSz cx="6858000" cy="9144000"/>
  <p:embeddedFontLst>
    <p:embeddedFont>
      <p:font typeface="Titillium Web SemiBold"/>
      <p:regular r:id="rId26"/>
      <p:bold r:id="rId27"/>
      <p:italic r:id="rId28"/>
      <p:boldItalic r:id="rId29"/>
    </p:embeddedFont>
    <p:embeddedFont>
      <p:font typeface="Titillium Web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36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F59699-F240-4D32-8A22-8201E96E98FB}">
  <a:tblStyle styleId="{85F59699-F240-4D32-8A22-8201E96E9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36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itilliumWebSemiBold-regular.fntdata"/><Relationship Id="rId25" Type="http://schemas.openxmlformats.org/officeDocument/2006/relationships/slide" Target="slides/slide19.xml"/><Relationship Id="rId28" Type="http://schemas.openxmlformats.org/officeDocument/2006/relationships/font" Target="fonts/TitilliumWebSemiBold-italic.fntdata"/><Relationship Id="rId27" Type="http://schemas.openxmlformats.org/officeDocument/2006/relationships/font" Target="fonts/TitilliumWeb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f472d35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df472d352a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472d35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df472d352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f472d352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df472d352a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f472d352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df472d352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f472d352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df472d352a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jpg"/><Relationship Id="rId5" Type="http://schemas.openxmlformats.org/officeDocument/2006/relationships/image" Target="../media/image16.jpg"/><Relationship Id="rId6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B79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16250" y="1054198"/>
            <a:ext cx="17455636" cy="8488931"/>
            <a:chOff x="3" y="78461"/>
            <a:chExt cx="4597339" cy="2411560"/>
          </a:xfrm>
        </p:grpSpPr>
        <p:sp>
          <p:nvSpPr>
            <p:cNvPr id="85" name="Google Shape;85;p13"/>
            <p:cNvSpPr/>
            <p:nvPr/>
          </p:nvSpPr>
          <p:spPr>
            <a:xfrm>
              <a:off x="3" y="168021"/>
              <a:ext cx="4597339" cy="232200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3" y="78461"/>
              <a:ext cx="45972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3"/>
          <p:cNvCxnSpPr/>
          <p:nvPr/>
        </p:nvCxnSpPr>
        <p:spPr>
          <a:xfrm>
            <a:off x="8925163" y="3679384"/>
            <a:ext cx="892104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8979735" y="6766947"/>
            <a:ext cx="8866471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9431025" y="2459150"/>
            <a:ext cx="8065800" cy="269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Metode de detecție </a:t>
            </a:r>
            <a:endParaRPr b="1" sz="7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știrilor false</a:t>
            </a:r>
            <a:endParaRPr sz="7000">
              <a:solidFill>
                <a:schemeClr val="dk1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8989332" y="5233621"/>
            <a:ext cx="8856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625"/>
            <a:ext cx="9567202" cy="80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526750" y="407750"/>
            <a:ext cx="132345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ACADEMIA DE STUDII ECONOMICE BUCUREȘTI</a:t>
            </a:r>
            <a:endParaRPr sz="2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FACULTATEA DE CIBERNETICĂ, STATISTICĂ ȘI INFORMATICĂ ECONOMICĂ</a:t>
            </a:r>
            <a:endParaRPr sz="2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431025" y="5812650"/>
            <a:ext cx="491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B5B5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Profesor coordonator</a:t>
            </a:r>
            <a:endParaRPr b="1" sz="2800">
              <a:solidFill>
                <a:srgbClr val="5B5B5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B5B5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Conf. Univ. Dr. Mihaela COVRIG</a:t>
            </a:r>
            <a:endParaRPr sz="2800">
              <a:solidFill>
                <a:srgbClr val="5B5B5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578325" y="6787875"/>
            <a:ext cx="49185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B5B5B"/>
                </a:solidFill>
                <a:latin typeface="Titillium Web"/>
                <a:ea typeface="Titillium Web"/>
                <a:cs typeface="Titillium Web"/>
                <a:sym typeface="Titillium Web"/>
              </a:rPr>
              <a:t>Absolvent</a:t>
            </a:r>
            <a:endParaRPr b="1" sz="2800">
              <a:solidFill>
                <a:srgbClr val="5B5B5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B5B5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Diana CHIROȘCĂ</a:t>
            </a:r>
            <a:endParaRPr sz="2800">
              <a:solidFill>
                <a:srgbClr val="5B5B5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526750" y="9627950"/>
            <a:ext cx="13234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BUCUREȘTI 2024</a:t>
            </a:r>
            <a:endParaRPr sz="2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AEF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>
            <a:off x="416240" y="416240"/>
            <a:ext cx="17455636" cy="9454585"/>
          </a:xfrm>
          <a:custGeom>
            <a:rect b="b" l="l" r="r" t="t"/>
            <a:pathLst>
              <a:path extrusionOk="0" h="2490080" w="4597339">
                <a:moveTo>
                  <a:pt x="0" y="0"/>
                </a:moveTo>
                <a:lnTo>
                  <a:pt x="4597339" y="0"/>
                </a:lnTo>
                <a:lnTo>
                  <a:pt x="4597339" y="2490080"/>
                </a:lnTo>
                <a:lnTo>
                  <a:pt x="0" y="2490080"/>
                </a:lnTo>
                <a:close/>
              </a:path>
            </a:pathLst>
          </a:custGeom>
          <a:solidFill>
            <a:srgbClr val="FFFFFF"/>
          </a:solidFill>
          <a:ln cap="sq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3" name="Google Shape;273;p22"/>
          <p:cNvSpPr txBox="1"/>
          <p:nvPr/>
        </p:nvSpPr>
        <p:spPr>
          <a:xfrm>
            <a:off x="2356800" y="765775"/>
            <a:ext cx="13574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59AED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Caracteristici de complexitate</a:t>
            </a:r>
            <a:endParaRPr sz="8000"/>
          </a:p>
        </p:txBody>
      </p:sp>
      <p:sp>
        <p:nvSpPr>
          <p:cNvPr id="274" name="Google Shape;274;p22"/>
          <p:cNvSpPr txBox="1"/>
          <p:nvPr/>
        </p:nvSpPr>
        <p:spPr>
          <a:xfrm>
            <a:off x="6916300" y="2252550"/>
            <a:ext cx="106995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Caracteristicile de complexitate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 utilizate în această analiză sunt următoarele: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cuvinte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propoziții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mediu de silabe ale unui cuvânt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Indicele Flesch Kincaid, calculat ca 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Indicele FOG, calculat ca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Indicele SMOG, calculat ca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47553" l="0" r="0" t="0"/>
          <a:stretch/>
        </p:blipFill>
        <p:spPr>
          <a:xfrm>
            <a:off x="916575" y="3973350"/>
            <a:ext cx="5616150" cy="589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0" l="0" r="0" t="23971"/>
          <a:stretch/>
        </p:blipFill>
        <p:spPr>
          <a:xfrm>
            <a:off x="12444343" y="4834087"/>
            <a:ext cx="4393200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3750" y="5662345"/>
            <a:ext cx="3986625" cy="7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9100" y="6682447"/>
            <a:ext cx="4393200" cy="81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AEF6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3"/>
          <p:cNvGrpSpPr/>
          <p:nvPr/>
        </p:nvGrpSpPr>
        <p:grpSpPr>
          <a:xfrm>
            <a:off x="416240" y="271578"/>
            <a:ext cx="17455636" cy="9599247"/>
            <a:chOff x="0" y="-38100"/>
            <a:chExt cx="4597339" cy="2528180"/>
          </a:xfrm>
        </p:grpSpPr>
        <p:sp>
          <p:nvSpPr>
            <p:cNvPr id="284" name="Google Shape;284;p23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5" name="Google Shape;285;p23"/>
            <p:cNvSpPr txBox="1"/>
            <p:nvPr/>
          </p:nvSpPr>
          <p:spPr>
            <a:xfrm>
              <a:off x="0" y="-38100"/>
              <a:ext cx="4597200" cy="25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3"/>
          <p:cNvSpPr txBox="1"/>
          <p:nvPr/>
        </p:nvSpPr>
        <p:spPr>
          <a:xfrm>
            <a:off x="3572400" y="765775"/>
            <a:ext cx="1114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59AED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Caracteristici psihologice</a:t>
            </a:r>
            <a:endParaRPr sz="8000"/>
          </a:p>
        </p:txBody>
      </p:sp>
      <p:sp>
        <p:nvSpPr>
          <p:cNvPr id="287" name="Google Shape;287;p23"/>
          <p:cNvSpPr txBox="1"/>
          <p:nvPr/>
        </p:nvSpPr>
        <p:spPr>
          <a:xfrm>
            <a:off x="1308525" y="2428018"/>
            <a:ext cx="10086900" cy="5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Singura </a:t>
            </a: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caracteristică de natură psihologică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 analizată este </a:t>
            </a: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sentimentul generat de textul știrii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. Pentru a calcula sentimentul, s-a utilizat dicționarul Bing. S-a calculat sentimentul fiecărui cuvânt din textul știrii, iar la final s-a calculat un scor final prin simpla adunare a scorurilor generate de către cuvinte.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Știrile reale tind să aibă un scor de sentiment aproape de 0, ca urmare a utilizării unui stil neutru de prezentare a informației, în timp ce știrile false o să aibă scoruri ridicate (pozitive sau negative) întrucât scopul general al răspândirii acestora este dezinformarea și manipularea cititorilor.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3">
            <a:alphaModFix/>
          </a:blip>
          <a:srcRect b="7364" l="0" r="0" t="0"/>
          <a:stretch/>
        </p:blipFill>
        <p:spPr>
          <a:xfrm>
            <a:off x="12571150" y="4633250"/>
            <a:ext cx="5003199" cy="5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AEF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/>
          <p:nvPr/>
        </p:nvSpPr>
        <p:spPr>
          <a:xfrm>
            <a:off x="416240" y="416240"/>
            <a:ext cx="17455521" cy="9454521"/>
          </a:xfrm>
          <a:custGeom>
            <a:rect b="b" l="l" r="r" t="t"/>
            <a:pathLst>
              <a:path extrusionOk="0" h="2490080" w="4597339">
                <a:moveTo>
                  <a:pt x="0" y="0"/>
                </a:moveTo>
                <a:lnTo>
                  <a:pt x="4597339" y="0"/>
                </a:lnTo>
                <a:lnTo>
                  <a:pt x="4597339" y="2490080"/>
                </a:lnTo>
                <a:lnTo>
                  <a:pt x="0" y="2490080"/>
                </a:lnTo>
                <a:close/>
              </a:path>
            </a:pathLst>
          </a:custGeom>
          <a:solidFill>
            <a:srgbClr val="EAEAEF"/>
          </a:solidFill>
          <a:ln cap="sq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4" name="Google Shape;294;p24"/>
          <p:cNvSpPr txBox="1"/>
          <p:nvPr/>
        </p:nvSpPr>
        <p:spPr>
          <a:xfrm>
            <a:off x="416240" y="271579"/>
            <a:ext cx="17455521" cy="9599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15079277" y="1008927"/>
            <a:ext cx="2710946" cy="3290981"/>
          </a:xfrm>
          <a:custGeom>
            <a:rect b="b" l="l" r="r" t="t"/>
            <a:pathLst>
              <a:path extrusionOk="0" h="3290981" w="2710946">
                <a:moveTo>
                  <a:pt x="0" y="0"/>
                </a:moveTo>
                <a:lnTo>
                  <a:pt x="2710945" y="0"/>
                </a:lnTo>
                <a:lnTo>
                  <a:pt x="2710945" y="3290982"/>
                </a:lnTo>
                <a:lnTo>
                  <a:pt x="0" y="32909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96" name="Google Shape;296;p24"/>
          <p:cNvPicPr preferRelativeResize="0"/>
          <p:nvPr/>
        </p:nvPicPr>
        <p:blipFill rotWithShape="1">
          <a:blip r:embed="rId4">
            <a:alphaModFix/>
          </a:blip>
          <a:srcRect b="36560" l="0" r="0" t="0"/>
          <a:stretch/>
        </p:blipFill>
        <p:spPr>
          <a:xfrm>
            <a:off x="9224125" y="1794225"/>
            <a:ext cx="7646351" cy="807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1532250" y="827175"/>
            <a:ext cx="9526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59AED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cu Grid Search</a:t>
            </a:r>
            <a:endParaRPr sz="8000"/>
          </a:p>
        </p:txBody>
      </p:sp>
      <p:sp>
        <p:nvSpPr>
          <p:cNvPr id="298" name="Google Shape;298;p24"/>
          <p:cNvSpPr txBox="1"/>
          <p:nvPr/>
        </p:nvSpPr>
        <p:spPr>
          <a:xfrm>
            <a:off x="1532250" y="3582125"/>
            <a:ext cx="87819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Pentru a se realiza algoritmul de Random Forest cu Grid Search, se va avea în vedere optimizarea următorilor parametrii: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Char char="●"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mtry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: numărul de caracteristici incluse în fiecare nod al arborelui de decizie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Char char="●"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maxnodes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: numărul maxim de noduri terminale ale unui arbore de decizie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Char char="●"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ntrees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: numărul total de arbori de decizie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Char char="●"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nodesize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: numărul minim de observații pentru a se diviza un nod intern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97C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5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304" name="Google Shape;304;p25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05" name="Google Shape;305;p25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25"/>
          <p:cNvSpPr txBox="1"/>
          <p:nvPr/>
        </p:nvSpPr>
        <p:spPr>
          <a:xfrm>
            <a:off x="1287600" y="768096"/>
            <a:ext cx="1571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Parametrul</a:t>
            </a:r>
            <a:r>
              <a:rPr b="1" lang="en-US" sz="8000">
                <a:solidFill>
                  <a:srgbClr val="F2BB29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-US" sz="8000">
                <a:solidFill>
                  <a:srgbClr val="E397C1"/>
                </a:solidFill>
                <a:latin typeface="Titillium Web"/>
                <a:ea typeface="Titillium Web"/>
                <a:cs typeface="Titillium Web"/>
                <a:sym typeface="Titillium Web"/>
              </a:rPr>
              <a:t>mtry</a:t>
            </a:r>
            <a:endParaRPr sz="8000">
              <a:solidFill>
                <a:srgbClr val="E397C1"/>
              </a:solidFill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1068825" y="2025025"/>
            <a:ext cx="1632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mtry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 reprezintă numărul de caracteristici fiecare nod din arborele de decizie. Grila va fi cuprinsă de valori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de la 10 la 25. </a:t>
            </a:r>
            <a:endParaRPr b="1" sz="2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2962200"/>
            <a:ext cx="7019925" cy="6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/>
          <p:nvPr/>
        </p:nvSpPr>
        <p:spPr>
          <a:xfrm>
            <a:off x="2323100" y="5650250"/>
            <a:ext cx="943500" cy="297900"/>
          </a:xfrm>
          <a:prstGeom prst="ellipse">
            <a:avLst/>
          </a:prstGeom>
          <a:noFill/>
          <a:ln cap="flat" cmpd="sng" w="28575">
            <a:solidFill>
              <a:srgbClr val="D89A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5"/>
          <p:cNvCxnSpPr>
            <a:stCxn id="309" idx="6"/>
            <a:endCxn id="311" idx="1"/>
          </p:cNvCxnSpPr>
          <p:nvPr/>
        </p:nvCxnSpPr>
        <p:spPr>
          <a:xfrm flipH="1" rot="10800000">
            <a:off x="3266600" y="4980200"/>
            <a:ext cx="6054600" cy="819000"/>
          </a:xfrm>
          <a:prstGeom prst="straightConnector1">
            <a:avLst/>
          </a:prstGeom>
          <a:noFill/>
          <a:ln cap="flat" cmpd="sng" w="28575">
            <a:solidFill>
              <a:srgbClr val="E397C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5"/>
          <p:cNvSpPr txBox="1"/>
          <p:nvPr/>
        </p:nvSpPr>
        <p:spPr>
          <a:xfrm>
            <a:off x="9321225" y="3710150"/>
            <a:ext cx="8076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Se observă că acuratețea maximă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(0.9709)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 a modelului este înregistrată pentru un număr optim de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13 caracteristici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 ce vor fi considerate pentru construirea unui nod. Selectarea a 13 din 32 de variabile la fiecare divizare oferă un echilibru între diversitate și grad de retenție al informației.</a:t>
            </a:r>
            <a:endParaRPr sz="2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BB2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6"/>
          <p:cNvGrpSpPr/>
          <p:nvPr/>
        </p:nvGrpSpPr>
        <p:grpSpPr>
          <a:xfrm>
            <a:off x="416240" y="271578"/>
            <a:ext cx="17455636" cy="9599247"/>
            <a:chOff x="0" y="-38100"/>
            <a:chExt cx="4597339" cy="2528180"/>
          </a:xfrm>
        </p:grpSpPr>
        <p:sp>
          <p:nvSpPr>
            <p:cNvPr id="317" name="Google Shape;317;p26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18" name="Google Shape;318;p26"/>
            <p:cNvSpPr txBox="1"/>
            <p:nvPr/>
          </p:nvSpPr>
          <p:spPr>
            <a:xfrm>
              <a:off x="0" y="-38100"/>
              <a:ext cx="4597200" cy="25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26"/>
          <p:cNvSpPr txBox="1"/>
          <p:nvPr/>
        </p:nvSpPr>
        <p:spPr>
          <a:xfrm>
            <a:off x="1287600" y="768096"/>
            <a:ext cx="1571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Parametrul</a:t>
            </a:r>
            <a:r>
              <a:rPr b="1" lang="en-US" sz="8000">
                <a:solidFill>
                  <a:srgbClr val="F2BB29"/>
                </a:solidFill>
                <a:latin typeface="Titillium Web"/>
                <a:ea typeface="Titillium Web"/>
                <a:cs typeface="Titillium Web"/>
                <a:sym typeface="Titillium Web"/>
              </a:rPr>
              <a:t> maxnodes</a:t>
            </a:r>
            <a:endParaRPr sz="8000">
              <a:solidFill>
                <a:srgbClr val="F2BB29"/>
              </a:solidFill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1068825" y="2025025"/>
            <a:ext cx="1632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maxnodes 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este parametrul care setează numărul maxim de noduri terminale permise în fiecare arbore de decizie. </a:t>
            </a:r>
            <a:r>
              <a:rPr lang="en-US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Grila va fi cuprinsă de valori </a:t>
            </a:r>
            <a:r>
              <a:rPr b="1" lang="en-US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 la 100 la 500 (din 10 în 10). </a:t>
            </a:r>
            <a:endParaRPr sz="2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27" y="3279602"/>
            <a:ext cx="7536650" cy="57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/>
          <p:nvPr/>
        </p:nvSpPr>
        <p:spPr>
          <a:xfrm>
            <a:off x="3627800" y="8745150"/>
            <a:ext cx="1125300" cy="330900"/>
          </a:xfrm>
          <a:prstGeom prst="ellipse">
            <a:avLst/>
          </a:prstGeom>
          <a:noFill/>
          <a:ln cap="flat" cmpd="sng" w="28575">
            <a:solidFill>
              <a:srgbClr val="F2B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26"/>
          <p:cNvCxnSpPr>
            <a:stCxn id="322" idx="6"/>
            <a:endCxn id="324" idx="1"/>
          </p:cNvCxnSpPr>
          <p:nvPr/>
        </p:nvCxnSpPr>
        <p:spPr>
          <a:xfrm flipH="1" rot="10800000">
            <a:off x="4753100" y="5249400"/>
            <a:ext cx="4899000" cy="3661200"/>
          </a:xfrm>
          <a:prstGeom prst="straightConnector1">
            <a:avLst/>
          </a:prstGeom>
          <a:noFill/>
          <a:ln cap="flat" cmpd="sng" w="28575">
            <a:solidFill>
              <a:srgbClr val="F2BB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6"/>
          <p:cNvSpPr txBox="1"/>
          <p:nvPr/>
        </p:nvSpPr>
        <p:spPr>
          <a:xfrm>
            <a:off x="9652100" y="3710150"/>
            <a:ext cx="77454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Se observă că acuratețea maximă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(0.9573)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 a modelului este înregistrată pentru un număr optim de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500 noduri terminale 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permise pentru fiecare arbore de decizie creat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. Acest număr moderat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 permite modelului să captureze relații complexe din setul de date fără a deveni prea „specializat” pe datele de antrenament.</a:t>
            </a:r>
            <a:endParaRPr sz="2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7"/>
          <p:cNvGrpSpPr/>
          <p:nvPr/>
        </p:nvGrpSpPr>
        <p:grpSpPr>
          <a:xfrm>
            <a:off x="416240" y="271578"/>
            <a:ext cx="17455636" cy="9599247"/>
            <a:chOff x="0" y="-38100"/>
            <a:chExt cx="4597339" cy="2528180"/>
          </a:xfrm>
        </p:grpSpPr>
        <p:sp>
          <p:nvSpPr>
            <p:cNvPr id="330" name="Google Shape;330;p27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1" name="Google Shape;331;p27"/>
            <p:cNvSpPr txBox="1"/>
            <p:nvPr/>
          </p:nvSpPr>
          <p:spPr>
            <a:xfrm>
              <a:off x="0" y="-38100"/>
              <a:ext cx="4597200" cy="25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7"/>
          <p:cNvSpPr txBox="1"/>
          <p:nvPr/>
        </p:nvSpPr>
        <p:spPr>
          <a:xfrm>
            <a:off x="1287600" y="768096"/>
            <a:ext cx="1571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Parametrul</a:t>
            </a:r>
            <a:r>
              <a:rPr b="1" lang="en-US" sz="8000">
                <a:solidFill>
                  <a:srgbClr val="F2BB29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-US" sz="80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ntrees</a:t>
            </a:r>
            <a:endParaRPr sz="8000">
              <a:solidFill>
                <a:srgbClr val="6D9EEB"/>
              </a:solidFill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1068825" y="2025025"/>
            <a:ext cx="16328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ntrees 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definește numărul total de arbori de decizie care vor fi construiți de algoritmul Random Forest. </a:t>
            </a:r>
            <a:r>
              <a:rPr lang="en-US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Grila va fi cuprinsă de valori </a:t>
            </a:r>
            <a:r>
              <a:rPr b="1" lang="en-US" sz="25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 la 250 la 2000 (din 50 în 50). 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00" y="3499850"/>
            <a:ext cx="7935125" cy="4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/>
          <p:nvPr/>
        </p:nvSpPr>
        <p:spPr>
          <a:xfrm>
            <a:off x="4091225" y="8033475"/>
            <a:ext cx="1191600" cy="364200"/>
          </a:xfrm>
          <a:prstGeom prst="ellipse">
            <a:avLst/>
          </a:prstGeom>
          <a:noFill/>
          <a:ln cap="flat" cmpd="sng" w="28575">
            <a:solidFill>
              <a:srgbClr val="789D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9652100" y="3710150"/>
            <a:ext cx="77454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Se observă că acuratețea maximă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(0.9584)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 a modelului este înregistrată pentru un număr optim de 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2000 de arbori</a:t>
            </a:r>
            <a:r>
              <a:rPr b="1" lang="en-US" sz="25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total ce vor fi construiți de algoritm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lang="en-US" sz="2500">
                <a:latin typeface="Titillium Web"/>
                <a:ea typeface="Titillium Web"/>
                <a:cs typeface="Titillium Web"/>
                <a:sym typeface="Titillium Web"/>
              </a:rPr>
              <a:t>Acest număr ridicat de arbori poate duce la o acuratețe mai mare a modelului, deoarece predicțiile finale sunt agregate din mai multe estimări independente.</a:t>
            </a:r>
            <a:endParaRPr sz="25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7" name="Google Shape;337;p27"/>
          <p:cNvCxnSpPr>
            <a:stCxn id="335" idx="6"/>
            <a:endCxn id="336" idx="1"/>
          </p:cNvCxnSpPr>
          <p:nvPr/>
        </p:nvCxnSpPr>
        <p:spPr>
          <a:xfrm flipH="1" rot="10800000">
            <a:off x="5282825" y="5249475"/>
            <a:ext cx="4369200" cy="2966100"/>
          </a:xfrm>
          <a:prstGeom prst="straightConnector1">
            <a:avLst/>
          </a:prstGeom>
          <a:noFill/>
          <a:ln cap="flat" cmpd="sng" w="28575">
            <a:solidFill>
              <a:srgbClr val="5B85D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AEF6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343" name="Google Shape;343;p28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44" name="Google Shape;344;p28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28"/>
          <p:cNvSpPr txBox="1"/>
          <p:nvPr/>
        </p:nvSpPr>
        <p:spPr>
          <a:xfrm>
            <a:off x="1672198" y="768096"/>
            <a:ext cx="14943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Modelul optim</a:t>
            </a:r>
            <a:endParaRPr sz="8000">
              <a:solidFill>
                <a:schemeClr val="dk1"/>
              </a:solidFill>
            </a:endParaRPr>
          </a:p>
        </p:txBody>
      </p:sp>
      <p:grpSp>
        <p:nvGrpSpPr>
          <p:cNvPr id="346" name="Google Shape;346;p28"/>
          <p:cNvGrpSpPr/>
          <p:nvPr/>
        </p:nvGrpSpPr>
        <p:grpSpPr>
          <a:xfrm>
            <a:off x="1175925" y="2666426"/>
            <a:ext cx="5173924" cy="1231487"/>
            <a:chOff x="0" y="-38100"/>
            <a:chExt cx="2438345" cy="1120043"/>
          </a:xfrm>
        </p:grpSpPr>
        <p:sp>
          <p:nvSpPr>
            <p:cNvPr id="347" name="Google Shape;347;p28"/>
            <p:cNvSpPr/>
            <p:nvPr/>
          </p:nvSpPr>
          <p:spPr>
            <a:xfrm>
              <a:off x="0" y="0"/>
              <a:ext cx="2438345" cy="1081943"/>
            </a:xfrm>
            <a:custGeom>
              <a:rect b="b" l="l" r="r" t="t"/>
              <a:pathLst>
                <a:path extrusionOk="0" h="1081943" w="2438345">
                  <a:moveTo>
                    <a:pt x="76313" y="0"/>
                  </a:moveTo>
                  <a:lnTo>
                    <a:pt x="2362032" y="0"/>
                  </a:lnTo>
                  <a:cubicBezTo>
                    <a:pt x="2404179" y="0"/>
                    <a:pt x="2438345" y="34166"/>
                    <a:pt x="2438345" y="76313"/>
                  </a:cubicBezTo>
                  <a:lnTo>
                    <a:pt x="2438345" y="1005630"/>
                  </a:lnTo>
                  <a:cubicBezTo>
                    <a:pt x="2438345" y="1047777"/>
                    <a:pt x="2404179" y="1081943"/>
                    <a:pt x="2362032" y="1081943"/>
                  </a:cubicBezTo>
                  <a:lnTo>
                    <a:pt x="76313" y="1081943"/>
                  </a:lnTo>
                  <a:cubicBezTo>
                    <a:pt x="56073" y="1081943"/>
                    <a:pt x="36663" y="1073903"/>
                    <a:pt x="22352" y="1059592"/>
                  </a:cubicBezTo>
                  <a:cubicBezTo>
                    <a:pt x="8040" y="1045280"/>
                    <a:pt x="0" y="1025870"/>
                    <a:pt x="0" y="1005630"/>
                  </a:cubicBezTo>
                  <a:lnTo>
                    <a:pt x="0" y="76313"/>
                  </a:lnTo>
                  <a:cubicBezTo>
                    <a:pt x="0" y="56073"/>
                    <a:pt x="8040" y="36663"/>
                    <a:pt x="22352" y="22352"/>
                  </a:cubicBezTo>
                  <a:cubicBezTo>
                    <a:pt x="36663" y="8040"/>
                    <a:pt x="56073" y="0"/>
                    <a:pt x="7631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 txBox="1"/>
            <p:nvPr/>
          </p:nvSpPr>
          <p:spPr>
            <a:xfrm>
              <a:off x="0" y="-38100"/>
              <a:ext cx="2438345" cy="1120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375" lIns="28375" spcFirstLastPara="1" rIns="28375" wrap="square" tIns="283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8"/>
          <p:cNvSpPr/>
          <p:nvPr/>
        </p:nvSpPr>
        <p:spPr>
          <a:xfrm>
            <a:off x="2152370" y="2413736"/>
            <a:ext cx="3516446" cy="667257"/>
          </a:xfrm>
          <a:custGeom>
            <a:rect b="b" l="l" r="r" t="t"/>
            <a:pathLst>
              <a:path extrusionOk="0" h="314373" w="1656747">
                <a:moveTo>
                  <a:pt x="112315" y="0"/>
                </a:moveTo>
                <a:lnTo>
                  <a:pt x="1544432" y="0"/>
                </a:lnTo>
                <a:cubicBezTo>
                  <a:pt x="1574220" y="0"/>
                  <a:pt x="1602787" y="11833"/>
                  <a:pt x="1623850" y="32896"/>
                </a:cubicBezTo>
                <a:cubicBezTo>
                  <a:pt x="1644914" y="53959"/>
                  <a:pt x="1656747" y="82527"/>
                  <a:pt x="1656747" y="112315"/>
                </a:cubicBezTo>
                <a:lnTo>
                  <a:pt x="1656747" y="202058"/>
                </a:lnTo>
                <a:cubicBezTo>
                  <a:pt x="1656747" y="231845"/>
                  <a:pt x="1644914" y="260413"/>
                  <a:pt x="1623850" y="281476"/>
                </a:cubicBezTo>
                <a:cubicBezTo>
                  <a:pt x="1602787" y="302539"/>
                  <a:pt x="1574220" y="314373"/>
                  <a:pt x="1544432" y="314373"/>
                </a:cubicBezTo>
                <a:lnTo>
                  <a:pt x="112315" y="314373"/>
                </a:lnTo>
                <a:cubicBezTo>
                  <a:pt x="50285" y="314373"/>
                  <a:pt x="0" y="264087"/>
                  <a:pt x="0" y="202058"/>
                </a:cubicBezTo>
                <a:lnTo>
                  <a:pt x="0" y="112315"/>
                </a:lnTo>
                <a:cubicBezTo>
                  <a:pt x="0" y="50285"/>
                  <a:pt x="50285" y="0"/>
                  <a:pt x="112315" y="0"/>
                </a:cubicBezTo>
                <a:close/>
              </a:path>
            </a:pathLst>
          </a:custGeom>
          <a:solidFill>
            <a:srgbClr val="F2BB29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 txBox="1"/>
          <p:nvPr/>
        </p:nvSpPr>
        <p:spPr>
          <a:xfrm>
            <a:off x="2706521" y="2531964"/>
            <a:ext cx="2407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latin typeface="Titillium Web"/>
                <a:ea typeface="Titillium Web"/>
                <a:cs typeface="Titillium Web"/>
                <a:sym typeface="Titillium Web"/>
              </a:rPr>
              <a:t>maxnodes</a:t>
            </a:r>
            <a:endParaRPr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6851475" y="2666426"/>
            <a:ext cx="4879494" cy="1231487"/>
            <a:chOff x="0" y="-38100"/>
            <a:chExt cx="2299587" cy="1120043"/>
          </a:xfrm>
        </p:grpSpPr>
        <p:sp>
          <p:nvSpPr>
            <p:cNvPr id="352" name="Google Shape;352;p28"/>
            <p:cNvSpPr/>
            <p:nvPr/>
          </p:nvSpPr>
          <p:spPr>
            <a:xfrm>
              <a:off x="0" y="0"/>
              <a:ext cx="2299587" cy="1081943"/>
            </a:xfrm>
            <a:custGeom>
              <a:rect b="b" l="l" r="r" t="t"/>
              <a:pathLst>
                <a:path extrusionOk="0" h="1081943" w="2299587">
                  <a:moveTo>
                    <a:pt x="80918" y="0"/>
                  </a:moveTo>
                  <a:lnTo>
                    <a:pt x="2218669" y="0"/>
                  </a:lnTo>
                  <a:cubicBezTo>
                    <a:pt x="2240130" y="0"/>
                    <a:pt x="2260712" y="8525"/>
                    <a:pt x="2275887" y="23700"/>
                  </a:cubicBezTo>
                  <a:cubicBezTo>
                    <a:pt x="2291062" y="38875"/>
                    <a:pt x="2299587" y="59457"/>
                    <a:pt x="2299587" y="80918"/>
                  </a:cubicBezTo>
                  <a:lnTo>
                    <a:pt x="2299587" y="1001025"/>
                  </a:lnTo>
                  <a:cubicBezTo>
                    <a:pt x="2299587" y="1045715"/>
                    <a:pt x="2263359" y="1081943"/>
                    <a:pt x="2218669" y="1081943"/>
                  </a:cubicBezTo>
                  <a:lnTo>
                    <a:pt x="80918" y="1081943"/>
                  </a:lnTo>
                  <a:cubicBezTo>
                    <a:pt x="36228" y="1081943"/>
                    <a:pt x="0" y="1045715"/>
                    <a:pt x="0" y="1001025"/>
                  </a:cubicBezTo>
                  <a:lnTo>
                    <a:pt x="0" y="80918"/>
                  </a:lnTo>
                  <a:cubicBezTo>
                    <a:pt x="0" y="36228"/>
                    <a:pt x="36228" y="0"/>
                    <a:pt x="8091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 txBox="1"/>
            <p:nvPr/>
          </p:nvSpPr>
          <p:spPr>
            <a:xfrm>
              <a:off x="0" y="-38100"/>
              <a:ext cx="2299587" cy="1120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375" lIns="28375" spcFirstLastPara="1" rIns="28375" wrap="square" tIns="283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8"/>
          <p:cNvSpPr/>
          <p:nvPr/>
        </p:nvSpPr>
        <p:spPr>
          <a:xfrm>
            <a:off x="7533488" y="2413736"/>
            <a:ext cx="3516446" cy="667257"/>
          </a:xfrm>
          <a:custGeom>
            <a:rect b="b" l="l" r="r" t="t"/>
            <a:pathLst>
              <a:path extrusionOk="0" h="314373" w="1656747">
                <a:moveTo>
                  <a:pt x="112315" y="0"/>
                </a:moveTo>
                <a:lnTo>
                  <a:pt x="1544432" y="0"/>
                </a:lnTo>
                <a:cubicBezTo>
                  <a:pt x="1574220" y="0"/>
                  <a:pt x="1602787" y="11833"/>
                  <a:pt x="1623850" y="32896"/>
                </a:cubicBezTo>
                <a:cubicBezTo>
                  <a:pt x="1644914" y="53959"/>
                  <a:pt x="1656747" y="82527"/>
                  <a:pt x="1656747" y="112315"/>
                </a:cubicBezTo>
                <a:lnTo>
                  <a:pt x="1656747" y="202058"/>
                </a:lnTo>
                <a:cubicBezTo>
                  <a:pt x="1656747" y="231845"/>
                  <a:pt x="1644914" y="260413"/>
                  <a:pt x="1623850" y="281476"/>
                </a:cubicBezTo>
                <a:cubicBezTo>
                  <a:pt x="1602787" y="302539"/>
                  <a:pt x="1574220" y="314373"/>
                  <a:pt x="1544432" y="314373"/>
                </a:cubicBezTo>
                <a:lnTo>
                  <a:pt x="112315" y="314373"/>
                </a:lnTo>
                <a:cubicBezTo>
                  <a:pt x="50285" y="314373"/>
                  <a:pt x="0" y="264087"/>
                  <a:pt x="0" y="202058"/>
                </a:cubicBezTo>
                <a:lnTo>
                  <a:pt x="0" y="112315"/>
                </a:lnTo>
                <a:cubicBezTo>
                  <a:pt x="0" y="50285"/>
                  <a:pt x="50285" y="0"/>
                  <a:pt x="112315" y="0"/>
                </a:cubicBezTo>
                <a:close/>
              </a:path>
            </a:pathLst>
          </a:custGeom>
          <a:solidFill>
            <a:srgbClr val="6D9EEB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8087639" y="2531964"/>
            <a:ext cx="2407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latin typeface="Titillium Web"/>
                <a:ea typeface="Titillium Web"/>
                <a:cs typeface="Titillium Web"/>
                <a:sym typeface="Titillium Web"/>
              </a:rPr>
              <a:t>ntrees</a:t>
            </a:r>
            <a:endParaRPr/>
          </a:p>
        </p:txBody>
      </p:sp>
      <p:grpSp>
        <p:nvGrpSpPr>
          <p:cNvPr id="356" name="Google Shape;356;p28"/>
          <p:cNvGrpSpPr/>
          <p:nvPr/>
        </p:nvGrpSpPr>
        <p:grpSpPr>
          <a:xfrm>
            <a:off x="12232575" y="2666426"/>
            <a:ext cx="4879494" cy="1231487"/>
            <a:chOff x="0" y="-38100"/>
            <a:chExt cx="2299587" cy="1120043"/>
          </a:xfrm>
        </p:grpSpPr>
        <p:sp>
          <p:nvSpPr>
            <p:cNvPr id="357" name="Google Shape;357;p28"/>
            <p:cNvSpPr/>
            <p:nvPr/>
          </p:nvSpPr>
          <p:spPr>
            <a:xfrm>
              <a:off x="0" y="0"/>
              <a:ext cx="2299587" cy="1081943"/>
            </a:xfrm>
            <a:custGeom>
              <a:rect b="b" l="l" r="r" t="t"/>
              <a:pathLst>
                <a:path extrusionOk="0" h="1081943" w="2299587">
                  <a:moveTo>
                    <a:pt x="80918" y="0"/>
                  </a:moveTo>
                  <a:lnTo>
                    <a:pt x="2218669" y="0"/>
                  </a:lnTo>
                  <a:cubicBezTo>
                    <a:pt x="2240130" y="0"/>
                    <a:pt x="2260712" y="8525"/>
                    <a:pt x="2275887" y="23700"/>
                  </a:cubicBezTo>
                  <a:cubicBezTo>
                    <a:pt x="2291062" y="38875"/>
                    <a:pt x="2299587" y="59457"/>
                    <a:pt x="2299587" y="80918"/>
                  </a:cubicBezTo>
                  <a:lnTo>
                    <a:pt x="2299587" y="1001025"/>
                  </a:lnTo>
                  <a:cubicBezTo>
                    <a:pt x="2299587" y="1045715"/>
                    <a:pt x="2263359" y="1081943"/>
                    <a:pt x="2218669" y="1081943"/>
                  </a:cubicBezTo>
                  <a:lnTo>
                    <a:pt x="80918" y="1081943"/>
                  </a:lnTo>
                  <a:cubicBezTo>
                    <a:pt x="36228" y="1081943"/>
                    <a:pt x="0" y="1045715"/>
                    <a:pt x="0" y="1001025"/>
                  </a:cubicBezTo>
                  <a:lnTo>
                    <a:pt x="0" y="80918"/>
                  </a:lnTo>
                  <a:cubicBezTo>
                    <a:pt x="0" y="36228"/>
                    <a:pt x="36228" y="0"/>
                    <a:pt x="8091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 txBox="1"/>
            <p:nvPr/>
          </p:nvSpPr>
          <p:spPr>
            <a:xfrm>
              <a:off x="0" y="-38100"/>
              <a:ext cx="2299587" cy="1120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375" lIns="28375" spcFirstLastPara="1" rIns="28375" wrap="square" tIns="283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2914605" y="2413736"/>
            <a:ext cx="3516446" cy="667257"/>
          </a:xfrm>
          <a:custGeom>
            <a:rect b="b" l="l" r="r" t="t"/>
            <a:pathLst>
              <a:path extrusionOk="0" h="314373" w="1656747">
                <a:moveTo>
                  <a:pt x="112315" y="0"/>
                </a:moveTo>
                <a:lnTo>
                  <a:pt x="1544432" y="0"/>
                </a:lnTo>
                <a:cubicBezTo>
                  <a:pt x="1574220" y="0"/>
                  <a:pt x="1602787" y="11833"/>
                  <a:pt x="1623850" y="32896"/>
                </a:cubicBezTo>
                <a:cubicBezTo>
                  <a:pt x="1644914" y="53959"/>
                  <a:pt x="1656747" y="82527"/>
                  <a:pt x="1656747" y="112315"/>
                </a:cubicBezTo>
                <a:lnTo>
                  <a:pt x="1656747" y="202058"/>
                </a:lnTo>
                <a:cubicBezTo>
                  <a:pt x="1656747" y="231845"/>
                  <a:pt x="1644914" y="260413"/>
                  <a:pt x="1623850" y="281476"/>
                </a:cubicBezTo>
                <a:cubicBezTo>
                  <a:pt x="1602787" y="302539"/>
                  <a:pt x="1574220" y="314373"/>
                  <a:pt x="1544432" y="314373"/>
                </a:cubicBezTo>
                <a:lnTo>
                  <a:pt x="112315" y="314373"/>
                </a:lnTo>
                <a:cubicBezTo>
                  <a:pt x="50285" y="314373"/>
                  <a:pt x="0" y="264087"/>
                  <a:pt x="0" y="202058"/>
                </a:cubicBezTo>
                <a:lnTo>
                  <a:pt x="0" y="112315"/>
                </a:lnTo>
                <a:cubicBezTo>
                  <a:pt x="0" y="50285"/>
                  <a:pt x="50285" y="0"/>
                  <a:pt x="112315" y="0"/>
                </a:cubicBezTo>
                <a:close/>
              </a:path>
            </a:pathLst>
          </a:custGeom>
          <a:solidFill>
            <a:srgbClr val="E397C1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13468756" y="2531964"/>
            <a:ext cx="2407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latin typeface="Titillium Web"/>
                <a:ea typeface="Titillium Web"/>
                <a:cs typeface="Titillium Web"/>
                <a:sym typeface="Titillium Web"/>
              </a:rPr>
              <a:t>mtry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1672198" y="4267276"/>
            <a:ext cx="1494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Pentru acest algoritm, se obține următoarea matrice de confuzie: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1243001" y="3265975"/>
            <a:ext cx="51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500 de noduri terminale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6880600" y="3265975"/>
            <a:ext cx="48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2000 de arbori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12214600" y="3265975"/>
            <a:ext cx="48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13 variabile</a:t>
            </a:r>
            <a:endParaRPr/>
          </a:p>
        </p:txBody>
      </p:sp>
      <p:graphicFrame>
        <p:nvGraphicFramePr>
          <p:cNvPr id="365" name="Google Shape;365;p28"/>
          <p:cNvGraphicFramePr/>
          <p:nvPr/>
        </p:nvGraphicFramePr>
        <p:xfrm>
          <a:off x="6704238" y="50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{85F59699-F240-4D32-8A22-8201E96E98FB}</a:tableStyleId>
              </a:tblPr>
              <a:tblGrid>
                <a:gridCol w="750950"/>
                <a:gridCol w="1274475"/>
                <a:gridCol w="1279775"/>
                <a:gridCol w="157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class error</a:t>
                      </a:r>
                      <a:endParaRPr b="1"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20728</a:t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847</a:t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0.03925840</a:t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1098</a:t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22132</a:t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0.04726647</a:t>
                      </a:r>
                      <a:endParaRPr sz="2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28"/>
          <p:cNvSpPr txBox="1"/>
          <p:nvPr/>
        </p:nvSpPr>
        <p:spPr>
          <a:xfrm>
            <a:off x="1672198" y="6934276"/>
            <a:ext cx="1494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Utilizând formula </a:t>
            </a:r>
            <a:r>
              <a:rPr i="1" lang="en-US" sz="2800">
                <a:latin typeface="Titillium Web"/>
                <a:ea typeface="Titillium Web"/>
                <a:cs typeface="Titillium Web"/>
                <a:sym typeface="Titillium Web"/>
              </a:rPr>
              <a:t>(True Positive+True Negatives)/Total Observații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, vom obține o </a:t>
            </a: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acuratețe de 0.9565.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59AED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9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372" name="Google Shape;372;p29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73" name="Google Shape;373;p29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4" name="Google Shape;374;p29"/>
          <p:cNvCxnSpPr/>
          <p:nvPr/>
        </p:nvCxnSpPr>
        <p:spPr>
          <a:xfrm>
            <a:off x="10853899" y="416240"/>
            <a:ext cx="0" cy="9433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5" name="Google Shape;375;p29"/>
          <p:cNvGrpSpPr/>
          <p:nvPr/>
        </p:nvGrpSpPr>
        <p:grpSpPr>
          <a:xfrm>
            <a:off x="9929804" y="1028700"/>
            <a:ext cx="1819615" cy="1819615"/>
            <a:chOff x="0" y="0"/>
            <a:chExt cx="812800" cy="812800"/>
          </a:xfrm>
        </p:grpSpPr>
        <p:sp>
          <p:nvSpPr>
            <p:cNvPr id="376" name="Google Shape;376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4A4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29"/>
          <p:cNvGrpSpPr/>
          <p:nvPr/>
        </p:nvGrpSpPr>
        <p:grpSpPr>
          <a:xfrm>
            <a:off x="9929804" y="3165361"/>
            <a:ext cx="1819615" cy="1819615"/>
            <a:chOff x="0" y="0"/>
            <a:chExt cx="812800" cy="812800"/>
          </a:xfrm>
        </p:grpSpPr>
        <p:sp>
          <p:nvSpPr>
            <p:cNvPr id="379" name="Google Shape;379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C0FA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29"/>
          <p:cNvGrpSpPr/>
          <p:nvPr/>
        </p:nvGrpSpPr>
        <p:grpSpPr>
          <a:xfrm>
            <a:off x="9929804" y="5302023"/>
            <a:ext cx="1819615" cy="1819615"/>
            <a:chOff x="0" y="0"/>
            <a:chExt cx="812800" cy="812800"/>
          </a:xfrm>
        </p:grpSpPr>
        <p:sp>
          <p:nvSpPr>
            <p:cNvPr id="382" name="Google Shape;382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57C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29"/>
          <p:cNvGrpSpPr/>
          <p:nvPr/>
        </p:nvGrpSpPr>
        <p:grpSpPr>
          <a:xfrm>
            <a:off x="9929804" y="7438684"/>
            <a:ext cx="1819615" cy="1819615"/>
            <a:chOff x="0" y="0"/>
            <a:chExt cx="812800" cy="812800"/>
          </a:xfrm>
        </p:grpSpPr>
        <p:sp>
          <p:nvSpPr>
            <p:cNvPr id="385" name="Google Shape;385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E1E1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29"/>
          <p:cNvSpPr txBox="1"/>
          <p:nvPr/>
        </p:nvSpPr>
        <p:spPr>
          <a:xfrm>
            <a:off x="1153266" y="840728"/>
            <a:ext cx="8137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Caracteristicile cu cea mai mare importanță</a:t>
            </a:r>
            <a:endParaRPr sz="6800">
              <a:solidFill>
                <a:schemeClr val="dk1"/>
              </a:solidFill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12064725" y="7438675"/>
            <a:ext cx="55149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Titillium Web"/>
                <a:ea typeface="Titillium Web"/>
                <a:cs typeface="Titillium Web"/>
                <a:sym typeface="Titillium Web"/>
              </a:rPr>
              <a:t>past_w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 - </a:t>
            </a:r>
            <a:r>
              <a:rPr i="1" lang="en-US" sz="2400">
                <a:latin typeface="Titillium Web"/>
                <a:ea typeface="Titillium Web"/>
                <a:cs typeface="Titillium Web"/>
                <a:sym typeface="Titillium Web"/>
              </a:rPr>
              <a:t>Numărul de cuvinte cu orientare spre trecut</a:t>
            </a:r>
            <a:br>
              <a:rPr i="1" lang="en-US" sz="26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Cuvintele orientate spre trecut sunt, în general, utilizate pentru a crea context istoric și pentru a oferi informații adiționale.</a:t>
            </a:r>
            <a:endParaRPr sz="1800"/>
          </a:p>
        </p:txBody>
      </p:sp>
      <p:sp>
        <p:nvSpPr>
          <p:cNvPr id="389" name="Google Shape;389;p29"/>
          <p:cNvSpPr txBox="1"/>
          <p:nvPr/>
        </p:nvSpPr>
        <p:spPr>
          <a:xfrm>
            <a:off x="12064726" y="5302000"/>
            <a:ext cx="55149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Titillium Web"/>
                <a:ea typeface="Titillium Web"/>
                <a:cs typeface="Titillium Web"/>
                <a:sym typeface="Titillium Web"/>
              </a:rPr>
              <a:t>flesch_kincaid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 - </a:t>
            </a:r>
            <a:r>
              <a:rPr i="1" lang="en-US" sz="2400">
                <a:latin typeface="Titillium Web"/>
                <a:ea typeface="Titillium Web"/>
                <a:cs typeface="Titillium Web"/>
                <a:sym typeface="Titillium Web"/>
              </a:rPr>
              <a:t>Indicele Flesch </a:t>
            </a:r>
            <a:r>
              <a:rPr i="1" lang="en-US" sz="2400">
                <a:latin typeface="Titillium Web"/>
                <a:ea typeface="Titillium Web"/>
                <a:cs typeface="Titillium Web"/>
                <a:sym typeface="Titillium Web"/>
              </a:rPr>
              <a:t>Kincaid</a:t>
            </a:r>
            <a:br>
              <a:rPr i="1" lang="en-US" sz="26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Indicele Flesch Kincaid măsoară complexitatea textului din punct de vedere al puterii de înțelegere a informației. Un indice mai ridicat va indica un nivel mai ridicat de expertiză din partea scriitorului</a:t>
            </a:r>
            <a:endParaRPr sz="1800"/>
          </a:p>
        </p:txBody>
      </p:sp>
      <p:sp>
        <p:nvSpPr>
          <p:cNvPr id="390" name="Google Shape;390;p29"/>
          <p:cNvSpPr txBox="1"/>
          <p:nvPr/>
        </p:nvSpPr>
        <p:spPr>
          <a:xfrm>
            <a:off x="12064725" y="3165350"/>
            <a:ext cx="5514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latin typeface="Titillium Web"/>
                <a:ea typeface="Titillium Web"/>
                <a:cs typeface="Titillium Web"/>
                <a:sym typeface="Titillium Web"/>
              </a:rPr>
              <a:t>topic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- </a:t>
            </a:r>
            <a:r>
              <a:rPr i="1" lang="en-US" sz="2600">
                <a:latin typeface="Titillium Web"/>
                <a:ea typeface="Titillium Web"/>
                <a:cs typeface="Titillium Web"/>
                <a:sym typeface="Titillium Web"/>
              </a:rPr>
              <a:t>Subiectul știrii</a:t>
            </a:r>
            <a:endParaRPr i="1" sz="2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Anumite subiecte de știri sunt mai des abordate de știrile false, a căror scop general este dezinformarea și manipularea mulțimii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12064725" y="1028700"/>
            <a:ext cx="551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latin typeface="Titillium Web"/>
                <a:ea typeface="Titillium Web"/>
                <a:cs typeface="Titillium Web"/>
                <a:sym typeface="Titillium Web"/>
              </a:rPr>
              <a:t>t_word_count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 - </a:t>
            </a:r>
            <a:r>
              <a:rPr i="1" lang="en-US" sz="2400">
                <a:latin typeface="Titillium Web"/>
                <a:ea typeface="Titillium Web"/>
                <a:cs typeface="Titillium Web"/>
                <a:sym typeface="Titillium Web"/>
              </a:rPr>
              <a:t>Numărul de cuvinte din titlu</a:t>
            </a:r>
            <a:br>
              <a:rPr i="1" lang="en-US" sz="26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În general, știrile false tind să conțină mai multe cuvinte în titlu pentru a crea un nivel de confuzie și a-l convinge pe cititor să citească și conținutul știrii</a:t>
            </a:r>
            <a:endParaRPr sz="1800"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428" y="1383150"/>
            <a:ext cx="1084944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7869" y="3525904"/>
            <a:ext cx="727613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1608" y="5676037"/>
            <a:ext cx="1000134" cy="1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8093" y="7822075"/>
            <a:ext cx="847164" cy="9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 rotWithShape="1">
          <a:blip r:embed="rId7">
            <a:alphaModFix/>
          </a:blip>
          <a:srcRect b="0" l="0" r="47101" t="13103"/>
          <a:stretch/>
        </p:blipFill>
        <p:spPr>
          <a:xfrm>
            <a:off x="4598775" y="3250450"/>
            <a:ext cx="3777600" cy="62056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999" y="5783949"/>
            <a:ext cx="5874174" cy="44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5B5B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0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403" name="Google Shape;403;p30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4" name="Google Shape;404;p30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30"/>
          <p:cNvSpPr/>
          <p:nvPr/>
        </p:nvSpPr>
        <p:spPr>
          <a:xfrm rot="-847260">
            <a:off x="1405353" y="714497"/>
            <a:ext cx="2072269" cy="2109062"/>
          </a:xfrm>
          <a:custGeom>
            <a:rect b="b" l="l" r="r" t="t"/>
            <a:pathLst>
              <a:path extrusionOk="0" h="5055725" w="5055725">
                <a:moveTo>
                  <a:pt x="0" y="0"/>
                </a:moveTo>
                <a:lnTo>
                  <a:pt x="5055725" y="0"/>
                </a:lnTo>
                <a:lnTo>
                  <a:pt x="5055725" y="5055725"/>
                </a:lnTo>
                <a:lnTo>
                  <a:pt x="0" y="5055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p30"/>
          <p:cNvSpPr txBox="1"/>
          <p:nvPr/>
        </p:nvSpPr>
        <p:spPr>
          <a:xfrm>
            <a:off x="3741000" y="1153278"/>
            <a:ext cx="1080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Bibliografie selectivă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1183875" y="2820150"/>
            <a:ext cx="15684000" cy="6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AutoNum type="arabicPeriod"/>
            </a:pPr>
            <a:r>
              <a:rPr lang="en-US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Hamid, A. și alții, 2020. Fake news detection in social media using graph neural networks and NLP techniques: A COVID-19 use-case. MediaEval Benchmarking Initiative for Multimedia Evaluation.</a:t>
            </a:r>
            <a:endParaRPr sz="2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AutoNum type="arabicPeriod"/>
            </a:pPr>
            <a:r>
              <a:rPr lang="en-US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Kalameyets, M. și alții, 2021. Social networks bot detection using Benford’s law. SIN 2020: 13th International Conference on Security of Information and Networks, pp. 1-8.</a:t>
            </a:r>
            <a:endParaRPr sz="2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AutoNum type="arabicPeriod"/>
            </a:pPr>
            <a:r>
              <a:rPr lang="en-US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Khanam, Z., Alwasel, B., Sirafi, H. &amp; Rashid, M., 2021. Fake News Detection Using Machine Learning approaches: A systematic Review. IOP Conference Series: Materials Science and Engineering, Volumul 1099, pp. 230-234.</a:t>
            </a:r>
            <a:endParaRPr sz="2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AutoNum type="arabicPeriod"/>
            </a:pPr>
            <a:r>
              <a:rPr lang="en-US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Oshikawa, R., Qian, J. &amp; Yang Wang, W., 2020. A Survey on Natural Language Processing for Fake News Detection. Proceedings of the 12th Language Resources and Evaluation Conference, pp. 6086-6093.</a:t>
            </a:r>
            <a:endParaRPr sz="2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AutoNum type="arabicPeriod"/>
            </a:pPr>
            <a:r>
              <a:rPr lang="en-US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Zhang, X. &amp; Ghorbani, A., 2020. An overview of online fake news: Characterization, detection, and discussion. Information Processing and Management, 57(2).</a:t>
            </a:r>
            <a:endParaRPr sz="2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AutoNum type="arabicPeriod"/>
            </a:pPr>
            <a:r>
              <a:rPr lang="en-US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Zhang, X., Habibi Lashkari, A. &amp; Ghorbani, A., 2017. A Lightweight Online Advertising Classification System using Lexical-based Features. Proceedings of the 14th International Joint Conference on e-Business and Telecommunications, Volumul 0ICETE, pp. 486-494.</a:t>
            </a:r>
            <a:endParaRPr sz="2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5B5B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4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2" name="Google Shape;102;p14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>
            <a:off x="5555883" y="1164225"/>
            <a:ext cx="7176234" cy="1973064"/>
          </a:xfrm>
          <a:custGeom>
            <a:rect b="b" l="l" r="r" t="t"/>
            <a:pathLst>
              <a:path extrusionOk="0" h="670540" w="2595383">
                <a:moveTo>
                  <a:pt x="0" y="0"/>
                </a:moveTo>
                <a:lnTo>
                  <a:pt x="2595384" y="0"/>
                </a:lnTo>
                <a:lnTo>
                  <a:pt x="2595384" y="670539"/>
                </a:lnTo>
                <a:lnTo>
                  <a:pt x="0" y="670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4"/>
          <p:cNvSpPr txBox="1"/>
          <p:nvPr/>
        </p:nvSpPr>
        <p:spPr>
          <a:xfrm>
            <a:off x="6563250" y="1189200"/>
            <a:ext cx="51615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8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CUPRINS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815250" y="3708525"/>
            <a:ext cx="62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5B79D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Stadiul actual al cercetării</a:t>
            </a:r>
            <a:endParaRPr sz="4000">
              <a:solidFill>
                <a:srgbClr val="65B79D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652494" y="3401430"/>
            <a:ext cx="703757" cy="1015922"/>
          </a:xfrm>
          <a:custGeom>
            <a:rect b="b" l="l" r="r" t="t"/>
            <a:pathLst>
              <a:path extrusionOk="0" h="1015922" w="703757">
                <a:moveTo>
                  <a:pt x="0" y="0"/>
                </a:moveTo>
                <a:lnTo>
                  <a:pt x="703757" y="0"/>
                </a:lnTo>
                <a:lnTo>
                  <a:pt x="703757" y="1015923"/>
                </a:lnTo>
                <a:lnTo>
                  <a:pt x="0" y="1015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564257" y="4957096"/>
            <a:ext cx="880235" cy="954890"/>
          </a:xfrm>
          <a:custGeom>
            <a:rect b="b" l="l" r="r" t="t"/>
            <a:pathLst>
              <a:path extrusionOk="0" h="954890" w="880235">
                <a:moveTo>
                  <a:pt x="0" y="0"/>
                </a:moveTo>
                <a:lnTo>
                  <a:pt x="880235" y="0"/>
                </a:lnTo>
                <a:lnTo>
                  <a:pt x="880235" y="954891"/>
                </a:lnTo>
                <a:lnTo>
                  <a:pt x="0" y="954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4"/>
          <p:cNvSpPr/>
          <p:nvPr/>
        </p:nvSpPr>
        <p:spPr>
          <a:xfrm>
            <a:off x="1575914" y="6451718"/>
            <a:ext cx="856905" cy="942596"/>
          </a:xfrm>
          <a:custGeom>
            <a:rect b="b" l="l" r="r" t="t"/>
            <a:pathLst>
              <a:path extrusionOk="0" h="942596" w="856905">
                <a:moveTo>
                  <a:pt x="0" y="0"/>
                </a:moveTo>
                <a:lnTo>
                  <a:pt x="856905" y="0"/>
                </a:lnTo>
                <a:lnTo>
                  <a:pt x="856905" y="942596"/>
                </a:lnTo>
                <a:lnTo>
                  <a:pt x="0" y="942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4"/>
          <p:cNvSpPr txBox="1"/>
          <p:nvPr/>
        </p:nvSpPr>
        <p:spPr>
          <a:xfrm>
            <a:off x="2815250" y="5215350"/>
            <a:ext cx="62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BB29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Metodologia cercetării</a:t>
            </a:r>
            <a:endParaRPr sz="4000">
              <a:solidFill>
                <a:srgbClr val="F2BB29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815250" y="6722175"/>
            <a:ext cx="77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B59AED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Rezultatele empirice ale cercetării</a:t>
            </a:r>
            <a:endParaRPr sz="4000">
              <a:solidFill>
                <a:srgbClr val="B59AED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B79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5"/>
          <p:cNvGrpSpPr/>
          <p:nvPr/>
        </p:nvGrpSpPr>
        <p:grpSpPr>
          <a:xfrm>
            <a:off x="416240" y="271578"/>
            <a:ext cx="17455636" cy="9599247"/>
            <a:chOff x="0" y="-38100"/>
            <a:chExt cx="4597339" cy="2528180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7" name="Google Shape;117;p15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5"/>
          <p:cNvSpPr txBox="1"/>
          <p:nvPr/>
        </p:nvSpPr>
        <p:spPr>
          <a:xfrm>
            <a:off x="7245650" y="4392425"/>
            <a:ext cx="48585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Articolul evidențiază că detecția știrilor false prin metode convenționale este costisitoare și subiectivă, motiv pentru care utilizarea tehnologiilor de machine learning devine tot mai relevantă. Propunerile recente includ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implementarea unor clase intermediare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și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abordarea detecției ca o problemă de regresie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Modelele LSTM par să ofere cea mai bună performanță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, însă aceasta nu este cu mult mai ridicată a modelelor clasice de Machine Learning, precum random forest, 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, etc.</a:t>
            </a:r>
            <a:endParaRPr sz="1800"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7219250" y="2277700"/>
            <a:ext cx="4858492" cy="1914915"/>
            <a:chOff x="0" y="0"/>
            <a:chExt cx="5872709" cy="1453446"/>
          </a:xfrm>
        </p:grpSpPr>
        <p:sp>
          <p:nvSpPr>
            <p:cNvPr id="120" name="Google Shape;120;p15"/>
            <p:cNvSpPr/>
            <p:nvPr/>
          </p:nvSpPr>
          <p:spPr>
            <a:xfrm rot="10800000">
              <a:off x="0" y="0"/>
              <a:ext cx="5872709" cy="1453446"/>
            </a:xfrm>
            <a:custGeom>
              <a:rect b="b" l="l" r="r" t="t"/>
              <a:pathLst>
                <a:path extrusionOk="0" h="1453446" w="5872709">
                  <a:moveTo>
                    <a:pt x="0" y="0"/>
                  </a:moveTo>
                  <a:lnTo>
                    <a:pt x="5872709" y="0"/>
                  </a:lnTo>
                  <a:lnTo>
                    <a:pt x="5872709" y="1453446"/>
                  </a:lnTo>
                  <a:lnTo>
                    <a:pt x="0" y="14534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21" name="Google Shape;121;p15"/>
            <p:cNvGrpSpPr/>
            <p:nvPr/>
          </p:nvGrpSpPr>
          <p:grpSpPr>
            <a:xfrm>
              <a:off x="751806" y="280791"/>
              <a:ext cx="4301360" cy="926995"/>
              <a:chOff x="0" y="-38100"/>
              <a:chExt cx="849651" cy="18311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0" y="0"/>
                <a:ext cx="849651" cy="145010"/>
              </a:xfrm>
              <a:custGeom>
                <a:rect b="b" l="l" r="r" t="t"/>
                <a:pathLst>
                  <a:path extrusionOk="0" h="145010" w="849651">
                    <a:moveTo>
                      <a:pt x="0" y="0"/>
                    </a:moveTo>
                    <a:lnTo>
                      <a:pt x="849651" y="0"/>
                    </a:lnTo>
                    <a:lnTo>
                      <a:pt x="849651" y="145010"/>
                    </a:lnTo>
                    <a:lnTo>
                      <a:pt x="0" y="145010"/>
                    </a:lnTo>
                    <a:close/>
                  </a:path>
                </a:pathLst>
              </a:custGeom>
              <a:solidFill>
                <a:srgbClr val="A9A8F4"/>
              </a:solidFill>
              <a:ln>
                <a:noFill/>
              </a:ln>
            </p:spPr>
          </p:sp>
          <p:sp>
            <p:nvSpPr>
              <p:cNvPr id="123" name="Google Shape;123;p15"/>
              <p:cNvSpPr txBox="1"/>
              <p:nvPr/>
            </p:nvSpPr>
            <p:spPr>
              <a:xfrm>
                <a:off x="0" y="-38100"/>
                <a:ext cx="849651" cy="18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" name="Google Shape;124;p15"/>
          <p:cNvGrpSpPr/>
          <p:nvPr/>
        </p:nvGrpSpPr>
        <p:grpSpPr>
          <a:xfrm>
            <a:off x="12786625" y="2277703"/>
            <a:ext cx="4404532" cy="1914915"/>
            <a:chOff x="0" y="0"/>
            <a:chExt cx="5872709" cy="1453446"/>
          </a:xfrm>
        </p:grpSpPr>
        <p:sp>
          <p:nvSpPr>
            <p:cNvPr id="125" name="Google Shape;125;p15"/>
            <p:cNvSpPr/>
            <p:nvPr/>
          </p:nvSpPr>
          <p:spPr>
            <a:xfrm rot="10800000">
              <a:off x="0" y="0"/>
              <a:ext cx="5872709" cy="1453446"/>
            </a:xfrm>
            <a:custGeom>
              <a:rect b="b" l="l" r="r" t="t"/>
              <a:pathLst>
                <a:path extrusionOk="0" h="1453446" w="5872709">
                  <a:moveTo>
                    <a:pt x="0" y="0"/>
                  </a:moveTo>
                  <a:lnTo>
                    <a:pt x="5872709" y="0"/>
                  </a:lnTo>
                  <a:lnTo>
                    <a:pt x="5872709" y="1453446"/>
                  </a:lnTo>
                  <a:lnTo>
                    <a:pt x="0" y="14534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26" name="Google Shape;126;p15"/>
            <p:cNvGrpSpPr/>
            <p:nvPr/>
          </p:nvGrpSpPr>
          <p:grpSpPr>
            <a:xfrm>
              <a:off x="751806" y="280791"/>
              <a:ext cx="4301360" cy="926995"/>
              <a:chOff x="0" y="-38100"/>
              <a:chExt cx="849651" cy="18311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0" y="0"/>
                <a:ext cx="849651" cy="145010"/>
              </a:xfrm>
              <a:custGeom>
                <a:rect b="b" l="l" r="r" t="t"/>
                <a:pathLst>
                  <a:path extrusionOk="0" h="145010" w="849651">
                    <a:moveTo>
                      <a:pt x="0" y="0"/>
                    </a:moveTo>
                    <a:lnTo>
                      <a:pt x="849651" y="0"/>
                    </a:lnTo>
                    <a:lnTo>
                      <a:pt x="849651" y="145010"/>
                    </a:lnTo>
                    <a:lnTo>
                      <a:pt x="0" y="145010"/>
                    </a:lnTo>
                    <a:close/>
                  </a:path>
                </a:pathLst>
              </a:custGeom>
              <a:solidFill>
                <a:srgbClr val="A9A8F4"/>
              </a:solidFill>
              <a:ln>
                <a:noFill/>
              </a:ln>
            </p:spPr>
          </p:sp>
          <p:sp>
            <p:nvSpPr>
              <p:cNvPr id="128" name="Google Shape;128;p15"/>
              <p:cNvSpPr txBox="1"/>
              <p:nvPr/>
            </p:nvSpPr>
            <p:spPr>
              <a:xfrm>
                <a:off x="0" y="-38100"/>
                <a:ext cx="849651" cy="18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15"/>
          <p:cNvSpPr txBox="1"/>
          <p:nvPr/>
        </p:nvSpPr>
        <p:spPr>
          <a:xfrm>
            <a:off x="7792025" y="2909825"/>
            <a:ext cx="36897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„A Survey on Natural Language Processing for Fake News Detection” de Oshikawa et al (2020)</a:t>
            </a:r>
            <a:endParaRPr sz="1800"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1231025" y="2278910"/>
            <a:ext cx="5256075" cy="1914915"/>
          </a:xfrm>
          <a:custGeom>
            <a:rect b="b" l="l" r="r" t="t"/>
            <a:pathLst>
              <a:path extrusionOk="0" h="1453446" w="5872709">
                <a:moveTo>
                  <a:pt x="0" y="0"/>
                </a:moveTo>
                <a:lnTo>
                  <a:pt x="5872709" y="0"/>
                </a:lnTo>
                <a:lnTo>
                  <a:pt x="5872709" y="1453446"/>
                </a:lnTo>
                <a:lnTo>
                  <a:pt x="0" y="14534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1" name="Google Shape;131;p15"/>
          <p:cNvGrpSpPr/>
          <p:nvPr/>
        </p:nvGrpSpPr>
        <p:grpSpPr>
          <a:xfrm>
            <a:off x="1981625" y="2488301"/>
            <a:ext cx="3848409" cy="1571725"/>
            <a:chOff x="0" y="-38100"/>
            <a:chExt cx="849651" cy="183110"/>
          </a:xfrm>
        </p:grpSpPr>
        <p:sp>
          <p:nvSpPr>
            <p:cNvPr id="132" name="Google Shape;132;p15"/>
            <p:cNvSpPr/>
            <p:nvPr/>
          </p:nvSpPr>
          <p:spPr>
            <a:xfrm>
              <a:off x="0" y="0"/>
              <a:ext cx="849651" cy="145010"/>
            </a:xfrm>
            <a:custGeom>
              <a:rect b="b" l="l" r="r" t="t"/>
              <a:pathLst>
                <a:path extrusionOk="0" h="145010" w="849651">
                  <a:moveTo>
                    <a:pt x="0" y="0"/>
                  </a:moveTo>
                  <a:lnTo>
                    <a:pt x="849651" y="0"/>
                  </a:lnTo>
                  <a:lnTo>
                    <a:pt x="849651" y="145010"/>
                  </a:lnTo>
                  <a:lnTo>
                    <a:pt x="0" y="145010"/>
                  </a:lnTo>
                  <a:close/>
                </a:path>
              </a:pathLst>
            </a:custGeom>
            <a:solidFill>
              <a:srgbClr val="A9A8F4"/>
            </a:solidFill>
            <a:ln>
              <a:noFill/>
            </a:ln>
          </p:spPr>
        </p:sp>
        <p:sp>
          <p:nvSpPr>
            <p:cNvPr id="133" name="Google Shape;133;p15"/>
            <p:cNvSpPr txBox="1"/>
            <p:nvPr/>
          </p:nvSpPr>
          <p:spPr>
            <a:xfrm>
              <a:off x="0" y="-38100"/>
              <a:ext cx="849651" cy="183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1890025" y="2897225"/>
            <a:ext cx="3940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5">
                <a:latin typeface="Titillium Web"/>
                <a:ea typeface="Titillium Web"/>
                <a:cs typeface="Titillium Web"/>
                <a:sym typeface="Titillium Web"/>
              </a:rPr>
              <a:t>"An Overview of Online Fake News: Characterization, Detection, and Discussion" de Zhang, Ghorbani (2020)</a:t>
            </a:r>
            <a:endParaRPr sz="400"/>
          </a:p>
        </p:txBody>
      </p:sp>
      <p:sp>
        <p:nvSpPr>
          <p:cNvPr id="135" name="Google Shape;135;p15"/>
          <p:cNvSpPr txBox="1"/>
          <p:nvPr/>
        </p:nvSpPr>
        <p:spPr>
          <a:xfrm>
            <a:off x="13466772" y="2734825"/>
            <a:ext cx="30447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„Fake News Detection Using Machine Learning Approaches”  de Khanam et al. (2021)</a:t>
            </a:r>
            <a:endParaRPr sz="1800"/>
          </a:p>
        </p:txBody>
      </p:sp>
      <p:sp>
        <p:nvSpPr>
          <p:cNvPr id="136" name="Google Shape;136;p15"/>
          <p:cNvSpPr txBox="1"/>
          <p:nvPr/>
        </p:nvSpPr>
        <p:spPr>
          <a:xfrm>
            <a:off x="1308975" y="4392425"/>
            <a:ext cx="5254200" cy="5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Articolul analizează caracteristicile cheie ale știrilor false: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creatorul știri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i,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canalele de distribuție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și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contextul social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(subiectul știrii și când a fost aceasta publicată). Astfel, detectarea știrilor false se va baza pe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analiza creatorului, a conținutului și a contextului social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 Analiza caracteristicilor creatorului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implică evidențierea modului cum interacționează cu mediul social.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Analiza conținutului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se referă la caracteristici stilistice, de complexitate și psihologice.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Analiza contextului social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va implica o analiză detaliată a subiectului știrii și a momentului de timp când aceasta a fost publicată. Se consideră că o îmbinare a acestor tipuri de analize ar duce la o detectare eficientă a știrilor false.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2786625" y="4392425"/>
            <a:ext cx="44787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Articolul examinează o serie de tehnici clasice de clasificare a datelor, inclusiv regresia liniară, Random Forest, XGBoost, Support Vector Machine, Neural Network, Naive Bayes și k-Nearest Neighbors. Din acestea,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Neural Ne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twork și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Support Vector Machine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 au demonstrat o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acuratețe de peste 80%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. Setul de date analizat conține exclusiv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știri politice din Statele Unite ale Americii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, iar variabilele considerate se referă la </a:t>
            </a:r>
            <a:r>
              <a:rPr b="1" lang="en-US" sz="1800">
                <a:latin typeface="Titillium Web"/>
                <a:ea typeface="Titillium Web"/>
                <a:cs typeface="Titillium Web"/>
                <a:sym typeface="Titillium Web"/>
              </a:rPr>
              <a:t>caracteristicile semantice ale textului</a:t>
            </a:r>
            <a:r>
              <a:rPr lang="en-US" sz="1800">
                <a:latin typeface="Titillium Web"/>
                <a:ea typeface="Titillium Web"/>
                <a:cs typeface="Titillium Web"/>
                <a:sym typeface="Titillium Web"/>
              </a:rPr>
              <a:t>, cum ar fi numărul de verbe, substantive, propoziții și cuvinte, alături de semnele de punctuație.</a:t>
            </a:r>
            <a:endParaRPr sz="1800"/>
          </a:p>
        </p:txBody>
      </p:sp>
      <p:sp>
        <p:nvSpPr>
          <p:cNvPr id="138" name="Google Shape;138;p15"/>
          <p:cNvSpPr txBox="1"/>
          <p:nvPr/>
        </p:nvSpPr>
        <p:spPr>
          <a:xfrm>
            <a:off x="416240" y="768096"/>
            <a:ext cx="1745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65B79D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Stadiul actual al cercetării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C35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7691984" y="7370176"/>
            <a:ext cx="8400008" cy="1457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691984" y="5700685"/>
            <a:ext cx="8400153" cy="145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146" name="Google Shape;146;p16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47" name="Google Shape;147;p16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6"/>
          <p:cNvSpPr txBox="1"/>
          <p:nvPr/>
        </p:nvSpPr>
        <p:spPr>
          <a:xfrm>
            <a:off x="4100550" y="799643"/>
            <a:ext cx="1008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2BB29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Metodologia cercetării</a:t>
            </a:r>
            <a:endParaRPr sz="8000"/>
          </a:p>
        </p:txBody>
      </p:sp>
      <p:sp>
        <p:nvSpPr>
          <p:cNvPr id="149" name="Google Shape;149;p16"/>
          <p:cNvSpPr/>
          <p:nvPr/>
        </p:nvSpPr>
        <p:spPr>
          <a:xfrm>
            <a:off x="7691984" y="5835997"/>
            <a:ext cx="8400153" cy="1322721"/>
          </a:xfrm>
          <a:custGeom>
            <a:rect b="b" l="l" r="r" t="t"/>
            <a:pathLst>
              <a:path extrusionOk="0" h="372440" w="2365241">
                <a:moveTo>
                  <a:pt x="45160" y="0"/>
                </a:moveTo>
                <a:lnTo>
                  <a:pt x="2320081" y="0"/>
                </a:lnTo>
                <a:cubicBezTo>
                  <a:pt x="2345023" y="0"/>
                  <a:pt x="2365241" y="20219"/>
                  <a:pt x="2365241" y="45160"/>
                </a:cubicBezTo>
                <a:lnTo>
                  <a:pt x="2365241" y="327279"/>
                </a:lnTo>
                <a:cubicBezTo>
                  <a:pt x="2365241" y="352221"/>
                  <a:pt x="2345023" y="372440"/>
                  <a:pt x="2320081" y="372440"/>
                </a:cubicBezTo>
                <a:lnTo>
                  <a:pt x="45160" y="372440"/>
                </a:lnTo>
                <a:cubicBezTo>
                  <a:pt x="20219" y="372440"/>
                  <a:pt x="0" y="352221"/>
                  <a:pt x="0" y="327279"/>
                </a:cubicBezTo>
                <a:lnTo>
                  <a:pt x="0" y="45160"/>
                </a:lnTo>
                <a:cubicBezTo>
                  <a:pt x="0" y="20219"/>
                  <a:pt x="20219" y="0"/>
                  <a:pt x="45160" y="0"/>
                </a:cubicBezTo>
                <a:close/>
              </a:path>
            </a:pathLst>
          </a:custGeom>
          <a:solidFill>
            <a:srgbClr val="C5AEF6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869800"/>
            <a:ext cx="5968899" cy="711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6"/>
          <p:cNvGrpSpPr/>
          <p:nvPr/>
        </p:nvGrpSpPr>
        <p:grpSpPr>
          <a:xfrm>
            <a:off x="7691984" y="2362201"/>
            <a:ext cx="8400153" cy="1458033"/>
            <a:chOff x="0" y="-38100"/>
            <a:chExt cx="2365241" cy="410540"/>
          </a:xfrm>
        </p:grpSpPr>
        <p:sp>
          <p:nvSpPr>
            <p:cNvPr id="152" name="Google Shape;152;p16"/>
            <p:cNvSpPr/>
            <p:nvPr/>
          </p:nvSpPr>
          <p:spPr>
            <a:xfrm>
              <a:off x="0" y="0"/>
              <a:ext cx="2365241" cy="372440"/>
            </a:xfrm>
            <a:custGeom>
              <a:rect b="b" l="l" r="r" t="t"/>
              <a:pathLst>
                <a:path extrusionOk="0" h="372440" w="2365241">
                  <a:moveTo>
                    <a:pt x="45160" y="0"/>
                  </a:moveTo>
                  <a:lnTo>
                    <a:pt x="2320081" y="0"/>
                  </a:lnTo>
                  <a:cubicBezTo>
                    <a:pt x="2345023" y="0"/>
                    <a:pt x="2365241" y="20219"/>
                    <a:pt x="2365241" y="45160"/>
                  </a:cubicBezTo>
                  <a:lnTo>
                    <a:pt x="2365241" y="327279"/>
                  </a:lnTo>
                  <a:cubicBezTo>
                    <a:pt x="2365241" y="352221"/>
                    <a:pt x="2345023" y="372440"/>
                    <a:pt x="2320081" y="372440"/>
                  </a:cubicBezTo>
                  <a:lnTo>
                    <a:pt x="45160" y="372440"/>
                  </a:lnTo>
                  <a:cubicBezTo>
                    <a:pt x="20219" y="372440"/>
                    <a:pt x="0" y="352221"/>
                    <a:pt x="0" y="327279"/>
                  </a:cubicBezTo>
                  <a:lnTo>
                    <a:pt x="0" y="45160"/>
                  </a:lnTo>
                  <a:cubicBezTo>
                    <a:pt x="0" y="20219"/>
                    <a:pt x="20219" y="0"/>
                    <a:pt x="45160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0" y="-38100"/>
              <a:ext cx="23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0" lIns="47500" spcFirstLastPara="1" rIns="47500" wrap="square" tIns="4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6"/>
          <p:cNvSpPr txBox="1"/>
          <p:nvPr/>
        </p:nvSpPr>
        <p:spPr>
          <a:xfrm>
            <a:off x="8293361" y="2783405"/>
            <a:ext cx="71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Extragerea caracteristicilor</a:t>
            </a:r>
            <a:endParaRPr sz="40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7691984" y="7505488"/>
            <a:ext cx="8400153" cy="1322721"/>
          </a:xfrm>
          <a:custGeom>
            <a:rect b="b" l="l" r="r" t="t"/>
            <a:pathLst>
              <a:path extrusionOk="0" h="372440" w="2365241">
                <a:moveTo>
                  <a:pt x="45160" y="0"/>
                </a:moveTo>
                <a:lnTo>
                  <a:pt x="2320081" y="0"/>
                </a:lnTo>
                <a:cubicBezTo>
                  <a:pt x="2345023" y="0"/>
                  <a:pt x="2365241" y="20219"/>
                  <a:pt x="2365241" y="45160"/>
                </a:cubicBezTo>
                <a:lnTo>
                  <a:pt x="2365241" y="327279"/>
                </a:lnTo>
                <a:cubicBezTo>
                  <a:pt x="2365241" y="352221"/>
                  <a:pt x="2345023" y="372440"/>
                  <a:pt x="2320081" y="372440"/>
                </a:cubicBezTo>
                <a:lnTo>
                  <a:pt x="45160" y="372440"/>
                </a:lnTo>
                <a:cubicBezTo>
                  <a:pt x="20219" y="372440"/>
                  <a:pt x="0" y="352221"/>
                  <a:pt x="0" y="327279"/>
                </a:cubicBezTo>
                <a:lnTo>
                  <a:pt x="0" y="45160"/>
                </a:lnTo>
                <a:cubicBezTo>
                  <a:pt x="0" y="20219"/>
                  <a:pt x="20219" y="0"/>
                  <a:pt x="45160" y="0"/>
                </a:cubicBezTo>
                <a:close/>
              </a:path>
            </a:pathLst>
          </a:custGeom>
          <a:solidFill>
            <a:srgbClr val="9FC5E8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691982" y="4172587"/>
            <a:ext cx="1828804" cy="1322721"/>
          </a:xfrm>
          <a:custGeom>
            <a:rect b="b" l="l" r="r" t="t"/>
            <a:pathLst>
              <a:path extrusionOk="0" h="372440" w="2365241">
                <a:moveTo>
                  <a:pt x="45160" y="0"/>
                </a:moveTo>
                <a:lnTo>
                  <a:pt x="2320081" y="0"/>
                </a:lnTo>
                <a:cubicBezTo>
                  <a:pt x="2345023" y="0"/>
                  <a:pt x="2365241" y="20219"/>
                  <a:pt x="2365241" y="45160"/>
                </a:cubicBezTo>
                <a:lnTo>
                  <a:pt x="2365241" y="327279"/>
                </a:lnTo>
                <a:cubicBezTo>
                  <a:pt x="2365241" y="352221"/>
                  <a:pt x="2345023" y="372440"/>
                  <a:pt x="2320081" y="372440"/>
                </a:cubicBezTo>
                <a:lnTo>
                  <a:pt x="45160" y="372440"/>
                </a:lnTo>
                <a:cubicBezTo>
                  <a:pt x="20219" y="372440"/>
                  <a:pt x="0" y="352221"/>
                  <a:pt x="0" y="327279"/>
                </a:cubicBezTo>
                <a:lnTo>
                  <a:pt x="0" y="45160"/>
                </a:lnTo>
                <a:cubicBezTo>
                  <a:pt x="0" y="20219"/>
                  <a:pt x="20219" y="0"/>
                  <a:pt x="45160" y="0"/>
                </a:cubicBezTo>
                <a:close/>
              </a:path>
            </a:pathLst>
          </a:custGeom>
          <a:solidFill>
            <a:srgbClr val="AAE1E1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7691984" y="4105187"/>
            <a:ext cx="1828773" cy="1457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14263332" y="4105187"/>
            <a:ext cx="1828804" cy="1457536"/>
            <a:chOff x="0" y="-18978"/>
            <a:chExt cx="2365241" cy="410400"/>
          </a:xfrm>
        </p:grpSpPr>
        <p:sp>
          <p:nvSpPr>
            <p:cNvPr id="159" name="Google Shape;159;p16"/>
            <p:cNvSpPr/>
            <p:nvPr/>
          </p:nvSpPr>
          <p:spPr>
            <a:xfrm>
              <a:off x="0" y="0"/>
              <a:ext cx="2365241" cy="372440"/>
            </a:xfrm>
            <a:custGeom>
              <a:rect b="b" l="l" r="r" t="t"/>
              <a:pathLst>
                <a:path extrusionOk="0" h="372440" w="2365241">
                  <a:moveTo>
                    <a:pt x="45160" y="0"/>
                  </a:moveTo>
                  <a:lnTo>
                    <a:pt x="2320081" y="0"/>
                  </a:lnTo>
                  <a:cubicBezTo>
                    <a:pt x="2345023" y="0"/>
                    <a:pt x="2365241" y="20219"/>
                    <a:pt x="2365241" y="45160"/>
                  </a:cubicBezTo>
                  <a:lnTo>
                    <a:pt x="2365241" y="327279"/>
                  </a:lnTo>
                  <a:cubicBezTo>
                    <a:pt x="2365241" y="352221"/>
                    <a:pt x="2345023" y="372440"/>
                    <a:pt x="2320081" y="372440"/>
                  </a:cubicBezTo>
                  <a:lnTo>
                    <a:pt x="45160" y="372440"/>
                  </a:lnTo>
                  <a:cubicBezTo>
                    <a:pt x="20219" y="372440"/>
                    <a:pt x="0" y="352221"/>
                    <a:pt x="0" y="327279"/>
                  </a:cubicBezTo>
                  <a:lnTo>
                    <a:pt x="0" y="45160"/>
                  </a:lnTo>
                  <a:cubicBezTo>
                    <a:pt x="0" y="20219"/>
                    <a:pt x="20219" y="0"/>
                    <a:pt x="45160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4" y="-18978"/>
              <a:ext cx="23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0" lIns="47500" spcFirstLastPara="1" rIns="47500" wrap="square" tIns="4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12072882" y="4105187"/>
            <a:ext cx="1828804" cy="1457536"/>
            <a:chOff x="0" y="-18978"/>
            <a:chExt cx="2365241" cy="410400"/>
          </a:xfrm>
        </p:grpSpPr>
        <p:sp>
          <p:nvSpPr>
            <p:cNvPr id="162" name="Google Shape;162;p16"/>
            <p:cNvSpPr/>
            <p:nvPr/>
          </p:nvSpPr>
          <p:spPr>
            <a:xfrm>
              <a:off x="0" y="0"/>
              <a:ext cx="2365241" cy="372440"/>
            </a:xfrm>
            <a:custGeom>
              <a:rect b="b" l="l" r="r" t="t"/>
              <a:pathLst>
                <a:path extrusionOk="0" h="372440" w="2365241">
                  <a:moveTo>
                    <a:pt x="45160" y="0"/>
                  </a:moveTo>
                  <a:lnTo>
                    <a:pt x="2320081" y="0"/>
                  </a:lnTo>
                  <a:cubicBezTo>
                    <a:pt x="2345023" y="0"/>
                    <a:pt x="2365241" y="20219"/>
                    <a:pt x="2365241" y="45160"/>
                  </a:cubicBezTo>
                  <a:lnTo>
                    <a:pt x="2365241" y="327279"/>
                  </a:lnTo>
                  <a:cubicBezTo>
                    <a:pt x="2365241" y="352221"/>
                    <a:pt x="2345023" y="372440"/>
                    <a:pt x="2320081" y="372440"/>
                  </a:cubicBezTo>
                  <a:lnTo>
                    <a:pt x="45160" y="372440"/>
                  </a:lnTo>
                  <a:cubicBezTo>
                    <a:pt x="20219" y="372440"/>
                    <a:pt x="0" y="352221"/>
                    <a:pt x="0" y="327279"/>
                  </a:cubicBezTo>
                  <a:lnTo>
                    <a:pt x="0" y="45160"/>
                  </a:lnTo>
                  <a:cubicBezTo>
                    <a:pt x="0" y="20219"/>
                    <a:pt x="20219" y="0"/>
                    <a:pt x="45160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4" y="-18978"/>
              <a:ext cx="23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0" lIns="47500" spcFirstLastPara="1" rIns="47500" wrap="square" tIns="4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9882432" y="4105187"/>
            <a:ext cx="1828804" cy="1457536"/>
            <a:chOff x="0" y="-18978"/>
            <a:chExt cx="2365241" cy="410400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0"/>
              <a:ext cx="2365241" cy="372440"/>
            </a:xfrm>
            <a:custGeom>
              <a:rect b="b" l="l" r="r" t="t"/>
              <a:pathLst>
                <a:path extrusionOk="0" h="372440" w="2365241">
                  <a:moveTo>
                    <a:pt x="45160" y="0"/>
                  </a:moveTo>
                  <a:lnTo>
                    <a:pt x="2320081" y="0"/>
                  </a:lnTo>
                  <a:cubicBezTo>
                    <a:pt x="2345023" y="0"/>
                    <a:pt x="2365241" y="20219"/>
                    <a:pt x="2365241" y="45160"/>
                  </a:cubicBezTo>
                  <a:lnTo>
                    <a:pt x="2365241" y="327279"/>
                  </a:lnTo>
                  <a:cubicBezTo>
                    <a:pt x="2365241" y="352221"/>
                    <a:pt x="2345023" y="372440"/>
                    <a:pt x="2320081" y="372440"/>
                  </a:cubicBezTo>
                  <a:lnTo>
                    <a:pt x="45160" y="372440"/>
                  </a:lnTo>
                  <a:cubicBezTo>
                    <a:pt x="20219" y="372440"/>
                    <a:pt x="0" y="352221"/>
                    <a:pt x="0" y="327279"/>
                  </a:cubicBezTo>
                  <a:lnTo>
                    <a:pt x="0" y="45160"/>
                  </a:lnTo>
                  <a:cubicBezTo>
                    <a:pt x="0" y="20219"/>
                    <a:pt x="20219" y="0"/>
                    <a:pt x="45160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4" y="-18978"/>
              <a:ext cx="2365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0" lIns="47500" spcFirstLastPara="1" rIns="47500" wrap="square" tIns="475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6"/>
          <p:cNvSpPr txBox="1"/>
          <p:nvPr/>
        </p:nvSpPr>
        <p:spPr>
          <a:xfrm>
            <a:off x="7691850" y="6158650"/>
            <a:ext cx="84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Aplicarea algoritmilor de clasificare</a:t>
            </a:r>
            <a:endParaRPr sz="40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7692000" y="7791388"/>
            <a:ext cx="84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Selecția modelului optim</a:t>
            </a:r>
            <a:endParaRPr sz="40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9" name="Google Shape;169;p16"/>
          <p:cNvSpPr/>
          <p:nvPr/>
        </p:nvSpPr>
        <p:spPr>
          <a:xfrm rot="-5400000">
            <a:off x="11715000" y="466100"/>
            <a:ext cx="354300" cy="7028100"/>
          </a:xfrm>
          <a:prstGeom prst="rightBrace">
            <a:avLst>
              <a:gd fmla="val 50000" name="adj1"/>
              <a:gd fmla="val 5018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 rot="5400000">
            <a:off x="11798100" y="2081150"/>
            <a:ext cx="187800" cy="7028100"/>
          </a:xfrm>
          <a:prstGeom prst="rightBrace">
            <a:avLst>
              <a:gd fmla="val 50000" name="adj1"/>
              <a:gd fmla="val 5018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6"/>
          <p:cNvCxnSpPr>
            <a:stCxn id="170" idx="1"/>
            <a:endCxn id="167" idx="0"/>
          </p:cNvCxnSpPr>
          <p:nvPr/>
        </p:nvCxnSpPr>
        <p:spPr>
          <a:xfrm>
            <a:off x="11878998" y="5689100"/>
            <a:ext cx="12900" cy="46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>
            <a:stCxn id="144" idx="2"/>
            <a:endCxn id="168" idx="0"/>
          </p:cNvCxnSpPr>
          <p:nvPr/>
        </p:nvCxnSpPr>
        <p:spPr>
          <a:xfrm>
            <a:off x="11892061" y="7158718"/>
            <a:ext cx="0" cy="63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6"/>
          <p:cNvSpPr txBox="1"/>
          <p:nvPr/>
        </p:nvSpPr>
        <p:spPr>
          <a:xfrm>
            <a:off x="7691975" y="4461505"/>
            <a:ext cx="1828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tillium Web"/>
                <a:ea typeface="Titillium Web"/>
                <a:cs typeface="Titillium Web"/>
                <a:sym typeface="Titillium Web"/>
              </a:rPr>
              <a:t>Caracteristici</a:t>
            </a:r>
            <a:r>
              <a:rPr lang="en-US" sz="2200">
                <a:latin typeface="Titillium Web"/>
                <a:ea typeface="Titillium Web"/>
                <a:cs typeface="Titillium Web"/>
                <a:sym typeface="Titillium Web"/>
              </a:rPr>
              <a:t> stilistice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9901775" y="4258255"/>
            <a:ext cx="1828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tillium Web"/>
                <a:ea typeface="Titillium Web"/>
                <a:cs typeface="Titillium Web"/>
                <a:sym typeface="Titillium Web"/>
              </a:rPr>
              <a:t>Caracteristici de complexitate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2069067" y="4461505"/>
            <a:ext cx="1828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tillium Web"/>
                <a:ea typeface="Titillium Web"/>
                <a:cs typeface="Titillium Web"/>
                <a:sym typeface="Titillium Web"/>
              </a:rPr>
              <a:t>Caracteristici psihologice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4278867" y="4461505"/>
            <a:ext cx="1828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tillium Web"/>
                <a:ea typeface="Titillium Web"/>
                <a:cs typeface="Titillium Web"/>
                <a:sym typeface="Titillium Web"/>
              </a:rPr>
              <a:t>Caracteristici de topic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C35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182" name="Google Shape;182;p17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3" name="Google Shape;183;p17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10710054" y="3770375"/>
            <a:ext cx="6549318" cy="2618553"/>
            <a:chOff x="0" y="-38100"/>
            <a:chExt cx="1437578" cy="781028"/>
          </a:xfrm>
        </p:grpSpPr>
        <p:sp>
          <p:nvSpPr>
            <p:cNvPr id="185" name="Google Shape;185;p17"/>
            <p:cNvSpPr/>
            <p:nvPr/>
          </p:nvSpPr>
          <p:spPr>
            <a:xfrm>
              <a:off x="0" y="0"/>
              <a:ext cx="1437578" cy="742928"/>
            </a:xfrm>
            <a:custGeom>
              <a:rect b="b" l="l" r="r" t="t"/>
              <a:pathLst>
                <a:path extrusionOk="0" h="742928" w="1437578">
                  <a:moveTo>
                    <a:pt x="54614" y="0"/>
                  </a:moveTo>
                  <a:lnTo>
                    <a:pt x="1382964" y="0"/>
                  </a:lnTo>
                  <a:cubicBezTo>
                    <a:pt x="1397448" y="0"/>
                    <a:pt x="1411340" y="5754"/>
                    <a:pt x="1421582" y="15996"/>
                  </a:cubicBezTo>
                  <a:cubicBezTo>
                    <a:pt x="1431824" y="26238"/>
                    <a:pt x="1437578" y="40130"/>
                    <a:pt x="1437578" y="54614"/>
                  </a:cubicBezTo>
                  <a:lnTo>
                    <a:pt x="1437578" y="688313"/>
                  </a:lnTo>
                  <a:cubicBezTo>
                    <a:pt x="1437578" y="702798"/>
                    <a:pt x="1431824" y="716689"/>
                    <a:pt x="1421582" y="726931"/>
                  </a:cubicBezTo>
                  <a:cubicBezTo>
                    <a:pt x="1411340" y="737174"/>
                    <a:pt x="1397448" y="742928"/>
                    <a:pt x="1382964" y="742928"/>
                  </a:cubicBezTo>
                  <a:lnTo>
                    <a:pt x="54614" y="742928"/>
                  </a:lnTo>
                  <a:cubicBezTo>
                    <a:pt x="40130" y="742928"/>
                    <a:pt x="26238" y="737174"/>
                    <a:pt x="15996" y="726931"/>
                  </a:cubicBezTo>
                  <a:cubicBezTo>
                    <a:pt x="5754" y="716689"/>
                    <a:pt x="0" y="702798"/>
                    <a:pt x="0" y="688313"/>
                  </a:cubicBezTo>
                  <a:lnTo>
                    <a:pt x="0" y="54614"/>
                  </a:lnTo>
                  <a:cubicBezTo>
                    <a:pt x="0" y="40130"/>
                    <a:pt x="5754" y="26238"/>
                    <a:pt x="15996" y="15996"/>
                  </a:cubicBezTo>
                  <a:cubicBezTo>
                    <a:pt x="26238" y="5754"/>
                    <a:pt x="40130" y="0"/>
                    <a:pt x="54614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0" y="-38100"/>
              <a:ext cx="1437578" cy="781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10710079" y="900951"/>
            <a:ext cx="6549318" cy="2618553"/>
            <a:chOff x="0" y="-38100"/>
            <a:chExt cx="1437578" cy="781028"/>
          </a:xfrm>
        </p:grpSpPr>
        <p:sp>
          <p:nvSpPr>
            <p:cNvPr id="188" name="Google Shape;188;p17"/>
            <p:cNvSpPr/>
            <p:nvPr/>
          </p:nvSpPr>
          <p:spPr>
            <a:xfrm>
              <a:off x="0" y="0"/>
              <a:ext cx="1437578" cy="742928"/>
            </a:xfrm>
            <a:custGeom>
              <a:rect b="b" l="l" r="r" t="t"/>
              <a:pathLst>
                <a:path extrusionOk="0" h="742928" w="1437578">
                  <a:moveTo>
                    <a:pt x="54614" y="0"/>
                  </a:moveTo>
                  <a:lnTo>
                    <a:pt x="1382964" y="0"/>
                  </a:lnTo>
                  <a:cubicBezTo>
                    <a:pt x="1397448" y="0"/>
                    <a:pt x="1411340" y="5754"/>
                    <a:pt x="1421582" y="15996"/>
                  </a:cubicBezTo>
                  <a:cubicBezTo>
                    <a:pt x="1431824" y="26238"/>
                    <a:pt x="1437578" y="40130"/>
                    <a:pt x="1437578" y="54614"/>
                  </a:cubicBezTo>
                  <a:lnTo>
                    <a:pt x="1437578" y="688313"/>
                  </a:lnTo>
                  <a:cubicBezTo>
                    <a:pt x="1437578" y="702798"/>
                    <a:pt x="1431824" y="716689"/>
                    <a:pt x="1421582" y="726931"/>
                  </a:cubicBezTo>
                  <a:cubicBezTo>
                    <a:pt x="1411340" y="737174"/>
                    <a:pt x="1397448" y="742928"/>
                    <a:pt x="1382964" y="742928"/>
                  </a:cubicBezTo>
                  <a:lnTo>
                    <a:pt x="54614" y="742928"/>
                  </a:lnTo>
                  <a:cubicBezTo>
                    <a:pt x="40130" y="742928"/>
                    <a:pt x="26238" y="737174"/>
                    <a:pt x="15996" y="726931"/>
                  </a:cubicBezTo>
                  <a:cubicBezTo>
                    <a:pt x="5754" y="716689"/>
                    <a:pt x="0" y="702798"/>
                    <a:pt x="0" y="688313"/>
                  </a:cubicBezTo>
                  <a:lnTo>
                    <a:pt x="0" y="54614"/>
                  </a:lnTo>
                  <a:cubicBezTo>
                    <a:pt x="0" y="40130"/>
                    <a:pt x="5754" y="26238"/>
                    <a:pt x="15996" y="15996"/>
                  </a:cubicBezTo>
                  <a:cubicBezTo>
                    <a:pt x="26238" y="5754"/>
                    <a:pt x="40130" y="0"/>
                    <a:pt x="54614" y="0"/>
                  </a:cubicBezTo>
                  <a:close/>
                </a:path>
              </a:pathLst>
            </a:custGeom>
            <a:solidFill>
              <a:srgbClr val="E397C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0" y="-38100"/>
              <a:ext cx="1437578" cy="781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7"/>
          <p:cNvGrpSpPr/>
          <p:nvPr/>
        </p:nvGrpSpPr>
        <p:grpSpPr>
          <a:xfrm>
            <a:off x="7906330" y="900962"/>
            <a:ext cx="2520885" cy="2618553"/>
            <a:chOff x="0" y="-38100"/>
            <a:chExt cx="751897" cy="781028"/>
          </a:xfrm>
        </p:grpSpPr>
        <p:sp>
          <p:nvSpPr>
            <p:cNvPr id="191" name="Google Shape;191;p17"/>
            <p:cNvSpPr/>
            <p:nvPr/>
          </p:nvSpPr>
          <p:spPr>
            <a:xfrm>
              <a:off x="0" y="0"/>
              <a:ext cx="751897" cy="742928"/>
            </a:xfrm>
            <a:custGeom>
              <a:rect b="b" l="l" r="r" t="t"/>
              <a:pathLst>
                <a:path extrusionOk="0" h="742928" w="751897">
                  <a:moveTo>
                    <a:pt x="104419" y="0"/>
                  </a:moveTo>
                  <a:lnTo>
                    <a:pt x="647478" y="0"/>
                  </a:lnTo>
                  <a:cubicBezTo>
                    <a:pt x="705147" y="0"/>
                    <a:pt x="751897" y="46750"/>
                    <a:pt x="751897" y="104419"/>
                  </a:cubicBezTo>
                  <a:lnTo>
                    <a:pt x="751897" y="638508"/>
                  </a:lnTo>
                  <a:cubicBezTo>
                    <a:pt x="751897" y="696178"/>
                    <a:pt x="705147" y="742928"/>
                    <a:pt x="647478" y="742928"/>
                  </a:cubicBezTo>
                  <a:lnTo>
                    <a:pt x="104419" y="742928"/>
                  </a:lnTo>
                  <a:cubicBezTo>
                    <a:pt x="76726" y="742928"/>
                    <a:pt x="50166" y="731926"/>
                    <a:pt x="30584" y="712344"/>
                  </a:cubicBezTo>
                  <a:cubicBezTo>
                    <a:pt x="11001" y="692762"/>
                    <a:pt x="0" y="666202"/>
                    <a:pt x="0" y="638508"/>
                  </a:cubicBezTo>
                  <a:lnTo>
                    <a:pt x="0" y="104419"/>
                  </a:lnTo>
                  <a:cubicBezTo>
                    <a:pt x="0" y="46750"/>
                    <a:pt x="46750" y="0"/>
                    <a:pt x="104419" y="0"/>
                  </a:cubicBezTo>
                  <a:close/>
                </a:path>
              </a:pathLst>
            </a:custGeom>
            <a:solidFill>
              <a:srgbClr val="E397C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0" y="-38100"/>
              <a:ext cx="751897" cy="781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7906330" y="3770372"/>
            <a:ext cx="2520885" cy="2618553"/>
            <a:chOff x="0" y="-38100"/>
            <a:chExt cx="751897" cy="781028"/>
          </a:xfrm>
        </p:grpSpPr>
        <p:sp>
          <p:nvSpPr>
            <p:cNvPr id="194" name="Google Shape;194;p17"/>
            <p:cNvSpPr/>
            <p:nvPr/>
          </p:nvSpPr>
          <p:spPr>
            <a:xfrm>
              <a:off x="0" y="0"/>
              <a:ext cx="751897" cy="742928"/>
            </a:xfrm>
            <a:custGeom>
              <a:rect b="b" l="l" r="r" t="t"/>
              <a:pathLst>
                <a:path extrusionOk="0" h="742928" w="751897">
                  <a:moveTo>
                    <a:pt x="104419" y="0"/>
                  </a:moveTo>
                  <a:lnTo>
                    <a:pt x="647478" y="0"/>
                  </a:lnTo>
                  <a:cubicBezTo>
                    <a:pt x="705147" y="0"/>
                    <a:pt x="751897" y="46750"/>
                    <a:pt x="751897" y="104419"/>
                  </a:cubicBezTo>
                  <a:lnTo>
                    <a:pt x="751897" y="638508"/>
                  </a:lnTo>
                  <a:cubicBezTo>
                    <a:pt x="751897" y="696178"/>
                    <a:pt x="705147" y="742928"/>
                    <a:pt x="647478" y="742928"/>
                  </a:cubicBezTo>
                  <a:lnTo>
                    <a:pt x="104419" y="742928"/>
                  </a:lnTo>
                  <a:cubicBezTo>
                    <a:pt x="76726" y="742928"/>
                    <a:pt x="50166" y="731926"/>
                    <a:pt x="30584" y="712344"/>
                  </a:cubicBezTo>
                  <a:cubicBezTo>
                    <a:pt x="11001" y="692762"/>
                    <a:pt x="0" y="666202"/>
                    <a:pt x="0" y="638508"/>
                  </a:cubicBezTo>
                  <a:lnTo>
                    <a:pt x="0" y="104419"/>
                  </a:lnTo>
                  <a:cubicBezTo>
                    <a:pt x="0" y="46750"/>
                    <a:pt x="46750" y="0"/>
                    <a:pt x="104419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0" y="-38100"/>
              <a:ext cx="751897" cy="781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7906330" y="6639782"/>
            <a:ext cx="2520885" cy="2618553"/>
            <a:chOff x="0" y="-38100"/>
            <a:chExt cx="751897" cy="781028"/>
          </a:xfrm>
        </p:grpSpPr>
        <p:sp>
          <p:nvSpPr>
            <p:cNvPr id="197" name="Google Shape;197;p17"/>
            <p:cNvSpPr/>
            <p:nvPr/>
          </p:nvSpPr>
          <p:spPr>
            <a:xfrm>
              <a:off x="0" y="0"/>
              <a:ext cx="751897" cy="742928"/>
            </a:xfrm>
            <a:custGeom>
              <a:rect b="b" l="l" r="r" t="t"/>
              <a:pathLst>
                <a:path extrusionOk="0" h="742928" w="751897">
                  <a:moveTo>
                    <a:pt x="104419" y="0"/>
                  </a:moveTo>
                  <a:lnTo>
                    <a:pt x="647478" y="0"/>
                  </a:lnTo>
                  <a:cubicBezTo>
                    <a:pt x="705147" y="0"/>
                    <a:pt x="751897" y="46750"/>
                    <a:pt x="751897" y="104419"/>
                  </a:cubicBezTo>
                  <a:lnTo>
                    <a:pt x="751897" y="638508"/>
                  </a:lnTo>
                  <a:cubicBezTo>
                    <a:pt x="751897" y="696178"/>
                    <a:pt x="705147" y="742928"/>
                    <a:pt x="647478" y="742928"/>
                  </a:cubicBezTo>
                  <a:lnTo>
                    <a:pt x="104419" y="742928"/>
                  </a:lnTo>
                  <a:cubicBezTo>
                    <a:pt x="76726" y="742928"/>
                    <a:pt x="50166" y="731926"/>
                    <a:pt x="30584" y="712344"/>
                  </a:cubicBezTo>
                  <a:cubicBezTo>
                    <a:pt x="11001" y="692762"/>
                    <a:pt x="0" y="666202"/>
                    <a:pt x="0" y="638508"/>
                  </a:cubicBezTo>
                  <a:lnTo>
                    <a:pt x="0" y="104419"/>
                  </a:lnTo>
                  <a:cubicBezTo>
                    <a:pt x="0" y="46750"/>
                    <a:pt x="46750" y="0"/>
                    <a:pt x="104419" y="0"/>
                  </a:cubicBezTo>
                  <a:close/>
                </a:path>
              </a:pathLst>
            </a:custGeom>
            <a:solidFill>
              <a:srgbClr val="FFE57C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0" y="-38100"/>
              <a:ext cx="751800" cy="7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10710054" y="6639775"/>
            <a:ext cx="6549318" cy="2618553"/>
            <a:chOff x="0" y="-38100"/>
            <a:chExt cx="1437578" cy="781028"/>
          </a:xfrm>
        </p:grpSpPr>
        <p:sp>
          <p:nvSpPr>
            <p:cNvPr id="200" name="Google Shape;200;p17"/>
            <p:cNvSpPr/>
            <p:nvPr/>
          </p:nvSpPr>
          <p:spPr>
            <a:xfrm>
              <a:off x="0" y="0"/>
              <a:ext cx="1437578" cy="742928"/>
            </a:xfrm>
            <a:custGeom>
              <a:rect b="b" l="l" r="r" t="t"/>
              <a:pathLst>
                <a:path extrusionOk="0" h="742928" w="1437578">
                  <a:moveTo>
                    <a:pt x="54614" y="0"/>
                  </a:moveTo>
                  <a:lnTo>
                    <a:pt x="1382964" y="0"/>
                  </a:lnTo>
                  <a:cubicBezTo>
                    <a:pt x="1397448" y="0"/>
                    <a:pt x="1411340" y="5754"/>
                    <a:pt x="1421582" y="15996"/>
                  </a:cubicBezTo>
                  <a:cubicBezTo>
                    <a:pt x="1431824" y="26238"/>
                    <a:pt x="1437578" y="40130"/>
                    <a:pt x="1437578" y="54614"/>
                  </a:cubicBezTo>
                  <a:lnTo>
                    <a:pt x="1437578" y="688313"/>
                  </a:lnTo>
                  <a:cubicBezTo>
                    <a:pt x="1437578" y="702798"/>
                    <a:pt x="1431824" y="716689"/>
                    <a:pt x="1421582" y="726931"/>
                  </a:cubicBezTo>
                  <a:cubicBezTo>
                    <a:pt x="1411340" y="737174"/>
                    <a:pt x="1397448" y="742928"/>
                    <a:pt x="1382964" y="742928"/>
                  </a:cubicBezTo>
                  <a:lnTo>
                    <a:pt x="54614" y="742928"/>
                  </a:lnTo>
                  <a:cubicBezTo>
                    <a:pt x="40130" y="742928"/>
                    <a:pt x="26238" y="737174"/>
                    <a:pt x="15996" y="726931"/>
                  </a:cubicBezTo>
                  <a:cubicBezTo>
                    <a:pt x="5754" y="716689"/>
                    <a:pt x="0" y="702798"/>
                    <a:pt x="0" y="688313"/>
                  </a:cubicBezTo>
                  <a:lnTo>
                    <a:pt x="0" y="54614"/>
                  </a:lnTo>
                  <a:cubicBezTo>
                    <a:pt x="0" y="40130"/>
                    <a:pt x="5754" y="26238"/>
                    <a:pt x="15996" y="15996"/>
                  </a:cubicBezTo>
                  <a:cubicBezTo>
                    <a:pt x="26238" y="5754"/>
                    <a:pt x="40130" y="0"/>
                    <a:pt x="54614" y="0"/>
                  </a:cubicBezTo>
                  <a:close/>
                </a:path>
              </a:pathLst>
            </a:custGeom>
            <a:solidFill>
              <a:srgbClr val="FFE57C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0" y="-38100"/>
              <a:ext cx="1437578" cy="781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7"/>
          <p:cNvSpPr/>
          <p:nvPr/>
        </p:nvSpPr>
        <p:spPr>
          <a:xfrm>
            <a:off x="8551650" y="1322081"/>
            <a:ext cx="1232852" cy="1904019"/>
          </a:xfrm>
          <a:custGeom>
            <a:rect b="b" l="l" r="r" t="t"/>
            <a:pathLst>
              <a:path extrusionOk="0" h="1904019" w="1232852">
                <a:moveTo>
                  <a:pt x="0" y="0"/>
                </a:moveTo>
                <a:lnTo>
                  <a:pt x="1232852" y="0"/>
                </a:lnTo>
                <a:lnTo>
                  <a:pt x="1232852" y="1904018"/>
                </a:lnTo>
                <a:lnTo>
                  <a:pt x="0" y="1904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7"/>
          <p:cNvSpPr/>
          <p:nvPr/>
        </p:nvSpPr>
        <p:spPr>
          <a:xfrm>
            <a:off x="8599275" y="6979289"/>
            <a:ext cx="1350050" cy="2105342"/>
          </a:xfrm>
          <a:custGeom>
            <a:rect b="b" l="l" r="r" t="t"/>
            <a:pathLst>
              <a:path extrusionOk="0" h="2105342" w="1350050">
                <a:moveTo>
                  <a:pt x="0" y="0"/>
                </a:moveTo>
                <a:lnTo>
                  <a:pt x="1350051" y="0"/>
                </a:lnTo>
                <a:lnTo>
                  <a:pt x="1350051" y="2105342"/>
                </a:lnTo>
                <a:lnTo>
                  <a:pt x="0" y="2105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>
            <a:off x="8306719" y="4407535"/>
            <a:ext cx="1722715" cy="1414780"/>
          </a:xfrm>
          <a:custGeom>
            <a:rect b="b" l="l" r="r" t="t"/>
            <a:pathLst>
              <a:path extrusionOk="0" h="1414780" w="1722715">
                <a:moveTo>
                  <a:pt x="0" y="0"/>
                </a:moveTo>
                <a:lnTo>
                  <a:pt x="1722715" y="0"/>
                </a:lnTo>
                <a:lnTo>
                  <a:pt x="1722715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7"/>
          <p:cNvSpPr txBox="1"/>
          <p:nvPr/>
        </p:nvSpPr>
        <p:spPr>
          <a:xfrm>
            <a:off x="824351" y="1620000"/>
            <a:ext cx="654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solidFill>
                  <a:srgbClr val="F2BB29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Extragerea caracteristicilor</a:t>
            </a:r>
            <a:endParaRPr sz="7600"/>
          </a:p>
        </p:txBody>
      </p:sp>
      <p:sp>
        <p:nvSpPr>
          <p:cNvPr id="206" name="Google Shape;206;p17"/>
          <p:cNvSpPr txBox="1"/>
          <p:nvPr/>
        </p:nvSpPr>
        <p:spPr>
          <a:xfrm>
            <a:off x="824348" y="4189775"/>
            <a:ext cx="6549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Extragerea caracteristicilor textului reprezintă un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proces fundamental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în domeniul prelucrării limbajului natural (Natural Language Processing ) și constă în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transformarea textului neprocesat în caracteristici numerice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care pot fi utilizate de algoritmii de învățare automată.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0959900" y="1322075"/>
            <a:ext cx="59754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Caracteristici stilistice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Se referă la particularitățile lingvistice care definesc stilul autorului știrii și contribuie la tonul general al textului</a:t>
            </a:r>
            <a:endParaRPr sz="2600"/>
          </a:p>
        </p:txBody>
      </p:sp>
      <p:sp>
        <p:nvSpPr>
          <p:cNvPr id="208" name="Google Shape;208;p17"/>
          <p:cNvSpPr txBox="1"/>
          <p:nvPr/>
        </p:nvSpPr>
        <p:spPr>
          <a:xfrm>
            <a:off x="10877550" y="4204500"/>
            <a:ext cx="61401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Caracteristici de complexitate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Complexitatea poate fi măsurată prin diverși metrici care analizează structura textului și ușurința cu care acesta este înțeles</a:t>
            </a:r>
            <a:endParaRPr sz="2600"/>
          </a:p>
        </p:txBody>
      </p:sp>
      <p:sp>
        <p:nvSpPr>
          <p:cNvPr id="209" name="Google Shape;209;p17"/>
          <p:cNvSpPr txBox="1"/>
          <p:nvPr/>
        </p:nvSpPr>
        <p:spPr>
          <a:xfrm>
            <a:off x="10959900" y="6979300"/>
            <a:ext cx="59754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Caracteristici psihologice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Aceste caracteristici analizează starea emoțională pe care textul dorește să o inducă cititorului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C35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8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16" name="Google Shape;216;p18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3122350" y="6723101"/>
            <a:ext cx="14413915" cy="2518530"/>
            <a:chOff x="0" y="-38100"/>
            <a:chExt cx="4546116" cy="895732"/>
          </a:xfrm>
        </p:grpSpPr>
        <p:sp>
          <p:nvSpPr>
            <p:cNvPr id="218" name="Google Shape;218;p18"/>
            <p:cNvSpPr/>
            <p:nvPr/>
          </p:nvSpPr>
          <p:spPr>
            <a:xfrm>
              <a:off x="0" y="0"/>
              <a:ext cx="4546116" cy="857632"/>
            </a:xfrm>
            <a:custGeom>
              <a:rect b="b" l="l" r="r" t="t"/>
              <a:pathLst>
                <a:path extrusionOk="0" h="857632" w="4546116">
                  <a:moveTo>
                    <a:pt x="27393" y="0"/>
                  </a:moveTo>
                  <a:lnTo>
                    <a:pt x="4518723" y="0"/>
                  </a:lnTo>
                  <a:cubicBezTo>
                    <a:pt x="4533852" y="0"/>
                    <a:pt x="4546116" y="12264"/>
                    <a:pt x="4546116" y="27393"/>
                  </a:cubicBezTo>
                  <a:lnTo>
                    <a:pt x="4546116" y="830239"/>
                  </a:lnTo>
                  <a:cubicBezTo>
                    <a:pt x="4546116" y="837504"/>
                    <a:pt x="4543230" y="844472"/>
                    <a:pt x="4538093" y="849609"/>
                  </a:cubicBezTo>
                  <a:cubicBezTo>
                    <a:pt x="4532956" y="854746"/>
                    <a:pt x="4525988" y="857632"/>
                    <a:pt x="4518723" y="857632"/>
                  </a:cubicBezTo>
                  <a:lnTo>
                    <a:pt x="27393" y="857632"/>
                  </a:lnTo>
                  <a:cubicBezTo>
                    <a:pt x="20128" y="857632"/>
                    <a:pt x="13160" y="854746"/>
                    <a:pt x="8023" y="849609"/>
                  </a:cubicBezTo>
                  <a:cubicBezTo>
                    <a:pt x="2886" y="844472"/>
                    <a:pt x="0" y="837504"/>
                    <a:pt x="0" y="830239"/>
                  </a:cubicBezTo>
                  <a:lnTo>
                    <a:pt x="0" y="27393"/>
                  </a:lnTo>
                  <a:cubicBezTo>
                    <a:pt x="0" y="20128"/>
                    <a:pt x="2886" y="13160"/>
                    <a:pt x="8023" y="8023"/>
                  </a:cubicBezTo>
                  <a:cubicBezTo>
                    <a:pt x="13160" y="2886"/>
                    <a:pt x="20128" y="0"/>
                    <a:pt x="27393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0" y="-38100"/>
              <a:ext cx="4546116" cy="89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8"/>
          <p:cNvSpPr/>
          <p:nvPr/>
        </p:nvSpPr>
        <p:spPr>
          <a:xfrm>
            <a:off x="3122350" y="2635967"/>
            <a:ext cx="14411188" cy="3957972"/>
          </a:xfrm>
          <a:custGeom>
            <a:rect b="b" l="l" r="r" t="t"/>
            <a:pathLst>
              <a:path extrusionOk="0" h="857632" w="4546116">
                <a:moveTo>
                  <a:pt x="27393" y="0"/>
                </a:moveTo>
                <a:lnTo>
                  <a:pt x="4518723" y="0"/>
                </a:lnTo>
                <a:cubicBezTo>
                  <a:pt x="4533852" y="0"/>
                  <a:pt x="4546116" y="12264"/>
                  <a:pt x="4546116" y="27393"/>
                </a:cubicBezTo>
                <a:lnTo>
                  <a:pt x="4546116" y="830239"/>
                </a:lnTo>
                <a:cubicBezTo>
                  <a:pt x="4546116" y="837504"/>
                  <a:pt x="4543230" y="844472"/>
                  <a:pt x="4538093" y="849609"/>
                </a:cubicBezTo>
                <a:cubicBezTo>
                  <a:pt x="4532956" y="854746"/>
                  <a:pt x="4525988" y="857632"/>
                  <a:pt x="4518723" y="857632"/>
                </a:cubicBezTo>
                <a:lnTo>
                  <a:pt x="27393" y="857632"/>
                </a:lnTo>
                <a:cubicBezTo>
                  <a:pt x="20128" y="857632"/>
                  <a:pt x="13160" y="854746"/>
                  <a:pt x="8023" y="849609"/>
                </a:cubicBezTo>
                <a:cubicBezTo>
                  <a:pt x="2886" y="844472"/>
                  <a:pt x="0" y="837504"/>
                  <a:pt x="0" y="830239"/>
                </a:cubicBezTo>
                <a:lnTo>
                  <a:pt x="0" y="27393"/>
                </a:lnTo>
                <a:cubicBezTo>
                  <a:pt x="0" y="20128"/>
                  <a:pt x="2886" y="13160"/>
                  <a:pt x="8023" y="8023"/>
                </a:cubicBezTo>
                <a:cubicBezTo>
                  <a:pt x="13160" y="2886"/>
                  <a:pt x="20128" y="0"/>
                  <a:pt x="27393" y="0"/>
                </a:cubicBezTo>
                <a:close/>
              </a:path>
            </a:pathLst>
          </a:custGeom>
          <a:solidFill>
            <a:srgbClr val="ACC8FF"/>
          </a:solidFill>
          <a:ln cap="rnd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5166975" y="2853931"/>
            <a:ext cx="119661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este un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algoritm de învățare automată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utilizat atât pentru probleme de clasificare, cât și pentru probleme de regresie. Algoritmul creează multiple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subseturi ale setului de date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de antrenament folosind tehnica bootstrap, unde fiecare subset este obținut prin eșantionare cu înlocuire din datele inițiale. Pentru fiecare set bootstrap, se crează un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arbore de decizie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, iar la fiecare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nod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, se alege un subset aleatoriu de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caracteristici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pentru a se asigura diversitatea arborilor. Predicția finală se bazează pe votul majoritar, în cazul problemelor de clasificare.</a:t>
            </a:r>
            <a:endParaRPr sz="2600"/>
          </a:p>
        </p:txBody>
      </p:sp>
      <p:sp>
        <p:nvSpPr>
          <p:cNvPr id="222" name="Google Shape;222;p18"/>
          <p:cNvSpPr txBox="1"/>
          <p:nvPr/>
        </p:nvSpPr>
        <p:spPr>
          <a:xfrm>
            <a:off x="5166975" y="7001815"/>
            <a:ext cx="119661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Grid Search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este o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tehnică de optimizare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utilizată pentru a găsi setul optim de parametri pentru un model de învățare automată. Această tehnică are la bază crearea unei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grile de variante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posibile pentru parametrii,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evaluarea performanței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fiecărui algoritm creat și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cross validation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pentru a se evita overfittingul modelului.</a:t>
            </a:r>
            <a:endParaRPr sz="2600"/>
          </a:p>
        </p:txBody>
      </p:sp>
      <p:sp>
        <p:nvSpPr>
          <p:cNvPr id="223" name="Google Shape;223;p18"/>
          <p:cNvSpPr txBox="1"/>
          <p:nvPr/>
        </p:nvSpPr>
        <p:spPr>
          <a:xfrm>
            <a:off x="2315697" y="957263"/>
            <a:ext cx="1365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5C35D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cu Grid Search</a:t>
            </a:r>
            <a:endParaRPr sz="8000">
              <a:solidFill>
                <a:srgbClr val="F5C35D"/>
              </a:solidFill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33528" l="0" r="0" t="0"/>
          <a:stretch/>
        </p:blipFill>
        <p:spPr>
          <a:xfrm>
            <a:off x="0" y="2144125"/>
            <a:ext cx="4811176" cy="814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59AED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9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230" name="Google Shape;230;p19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31" name="Google Shape;231;p19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1369025" y="4327351"/>
            <a:ext cx="6796855" cy="4797662"/>
            <a:chOff x="0" y="-38100"/>
            <a:chExt cx="2241411" cy="918494"/>
          </a:xfrm>
        </p:grpSpPr>
        <p:sp>
          <p:nvSpPr>
            <p:cNvPr id="233" name="Google Shape;233;p19"/>
            <p:cNvSpPr/>
            <p:nvPr/>
          </p:nvSpPr>
          <p:spPr>
            <a:xfrm>
              <a:off x="0" y="0"/>
              <a:ext cx="2241411" cy="880394"/>
            </a:xfrm>
            <a:custGeom>
              <a:rect b="b" l="l" r="r" t="t"/>
              <a:pathLst>
                <a:path extrusionOk="0" h="880394" w="2241411">
                  <a:moveTo>
                    <a:pt x="38727" y="0"/>
                  </a:moveTo>
                  <a:lnTo>
                    <a:pt x="2202684" y="0"/>
                  </a:lnTo>
                  <a:cubicBezTo>
                    <a:pt x="2212955" y="0"/>
                    <a:pt x="2222806" y="4080"/>
                    <a:pt x="2230069" y="11343"/>
                  </a:cubicBezTo>
                  <a:cubicBezTo>
                    <a:pt x="2237331" y="18606"/>
                    <a:pt x="2241411" y="28456"/>
                    <a:pt x="2241411" y="38727"/>
                  </a:cubicBezTo>
                  <a:lnTo>
                    <a:pt x="2241411" y="841667"/>
                  </a:lnTo>
                  <a:cubicBezTo>
                    <a:pt x="2241411" y="851938"/>
                    <a:pt x="2237331" y="861789"/>
                    <a:pt x="2230069" y="869051"/>
                  </a:cubicBezTo>
                  <a:cubicBezTo>
                    <a:pt x="2222806" y="876314"/>
                    <a:pt x="2212955" y="880394"/>
                    <a:pt x="2202684" y="880394"/>
                  </a:cubicBezTo>
                  <a:lnTo>
                    <a:pt x="38727" y="880394"/>
                  </a:lnTo>
                  <a:cubicBezTo>
                    <a:pt x="28456" y="880394"/>
                    <a:pt x="18606" y="876314"/>
                    <a:pt x="11343" y="869051"/>
                  </a:cubicBezTo>
                  <a:cubicBezTo>
                    <a:pt x="4080" y="861789"/>
                    <a:pt x="0" y="851938"/>
                    <a:pt x="0" y="841667"/>
                  </a:cubicBezTo>
                  <a:lnTo>
                    <a:pt x="0" y="38727"/>
                  </a:lnTo>
                  <a:cubicBezTo>
                    <a:pt x="0" y="28456"/>
                    <a:pt x="4080" y="18606"/>
                    <a:pt x="11343" y="11343"/>
                  </a:cubicBezTo>
                  <a:cubicBezTo>
                    <a:pt x="18606" y="4080"/>
                    <a:pt x="28456" y="0"/>
                    <a:pt x="38727" y="0"/>
                  </a:cubicBezTo>
                  <a:close/>
                </a:path>
              </a:pathLst>
            </a:custGeom>
            <a:solidFill>
              <a:srgbClr val="E397C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0" y="-38100"/>
              <a:ext cx="2241411" cy="918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19"/>
          <p:cNvGrpSpPr/>
          <p:nvPr/>
        </p:nvGrpSpPr>
        <p:grpSpPr>
          <a:xfrm>
            <a:off x="10508350" y="4327344"/>
            <a:ext cx="6410588" cy="4797662"/>
            <a:chOff x="0" y="-38100"/>
            <a:chExt cx="2114031" cy="918494"/>
          </a:xfrm>
        </p:grpSpPr>
        <p:sp>
          <p:nvSpPr>
            <p:cNvPr id="236" name="Google Shape;236;p19"/>
            <p:cNvSpPr/>
            <p:nvPr/>
          </p:nvSpPr>
          <p:spPr>
            <a:xfrm>
              <a:off x="0" y="0"/>
              <a:ext cx="2114031" cy="880394"/>
            </a:xfrm>
            <a:custGeom>
              <a:rect b="b" l="l" r="r" t="t"/>
              <a:pathLst>
                <a:path extrusionOk="0" h="880394" w="2114031">
                  <a:moveTo>
                    <a:pt x="41061" y="0"/>
                  </a:moveTo>
                  <a:lnTo>
                    <a:pt x="2072970" y="0"/>
                  </a:lnTo>
                  <a:cubicBezTo>
                    <a:pt x="2095647" y="0"/>
                    <a:pt x="2114031" y="18384"/>
                    <a:pt x="2114031" y="41061"/>
                  </a:cubicBezTo>
                  <a:lnTo>
                    <a:pt x="2114031" y="839334"/>
                  </a:lnTo>
                  <a:cubicBezTo>
                    <a:pt x="2114031" y="850224"/>
                    <a:pt x="2109705" y="860668"/>
                    <a:pt x="2102004" y="868368"/>
                  </a:cubicBezTo>
                  <a:cubicBezTo>
                    <a:pt x="2094304" y="876068"/>
                    <a:pt x="2083860" y="880394"/>
                    <a:pt x="2072970" y="880394"/>
                  </a:cubicBezTo>
                  <a:lnTo>
                    <a:pt x="41061" y="880394"/>
                  </a:lnTo>
                  <a:cubicBezTo>
                    <a:pt x="30171" y="880394"/>
                    <a:pt x="19727" y="876068"/>
                    <a:pt x="12026" y="868368"/>
                  </a:cubicBezTo>
                  <a:cubicBezTo>
                    <a:pt x="4326" y="860668"/>
                    <a:pt x="0" y="850224"/>
                    <a:pt x="0" y="839334"/>
                  </a:cubicBezTo>
                  <a:lnTo>
                    <a:pt x="0" y="41061"/>
                  </a:lnTo>
                  <a:cubicBezTo>
                    <a:pt x="0" y="30171"/>
                    <a:pt x="4326" y="19727"/>
                    <a:pt x="12026" y="12026"/>
                  </a:cubicBezTo>
                  <a:cubicBezTo>
                    <a:pt x="19727" y="4326"/>
                    <a:pt x="30171" y="0"/>
                    <a:pt x="41061" y="0"/>
                  </a:cubicBezTo>
                  <a:close/>
                </a:path>
              </a:pathLst>
            </a:custGeom>
            <a:solidFill>
              <a:srgbClr val="AAE1E1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0" y="-38100"/>
              <a:ext cx="2114031" cy="918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850" lIns="44850" spcFirstLastPara="1" rIns="44850" wrap="square" tIns="4485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1996087" y="2303055"/>
            <a:ext cx="2353399" cy="1470874"/>
          </a:xfrm>
          <a:custGeom>
            <a:rect b="b" l="l" r="r" t="t"/>
            <a:pathLst>
              <a:path extrusionOk="0" h="1470874" w="2353399">
                <a:moveTo>
                  <a:pt x="0" y="0"/>
                </a:moveTo>
                <a:lnTo>
                  <a:pt x="2353398" y="0"/>
                </a:lnTo>
                <a:lnTo>
                  <a:pt x="2353398" y="1470875"/>
                </a:lnTo>
                <a:lnTo>
                  <a:pt x="0" y="1470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19"/>
          <p:cNvSpPr/>
          <p:nvPr/>
        </p:nvSpPr>
        <p:spPr>
          <a:xfrm flipH="1">
            <a:off x="14321612" y="2303055"/>
            <a:ext cx="2350477" cy="1465740"/>
          </a:xfrm>
          <a:custGeom>
            <a:rect b="b" l="l" r="r" t="t"/>
            <a:pathLst>
              <a:path extrusionOk="0" h="1323467" w="2117547">
                <a:moveTo>
                  <a:pt x="2117547" y="0"/>
                </a:moveTo>
                <a:lnTo>
                  <a:pt x="0" y="0"/>
                </a:lnTo>
                <a:lnTo>
                  <a:pt x="0" y="1323467"/>
                </a:lnTo>
                <a:lnTo>
                  <a:pt x="2117547" y="1323467"/>
                </a:lnTo>
                <a:lnTo>
                  <a:pt x="211754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9"/>
          <p:cNvSpPr txBox="1"/>
          <p:nvPr/>
        </p:nvSpPr>
        <p:spPr>
          <a:xfrm>
            <a:off x="2315697" y="764450"/>
            <a:ext cx="1365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59AED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Datele utilizate</a:t>
            </a:r>
            <a:endParaRPr b="1" sz="8000">
              <a:solidFill>
                <a:srgbClr val="B59AE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315697" y="2059850"/>
            <a:ext cx="136566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"/>
              <a:buChar char="●"/>
            </a:pPr>
            <a:r>
              <a:rPr b="1" lang="en-US" sz="2400">
                <a:latin typeface="Titillium Web"/>
                <a:ea typeface="Titillium Web"/>
                <a:cs typeface="Titillium Web"/>
                <a:sym typeface="Titillium Web"/>
              </a:rPr>
              <a:t>Sursa datelor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: Direcția de Fake News a MIT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"/>
              <a:buChar char="●"/>
            </a:pPr>
            <a:r>
              <a:rPr b="1" lang="en-US" sz="2400">
                <a:latin typeface="Titillium Web"/>
                <a:ea typeface="Titillium Web"/>
                <a:cs typeface="Titillium Web"/>
                <a:sym typeface="Titillium Web"/>
              </a:rPr>
              <a:t>2 seturi de date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: știri reale și știri false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-US" sz="2400">
                <a:latin typeface="Titillium Web"/>
                <a:ea typeface="Titillium Web"/>
                <a:cs typeface="Titillium Web"/>
                <a:sym typeface="Titillium Web"/>
              </a:rPr>
              <a:t>44 898 observații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 totale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-US" sz="2400">
                <a:latin typeface="Titillium Web"/>
                <a:ea typeface="Titillium Web"/>
                <a:cs typeface="Titillium Web"/>
                <a:sym typeface="Titillium Web"/>
              </a:rPr>
              <a:t>4 variabile</a:t>
            </a:r>
            <a:r>
              <a:rPr lang="en-US" sz="2400">
                <a:latin typeface="Titillium Web"/>
                <a:ea typeface="Titillium Web"/>
                <a:cs typeface="Titillium Web"/>
                <a:sym typeface="Titillium Web"/>
              </a:rPr>
              <a:t>: titlu, text, subiect, data publicării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13341375" y="4698900"/>
            <a:ext cx="34200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latin typeface="Titillium Web"/>
                <a:ea typeface="Titillium Web"/>
                <a:cs typeface="Titillium Web"/>
                <a:sym typeface="Titillium Web"/>
              </a:rPr>
              <a:t>Set de date știri false</a:t>
            </a:r>
            <a:endParaRPr b="1" sz="2799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Este alcătuit din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23 481 observații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și conține știri, în general de natură politică, a căror scop este dezinformarea și manipularea generală a populației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1560626" y="4698900"/>
            <a:ext cx="33003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latin typeface="Titillium Web"/>
                <a:ea typeface="Titillium Web"/>
                <a:cs typeface="Titillium Web"/>
                <a:sym typeface="Titillium Web"/>
              </a:rPr>
              <a:t>Set de date știri reale</a:t>
            </a:r>
            <a:endParaRPr b="1" sz="2799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Este alcătuit din </a:t>
            </a:r>
            <a:r>
              <a:rPr b="1" lang="en-US" sz="2600">
                <a:latin typeface="Titillium Web"/>
                <a:ea typeface="Titillium Web"/>
                <a:cs typeface="Titillium Web"/>
                <a:sym typeface="Titillium Web"/>
              </a:rPr>
              <a:t>21 417 observații</a:t>
            </a:r>
            <a:r>
              <a:rPr lang="en-US" sz="2600">
                <a:latin typeface="Titillium Web"/>
                <a:ea typeface="Titillium Web"/>
                <a:cs typeface="Titillium Web"/>
                <a:sym typeface="Titillium Web"/>
              </a:rPr>
              <a:t> și conține știri din surse verificate, a căror informație a fost validată din alte surse externe, de asemenea, verificate.</a:t>
            </a:r>
            <a:endParaRPr sz="2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28906" r="26881" t="33333"/>
          <a:stretch/>
        </p:blipFill>
        <p:spPr>
          <a:xfrm>
            <a:off x="5286475" y="3429000"/>
            <a:ext cx="80851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59AED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0"/>
          <p:cNvGrpSpPr/>
          <p:nvPr/>
        </p:nvGrpSpPr>
        <p:grpSpPr>
          <a:xfrm>
            <a:off x="416240" y="271578"/>
            <a:ext cx="17455636" cy="9599247"/>
            <a:chOff x="0" y="-38100"/>
            <a:chExt cx="4597339" cy="2528180"/>
          </a:xfrm>
        </p:grpSpPr>
        <p:sp>
          <p:nvSpPr>
            <p:cNvPr id="250" name="Google Shape;250;p20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1" name="Google Shape;251;p20"/>
            <p:cNvSpPr txBox="1"/>
            <p:nvPr/>
          </p:nvSpPr>
          <p:spPr>
            <a:xfrm>
              <a:off x="0" y="-38100"/>
              <a:ext cx="4597200" cy="25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0"/>
          <p:cNvSpPr/>
          <p:nvPr/>
        </p:nvSpPr>
        <p:spPr>
          <a:xfrm>
            <a:off x="1996087" y="931455"/>
            <a:ext cx="2353399" cy="1470874"/>
          </a:xfrm>
          <a:custGeom>
            <a:rect b="b" l="l" r="r" t="t"/>
            <a:pathLst>
              <a:path extrusionOk="0" h="1470874" w="2353399">
                <a:moveTo>
                  <a:pt x="0" y="0"/>
                </a:moveTo>
                <a:lnTo>
                  <a:pt x="2353398" y="0"/>
                </a:lnTo>
                <a:lnTo>
                  <a:pt x="2353398" y="1470875"/>
                </a:lnTo>
                <a:lnTo>
                  <a:pt x="0" y="1470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20"/>
          <p:cNvSpPr/>
          <p:nvPr/>
        </p:nvSpPr>
        <p:spPr>
          <a:xfrm flipH="1">
            <a:off x="14321612" y="931455"/>
            <a:ext cx="2350477" cy="1465740"/>
          </a:xfrm>
          <a:custGeom>
            <a:rect b="b" l="l" r="r" t="t"/>
            <a:pathLst>
              <a:path extrusionOk="0" h="1323467" w="2117547">
                <a:moveTo>
                  <a:pt x="2117547" y="0"/>
                </a:moveTo>
                <a:lnTo>
                  <a:pt x="0" y="0"/>
                </a:lnTo>
                <a:lnTo>
                  <a:pt x="0" y="1323467"/>
                </a:lnTo>
                <a:lnTo>
                  <a:pt x="2117547" y="1323467"/>
                </a:lnTo>
                <a:lnTo>
                  <a:pt x="211754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20"/>
          <p:cNvSpPr txBox="1"/>
          <p:nvPr/>
        </p:nvSpPr>
        <p:spPr>
          <a:xfrm>
            <a:off x="2315697" y="764450"/>
            <a:ext cx="1365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59AED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Datele utilizate</a:t>
            </a:r>
            <a:endParaRPr b="1" sz="8000">
              <a:solidFill>
                <a:srgbClr val="B59AE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315697" y="2136050"/>
            <a:ext cx="136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Cele mai frecvent folosite cuvinte în știrile false și cele reale</a:t>
            </a:r>
            <a:endParaRPr/>
          </a:p>
        </p:txBody>
      </p:sp>
      <p:pic>
        <p:nvPicPr>
          <p:cNvPr id="256" name="Google Shape;2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6775" y="2869775"/>
            <a:ext cx="6395325" cy="65644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075" y="2869775"/>
            <a:ext cx="6564451" cy="65644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AEF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1"/>
          <p:cNvGrpSpPr/>
          <p:nvPr/>
        </p:nvGrpSpPr>
        <p:grpSpPr>
          <a:xfrm>
            <a:off x="416240" y="271579"/>
            <a:ext cx="17455521" cy="9599182"/>
            <a:chOff x="0" y="-38100"/>
            <a:chExt cx="4597339" cy="2528180"/>
          </a:xfrm>
        </p:grpSpPr>
        <p:sp>
          <p:nvSpPr>
            <p:cNvPr id="263" name="Google Shape;263;p21"/>
            <p:cNvSpPr/>
            <p:nvPr/>
          </p:nvSpPr>
          <p:spPr>
            <a:xfrm>
              <a:off x="0" y="0"/>
              <a:ext cx="4597339" cy="2490080"/>
            </a:xfrm>
            <a:custGeom>
              <a:rect b="b" l="l" r="r" t="t"/>
              <a:pathLst>
                <a:path extrusionOk="0" h="2490080" w="4597339">
                  <a:moveTo>
                    <a:pt x="0" y="0"/>
                  </a:moveTo>
                  <a:lnTo>
                    <a:pt x="4597339" y="0"/>
                  </a:lnTo>
                  <a:lnTo>
                    <a:pt x="4597339" y="2490080"/>
                  </a:lnTo>
                  <a:lnTo>
                    <a:pt x="0" y="2490080"/>
                  </a:lnTo>
                  <a:close/>
                </a:path>
              </a:pathLst>
            </a:custGeom>
            <a:solidFill>
              <a:srgbClr val="EAEAEF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64" name="Google Shape;264;p21"/>
            <p:cNvSpPr txBox="1"/>
            <p:nvPr/>
          </p:nvSpPr>
          <p:spPr>
            <a:xfrm>
              <a:off x="0" y="-38100"/>
              <a:ext cx="4597339" cy="2528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1"/>
          <p:cNvSpPr txBox="1"/>
          <p:nvPr/>
        </p:nvSpPr>
        <p:spPr>
          <a:xfrm>
            <a:off x="3794265" y="765775"/>
            <a:ext cx="1069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B59AED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Caracteristici stilistice</a:t>
            </a:r>
            <a:endParaRPr sz="8000"/>
          </a:p>
        </p:txBody>
      </p:sp>
      <p:sp>
        <p:nvSpPr>
          <p:cNvPr id="266" name="Google Shape;266;p21"/>
          <p:cNvSpPr txBox="1"/>
          <p:nvPr/>
        </p:nvSpPr>
        <p:spPr>
          <a:xfrm>
            <a:off x="1308525" y="2428018"/>
            <a:ext cx="10086900" cy="5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tillium Web"/>
                <a:ea typeface="Titillium Web"/>
                <a:cs typeface="Titillium Web"/>
                <a:sym typeface="Titillium Web"/>
              </a:rPr>
              <a:t>Caracteristicile stilistice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i="1" lang="en-US" sz="2800">
                <a:latin typeface="Titillium Web"/>
                <a:ea typeface="Titillium Web"/>
                <a:cs typeface="Titillium Web"/>
                <a:sym typeface="Titillium Web"/>
              </a:rPr>
              <a:t>(atât pentru text, cât și pentru titlu)</a:t>
            </a: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 utilizate în această analiză sunt următoarele: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pronume personale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pronume impersonale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adjective pronominale nehotărâte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adverbe de comparație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negații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interogări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cuvinte orientate spre viitor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cuvinte orientate spre trecut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Char char="●"/>
            </a:pPr>
            <a:r>
              <a:rPr lang="en-US" sz="2800">
                <a:latin typeface="Titillium Web"/>
                <a:ea typeface="Titillium Web"/>
                <a:cs typeface="Titillium Web"/>
                <a:sym typeface="Titillium Web"/>
              </a:rPr>
              <a:t>Numărul de semne de punctuație</a:t>
            </a:r>
            <a:endParaRPr sz="2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20369" l="0" r="0" t="0"/>
          <a:stretch/>
        </p:blipFill>
        <p:spPr>
          <a:xfrm>
            <a:off x="11063200" y="2833574"/>
            <a:ext cx="6196099" cy="70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