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6" r:id="rId3"/>
    <p:sldId id="257" r:id="rId4"/>
    <p:sldId id="258" r:id="rId5"/>
    <p:sldId id="263" r:id="rId6"/>
    <p:sldId id="259" r:id="rId7"/>
    <p:sldId id="260" r:id="rId8"/>
    <p:sldId id="262"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21B2483-E0BB-412E-909E-C8E6CB5EDB3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70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1863B-4AAD-4E9F-905B-F5B32603EE12}"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286521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68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990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299403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272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3827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645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560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2614656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140017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8324822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505924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E1863B-4AAD-4E9F-905B-F5B32603EE12}"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3761063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E1863B-4AAD-4E9F-905B-F5B32603EE12}" type="datetimeFigureOut">
              <a:rPr lang="en-US" smtClean="0"/>
              <a:t>21-Dec-17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1683720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E1863B-4AAD-4E9F-905B-F5B32603EE12}" type="datetimeFigureOut">
              <a:rPr lang="en-US" smtClean="0"/>
              <a:t>21-Dec-17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3665198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1863B-4AAD-4E9F-905B-F5B32603EE12}" type="datetimeFigureOut">
              <a:rPr lang="en-US" smtClean="0"/>
              <a:t>21-Dec-17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1050066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1863B-4AAD-4E9F-905B-F5B32603EE12}"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803140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1863B-4AAD-4E9F-905B-F5B32603EE12}"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1792038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4098508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50038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275980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5356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11465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10292186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728654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E1863B-4AAD-4E9F-905B-F5B32603EE12}" type="datetimeFigureOut">
              <a:rPr lang="en-US" smtClean="0"/>
              <a:t>21-Dec-17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171596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E1863B-4AAD-4E9F-905B-F5B32603EE12}"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213029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E1863B-4AAD-4E9F-905B-F5B32603EE12}" type="datetimeFigureOut">
              <a:rPr lang="en-US" smtClean="0"/>
              <a:t>21-Dec-17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B2483-E0BB-412E-909E-C8E6CB5EDB3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66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E1863B-4AAD-4E9F-905B-F5B32603EE12}" type="datetimeFigureOut">
              <a:rPr lang="en-US" smtClean="0"/>
              <a:t>21-Dec-17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B2483-E0BB-412E-909E-C8E6CB5EDB3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56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1863B-4AAD-4E9F-905B-F5B32603EE12}" type="datetimeFigureOut">
              <a:rPr lang="en-US" smtClean="0"/>
              <a:t>21-Dec-17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340837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1863B-4AAD-4E9F-905B-F5B32603EE12}"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B2483-E0BB-412E-909E-C8E6CB5EDB3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74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E1863B-4AAD-4E9F-905B-F5B32603EE12}" type="datetimeFigureOut">
              <a:rPr lang="en-US" smtClean="0"/>
              <a:t>21-Dec-17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B2483-E0BB-412E-909E-C8E6CB5EDB35}" type="slidenum">
              <a:rPr lang="en-US" smtClean="0"/>
              <a:t>‹#›</a:t>
            </a:fld>
            <a:endParaRPr lang="en-US"/>
          </a:p>
        </p:txBody>
      </p:sp>
    </p:spTree>
    <p:extLst>
      <p:ext uri="{BB962C8B-B14F-4D97-AF65-F5344CB8AC3E}">
        <p14:creationId xmlns:p14="http://schemas.microsoft.com/office/powerpoint/2010/main" val="322135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E1863B-4AAD-4E9F-905B-F5B32603EE12}" type="datetimeFigureOut">
              <a:rPr lang="en-US" smtClean="0"/>
              <a:t>21-Dec-17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1B2483-E0BB-412E-909E-C8E6CB5EDB35}" type="slidenum">
              <a:rPr lang="en-US" smtClean="0"/>
              <a:t>‹#›</a:t>
            </a:fld>
            <a:endParaRPr lang="en-US"/>
          </a:p>
        </p:txBody>
      </p:sp>
    </p:spTree>
    <p:extLst>
      <p:ext uri="{BB962C8B-B14F-4D97-AF65-F5344CB8AC3E}">
        <p14:creationId xmlns:p14="http://schemas.microsoft.com/office/powerpoint/2010/main" val="4409645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E1863B-4AAD-4E9F-905B-F5B32603EE12}" type="datetimeFigureOut">
              <a:rPr lang="en-US" smtClean="0"/>
              <a:t>21-Dec-17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1B2483-E0BB-412E-909E-C8E6CB5EDB35}" type="slidenum">
              <a:rPr lang="en-US" smtClean="0"/>
              <a:t>‹#›</a:t>
            </a:fld>
            <a:endParaRPr lang="en-US"/>
          </a:p>
        </p:txBody>
      </p:sp>
    </p:spTree>
    <p:extLst>
      <p:ext uri="{BB962C8B-B14F-4D97-AF65-F5344CB8AC3E}">
        <p14:creationId xmlns:p14="http://schemas.microsoft.com/office/powerpoint/2010/main" val="14882100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22E2A-6326-4104-8E50-E90B142FB8DD}"/>
              </a:ext>
            </a:extLst>
          </p:cNvPr>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EFAEE577-3D85-46EB-A398-7E71964BB282}"/>
              </a:ext>
            </a:extLst>
          </p:cNvPr>
          <p:cNvSpPr>
            <a:spLocks noGrp="1"/>
          </p:cNvSpPr>
          <p:nvPr>
            <p:ph type="subTitle" idx="1"/>
          </p:nvPr>
        </p:nvSpPr>
        <p:spPr/>
        <p:txBody>
          <a:bodyPr>
            <a:normAutofit lnSpcReduction="10000"/>
          </a:bodyPr>
          <a:lstStyle/>
          <a:p>
            <a:r>
              <a:rPr lang="en-US" dirty="0"/>
              <a:t>						</a:t>
            </a:r>
            <a:r>
              <a:rPr lang="en-US" dirty="0">
                <a:latin typeface="Times New Roman" panose="02020603050405020304" pitchFamily="18" charset="0"/>
                <a:cs typeface="Times New Roman" panose="02020603050405020304" pitchFamily="18" charset="0"/>
              </a:rPr>
              <a:t>14520299: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14520913: Lê Minh </a:t>
            </a:r>
            <a:r>
              <a:rPr lang="en-US" dirty="0" err="1">
                <a:latin typeface="Times New Roman" panose="02020603050405020304" pitchFamily="18" charset="0"/>
                <a:cs typeface="Times New Roman" panose="02020603050405020304" pitchFamily="18" charset="0"/>
              </a:rPr>
              <a:t>Thuận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14521006: </a:t>
            </a:r>
            <a:r>
              <a:rPr lang="en-US" dirty="0" err="1">
                <a:latin typeface="Times New Roman" panose="02020603050405020304" pitchFamily="18" charset="0"/>
                <a:cs typeface="Times New Roman" panose="02020603050405020304" pitchFamily="18" charset="0"/>
              </a:rPr>
              <a:t>Đỗ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Yến</a:t>
            </a:r>
            <a:r>
              <a:rPr lang="en-US" dirty="0">
                <a:latin typeface="Times New Roman" panose="02020603050405020304" pitchFamily="18" charset="0"/>
                <a:cs typeface="Times New Roman" panose="02020603050405020304" pitchFamily="18" charset="0"/>
              </a:rPr>
              <a:t> Trinh   </a:t>
            </a:r>
          </a:p>
          <a:p>
            <a:endParaRPr lang="en-US" dirty="0"/>
          </a:p>
        </p:txBody>
      </p:sp>
      <p:sp>
        <p:nvSpPr>
          <p:cNvPr id="4" name="TextBox 3">
            <a:extLst>
              <a:ext uri="{FF2B5EF4-FFF2-40B4-BE49-F238E27FC236}">
                <a16:creationId xmlns:a16="http://schemas.microsoft.com/office/drawing/2014/main" xmlns="" id="{E720EBA4-AD23-486B-BF66-BCBC50B4354F}"/>
              </a:ext>
            </a:extLst>
          </p:cNvPr>
          <p:cNvSpPr txBox="1"/>
          <p:nvPr/>
        </p:nvSpPr>
        <p:spPr>
          <a:xfrm>
            <a:off x="1289646" y="753640"/>
            <a:ext cx="8574021" cy="553998"/>
          </a:xfrm>
          <a:prstGeom prst="rect">
            <a:avLst/>
          </a:prstGeom>
          <a:noFill/>
        </p:spPr>
        <p:txBody>
          <a:bodyPr wrap="square" rtlCol="0">
            <a:spAutoFit/>
          </a:bodyPr>
          <a:lstStyle/>
          <a:p>
            <a:pPr algn="ctr"/>
            <a:r>
              <a:rPr lang="en-US" sz="3000" dirty="0"/>
              <a:t>PHÁT TRIỂN ỨNG DỤNG TRÊN THIẾT BỊ DI </a:t>
            </a:r>
            <a:r>
              <a:rPr lang="en-US" sz="3000" dirty="0" err="1"/>
              <a:t>ĐỘNG</a:t>
            </a:r>
            <a:endParaRPr lang="en-US" sz="3000" dirty="0"/>
          </a:p>
        </p:txBody>
      </p:sp>
      <p:pic>
        <p:nvPicPr>
          <p:cNvPr id="6" name="Picture 5">
            <a:extLst>
              <a:ext uri="{FF2B5EF4-FFF2-40B4-BE49-F238E27FC236}">
                <a16:creationId xmlns:a16="http://schemas.microsoft.com/office/drawing/2014/main" xmlns="" id="{F4C614B2-13A6-4325-8C2D-DA472BDCD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24" y="430564"/>
            <a:ext cx="1200150" cy="1200150"/>
          </a:xfrm>
          <a:prstGeom prst="rect">
            <a:avLst/>
          </a:prstGeom>
        </p:spPr>
      </p:pic>
    </p:spTree>
    <p:extLst>
      <p:ext uri="{BB962C8B-B14F-4D97-AF65-F5344CB8AC3E}">
        <p14:creationId xmlns:p14="http://schemas.microsoft.com/office/powerpoint/2010/main" val="275185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xmlns="" id="{FD4F1B30-BB39-4615-A265-EE1608AA351E}"/>
              </a:ext>
            </a:extLst>
          </p:cNvPr>
          <p:cNvSpPr>
            <a:spLocks noGrp="1"/>
          </p:cNvSpPr>
          <p:nvPr>
            <p:ph type="title"/>
          </p:nvPr>
        </p:nvSpPr>
        <p:spPr/>
        <p:txBody>
          <a:bodyPr/>
          <a:lstStyle/>
          <a:p>
            <a:r>
              <a:rPr lang="en-US" dirty="0" err="1">
                <a:latin typeface="Algerian" panose="04020705040A02060702" pitchFamily="82" charset="0"/>
              </a:rPr>
              <a:t>GIỚI</a:t>
            </a:r>
            <a:r>
              <a:rPr lang="en-US" dirty="0">
                <a:latin typeface="Algerian" panose="04020705040A02060702" pitchFamily="82" charset="0"/>
              </a:rPr>
              <a:t> </a:t>
            </a:r>
            <a:r>
              <a:rPr lang="en-US" dirty="0" err="1">
                <a:latin typeface="Algerian" panose="04020705040A02060702" pitchFamily="82" charset="0"/>
              </a:rPr>
              <a:t>THIỆU</a:t>
            </a:r>
            <a:endParaRPr lang="en-US" dirty="0">
              <a:latin typeface="Algerian" panose="04020705040A02060702" pitchFamily="82" charset="0"/>
            </a:endParaRPr>
          </a:p>
        </p:txBody>
      </p:sp>
      <p:sp>
        <p:nvSpPr>
          <p:cNvPr id="3" name="Chỗ dành sẵn cho Nội dung 2">
            <a:extLst>
              <a:ext uri="{FF2B5EF4-FFF2-40B4-BE49-F238E27FC236}">
                <a16:creationId xmlns:a16="http://schemas.microsoft.com/office/drawing/2014/main" xmlns="" id="{E510A7E0-230D-4FFA-A2D1-321C00B1A60F}"/>
              </a:ext>
            </a:extLst>
          </p:cNvPr>
          <p:cNvSpPr>
            <a:spLocks noGrp="1"/>
          </p:cNvSpPr>
          <p:nvPr>
            <p:ph idx="1"/>
          </p:nvPr>
        </p:nvSpPr>
        <p:spPr/>
        <p:txBody>
          <a:bodyPr/>
          <a:lstStyle/>
          <a:p>
            <a:r>
              <a:rPr lang="en-US" dirty="0" err="1"/>
              <a:t>Ứng</a:t>
            </a:r>
            <a:r>
              <a:rPr lang="en-US" dirty="0"/>
              <a:t> </a:t>
            </a:r>
            <a:r>
              <a:rPr lang="en-US" dirty="0" err="1"/>
              <a:t>dụng</a:t>
            </a:r>
            <a:r>
              <a:rPr lang="en-US" dirty="0"/>
              <a:t> </a:t>
            </a:r>
            <a:r>
              <a:rPr lang="en-US" dirty="0" err="1"/>
              <a:t>cho</a:t>
            </a:r>
            <a:r>
              <a:rPr lang="en-US" dirty="0"/>
              <a:t> </a:t>
            </a:r>
            <a:r>
              <a:rPr lang="en-US" dirty="0" err="1"/>
              <a:t>phép</a:t>
            </a:r>
            <a:r>
              <a:rPr lang="en-US" dirty="0"/>
              <a:t> </a:t>
            </a:r>
            <a:r>
              <a:rPr lang="en-US" dirty="0" err="1"/>
              <a:t>chủ</a:t>
            </a:r>
            <a:r>
              <a:rPr lang="en-US" dirty="0"/>
              <a:t> </a:t>
            </a:r>
            <a:r>
              <a:rPr lang="en-US" dirty="0" err="1"/>
              <a:t>nhà</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môi</a:t>
            </a:r>
            <a:r>
              <a:rPr lang="en-US" dirty="0"/>
              <a:t> </a:t>
            </a:r>
            <a:r>
              <a:rPr lang="en-US" dirty="0" err="1"/>
              <a:t>tr</a:t>
            </a:r>
            <a:r>
              <a:rPr lang="vi-VN" dirty="0"/>
              <a:t>ư</a:t>
            </a:r>
            <a:r>
              <a:rPr lang="en-US" dirty="0" err="1"/>
              <a:t>ờng</a:t>
            </a:r>
            <a:r>
              <a:rPr lang="en-US" dirty="0"/>
              <a:t> (</a:t>
            </a:r>
            <a:r>
              <a:rPr lang="en-US" dirty="0" err="1"/>
              <a:t>nhiệt</a:t>
            </a:r>
            <a:r>
              <a:rPr lang="en-US" dirty="0"/>
              <a:t> </a:t>
            </a:r>
            <a:r>
              <a:rPr lang="en-US" dirty="0" err="1"/>
              <a:t>độ</a:t>
            </a:r>
            <a:r>
              <a:rPr lang="en-US" dirty="0"/>
              <a:t>, </a:t>
            </a:r>
            <a:r>
              <a:rPr lang="en-US" dirty="0" err="1"/>
              <a:t>độ</a:t>
            </a:r>
            <a:r>
              <a:rPr lang="en-US" dirty="0"/>
              <a:t> </a:t>
            </a:r>
            <a:r>
              <a:rPr lang="en-US" dirty="0" err="1"/>
              <a:t>ẩm</a:t>
            </a:r>
            <a:r>
              <a:rPr lang="en-US" dirty="0"/>
              <a:t>, c</a:t>
            </a:r>
            <a:r>
              <a:rPr lang="vi-VN" dirty="0"/>
              <a:t>ư</a:t>
            </a:r>
            <a:r>
              <a:rPr lang="en-US" dirty="0" err="1"/>
              <a:t>ờng</a:t>
            </a:r>
            <a:r>
              <a:rPr lang="en-US" dirty="0"/>
              <a:t> </a:t>
            </a:r>
            <a:r>
              <a:rPr lang="en-US" dirty="0" err="1"/>
              <a:t>độ</a:t>
            </a:r>
            <a:r>
              <a:rPr lang="en-US" dirty="0"/>
              <a:t> </a:t>
            </a:r>
            <a:r>
              <a:rPr lang="en-US" dirty="0" err="1"/>
              <a:t>ánh</a:t>
            </a:r>
            <a:r>
              <a:rPr lang="en-US" dirty="0"/>
              <a:t> </a:t>
            </a:r>
            <a:r>
              <a:rPr lang="en-US" dirty="0" err="1"/>
              <a:t>sáng</a:t>
            </a:r>
            <a:r>
              <a:rPr lang="en-US" dirty="0"/>
              <a:t>) </a:t>
            </a:r>
            <a:r>
              <a:rPr lang="en-US" dirty="0" err="1"/>
              <a:t>từ</a:t>
            </a:r>
            <a:r>
              <a:rPr lang="en-US" dirty="0"/>
              <a:t> sever. Sau </a:t>
            </a:r>
            <a:r>
              <a:rPr lang="en-US" dirty="0" err="1"/>
              <a:t>đó</a:t>
            </a:r>
            <a:r>
              <a:rPr lang="en-US" dirty="0"/>
              <a:t>, </a:t>
            </a:r>
            <a:r>
              <a:rPr lang="en-US" dirty="0" err="1"/>
              <a:t>người</a:t>
            </a:r>
            <a:r>
              <a:rPr lang="en-US" dirty="0"/>
              <a:t> </a:t>
            </a:r>
            <a:r>
              <a:rPr lang="en-US" dirty="0" err="1"/>
              <a:t>dùng</a:t>
            </a:r>
            <a:r>
              <a:rPr lang="en-US" dirty="0"/>
              <a:t> </a:t>
            </a:r>
            <a:r>
              <a:rPr lang="en-US" dirty="0" err="1"/>
              <a:t>sẽ</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bằng</a:t>
            </a:r>
            <a:r>
              <a:rPr lang="en-US" dirty="0"/>
              <a:t> </a:t>
            </a:r>
            <a:r>
              <a:rPr lang="en-US" dirty="0" err="1"/>
              <a:t>điện</a:t>
            </a:r>
            <a:r>
              <a:rPr lang="en-US" dirty="0"/>
              <a:t> </a:t>
            </a:r>
            <a:r>
              <a:rPr lang="en-US" dirty="0" err="1"/>
              <a:t>thoại</a:t>
            </a:r>
            <a:r>
              <a:rPr lang="en-US" dirty="0"/>
              <a:t>.</a:t>
            </a:r>
          </a:p>
          <a:p>
            <a:r>
              <a:rPr lang="en-US" dirty="0" err="1"/>
              <a:t>Thiết</a:t>
            </a:r>
            <a:r>
              <a:rPr lang="en-US" dirty="0"/>
              <a:t> </a:t>
            </a:r>
            <a:r>
              <a:rPr lang="en-US" dirty="0" err="1"/>
              <a:t>bị</a:t>
            </a:r>
            <a:r>
              <a:rPr lang="en-US" dirty="0"/>
              <a:t> </a:t>
            </a:r>
            <a:r>
              <a:rPr lang="en-US" dirty="0" err="1"/>
              <a:t>là</a:t>
            </a:r>
            <a:r>
              <a:rPr lang="en-US" dirty="0"/>
              <a:t> </a:t>
            </a:r>
            <a:r>
              <a:rPr lang="en-US" dirty="0" err="1"/>
              <a:t>một</a:t>
            </a:r>
            <a:r>
              <a:rPr lang="en-US" dirty="0"/>
              <a:t> vi </a:t>
            </a:r>
            <a:r>
              <a:rPr lang="en-US" dirty="0" err="1"/>
              <a:t>xử</a:t>
            </a:r>
            <a:r>
              <a:rPr lang="en-US" dirty="0"/>
              <a:t> </a:t>
            </a:r>
            <a:r>
              <a:rPr lang="en-US" dirty="0" err="1"/>
              <a:t>lý</a:t>
            </a:r>
            <a:r>
              <a:rPr lang="en-US" dirty="0"/>
              <a:t> + </a:t>
            </a:r>
            <a:r>
              <a:rPr lang="en-US" dirty="0" err="1"/>
              <a:t>kết</a:t>
            </a:r>
            <a:r>
              <a:rPr lang="en-US" dirty="0"/>
              <a:t> </a:t>
            </a:r>
            <a:r>
              <a:rPr lang="en-US" dirty="0" err="1"/>
              <a:t>hợp</a:t>
            </a:r>
            <a:r>
              <a:rPr lang="en-US" dirty="0"/>
              <a:t> sensor, module </a:t>
            </a:r>
            <a:r>
              <a:rPr lang="en-US" dirty="0" err="1"/>
              <a:t>wifi</a:t>
            </a:r>
            <a:r>
              <a:rPr lang="en-US" dirty="0"/>
              <a:t> </a:t>
            </a:r>
            <a:r>
              <a:rPr lang="en-US" dirty="0" err="1"/>
              <a:t>đề</a:t>
            </a:r>
            <a:r>
              <a:rPr lang="en-US" dirty="0"/>
              <a:t> </a:t>
            </a:r>
            <a:r>
              <a:rPr lang="en-US" dirty="0" err="1"/>
              <a:t>đo</a:t>
            </a:r>
            <a:r>
              <a:rPr lang="en-US" dirty="0"/>
              <a:t> </a:t>
            </a:r>
            <a:r>
              <a:rPr lang="en-US" dirty="0" err="1"/>
              <a:t>nhiệt</a:t>
            </a:r>
            <a:r>
              <a:rPr lang="en-US" dirty="0"/>
              <a:t> </a:t>
            </a:r>
            <a:r>
              <a:rPr lang="en-US" dirty="0" err="1"/>
              <a:t>độ</a:t>
            </a:r>
            <a:r>
              <a:rPr lang="en-US" dirty="0"/>
              <a:t>, </a:t>
            </a:r>
            <a:r>
              <a:rPr lang="en-US" dirty="0" err="1"/>
              <a:t>độ</a:t>
            </a:r>
            <a:r>
              <a:rPr lang="en-US" dirty="0"/>
              <a:t> </a:t>
            </a:r>
            <a:r>
              <a:rPr lang="en-US" dirty="0" err="1"/>
              <a:t>ẩm</a:t>
            </a:r>
            <a:r>
              <a:rPr lang="en-US" dirty="0"/>
              <a:t> </a:t>
            </a:r>
            <a:r>
              <a:rPr lang="en-US" dirty="0" err="1"/>
              <a:t>gửi</a:t>
            </a:r>
            <a:r>
              <a:rPr lang="en-US" dirty="0"/>
              <a:t> </a:t>
            </a:r>
            <a:r>
              <a:rPr lang="en-US" dirty="0" err="1"/>
              <a:t>lên</a:t>
            </a:r>
            <a:r>
              <a:rPr lang="en-US" dirty="0"/>
              <a:t> sever </a:t>
            </a:r>
            <a:r>
              <a:rPr lang="en-US" dirty="0" err="1"/>
              <a:t>và</a:t>
            </a:r>
            <a:r>
              <a:rPr lang="en-US" dirty="0"/>
              <a:t> </a:t>
            </a:r>
            <a:r>
              <a:rPr lang="en-US" dirty="0" err="1"/>
              <a:t>nhận</a:t>
            </a:r>
            <a:r>
              <a:rPr lang="en-US" dirty="0"/>
              <a:t> </a:t>
            </a:r>
            <a:r>
              <a:rPr lang="en-US" dirty="0" err="1"/>
              <a:t>lệnh</a:t>
            </a:r>
            <a:r>
              <a:rPr lang="en-US" dirty="0"/>
              <a:t> </a:t>
            </a:r>
            <a:r>
              <a:rPr lang="en-US" dirty="0" err="1"/>
              <a:t>từ</a:t>
            </a:r>
            <a:r>
              <a:rPr lang="en-US" dirty="0"/>
              <a:t> sever </a:t>
            </a:r>
            <a:r>
              <a:rPr lang="en-US" dirty="0" err="1"/>
              <a:t>điều</a:t>
            </a:r>
            <a:r>
              <a:rPr lang="en-US" dirty="0"/>
              <a:t> </a:t>
            </a:r>
            <a:r>
              <a:rPr lang="en-US" dirty="0" err="1"/>
              <a:t>khiển</a:t>
            </a:r>
            <a:r>
              <a:rPr lang="en-US" dirty="0"/>
              <a:t> </a:t>
            </a:r>
            <a:r>
              <a:rPr lang="en-US" dirty="0" err="1"/>
              <a:t>bật</a:t>
            </a:r>
            <a:r>
              <a:rPr lang="en-US" dirty="0"/>
              <a:t>, </a:t>
            </a:r>
            <a:r>
              <a:rPr lang="en-US" dirty="0" err="1"/>
              <a:t>tắt</a:t>
            </a:r>
            <a:r>
              <a:rPr lang="en-US" dirty="0"/>
              <a:t> </a:t>
            </a:r>
            <a:r>
              <a:rPr lang="en-US" dirty="0" err="1"/>
              <a:t>thiết</a:t>
            </a:r>
            <a:r>
              <a:rPr lang="en-US" dirty="0"/>
              <a:t> </a:t>
            </a:r>
            <a:r>
              <a:rPr lang="en-US" dirty="0" err="1"/>
              <a:t>bị</a:t>
            </a:r>
            <a:r>
              <a:rPr lang="en-US" dirty="0"/>
              <a:t> </a:t>
            </a:r>
            <a:r>
              <a:rPr lang="en-US" dirty="0" err="1"/>
              <a:t>220V</a:t>
            </a:r>
            <a:r>
              <a:rPr lang="en-US" dirty="0"/>
              <a:t>.</a:t>
            </a:r>
          </a:p>
          <a:p>
            <a:endParaRPr lang="en-US" dirty="0"/>
          </a:p>
        </p:txBody>
      </p:sp>
    </p:spTree>
    <p:extLst>
      <p:ext uri="{BB962C8B-B14F-4D97-AF65-F5344CB8AC3E}">
        <p14:creationId xmlns:p14="http://schemas.microsoft.com/office/powerpoint/2010/main" val="107973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xmlns="" id="{E2A1ABEF-22D0-4A5F-A960-EF4D5E34E4DB}"/>
              </a:ext>
            </a:extLst>
          </p:cNvPr>
          <p:cNvSpPr>
            <a:spLocks noGrp="1"/>
          </p:cNvSpPr>
          <p:nvPr>
            <p:ph type="title"/>
          </p:nvPr>
        </p:nvSpPr>
        <p:spPr/>
        <p:txBody>
          <a:bodyPr/>
          <a:lstStyle/>
          <a:p>
            <a:r>
              <a:rPr lang="en-US" dirty="0" err="1">
                <a:latin typeface="Algerian" panose="04020705040A02060702" pitchFamily="82" charset="0"/>
              </a:rPr>
              <a:t>KIẾN</a:t>
            </a:r>
            <a:r>
              <a:rPr lang="en-US" dirty="0">
                <a:latin typeface="Algerian" panose="04020705040A02060702" pitchFamily="82" charset="0"/>
              </a:rPr>
              <a:t> </a:t>
            </a:r>
            <a:r>
              <a:rPr lang="en-US" dirty="0" err="1">
                <a:latin typeface="Algerian" panose="04020705040A02060702" pitchFamily="82" charset="0"/>
              </a:rPr>
              <a:t>TRÚC</a:t>
            </a:r>
            <a:r>
              <a:rPr lang="en-US" dirty="0">
                <a:latin typeface="Algerian" panose="04020705040A02060702" pitchFamily="82" charset="0"/>
              </a:rPr>
              <a:t> </a:t>
            </a:r>
            <a:r>
              <a:rPr lang="en-US" dirty="0" err="1">
                <a:latin typeface="Algerian" panose="04020705040A02060702" pitchFamily="82" charset="0"/>
              </a:rPr>
              <a:t>HỆ</a:t>
            </a:r>
            <a:r>
              <a:rPr lang="en-US" dirty="0">
                <a:latin typeface="Algerian" panose="04020705040A02060702" pitchFamily="82" charset="0"/>
              </a:rPr>
              <a:t> </a:t>
            </a:r>
            <a:r>
              <a:rPr lang="en-US" dirty="0" err="1">
                <a:latin typeface="Algerian" panose="04020705040A02060702" pitchFamily="82" charset="0"/>
              </a:rPr>
              <a:t>THỐNG</a:t>
            </a:r>
            <a:endParaRPr lang="en-US" dirty="0">
              <a:latin typeface="Algerian" panose="04020705040A02060702" pitchFamily="82" charset="0"/>
            </a:endParaRPr>
          </a:p>
        </p:txBody>
      </p:sp>
      <p:pic>
        <p:nvPicPr>
          <p:cNvPr id="6" name="Hình ảnh 5">
            <a:extLst>
              <a:ext uri="{FF2B5EF4-FFF2-40B4-BE49-F238E27FC236}">
                <a16:creationId xmlns:a16="http://schemas.microsoft.com/office/drawing/2014/main" xmlns="" id="{C762F995-DCA0-4BEA-9D34-273ACE40DCFA}"/>
              </a:ext>
            </a:extLst>
          </p:cNvPr>
          <p:cNvPicPr>
            <a:picLocks noChangeAspect="1"/>
          </p:cNvPicPr>
          <p:nvPr/>
        </p:nvPicPr>
        <p:blipFill>
          <a:blip r:embed="rId2"/>
          <a:stretch>
            <a:fillRect/>
          </a:stretch>
        </p:blipFill>
        <p:spPr>
          <a:xfrm>
            <a:off x="617161" y="1690688"/>
            <a:ext cx="10527857" cy="4042342"/>
          </a:xfrm>
          <a:prstGeom prst="rect">
            <a:avLst/>
          </a:prstGeom>
        </p:spPr>
      </p:pic>
    </p:spTree>
    <p:extLst>
      <p:ext uri="{BB962C8B-B14F-4D97-AF65-F5344CB8AC3E}">
        <p14:creationId xmlns:p14="http://schemas.microsoft.com/office/powerpoint/2010/main" val="41879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tả kiến trúc đồ án:</a:t>
            </a:r>
            <a:endParaRPr lang="en-US"/>
          </a:p>
        </p:txBody>
      </p:sp>
      <p:sp>
        <p:nvSpPr>
          <p:cNvPr id="3" name="Content Placeholder 2"/>
          <p:cNvSpPr>
            <a:spLocks noGrp="1"/>
          </p:cNvSpPr>
          <p:nvPr>
            <p:ph idx="1"/>
          </p:nvPr>
        </p:nvSpPr>
        <p:spPr/>
        <p:txBody>
          <a:bodyPr/>
          <a:lstStyle/>
          <a:p>
            <a:pPr marL="0" indent="0">
              <a:buNone/>
            </a:pPr>
            <a:r>
              <a:rPr lang="en-US" smtClean="0"/>
              <a:t>Node MCU ESP8266 đọc dữ liệu các cảm biến BH1750, SHT10 rồi gửi lên firebase, đồng thời sẽ đọc các dữ liệu của đèn và quạt để ra lệnh điều khiển đèn quạt</a:t>
            </a:r>
          </a:p>
          <a:p>
            <a:pPr marL="0" indent="0">
              <a:buNone/>
            </a:pPr>
            <a:r>
              <a:rPr lang="en-US" smtClean="0"/>
              <a:t>App android kết nối đến firebase lấy dữ liệu về hiển thị tương ứng cho nhiệt độ, độ ẩm, ánh sang. Đồng thời gửi thông tin điều khiển đèn quạt lên firebase để điểu khiển esp8266</a:t>
            </a:r>
            <a:endParaRPr lang="en-US"/>
          </a:p>
        </p:txBody>
      </p:sp>
    </p:spTree>
    <p:extLst>
      <p:ext uri="{BB962C8B-B14F-4D97-AF65-F5344CB8AC3E}">
        <p14:creationId xmlns:p14="http://schemas.microsoft.com/office/powerpoint/2010/main" val="40519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xmlns="" id="{9856A82B-DBC8-4424-9E96-3DFDD82E087D}"/>
              </a:ext>
            </a:extLst>
          </p:cNvPr>
          <p:cNvSpPr>
            <a:spLocks noGrp="1"/>
          </p:cNvSpPr>
          <p:nvPr>
            <p:ph type="title"/>
          </p:nvPr>
        </p:nvSpPr>
        <p:spPr/>
        <p:txBody>
          <a:bodyPr/>
          <a:lstStyle/>
          <a:p>
            <a:r>
              <a:rPr lang="en-US" dirty="0" err="1">
                <a:latin typeface="Algerian" panose="04020705040A02060702" pitchFamily="82" charset="0"/>
              </a:rPr>
              <a:t>CÔNG</a:t>
            </a:r>
            <a:r>
              <a:rPr lang="en-US" dirty="0">
                <a:latin typeface="Algerian" panose="04020705040A02060702" pitchFamily="82" charset="0"/>
              </a:rPr>
              <a:t> </a:t>
            </a:r>
            <a:r>
              <a:rPr lang="en-US" dirty="0" err="1">
                <a:latin typeface="Algerian" panose="04020705040A02060702" pitchFamily="82" charset="0"/>
              </a:rPr>
              <a:t>NGHỆ</a:t>
            </a:r>
            <a:r>
              <a:rPr lang="en-US" dirty="0">
                <a:latin typeface="Algerian" panose="04020705040A02060702" pitchFamily="82" charset="0"/>
              </a:rPr>
              <a:t> </a:t>
            </a:r>
            <a:r>
              <a:rPr lang="en-US" dirty="0" err="1">
                <a:latin typeface="Algerian" panose="04020705040A02060702" pitchFamily="82" charset="0"/>
              </a:rPr>
              <a:t>SỬ</a:t>
            </a:r>
            <a:r>
              <a:rPr lang="en-US" dirty="0">
                <a:latin typeface="Algerian" panose="04020705040A02060702" pitchFamily="82" charset="0"/>
              </a:rPr>
              <a:t> </a:t>
            </a:r>
            <a:r>
              <a:rPr lang="en-US" dirty="0" err="1">
                <a:latin typeface="Algerian" panose="04020705040A02060702" pitchFamily="82" charset="0"/>
              </a:rPr>
              <a:t>DỤNG</a:t>
            </a:r>
            <a:endParaRPr lang="en-US" dirty="0">
              <a:latin typeface="Algerian" panose="04020705040A02060702" pitchFamily="82" charset="0"/>
            </a:endParaRPr>
          </a:p>
        </p:txBody>
      </p:sp>
      <p:sp>
        <p:nvSpPr>
          <p:cNvPr id="3" name="Chỗ dành sẵn cho Nội dung 2">
            <a:extLst>
              <a:ext uri="{FF2B5EF4-FFF2-40B4-BE49-F238E27FC236}">
                <a16:creationId xmlns:a16="http://schemas.microsoft.com/office/drawing/2014/main" xmlns="" id="{1452D61C-B1E9-4708-8128-54D1DD84BD75}"/>
              </a:ext>
            </a:extLst>
          </p:cNvPr>
          <p:cNvSpPr>
            <a:spLocks noGrp="1"/>
          </p:cNvSpPr>
          <p:nvPr>
            <p:ph idx="1"/>
          </p:nvPr>
        </p:nvSpPr>
        <p:spPr/>
        <p:txBody>
          <a:bodyPr/>
          <a:lstStyle/>
          <a:p>
            <a:r>
              <a:rPr lang="en-US"/>
              <a:t>Server</a:t>
            </a:r>
            <a:r>
              <a:rPr lang="en-US" smtClean="0"/>
              <a:t>: </a:t>
            </a:r>
            <a:r>
              <a:rPr lang="en-US" smtClean="0"/>
              <a:t>Firebase Realtime Database</a:t>
            </a:r>
            <a:endParaRPr lang="en-US" dirty="0"/>
          </a:p>
          <a:p>
            <a:r>
              <a:rPr lang="en-US" dirty="0" err="1"/>
              <a:t>Thiết</a:t>
            </a:r>
            <a:r>
              <a:rPr lang="en-US" dirty="0"/>
              <a:t> </a:t>
            </a:r>
            <a:r>
              <a:rPr lang="en-US" err="1"/>
              <a:t>bị</a:t>
            </a:r>
            <a:r>
              <a:rPr lang="en-US" smtClean="0"/>
              <a:t>: Node MCU ESP8266 v12, sensor BH1750, sensor SHT10, relay</a:t>
            </a:r>
          </a:p>
          <a:p>
            <a:r>
              <a:rPr lang="en-US" smtClean="0"/>
              <a:t>Lập trình: Arduino, Android Studio</a:t>
            </a:r>
            <a:endParaRPr lang="en-US" dirty="0"/>
          </a:p>
        </p:txBody>
      </p:sp>
    </p:spTree>
    <p:extLst>
      <p:ext uri="{BB962C8B-B14F-4D97-AF65-F5344CB8AC3E}">
        <p14:creationId xmlns:p14="http://schemas.microsoft.com/office/powerpoint/2010/main" val="327473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xmlns="" id="{F2E8FA05-9729-477E-A6BF-CFDEA6F5349C}"/>
              </a:ext>
            </a:extLst>
          </p:cNvPr>
          <p:cNvSpPr>
            <a:spLocks noGrp="1"/>
          </p:cNvSpPr>
          <p:nvPr>
            <p:ph type="title"/>
          </p:nvPr>
        </p:nvSpPr>
        <p:spPr/>
        <p:txBody>
          <a:bodyPr/>
          <a:lstStyle/>
          <a:p>
            <a:r>
              <a:rPr lang="en-US" dirty="0" err="1">
                <a:latin typeface="Algerian" panose="04020705040A02060702" pitchFamily="82" charset="0"/>
              </a:rPr>
              <a:t>GIAO</a:t>
            </a:r>
            <a:r>
              <a:rPr lang="en-US" dirty="0">
                <a:latin typeface="Algerian" panose="04020705040A02060702" pitchFamily="82" charset="0"/>
              </a:rPr>
              <a:t> </a:t>
            </a:r>
            <a:r>
              <a:rPr lang="en-US" dirty="0" err="1">
                <a:latin typeface="Algerian" panose="04020705040A02060702" pitchFamily="82" charset="0"/>
              </a:rPr>
              <a:t>DIỆN</a:t>
            </a:r>
            <a:r>
              <a:rPr lang="en-US" dirty="0">
                <a:latin typeface="Algerian" panose="04020705040A02060702" pitchFamily="82" charset="0"/>
              </a:rPr>
              <a:t> </a:t>
            </a:r>
            <a:r>
              <a:rPr lang="en-US" dirty="0" err="1">
                <a:latin typeface="Algerian" panose="04020705040A02060702" pitchFamily="82" charset="0"/>
              </a:rPr>
              <a:t>MÀN</a:t>
            </a:r>
            <a:r>
              <a:rPr lang="en-US" dirty="0">
                <a:latin typeface="Algerian" panose="04020705040A02060702" pitchFamily="82" charset="0"/>
              </a:rPr>
              <a:t> </a:t>
            </a:r>
            <a:r>
              <a:rPr lang="en-US" dirty="0" err="1">
                <a:latin typeface="Algerian" panose="04020705040A02060702" pitchFamily="82" charset="0"/>
              </a:rPr>
              <a:t>HÌNH</a:t>
            </a:r>
            <a:endParaRPr lang="en-US" dirty="0">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3484243" y="1487488"/>
            <a:ext cx="2461749" cy="5048778"/>
          </a:xfrm>
          <a:prstGeom prst="rect">
            <a:avLst/>
          </a:prstGeom>
        </p:spPr>
      </p:pic>
      <p:pic>
        <p:nvPicPr>
          <p:cNvPr id="5" name="Picture 4"/>
          <p:cNvPicPr>
            <a:picLocks noChangeAspect="1"/>
          </p:cNvPicPr>
          <p:nvPr/>
        </p:nvPicPr>
        <p:blipFill>
          <a:blip r:embed="rId3"/>
          <a:stretch>
            <a:fillRect/>
          </a:stretch>
        </p:blipFill>
        <p:spPr>
          <a:xfrm>
            <a:off x="711200" y="1487488"/>
            <a:ext cx="2428133" cy="5048778"/>
          </a:xfrm>
          <a:prstGeom prst="rect">
            <a:avLst/>
          </a:prstGeom>
        </p:spPr>
      </p:pic>
      <p:pic>
        <p:nvPicPr>
          <p:cNvPr id="6" name="Picture 5"/>
          <p:cNvPicPr>
            <a:picLocks noChangeAspect="1"/>
          </p:cNvPicPr>
          <p:nvPr/>
        </p:nvPicPr>
        <p:blipFill>
          <a:blip r:embed="rId4"/>
          <a:stretch>
            <a:fillRect/>
          </a:stretch>
        </p:blipFill>
        <p:spPr>
          <a:xfrm>
            <a:off x="6290902" y="1487488"/>
            <a:ext cx="2474524" cy="5048778"/>
          </a:xfrm>
          <a:prstGeom prst="rect">
            <a:avLst/>
          </a:prstGeom>
        </p:spPr>
      </p:pic>
      <p:pic>
        <p:nvPicPr>
          <p:cNvPr id="7" name="Picture 6"/>
          <p:cNvPicPr>
            <a:picLocks noChangeAspect="1"/>
          </p:cNvPicPr>
          <p:nvPr/>
        </p:nvPicPr>
        <p:blipFill>
          <a:blip r:embed="rId5"/>
          <a:stretch>
            <a:fillRect/>
          </a:stretch>
        </p:blipFill>
        <p:spPr>
          <a:xfrm>
            <a:off x="9110336" y="1487487"/>
            <a:ext cx="2449593" cy="5048779"/>
          </a:xfrm>
          <a:prstGeom prst="rect">
            <a:avLst/>
          </a:prstGeom>
        </p:spPr>
      </p:pic>
    </p:spTree>
    <p:extLst>
      <p:ext uri="{BB962C8B-B14F-4D97-AF65-F5344CB8AC3E}">
        <p14:creationId xmlns:p14="http://schemas.microsoft.com/office/powerpoint/2010/main" val="67673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7E372563-1510-4CF1-BFF8-930330302BC6}"/>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graphicFrame>
        <p:nvGraphicFramePr>
          <p:cNvPr id="4" name="Chỗ dành sẵn cho Nội dung 3">
            <a:extLst>
              <a:ext uri="{FF2B5EF4-FFF2-40B4-BE49-F238E27FC236}">
                <a16:creationId xmlns="" xmlns:a16="http://schemas.microsoft.com/office/drawing/2014/main" id="{CB20E8E6-1DD3-4AC8-912C-332CCBE045A7}"/>
              </a:ext>
            </a:extLst>
          </p:cNvPr>
          <p:cNvGraphicFramePr>
            <a:graphicFrameLocks noGrp="1"/>
          </p:cNvGraphicFramePr>
          <p:nvPr>
            <p:ph idx="1"/>
            <p:extLst>
              <p:ext uri="{D42A27DB-BD31-4B8C-83A1-F6EECF244321}">
                <p14:modId xmlns:p14="http://schemas.microsoft.com/office/powerpoint/2010/main" val="1056024274"/>
              </p:ext>
            </p:extLst>
          </p:nvPr>
        </p:nvGraphicFramePr>
        <p:xfrm>
          <a:off x="2590800" y="2061754"/>
          <a:ext cx="7010400" cy="3235960"/>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1458544313"/>
                    </a:ext>
                  </a:extLst>
                </a:gridCol>
                <a:gridCol w="3505200">
                  <a:extLst>
                    <a:ext uri="{9D8B030D-6E8A-4147-A177-3AD203B41FA5}">
                      <a16:colId xmlns="" xmlns:a16="http://schemas.microsoft.com/office/drawing/2014/main" val="1796864404"/>
                    </a:ext>
                  </a:extLst>
                </a:gridCol>
              </a:tblGrid>
              <a:tr h="370840">
                <a:tc>
                  <a:txBody>
                    <a:bodyPr/>
                    <a:lstStyle/>
                    <a:p>
                      <a:r>
                        <a:rPr lang="en-US" dirty="0" err="1"/>
                        <a:t>Chức</a:t>
                      </a:r>
                      <a:r>
                        <a:rPr lang="en-US" dirty="0"/>
                        <a:t> </a:t>
                      </a:r>
                      <a:r>
                        <a:rPr lang="en-US" dirty="0" err="1"/>
                        <a:t>năng</a:t>
                      </a:r>
                      <a:endParaRPr lang="en-US" dirty="0"/>
                    </a:p>
                  </a:txBody>
                  <a:tcPr/>
                </a:tc>
                <a:tc>
                  <a:txBody>
                    <a:bodyPr/>
                    <a:lstStyle/>
                    <a:p>
                      <a:r>
                        <a:rPr lang="en-US" dirty="0" err="1"/>
                        <a:t>Mức</a:t>
                      </a:r>
                      <a:r>
                        <a:rPr lang="en-US" dirty="0"/>
                        <a:t> </a:t>
                      </a:r>
                      <a:r>
                        <a:rPr lang="en-US" dirty="0" err="1"/>
                        <a:t>độ</a:t>
                      </a:r>
                      <a:r>
                        <a:rPr lang="en-US" dirty="0"/>
                        <a:t> </a:t>
                      </a:r>
                      <a:r>
                        <a:rPr lang="en-US" dirty="0" err="1"/>
                        <a:t>hoàn</a:t>
                      </a:r>
                      <a:r>
                        <a:rPr lang="en-US" dirty="0"/>
                        <a:t> </a:t>
                      </a:r>
                      <a:r>
                        <a:rPr lang="en-US" dirty="0" err="1"/>
                        <a:t>thành</a:t>
                      </a:r>
                      <a:endParaRPr lang="en-US" dirty="0"/>
                    </a:p>
                  </a:txBody>
                  <a:tcPr/>
                </a:tc>
                <a:extLst>
                  <a:ext uri="{0D108BD9-81ED-4DB2-BD59-A6C34878D82A}">
                    <a16:rowId xmlns="" xmlns:a16="http://schemas.microsoft.com/office/drawing/2014/main" val="3299005378"/>
                  </a:ext>
                </a:extLst>
              </a:tr>
              <a:tr h="370840">
                <a:tc>
                  <a:txBody>
                    <a:bodyPr/>
                    <a:lstStyle/>
                    <a:p>
                      <a:r>
                        <a:rPr lang="en-US" dirty="0" err="1"/>
                        <a:t>Đăng</a:t>
                      </a:r>
                      <a:r>
                        <a:rPr lang="en-US" dirty="0"/>
                        <a:t> </a:t>
                      </a:r>
                      <a:r>
                        <a:rPr lang="en-US" dirty="0" err="1"/>
                        <a:t>nhập</a:t>
                      </a:r>
                      <a:r>
                        <a:rPr lang="en-US" dirty="0"/>
                        <a:t>, </a:t>
                      </a:r>
                      <a:r>
                        <a:rPr lang="en-US" dirty="0" err="1"/>
                        <a:t>đổi</a:t>
                      </a:r>
                      <a:r>
                        <a:rPr lang="en-US" dirty="0"/>
                        <a:t> </a:t>
                      </a:r>
                      <a:r>
                        <a:rPr lang="en-US" dirty="0" err="1"/>
                        <a:t>mật</a:t>
                      </a:r>
                      <a:r>
                        <a:rPr lang="en-US" dirty="0"/>
                        <a:t> </a:t>
                      </a:r>
                      <a:r>
                        <a:rPr lang="en-US" dirty="0" err="1"/>
                        <a:t>khẩu</a:t>
                      </a:r>
                      <a:endParaRPr lang="en-US" dirty="0"/>
                    </a:p>
                  </a:txBody>
                  <a:tcPr/>
                </a:tc>
                <a:tc>
                  <a:txBody>
                    <a:bodyPr/>
                    <a:lstStyle/>
                    <a:p>
                      <a:r>
                        <a:rPr lang="en-US" dirty="0"/>
                        <a:t>50/100</a:t>
                      </a:r>
                    </a:p>
                  </a:txBody>
                  <a:tcPr/>
                </a:tc>
                <a:extLst>
                  <a:ext uri="{0D108BD9-81ED-4DB2-BD59-A6C34878D82A}">
                    <a16:rowId xmlns="" xmlns:a16="http://schemas.microsoft.com/office/drawing/2014/main" val="3197997641"/>
                  </a:ext>
                </a:extLst>
              </a:tr>
              <a:tr h="370840">
                <a:tc>
                  <a:txBody>
                    <a:bodyPr/>
                    <a:lstStyle/>
                    <a:p>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server</a:t>
                      </a:r>
                    </a:p>
                  </a:txBody>
                  <a:tcPr/>
                </a:tc>
                <a:tc>
                  <a:txBody>
                    <a:bodyPr/>
                    <a:lstStyle/>
                    <a:p>
                      <a:r>
                        <a:rPr lang="en-US" dirty="0"/>
                        <a:t>100/100</a:t>
                      </a:r>
                    </a:p>
                  </a:txBody>
                  <a:tcPr/>
                </a:tc>
                <a:extLst>
                  <a:ext uri="{0D108BD9-81ED-4DB2-BD59-A6C34878D82A}">
                    <a16:rowId xmlns="" xmlns:a16="http://schemas.microsoft.com/office/drawing/2014/main" val="3077142628"/>
                  </a:ext>
                </a:extLst>
              </a:tr>
              <a:tr h="370840">
                <a:tc>
                  <a:txBody>
                    <a:bodyPr/>
                    <a:lstStyle/>
                    <a:p>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môi</a:t>
                      </a:r>
                      <a:r>
                        <a:rPr lang="en-US" dirty="0"/>
                        <a:t> </a:t>
                      </a:r>
                      <a:r>
                        <a:rPr lang="en-US" dirty="0" err="1"/>
                        <a:t>tr</a:t>
                      </a:r>
                      <a:r>
                        <a:rPr lang="vi-VN" dirty="0"/>
                        <a:t>ư</a:t>
                      </a:r>
                      <a:r>
                        <a:rPr lang="en-US" dirty="0" err="1"/>
                        <a:t>ờng</a:t>
                      </a:r>
                      <a:endParaRPr lang="en-US" dirty="0"/>
                    </a:p>
                  </a:txBody>
                  <a:tcPr/>
                </a:tc>
                <a:tc>
                  <a:txBody>
                    <a:bodyPr/>
                    <a:lstStyle/>
                    <a:p>
                      <a:r>
                        <a:rPr lang="en-US" dirty="0"/>
                        <a:t>100/100</a:t>
                      </a:r>
                    </a:p>
                  </a:txBody>
                  <a:tcPr/>
                </a:tc>
                <a:extLst>
                  <a:ext uri="{0D108BD9-81ED-4DB2-BD59-A6C34878D82A}">
                    <a16:rowId xmlns="" xmlns:a16="http://schemas.microsoft.com/office/drawing/2014/main" val="1009984156"/>
                  </a:ext>
                </a:extLst>
              </a:tr>
              <a:tr h="370840">
                <a:tc>
                  <a:txBody>
                    <a:bodyPr/>
                    <a:lstStyle/>
                    <a:p>
                      <a:r>
                        <a:rPr lang="en-US" dirty="0" err="1"/>
                        <a:t>Bật</a:t>
                      </a:r>
                      <a:r>
                        <a:rPr lang="en-US" dirty="0"/>
                        <a:t> </a:t>
                      </a:r>
                      <a:r>
                        <a:rPr lang="en-US" dirty="0" err="1"/>
                        <a:t>và</a:t>
                      </a:r>
                      <a:r>
                        <a:rPr lang="en-US" dirty="0"/>
                        <a:t> </a:t>
                      </a:r>
                      <a:r>
                        <a:rPr lang="en-US" dirty="0" err="1"/>
                        <a:t>tắt</a:t>
                      </a:r>
                      <a:r>
                        <a:rPr lang="en-US" dirty="0"/>
                        <a:t> </a:t>
                      </a:r>
                      <a:r>
                        <a:rPr lang="en-US" dirty="0" err="1"/>
                        <a:t>thiết</a:t>
                      </a:r>
                      <a:r>
                        <a:rPr lang="en-US" dirty="0"/>
                        <a:t> </a:t>
                      </a:r>
                      <a:r>
                        <a:rPr lang="en-US" dirty="0" err="1"/>
                        <a:t>bị</a:t>
                      </a:r>
                      <a:endParaRPr lang="en-US" dirty="0"/>
                    </a:p>
                  </a:txBody>
                  <a:tcPr/>
                </a:tc>
                <a:tc>
                  <a:txBody>
                    <a:bodyPr/>
                    <a:lstStyle/>
                    <a:p>
                      <a:r>
                        <a:rPr lang="en-US" dirty="0"/>
                        <a:t>100/100</a:t>
                      </a:r>
                    </a:p>
                  </a:txBody>
                  <a:tcPr/>
                </a:tc>
                <a:extLst>
                  <a:ext uri="{0D108BD9-81ED-4DB2-BD59-A6C34878D82A}">
                    <a16:rowId xmlns="" xmlns:a16="http://schemas.microsoft.com/office/drawing/2014/main" val="1638328560"/>
                  </a:ext>
                </a:extLst>
              </a:tr>
              <a:tr h="370840">
                <a:tc>
                  <a:txBody>
                    <a:bodyPr/>
                    <a:lstStyle/>
                    <a:p>
                      <a:r>
                        <a:rPr lang="en-US" dirty="0" err="1"/>
                        <a:t>Hẹn</a:t>
                      </a:r>
                      <a:r>
                        <a:rPr lang="en-US" dirty="0"/>
                        <a:t> </a:t>
                      </a:r>
                      <a:r>
                        <a:rPr lang="en-US" dirty="0" err="1"/>
                        <a:t>giờ</a:t>
                      </a:r>
                      <a:r>
                        <a:rPr lang="en-US" dirty="0"/>
                        <a:t> </a:t>
                      </a:r>
                      <a:r>
                        <a:rPr lang="en-US" dirty="0" err="1"/>
                        <a:t>bật</a:t>
                      </a:r>
                      <a:r>
                        <a:rPr lang="en-US" dirty="0"/>
                        <a:t> </a:t>
                      </a:r>
                      <a:r>
                        <a:rPr lang="en-US" dirty="0" err="1"/>
                        <a:t>và</a:t>
                      </a:r>
                      <a:r>
                        <a:rPr lang="en-US" dirty="0"/>
                        <a:t> </a:t>
                      </a:r>
                      <a:r>
                        <a:rPr lang="en-US" dirty="0" err="1"/>
                        <a:t>tắt</a:t>
                      </a:r>
                      <a:r>
                        <a:rPr lang="en-US" dirty="0"/>
                        <a:t> </a:t>
                      </a:r>
                      <a:r>
                        <a:rPr lang="en-US" dirty="0" err="1"/>
                        <a:t>thiết</a:t>
                      </a:r>
                      <a:r>
                        <a:rPr lang="en-US" dirty="0"/>
                        <a:t> </a:t>
                      </a:r>
                      <a:r>
                        <a:rPr lang="en-US" dirty="0" err="1"/>
                        <a:t>bị</a:t>
                      </a:r>
                      <a:endParaRPr lang="en-US" dirty="0"/>
                    </a:p>
                  </a:txBody>
                  <a:tcPr/>
                </a:tc>
                <a:tc>
                  <a:txBody>
                    <a:bodyPr/>
                    <a:lstStyle/>
                    <a:p>
                      <a:r>
                        <a:rPr lang="en-US" smtClean="0"/>
                        <a:t>100/100</a:t>
                      </a:r>
                      <a:endParaRPr lang="en-US" dirty="0"/>
                    </a:p>
                  </a:txBody>
                  <a:tcPr/>
                </a:tc>
                <a:extLst>
                  <a:ext uri="{0D108BD9-81ED-4DB2-BD59-A6C34878D82A}">
                    <a16:rowId xmlns="" xmlns:a16="http://schemas.microsoft.com/office/drawing/2014/main" val="2777080061"/>
                  </a:ext>
                </a:extLst>
              </a:tr>
              <a:tr h="370840">
                <a:tc>
                  <a:txBody>
                    <a:bodyPr/>
                    <a:lstStyle/>
                    <a:p>
                      <a:r>
                        <a:rPr lang="en-US" dirty="0" err="1"/>
                        <a:t>Cài</a:t>
                      </a:r>
                      <a:r>
                        <a:rPr lang="en-US" dirty="0"/>
                        <a:t> </a:t>
                      </a:r>
                      <a:r>
                        <a:rPr lang="en-US" dirty="0" err="1"/>
                        <a:t>đặt</a:t>
                      </a:r>
                      <a:r>
                        <a:rPr lang="en-US" dirty="0"/>
                        <a:t> </a:t>
                      </a:r>
                      <a:r>
                        <a:rPr lang="en-US" dirty="0" err="1"/>
                        <a:t>điều</a:t>
                      </a:r>
                      <a:r>
                        <a:rPr lang="en-US" dirty="0"/>
                        <a:t> </a:t>
                      </a:r>
                      <a:r>
                        <a:rPr lang="en-US" dirty="0" err="1"/>
                        <a:t>kiện</a:t>
                      </a:r>
                      <a:r>
                        <a:rPr lang="en-US" dirty="0"/>
                        <a:t> </a:t>
                      </a:r>
                      <a:r>
                        <a:rPr lang="en-US" dirty="0" err="1"/>
                        <a:t>bật</a:t>
                      </a:r>
                      <a:r>
                        <a:rPr lang="en-US" dirty="0"/>
                        <a:t> </a:t>
                      </a:r>
                      <a:r>
                        <a:rPr lang="en-US" dirty="0" err="1"/>
                        <a:t>và</a:t>
                      </a:r>
                      <a:r>
                        <a:rPr lang="en-US" dirty="0"/>
                        <a:t> </a:t>
                      </a:r>
                      <a:r>
                        <a:rPr lang="en-US" dirty="0" err="1"/>
                        <a:t>tắt</a:t>
                      </a:r>
                      <a:r>
                        <a:rPr lang="en-US" dirty="0"/>
                        <a:t> </a:t>
                      </a:r>
                      <a:r>
                        <a:rPr lang="en-US" dirty="0" err="1"/>
                        <a:t>thiết</a:t>
                      </a:r>
                      <a:r>
                        <a:rPr lang="en-US" dirty="0"/>
                        <a:t> </a:t>
                      </a:r>
                      <a:r>
                        <a:rPr lang="en-US" dirty="0" err="1"/>
                        <a:t>bị</a:t>
                      </a:r>
                      <a:endParaRPr lang="en-US" dirty="0"/>
                    </a:p>
                  </a:txBody>
                  <a:tcPr/>
                </a:tc>
                <a:tc>
                  <a:txBody>
                    <a:bodyPr/>
                    <a:lstStyle/>
                    <a:p>
                      <a:r>
                        <a:rPr lang="en-US" smtClean="0"/>
                        <a:t>50/100</a:t>
                      </a:r>
                      <a:endParaRPr lang="en-US" dirty="0"/>
                    </a:p>
                  </a:txBody>
                  <a:tcPr/>
                </a:tc>
                <a:extLst>
                  <a:ext uri="{0D108BD9-81ED-4DB2-BD59-A6C34878D82A}">
                    <a16:rowId xmlns="" xmlns:a16="http://schemas.microsoft.com/office/drawing/2014/main" val="3823890424"/>
                  </a:ext>
                </a:extLst>
              </a:tr>
              <a:tr h="370840">
                <a:tc>
                  <a:txBody>
                    <a:bodyPr/>
                    <a:lstStyle/>
                    <a:p>
                      <a:r>
                        <a:rPr lang="en-US" dirty="0"/>
                        <a:t>H</a:t>
                      </a:r>
                      <a:r>
                        <a:rPr lang="vi-VN" dirty="0"/>
                        <a:t>ư</a:t>
                      </a:r>
                      <a:r>
                        <a:rPr lang="en-US" dirty="0" err="1"/>
                        <a:t>ớng</a:t>
                      </a:r>
                      <a:r>
                        <a:rPr lang="en-US" dirty="0"/>
                        <a:t> </a:t>
                      </a:r>
                      <a:r>
                        <a:rPr lang="en-US" dirty="0" err="1"/>
                        <a:t>dẫn</a:t>
                      </a:r>
                      <a:r>
                        <a:rPr lang="en-US" dirty="0"/>
                        <a:t> </a:t>
                      </a:r>
                      <a:r>
                        <a:rPr lang="en-US" dirty="0" err="1"/>
                        <a:t>sử</a:t>
                      </a:r>
                      <a:r>
                        <a:rPr lang="en-US" dirty="0"/>
                        <a:t> </a:t>
                      </a:r>
                      <a:r>
                        <a:rPr lang="en-US" dirty="0" err="1"/>
                        <a:t>dụng</a:t>
                      </a:r>
                      <a:r>
                        <a:rPr lang="en-US" dirty="0"/>
                        <a:t> app</a:t>
                      </a:r>
                    </a:p>
                  </a:txBody>
                  <a:tcPr/>
                </a:tc>
                <a:tc>
                  <a:txBody>
                    <a:bodyPr/>
                    <a:lstStyle/>
                    <a:p>
                      <a:r>
                        <a:rPr lang="en-US" dirty="0"/>
                        <a:t>100/100</a:t>
                      </a:r>
                    </a:p>
                  </a:txBody>
                  <a:tcPr/>
                </a:tc>
                <a:extLst>
                  <a:ext uri="{0D108BD9-81ED-4DB2-BD59-A6C34878D82A}">
                    <a16:rowId xmlns="" xmlns:a16="http://schemas.microsoft.com/office/drawing/2014/main" val="2667837776"/>
                  </a:ext>
                </a:extLst>
              </a:tr>
            </a:tbl>
          </a:graphicData>
        </a:graphic>
      </p:graphicFrame>
    </p:spTree>
    <p:extLst>
      <p:ext uri="{BB962C8B-B14F-4D97-AF65-F5344CB8AC3E}">
        <p14:creationId xmlns:p14="http://schemas.microsoft.com/office/powerpoint/2010/main" val="90402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công công việc:</a:t>
            </a:r>
            <a:endParaRPr lang="en-US"/>
          </a:p>
        </p:txBody>
      </p:sp>
      <p:sp>
        <p:nvSpPr>
          <p:cNvPr id="3" name="Content Placeholder 2"/>
          <p:cNvSpPr>
            <a:spLocks noGrp="1"/>
          </p:cNvSpPr>
          <p:nvPr>
            <p:ph idx="1"/>
          </p:nvPr>
        </p:nvSpPr>
        <p:spPr/>
        <p:txBody>
          <a:bodyPr/>
          <a:lstStyle/>
          <a:p>
            <a:pPr marL="0" indent="0">
              <a:buNone/>
            </a:pPr>
            <a:r>
              <a:rPr lang="en-US" smtClean="0"/>
              <a:t>Lê Minh Thuận: code esp8266 đọc và xử lý các cảm biến, tham gia code activity</a:t>
            </a:r>
          </a:p>
          <a:p>
            <a:pPr marL="0" indent="0">
              <a:buNone/>
            </a:pPr>
            <a:r>
              <a:rPr lang="en-US" smtClean="0"/>
              <a:t>Đỗ Yến Trinh: thiết kế layout, code xử lý các activity</a:t>
            </a:r>
          </a:p>
          <a:p>
            <a:pPr marL="0" indent="0">
              <a:buNone/>
            </a:pPr>
            <a:r>
              <a:rPr lang="en-US" smtClean="0"/>
              <a:t>Dương Chí Hoa: kết nối truyền nhận dữ liệu từ firebase đến esp8266 và app android</a:t>
            </a:r>
            <a:endParaRPr lang="en-US"/>
          </a:p>
        </p:txBody>
      </p:sp>
    </p:spTree>
    <p:extLst>
      <p:ext uri="{BB962C8B-B14F-4D97-AF65-F5344CB8AC3E}">
        <p14:creationId xmlns:p14="http://schemas.microsoft.com/office/powerpoint/2010/main" val="392743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66" y="1601258"/>
            <a:ext cx="10151533" cy="2183342"/>
          </a:xfrm>
        </p:spPr>
        <p:txBody>
          <a:bodyPr>
            <a:normAutofit/>
          </a:bodyPr>
          <a:lstStyle/>
          <a:p>
            <a:r>
              <a:rPr lang="en-US" smtClean="0"/>
              <a:t>Sau đây là phần Demo</a:t>
            </a:r>
            <a:br>
              <a:rPr lang="en-US" smtClean="0"/>
            </a:br>
            <a:r>
              <a:rPr lang="en-US"/>
              <a:t/>
            </a:r>
            <a:br>
              <a:rPr lang="en-US"/>
            </a:br>
            <a:r>
              <a:rPr lang="en-US" smtClean="0"/>
              <a:t>Cám ơn thầy và các bạn đã lắng nghe</a:t>
            </a:r>
            <a:endParaRPr lang="en-US"/>
          </a:p>
        </p:txBody>
      </p:sp>
    </p:spTree>
    <p:extLst>
      <p:ext uri="{BB962C8B-B14F-4D97-AF65-F5344CB8AC3E}">
        <p14:creationId xmlns:p14="http://schemas.microsoft.com/office/powerpoint/2010/main" val="6113681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Organic</Template>
  <TotalTime>65</TotalTime>
  <Words>342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Algerian</vt:lpstr>
      <vt:lpstr>Arial</vt:lpstr>
      <vt:lpstr>Garamond</vt:lpstr>
      <vt:lpstr>Times New Roman</vt:lpstr>
      <vt:lpstr>Trebuchet MS</vt:lpstr>
      <vt:lpstr>Wingdings 3</vt:lpstr>
      <vt:lpstr>1_Organic</vt:lpstr>
      <vt:lpstr>Facet</vt:lpstr>
      <vt:lpstr>Xây dựng ứng dụng điều khiển thiết bị</vt:lpstr>
      <vt:lpstr>GIỚI THIỆU</vt:lpstr>
      <vt:lpstr>KIẾN TRÚC HỆ THỐNG</vt:lpstr>
      <vt:lpstr>Mô tả kiến trúc đồ án:</vt:lpstr>
      <vt:lpstr>CÔNG NGHỆ SỬ DỤNG</vt:lpstr>
      <vt:lpstr>GIAO DIỆN MÀN HÌNH</vt:lpstr>
      <vt:lpstr>KẾT QUẢ</vt:lpstr>
      <vt:lpstr>Phân công công việc:</vt:lpstr>
      <vt:lpstr>Sau đây là phần Demo  Cám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đồ án</dc:title>
  <dc:creator>Lenovo</dc:creator>
  <cp:lastModifiedBy>Hoa Dương Chí</cp:lastModifiedBy>
  <cp:revision>10</cp:revision>
  <dcterms:created xsi:type="dcterms:W3CDTF">2017-12-01T02:35:20Z</dcterms:created>
  <dcterms:modified xsi:type="dcterms:W3CDTF">2017-12-21T02:05:15Z</dcterms:modified>
</cp:coreProperties>
</file>