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1089600" cy="38160325"/>
  <p:notesSz cx="6858000" cy="9144000"/>
  <p:defaultTextStyle>
    <a:defPPr>
      <a:defRPr lang="en-US"/>
    </a:defPPr>
    <a:lvl1pPr marL="0" algn="l" defTabSz="1756587" rtl="0" eaLnBrk="1" latinLnBrk="0" hangingPunct="1">
      <a:defRPr sz="7001" kern="1200">
        <a:solidFill>
          <a:schemeClr val="tx1"/>
        </a:solidFill>
        <a:latin typeface="+mn-lt"/>
        <a:ea typeface="+mn-ea"/>
        <a:cs typeface="+mn-cs"/>
      </a:defRPr>
    </a:lvl1pPr>
    <a:lvl2pPr marL="1756587" algn="l" defTabSz="1756587" rtl="0" eaLnBrk="1" latinLnBrk="0" hangingPunct="1">
      <a:defRPr sz="7001" kern="1200">
        <a:solidFill>
          <a:schemeClr val="tx1"/>
        </a:solidFill>
        <a:latin typeface="+mn-lt"/>
        <a:ea typeface="+mn-ea"/>
        <a:cs typeface="+mn-cs"/>
      </a:defRPr>
    </a:lvl2pPr>
    <a:lvl3pPr marL="3513175" algn="l" defTabSz="1756587" rtl="0" eaLnBrk="1" latinLnBrk="0" hangingPunct="1">
      <a:defRPr sz="7001" kern="1200">
        <a:solidFill>
          <a:schemeClr val="tx1"/>
        </a:solidFill>
        <a:latin typeface="+mn-lt"/>
        <a:ea typeface="+mn-ea"/>
        <a:cs typeface="+mn-cs"/>
      </a:defRPr>
    </a:lvl3pPr>
    <a:lvl4pPr marL="5269762" algn="l" defTabSz="1756587" rtl="0" eaLnBrk="1" latinLnBrk="0" hangingPunct="1">
      <a:defRPr sz="7001" kern="1200">
        <a:solidFill>
          <a:schemeClr val="tx1"/>
        </a:solidFill>
        <a:latin typeface="+mn-lt"/>
        <a:ea typeface="+mn-ea"/>
        <a:cs typeface="+mn-cs"/>
      </a:defRPr>
    </a:lvl4pPr>
    <a:lvl5pPr marL="7026350" algn="l" defTabSz="1756587" rtl="0" eaLnBrk="1" latinLnBrk="0" hangingPunct="1">
      <a:defRPr sz="7001" kern="1200">
        <a:solidFill>
          <a:schemeClr val="tx1"/>
        </a:solidFill>
        <a:latin typeface="+mn-lt"/>
        <a:ea typeface="+mn-ea"/>
        <a:cs typeface="+mn-cs"/>
      </a:defRPr>
    </a:lvl5pPr>
    <a:lvl6pPr marL="8782936" algn="l" defTabSz="1756587" rtl="0" eaLnBrk="1" latinLnBrk="0" hangingPunct="1">
      <a:defRPr sz="7001" kern="1200">
        <a:solidFill>
          <a:schemeClr val="tx1"/>
        </a:solidFill>
        <a:latin typeface="+mn-lt"/>
        <a:ea typeface="+mn-ea"/>
        <a:cs typeface="+mn-cs"/>
      </a:defRPr>
    </a:lvl6pPr>
    <a:lvl7pPr marL="10539524" algn="l" defTabSz="1756587" rtl="0" eaLnBrk="1" latinLnBrk="0" hangingPunct="1">
      <a:defRPr sz="7001" kern="1200">
        <a:solidFill>
          <a:schemeClr val="tx1"/>
        </a:solidFill>
        <a:latin typeface="+mn-lt"/>
        <a:ea typeface="+mn-ea"/>
        <a:cs typeface="+mn-cs"/>
      </a:defRPr>
    </a:lvl7pPr>
    <a:lvl8pPr marL="12296110" algn="l" defTabSz="1756587" rtl="0" eaLnBrk="1" latinLnBrk="0" hangingPunct="1">
      <a:defRPr sz="7001" kern="1200">
        <a:solidFill>
          <a:schemeClr val="tx1"/>
        </a:solidFill>
        <a:latin typeface="+mn-lt"/>
        <a:ea typeface="+mn-ea"/>
        <a:cs typeface="+mn-cs"/>
      </a:defRPr>
    </a:lvl8pPr>
    <a:lvl9pPr marL="14052698" algn="l" defTabSz="1756587" rtl="0" eaLnBrk="1" latinLnBrk="0" hangingPunct="1">
      <a:defRPr sz="70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20" userDrawn="1">
          <p15:clr>
            <a:srgbClr val="A4A3A4"/>
          </p15:clr>
        </p15:guide>
        <p15:guide id="2" pos="9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gjun Ki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C75"/>
    <a:srgbClr val="7F1D80"/>
    <a:srgbClr val="DF613F"/>
    <a:srgbClr val="90973F"/>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930" autoAdjust="0"/>
    <p:restoredTop sz="95699" autoAdjust="0"/>
  </p:normalViewPr>
  <p:slideViewPr>
    <p:cSldViewPr snapToGrid="0" snapToObjects="1">
      <p:cViewPr>
        <p:scale>
          <a:sx n="10" d="100"/>
          <a:sy n="10" d="100"/>
        </p:scale>
        <p:origin x="2556" y="4"/>
      </p:cViewPr>
      <p:guideLst>
        <p:guide orient="horz" pos="12020"/>
        <p:guide pos="97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C8922DF4-96B0-124A-A252-6AF59B0E420B}" type="datetimeFigureOut">
              <a:rPr lang="en-US" smtClean="0"/>
              <a:pPr/>
              <a:t>3/21/2019</a:t>
            </a:fld>
            <a:endParaRPr lang="en-US" dirty="0"/>
          </a:p>
        </p:txBody>
      </p:sp>
      <p:sp>
        <p:nvSpPr>
          <p:cNvPr id="4" name="Slide Image Placeholder 3"/>
          <p:cNvSpPr>
            <a:spLocks noGrp="1" noRot="1" noChangeAspect="1"/>
          </p:cNvSpPr>
          <p:nvPr>
            <p:ph type="sldImg" idx="2"/>
          </p:nvPr>
        </p:nvSpPr>
        <p:spPr>
          <a:xfrm>
            <a:off x="2033588" y="685800"/>
            <a:ext cx="2790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3465132F-8D51-4C4D-A338-A8B50768EFB4}" type="slidenum">
              <a:rPr lang="en-US" smtClean="0"/>
              <a:pPr/>
              <a:t>‹#›</a:t>
            </a:fld>
            <a:endParaRPr lang="en-US" dirty="0"/>
          </a:p>
        </p:txBody>
      </p:sp>
    </p:spTree>
    <p:extLst>
      <p:ext uri="{BB962C8B-B14F-4D97-AF65-F5344CB8AC3E}">
        <p14:creationId xmlns:p14="http://schemas.microsoft.com/office/powerpoint/2010/main" val="2640009202"/>
      </p:ext>
    </p:extLst>
  </p:cSld>
  <p:clrMap bg1="lt1" tx1="dk1" bg2="lt2" tx2="dk2" accent1="accent1" accent2="accent2" accent3="accent3" accent4="accent4" accent5="accent5" accent6="accent6" hlink="hlink" folHlink="folHlink"/>
  <p:notesStyle>
    <a:lvl1pPr marL="0" algn="l" defTabSz="1756587" rtl="0" eaLnBrk="1" latinLnBrk="0" hangingPunct="1">
      <a:defRPr sz="4628" kern="1200">
        <a:solidFill>
          <a:schemeClr val="tx1"/>
        </a:solidFill>
        <a:latin typeface="Helvetica"/>
        <a:ea typeface="+mn-ea"/>
        <a:cs typeface="+mn-cs"/>
      </a:defRPr>
    </a:lvl1pPr>
    <a:lvl2pPr marL="1756587" algn="l" defTabSz="1756587" rtl="0" eaLnBrk="1" latinLnBrk="0" hangingPunct="1">
      <a:defRPr sz="4628" kern="1200">
        <a:solidFill>
          <a:schemeClr val="tx1"/>
        </a:solidFill>
        <a:latin typeface="Helvetica"/>
        <a:ea typeface="+mn-ea"/>
        <a:cs typeface="+mn-cs"/>
      </a:defRPr>
    </a:lvl2pPr>
    <a:lvl3pPr marL="3513175" algn="l" defTabSz="1756587" rtl="0" eaLnBrk="1" latinLnBrk="0" hangingPunct="1">
      <a:defRPr sz="4628" kern="1200">
        <a:solidFill>
          <a:schemeClr val="tx1"/>
        </a:solidFill>
        <a:latin typeface="Helvetica"/>
        <a:ea typeface="+mn-ea"/>
        <a:cs typeface="+mn-cs"/>
      </a:defRPr>
    </a:lvl3pPr>
    <a:lvl4pPr marL="5269762" algn="l" defTabSz="1756587" rtl="0" eaLnBrk="1" latinLnBrk="0" hangingPunct="1">
      <a:defRPr sz="4628" kern="1200">
        <a:solidFill>
          <a:schemeClr val="tx1"/>
        </a:solidFill>
        <a:latin typeface="Helvetica"/>
        <a:ea typeface="+mn-ea"/>
        <a:cs typeface="+mn-cs"/>
      </a:defRPr>
    </a:lvl4pPr>
    <a:lvl5pPr marL="7026350" algn="l" defTabSz="1756587" rtl="0" eaLnBrk="1" latinLnBrk="0" hangingPunct="1">
      <a:defRPr sz="4628" kern="1200">
        <a:solidFill>
          <a:schemeClr val="tx1"/>
        </a:solidFill>
        <a:latin typeface="Helvetica"/>
        <a:ea typeface="+mn-ea"/>
        <a:cs typeface="+mn-cs"/>
      </a:defRPr>
    </a:lvl5pPr>
    <a:lvl6pPr marL="8782936" algn="l" defTabSz="1756587" rtl="0" eaLnBrk="1" latinLnBrk="0" hangingPunct="1">
      <a:defRPr sz="4628" kern="1200">
        <a:solidFill>
          <a:schemeClr val="tx1"/>
        </a:solidFill>
        <a:latin typeface="+mn-lt"/>
        <a:ea typeface="+mn-ea"/>
        <a:cs typeface="+mn-cs"/>
      </a:defRPr>
    </a:lvl6pPr>
    <a:lvl7pPr marL="10539524" algn="l" defTabSz="1756587" rtl="0" eaLnBrk="1" latinLnBrk="0" hangingPunct="1">
      <a:defRPr sz="4628" kern="1200">
        <a:solidFill>
          <a:schemeClr val="tx1"/>
        </a:solidFill>
        <a:latin typeface="+mn-lt"/>
        <a:ea typeface="+mn-ea"/>
        <a:cs typeface="+mn-cs"/>
      </a:defRPr>
    </a:lvl7pPr>
    <a:lvl8pPr marL="12296110" algn="l" defTabSz="1756587" rtl="0" eaLnBrk="1" latinLnBrk="0" hangingPunct="1">
      <a:defRPr sz="4628" kern="1200">
        <a:solidFill>
          <a:schemeClr val="tx1"/>
        </a:solidFill>
        <a:latin typeface="+mn-lt"/>
        <a:ea typeface="+mn-ea"/>
        <a:cs typeface="+mn-cs"/>
      </a:defRPr>
    </a:lvl8pPr>
    <a:lvl9pPr marL="14052698" algn="l" defTabSz="1756587" rtl="0" eaLnBrk="1" latinLnBrk="0" hangingPunct="1">
      <a:defRPr sz="46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685800"/>
            <a:ext cx="2790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132F-8D51-4C4D-A338-A8B50768EFB4}" type="slidenum">
              <a:rPr lang="en-US" smtClean="0"/>
              <a:t>1</a:t>
            </a:fld>
            <a:endParaRPr lang="en-US"/>
          </a:p>
        </p:txBody>
      </p:sp>
    </p:spTree>
    <p:extLst>
      <p:ext uri="{BB962C8B-B14F-4D97-AF65-F5344CB8AC3E}">
        <p14:creationId xmlns:p14="http://schemas.microsoft.com/office/powerpoint/2010/main" val="39242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3" y="11854442"/>
            <a:ext cx="26426161" cy="8179735"/>
          </a:xfrm>
        </p:spPr>
        <p:txBody>
          <a:bodyPr/>
          <a:lstStyle/>
          <a:p>
            <a:r>
              <a:rPr lang="en-US"/>
              <a:t>Click to edit Master title style</a:t>
            </a:r>
          </a:p>
        </p:txBody>
      </p:sp>
      <p:sp>
        <p:nvSpPr>
          <p:cNvPr id="3" name="Subtitle 2"/>
          <p:cNvSpPr>
            <a:spLocks noGrp="1"/>
          </p:cNvSpPr>
          <p:nvPr>
            <p:ph type="subTitle" idx="1"/>
          </p:nvPr>
        </p:nvSpPr>
        <p:spPr>
          <a:xfrm>
            <a:off x="4663444" y="21624185"/>
            <a:ext cx="21762720" cy="9752084"/>
          </a:xfrm>
        </p:spPr>
        <p:txBody>
          <a:bodyPr/>
          <a:lstStyle>
            <a:lvl1pPr marL="0" indent="0" algn="ctr">
              <a:buNone/>
              <a:defRPr>
                <a:solidFill>
                  <a:schemeClr val="tx1">
                    <a:tint val="75000"/>
                  </a:schemeClr>
                </a:solidFill>
              </a:defRPr>
            </a:lvl1pPr>
            <a:lvl2pPr marL="1212075" indent="0" algn="ctr">
              <a:buNone/>
              <a:defRPr>
                <a:solidFill>
                  <a:schemeClr val="tx1">
                    <a:tint val="75000"/>
                  </a:schemeClr>
                </a:solidFill>
              </a:defRPr>
            </a:lvl2pPr>
            <a:lvl3pPr marL="2424152" indent="0" algn="ctr">
              <a:buNone/>
              <a:defRPr>
                <a:solidFill>
                  <a:schemeClr val="tx1">
                    <a:tint val="75000"/>
                  </a:schemeClr>
                </a:solidFill>
              </a:defRPr>
            </a:lvl3pPr>
            <a:lvl4pPr marL="3636227" indent="0" algn="ctr">
              <a:buNone/>
              <a:defRPr>
                <a:solidFill>
                  <a:schemeClr val="tx1">
                    <a:tint val="75000"/>
                  </a:schemeClr>
                </a:solidFill>
              </a:defRPr>
            </a:lvl4pPr>
            <a:lvl5pPr marL="4848302" indent="0" algn="ctr">
              <a:buNone/>
              <a:defRPr>
                <a:solidFill>
                  <a:schemeClr val="tx1">
                    <a:tint val="75000"/>
                  </a:schemeClr>
                </a:solidFill>
              </a:defRPr>
            </a:lvl5pPr>
            <a:lvl6pPr marL="6060377" indent="0" algn="ctr">
              <a:buNone/>
              <a:defRPr>
                <a:solidFill>
                  <a:schemeClr val="tx1">
                    <a:tint val="75000"/>
                  </a:schemeClr>
                </a:solidFill>
              </a:defRPr>
            </a:lvl6pPr>
            <a:lvl7pPr marL="7272452" indent="0" algn="ctr">
              <a:buNone/>
              <a:defRPr>
                <a:solidFill>
                  <a:schemeClr val="tx1">
                    <a:tint val="75000"/>
                  </a:schemeClr>
                </a:solidFill>
              </a:defRPr>
            </a:lvl7pPr>
            <a:lvl8pPr marL="8484528" indent="0" algn="ctr">
              <a:buNone/>
              <a:defRPr>
                <a:solidFill>
                  <a:schemeClr val="tx1">
                    <a:tint val="75000"/>
                  </a:schemeClr>
                </a:solidFill>
              </a:defRPr>
            </a:lvl8pPr>
            <a:lvl9pPr marL="969660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3271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89348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9844" y="6112729"/>
            <a:ext cx="27980640" cy="1302397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17925" y="6112729"/>
            <a:ext cx="83423759" cy="1302397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62211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34616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7" y="24521547"/>
            <a:ext cx="26426161" cy="7579064"/>
          </a:xfrm>
        </p:spPr>
        <p:txBody>
          <a:bodyPr anchor="t"/>
          <a:lstStyle>
            <a:lvl1pPr algn="l">
              <a:defRPr sz="10561" b="1" cap="all"/>
            </a:lvl1pPr>
          </a:lstStyle>
          <a:p>
            <a:r>
              <a:rPr lang="en-US"/>
              <a:t>Click to edit Master title style</a:t>
            </a:r>
          </a:p>
        </p:txBody>
      </p:sp>
      <p:sp>
        <p:nvSpPr>
          <p:cNvPr id="3" name="Text Placeholder 2"/>
          <p:cNvSpPr>
            <a:spLocks noGrp="1"/>
          </p:cNvSpPr>
          <p:nvPr>
            <p:ph type="body" idx="1"/>
          </p:nvPr>
        </p:nvSpPr>
        <p:spPr>
          <a:xfrm>
            <a:off x="2455867" y="16173982"/>
            <a:ext cx="26426161" cy="8347569"/>
          </a:xfrm>
        </p:spPr>
        <p:txBody>
          <a:bodyPr anchor="b"/>
          <a:lstStyle>
            <a:lvl1pPr marL="0" indent="0">
              <a:buNone/>
              <a:defRPr sz="5240">
                <a:solidFill>
                  <a:schemeClr val="tx1">
                    <a:tint val="75000"/>
                  </a:schemeClr>
                </a:solidFill>
              </a:defRPr>
            </a:lvl1pPr>
            <a:lvl2pPr marL="1212075" indent="0">
              <a:buNone/>
              <a:defRPr sz="4830">
                <a:solidFill>
                  <a:schemeClr val="tx1">
                    <a:tint val="75000"/>
                  </a:schemeClr>
                </a:solidFill>
              </a:defRPr>
            </a:lvl2pPr>
            <a:lvl3pPr marL="2424152" indent="0">
              <a:buNone/>
              <a:defRPr sz="4257">
                <a:solidFill>
                  <a:schemeClr val="tx1">
                    <a:tint val="75000"/>
                  </a:schemeClr>
                </a:solidFill>
              </a:defRPr>
            </a:lvl3pPr>
            <a:lvl4pPr marL="3636227" indent="0">
              <a:buNone/>
              <a:defRPr sz="3684">
                <a:solidFill>
                  <a:schemeClr val="tx1">
                    <a:tint val="75000"/>
                  </a:schemeClr>
                </a:solidFill>
              </a:defRPr>
            </a:lvl4pPr>
            <a:lvl5pPr marL="4848302" indent="0">
              <a:buNone/>
              <a:defRPr sz="3684">
                <a:solidFill>
                  <a:schemeClr val="tx1">
                    <a:tint val="75000"/>
                  </a:schemeClr>
                </a:solidFill>
              </a:defRPr>
            </a:lvl5pPr>
            <a:lvl6pPr marL="6060377" indent="0">
              <a:buNone/>
              <a:defRPr sz="3684">
                <a:solidFill>
                  <a:schemeClr val="tx1">
                    <a:tint val="75000"/>
                  </a:schemeClr>
                </a:solidFill>
              </a:defRPr>
            </a:lvl6pPr>
            <a:lvl7pPr marL="7272452" indent="0">
              <a:buNone/>
              <a:defRPr sz="3684">
                <a:solidFill>
                  <a:schemeClr val="tx1">
                    <a:tint val="75000"/>
                  </a:schemeClr>
                </a:solidFill>
              </a:defRPr>
            </a:lvl7pPr>
            <a:lvl8pPr marL="8484528" indent="0">
              <a:buNone/>
              <a:defRPr sz="3684">
                <a:solidFill>
                  <a:schemeClr val="tx1">
                    <a:tint val="75000"/>
                  </a:schemeClr>
                </a:solidFill>
              </a:defRPr>
            </a:lvl8pPr>
            <a:lvl9pPr marL="9696603" indent="0">
              <a:buNone/>
              <a:defRPr sz="36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5589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17925"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38281"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72411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4" y="1528185"/>
            <a:ext cx="27980640" cy="636005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4" y="8541910"/>
            <a:ext cx="13736638"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4" name="Content Placeholder 3"/>
          <p:cNvSpPr>
            <a:spLocks noGrp="1"/>
          </p:cNvSpPr>
          <p:nvPr>
            <p:ph sz="half" idx="2"/>
          </p:nvPr>
        </p:nvSpPr>
        <p:spPr>
          <a:xfrm>
            <a:off x="1554484" y="12101778"/>
            <a:ext cx="13736638"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8541910"/>
            <a:ext cx="13742036"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6" name="Content Placeholder 5"/>
          <p:cNvSpPr>
            <a:spLocks noGrp="1"/>
          </p:cNvSpPr>
          <p:nvPr>
            <p:ph sz="quarter" idx="4"/>
          </p:nvPr>
        </p:nvSpPr>
        <p:spPr>
          <a:xfrm>
            <a:off x="15793087" y="12101778"/>
            <a:ext cx="13742036"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DA6D7B-3180-4742-A41C-02D690FC0261}"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43538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A6D7B-3180-4742-A41C-02D690FC0261}"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1536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A6D7B-3180-4742-A41C-02D690FC0261}"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4269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519349"/>
            <a:ext cx="10228261" cy="6466055"/>
          </a:xfrm>
        </p:spPr>
        <p:txBody>
          <a:bodyPr anchor="b"/>
          <a:lstStyle>
            <a:lvl1pPr algn="l">
              <a:defRPr sz="5240" b="1"/>
            </a:lvl1pPr>
          </a:lstStyle>
          <a:p>
            <a:r>
              <a:rPr lang="en-US"/>
              <a:t>Click to edit Master title style</a:t>
            </a:r>
          </a:p>
        </p:txBody>
      </p:sp>
      <p:sp>
        <p:nvSpPr>
          <p:cNvPr id="3" name="Content Placeholder 2"/>
          <p:cNvSpPr>
            <a:spLocks noGrp="1"/>
          </p:cNvSpPr>
          <p:nvPr>
            <p:ph idx="1"/>
          </p:nvPr>
        </p:nvSpPr>
        <p:spPr>
          <a:xfrm>
            <a:off x="12155172" y="1519352"/>
            <a:ext cx="17379950" cy="32568781"/>
          </a:xfrm>
        </p:spPr>
        <p:txBody>
          <a:bodyPr/>
          <a:lstStyle>
            <a:lvl1pPr>
              <a:defRPr sz="8514"/>
            </a:lvl1pPr>
            <a:lvl2pPr>
              <a:defRPr sz="7450"/>
            </a:lvl2pPr>
            <a:lvl3pPr>
              <a:defRPr sz="6386"/>
            </a:lvl3pPr>
            <a:lvl4pPr>
              <a:defRPr sz="5240"/>
            </a:lvl4pPr>
            <a:lvl5pPr>
              <a:defRPr sz="5240"/>
            </a:lvl5pPr>
            <a:lvl6pPr>
              <a:defRPr sz="5240"/>
            </a:lvl6pPr>
            <a:lvl7pPr>
              <a:defRPr sz="5240"/>
            </a:lvl7pPr>
            <a:lvl8pPr>
              <a:defRPr sz="5240"/>
            </a:lvl8pPr>
            <a:lvl9pPr>
              <a:defRPr sz="5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7985411"/>
            <a:ext cx="10228261" cy="26102725"/>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4495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80" y="26712231"/>
            <a:ext cx="18653760" cy="3153530"/>
          </a:xfrm>
        </p:spPr>
        <p:txBody>
          <a:bodyPr anchor="b"/>
          <a:lstStyle>
            <a:lvl1pPr algn="l">
              <a:defRPr sz="5240" b="1"/>
            </a:lvl1pPr>
          </a:lstStyle>
          <a:p>
            <a:r>
              <a:rPr lang="en-US"/>
              <a:t>Click to edit Master title style</a:t>
            </a:r>
          </a:p>
        </p:txBody>
      </p:sp>
      <p:sp>
        <p:nvSpPr>
          <p:cNvPr id="3" name="Picture Placeholder 2"/>
          <p:cNvSpPr>
            <a:spLocks noGrp="1"/>
          </p:cNvSpPr>
          <p:nvPr>
            <p:ph type="pic" idx="1"/>
          </p:nvPr>
        </p:nvSpPr>
        <p:spPr>
          <a:xfrm>
            <a:off x="6093780" y="3409697"/>
            <a:ext cx="18653760" cy="22896195"/>
          </a:xfrm>
        </p:spPr>
        <p:txBody>
          <a:bodyPr/>
          <a:lstStyle>
            <a:lvl1pPr marL="0" indent="0">
              <a:buNone/>
              <a:defRPr sz="8514"/>
            </a:lvl1pPr>
            <a:lvl2pPr marL="1212075" indent="0">
              <a:buNone/>
              <a:defRPr sz="7450"/>
            </a:lvl2pPr>
            <a:lvl3pPr marL="2424152" indent="0">
              <a:buNone/>
              <a:defRPr sz="6386"/>
            </a:lvl3pPr>
            <a:lvl4pPr marL="3636227" indent="0">
              <a:buNone/>
              <a:defRPr sz="5240"/>
            </a:lvl4pPr>
            <a:lvl5pPr marL="4848302" indent="0">
              <a:buNone/>
              <a:defRPr sz="5240"/>
            </a:lvl5pPr>
            <a:lvl6pPr marL="6060377" indent="0">
              <a:buNone/>
              <a:defRPr sz="5240"/>
            </a:lvl6pPr>
            <a:lvl7pPr marL="7272452" indent="0">
              <a:buNone/>
              <a:defRPr sz="5240"/>
            </a:lvl7pPr>
            <a:lvl8pPr marL="8484528" indent="0">
              <a:buNone/>
              <a:defRPr sz="5240"/>
            </a:lvl8pPr>
            <a:lvl9pPr marL="9696603" indent="0">
              <a:buNone/>
              <a:defRPr sz="5240"/>
            </a:lvl9pPr>
          </a:lstStyle>
          <a:p>
            <a:endParaRPr lang="en-US"/>
          </a:p>
        </p:txBody>
      </p:sp>
      <p:sp>
        <p:nvSpPr>
          <p:cNvPr id="4" name="Text Placeholder 3"/>
          <p:cNvSpPr>
            <a:spLocks noGrp="1"/>
          </p:cNvSpPr>
          <p:nvPr>
            <p:ph type="body" sz="half" idx="2"/>
          </p:nvPr>
        </p:nvSpPr>
        <p:spPr>
          <a:xfrm>
            <a:off x="6093780" y="29865764"/>
            <a:ext cx="18653760" cy="4478536"/>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1392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4" y="1528185"/>
            <a:ext cx="27980640" cy="6360055"/>
          </a:xfrm>
          <a:prstGeom prst="rect">
            <a:avLst/>
          </a:prstGeom>
        </p:spPr>
        <p:txBody>
          <a:bodyPr vert="horz" lIns="296099" tIns="148049" rIns="296099" bIns="148049" rtlCol="0" anchor="ctr">
            <a:normAutofit/>
          </a:bodyPr>
          <a:lstStyle/>
          <a:p>
            <a:r>
              <a:rPr lang="en-US" dirty="0"/>
              <a:t>Click to edit Master title style</a:t>
            </a:r>
          </a:p>
        </p:txBody>
      </p:sp>
      <p:sp>
        <p:nvSpPr>
          <p:cNvPr id="3" name="Text Placeholder 2"/>
          <p:cNvSpPr>
            <a:spLocks noGrp="1"/>
          </p:cNvSpPr>
          <p:nvPr>
            <p:ph type="body" idx="1"/>
          </p:nvPr>
        </p:nvSpPr>
        <p:spPr>
          <a:xfrm>
            <a:off x="1554484" y="8904080"/>
            <a:ext cx="27980640" cy="25184052"/>
          </a:xfrm>
          <a:prstGeom prst="rect">
            <a:avLst/>
          </a:prstGeom>
        </p:spPr>
        <p:txBody>
          <a:bodyPr vert="horz" lIns="296099" tIns="148049" rIns="296099" bIns="1480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2" y="35368972"/>
            <a:ext cx="7254241" cy="2031685"/>
          </a:xfrm>
          <a:prstGeom prst="rect">
            <a:avLst/>
          </a:prstGeom>
        </p:spPr>
        <p:txBody>
          <a:bodyPr vert="horz" lIns="296099" tIns="148049" rIns="296099" bIns="148049" rtlCol="0" anchor="ctr"/>
          <a:lstStyle>
            <a:lvl1pPr algn="l">
              <a:defRPr sz="3193">
                <a:solidFill>
                  <a:schemeClr val="tx1">
                    <a:tint val="75000"/>
                  </a:schemeClr>
                </a:solidFill>
                <a:latin typeface="Helvetica"/>
              </a:defRPr>
            </a:lvl1pPr>
          </a:lstStyle>
          <a:p>
            <a:fld id="{66DA6D7B-3180-4742-A41C-02D690FC0261}" type="datetimeFigureOut">
              <a:rPr lang="en-US" smtClean="0"/>
              <a:pPr/>
              <a:t>3/21/2019</a:t>
            </a:fld>
            <a:endParaRPr lang="en-US" dirty="0"/>
          </a:p>
        </p:txBody>
      </p:sp>
      <p:sp>
        <p:nvSpPr>
          <p:cNvPr id="5" name="Footer Placeholder 4"/>
          <p:cNvSpPr>
            <a:spLocks noGrp="1"/>
          </p:cNvSpPr>
          <p:nvPr>
            <p:ph type="ftr" sz="quarter" idx="3"/>
          </p:nvPr>
        </p:nvSpPr>
        <p:spPr>
          <a:xfrm>
            <a:off x="10622283" y="35368972"/>
            <a:ext cx="9845041" cy="2031685"/>
          </a:xfrm>
          <a:prstGeom prst="rect">
            <a:avLst/>
          </a:prstGeom>
        </p:spPr>
        <p:txBody>
          <a:bodyPr vert="horz" lIns="296099" tIns="148049" rIns="296099" bIns="148049" rtlCol="0" anchor="ctr"/>
          <a:lstStyle>
            <a:lvl1pPr algn="ctr">
              <a:defRPr sz="3193">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22280883" y="35368972"/>
            <a:ext cx="7254241" cy="2031685"/>
          </a:xfrm>
          <a:prstGeom prst="rect">
            <a:avLst/>
          </a:prstGeom>
        </p:spPr>
        <p:txBody>
          <a:bodyPr vert="horz" lIns="296099" tIns="148049" rIns="296099" bIns="148049" rtlCol="0" anchor="ctr"/>
          <a:lstStyle>
            <a:lvl1pPr algn="r">
              <a:defRPr sz="3193">
                <a:solidFill>
                  <a:schemeClr val="tx1">
                    <a:tint val="75000"/>
                  </a:schemeClr>
                </a:solidFill>
                <a:latin typeface="Helvetica"/>
              </a:defRPr>
            </a:lvl1pPr>
          </a:lstStyle>
          <a:p>
            <a:fld id="{2DFF1C7C-A21A-6143-AD0F-B1EF00FD6D6F}" type="slidenum">
              <a:rPr lang="en-US" smtClean="0"/>
              <a:pPr/>
              <a:t>‹#›</a:t>
            </a:fld>
            <a:endParaRPr lang="en-US" dirty="0"/>
          </a:p>
        </p:txBody>
      </p:sp>
    </p:spTree>
    <p:extLst>
      <p:ext uri="{BB962C8B-B14F-4D97-AF65-F5344CB8AC3E}">
        <p14:creationId xmlns:p14="http://schemas.microsoft.com/office/powerpoint/2010/main" val="250373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2075" rtl="0" eaLnBrk="1" latinLnBrk="0" hangingPunct="1">
        <a:spcBef>
          <a:spcPct val="0"/>
        </a:spcBef>
        <a:buNone/>
        <a:defRPr sz="11707" kern="1200">
          <a:solidFill>
            <a:schemeClr val="tx1"/>
          </a:solidFill>
          <a:latin typeface="Helvetica"/>
          <a:ea typeface="+mj-ea"/>
          <a:cs typeface="+mj-cs"/>
        </a:defRPr>
      </a:lvl1pPr>
    </p:titleStyle>
    <p:bodyStyle>
      <a:lvl1pPr marL="909056" indent="-909056" algn="l" defTabSz="1212075" rtl="0" eaLnBrk="1" latinLnBrk="0" hangingPunct="1">
        <a:spcBef>
          <a:spcPct val="20000"/>
        </a:spcBef>
        <a:buFont typeface="Arial"/>
        <a:buChar char="•"/>
        <a:defRPr sz="8514" kern="1200">
          <a:solidFill>
            <a:schemeClr val="tx1"/>
          </a:solidFill>
          <a:latin typeface="Helvetica"/>
          <a:ea typeface="+mn-ea"/>
          <a:cs typeface="+mn-cs"/>
        </a:defRPr>
      </a:lvl1pPr>
      <a:lvl2pPr marL="1969623" indent="-757547" algn="l" defTabSz="1212075" rtl="0" eaLnBrk="1" latinLnBrk="0" hangingPunct="1">
        <a:spcBef>
          <a:spcPct val="20000"/>
        </a:spcBef>
        <a:buFont typeface="Arial"/>
        <a:buChar char="–"/>
        <a:defRPr sz="7450" kern="1200">
          <a:solidFill>
            <a:schemeClr val="tx1"/>
          </a:solidFill>
          <a:latin typeface="Helvetica"/>
          <a:ea typeface="+mn-ea"/>
          <a:cs typeface="+mn-cs"/>
        </a:defRPr>
      </a:lvl2pPr>
      <a:lvl3pPr marL="3030189" indent="-606038" algn="l" defTabSz="1212075" rtl="0" eaLnBrk="1" latinLnBrk="0" hangingPunct="1">
        <a:spcBef>
          <a:spcPct val="20000"/>
        </a:spcBef>
        <a:buFont typeface="Arial"/>
        <a:buChar char="•"/>
        <a:defRPr sz="6386" kern="1200">
          <a:solidFill>
            <a:schemeClr val="tx1"/>
          </a:solidFill>
          <a:latin typeface="Helvetica"/>
          <a:ea typeface="+mn-ea"/>
          <a:cs typeface="+mn-cs"/>
        </a:defRPr>
      </a:lvl3pPr>
      <a:lvl4pPr marL="4242264" indent="-606038" algn="l" defTabSz="1212075" rtl="0" eaLnBrk="1" latinLnBrk="0" hangingPunct="1">
        <a:spcBef>
          <a:spcPct val="20000"/>
        </a:spcBef>
        <a:buFont typeface="Arial"/>
        <a:buChar char="–"/>
        <a:defRPr sz="5240" kern="1200">
          <a:solidFill>
            <a:schemeClr val="tx1"/>
          </a:solidFill>
          <a:latin typeface="Helvetica"/>
          <a:ea typeface="+mn-ea"/>
          <a:cs typeface="+mn-cs"/>
        </a:defRPr>
      </a:lvl4pPr>
      <a:lvl5pPr marL="5454340" indent="-606038" algn="l" defTabSz="1212075" rtl="0" eaLnBrk="1" latinLnBrk="0" hangingPunct="1">
        <a:spcBef>
          <a:spcPct val="20000"/>
        </a:spcBef>
        <a:buFont typeface="Arial"/>
        <a:buChar char="»"/>
        <a:defRPr sz="5240" kern="1200">
          <a:solidFill>
            <a:schemeClr val="tx1"/>
          </a:solidFill>
          <a:latin typeface="Helvetica"/>
          <a:ea typeface="+mn-ea"/>
          <a:cs typeface="+mn-cs"/>
        </a:defRPr>
      </a:lvl5pPr>
      <a:lvl6pPr marL="6666415" indent="-606038" algn="l" defTabSz="1212075" rtl="0" eaLnBrk="1" latinLnBrk="0" hangingPunct="1">
        <a:spcBef>
          <a:spcPct val="20000"/>
        </a:spcBef>
        <a:buFont typeface="Arial"/>
        <a:buChar char="•"/>
        <a:defRPr sz="5240" kern="1200">
          <a:solidFill>
            <a:schemeClr val="tx1"/>
          </a:solidFill>
          <a:latin typeface="+mn-lt"/>
          <a:ea typeface="+mn-ea"/>
          <a:cs typeface="+mn-cs"/>
        </a:defRPr>
      </a:lvl6pPr>
      <a:lvl7pPr marL="7878490" indent="-606038" algn="l" defTabSz="1212075" rtl="0" eaLnBrk="1" latinLnBrk="0" hangingPunct="1">
        <a:spcBef>
          <a:spcPct val="20000"/>
        </a:spcBef>
        <a:buFont typeface="Arial"/>
        <a:buChar char="•"/>
        <a:defRPr sz="5240" kern="1200">
          <a:solidFill>
            <a:schemeClr val="tx1"/>
          </a:solidFill>
          <a:latin typeface="+mn-lt"/>
          <a:ea typeface="+mn-ea"/>
          <a:cs typeface="+mn-cs"/>
        </a:defRPr>
      </a:lvl7pPr>
      <a:lvl8pPr marL="9090566" indent="-606038" algn="l" defTabSz="1212075" rtl="0" eaLnBrk="1" latinLnBrk="0" hangingPunct="1">
        <a:spcBef>
          <a:spcPct val="20000"/>
        </a:spcBef>
        <a:buFont typeface="Arial"/>
        <a:buChar char="•"/>
        <a:defRPr sz="5240" kern="1200">
          <a:solidFill>
            <a:schemeClr val="tx1"/>
          </a:solidFill>
          <a:latin typeface="+mn-lt"/>
          <a:ea typeface="+mn-ea"/>
          <a:cs typeface="+mn-cs"/>
        </a:defRPr>
      </a:lvl8pPr>
      <a:lvl9pPr marL="10302640" indent="-606038" algn="l" defTabSz="1212075" rtl="0" eaLnBrk="1" latinLnBrk="0" hangingPunct="1">
        <a:spcBef>
          <a:spcPct val="20000"/>
        </a:spcBef>
        <a:buFont typeface="Arial"/>
        <a:buChar char="•"/>
        <a:defRPr sz="5240" kern="1200">
          <a:solidFill>
            <a:schemeClr val="tx1"/>
          </a:solidFill>
          <a:latin typeface="+mn-lt"/>
          <a:ea typeface="+mn-ea"/>
          <a:cs typeface="+mn-cs"/>
        </a:defRPr>
      </a:lvl9pPr>
    </p:bodyStyle>
    <p:otherStyle>
      <a:defPPr>
        <a:defRPr lang="en-US"/>
      </a:defPPr>
      <a:lvl1pPr marL="0" algn="l" defTabSz="1212075" rtl="0" eaLnBrk="1" latinLnBrk="0" hangingPunct="1">
        <a:defRPr sz="4830" kern="1200">
          <a:solidFill>
            <a:schemeClr val="tx1"/>
          </a:solidFill>
          <a:latin typeface="+mn-lt"/>
          <a:ea typeface="+mn-ea"/>
          <a:cs typeface="+mn-cs"/>
        </a:defRPr>
      </a:lvl1pPr>
      <a:lvl2pPr marL="1212075" algn="l" defTabSz="1212075" rtl="0" eaLnBrk="1" latinLnBrk="0" hangingPunct="1">
        <a:defRPr sz="4830" kern="1200">
          <a:solidFill>
            <a:schemeClr val="tx1"/>
          </a:solidFill>
          <a:latin typeface="+mn-lt"/>
          <a:ea typeface="+mn-ea"/>
          <a:cs typeface="+mn-cs"/>
        </a:defRPr>
      </a:lvl2pPr>
      <a:lvl3pPr marL="2424152" algn="l" defTabSz="1212075" rtl="0" eaLnBrk="1" latinLnBrk="0" hangingPunct="1">
        <a:defRPr sz="4830" kern="1200">
          <a:solidFill>
            <a:schemeClr val="tx1"/>
          </a:solidFill>
          <a:latin typeface="+mn-lt"/>
          <a:ea typeface="+mn-ea"/>
          <a:cs typeface="+mn-cs"/>
        </a:defRPr>
      </a:lvl3pPr>
      <a:lvl4pPr marL="3636227" algn="l" defTabSz="1212075" rtl="0" eaLnBrk="1" latinLnBrk="0" hangingPunct="1">
        <a:defRPr sz="4830" kern="1200">
          <a:solidFill>
            <a:schemeClr val="tx1"/>
          </a:solidFill>
          <a:latin typeface="+mn-lt"/>
          <a:ea typeface="+mn-ea"/>
          <a:cs typeface="+mn-cs"/>
        </a:defRPr>
      </a:lvl4pPr>
      <a:lvl5pPr marL="4848302" algn="l" defTabSz="1212075" rtl="0" eaLnBrk="1" latinLnBrk="0" hangingPunct="1">
        <a:defRPr sz="4830" kern="1200">
          <a:solidFill>
            <a:schemeClr val="tx1"/>
          </a:solidFill>
          <a:latin typeface="+mn-lt"/>
          <a:ea typeface="+mn-ea"/>
          <a:cs typeface="+mn-cs"/>
        </a:defRPr>
      </a:lvl5pPr>
      <a:lvl6pPr marL="6060377" algn="l" defTabSz="1212075" rtl="0" eaLnBrk="1" latinLnBrk="0" hangingPunct="1">
        <a:defRPr sz="4830" kern="1200">
          <a:solidFill>
            <a:schemeClr val="tx1"/>
          </a:solidFill>
          <a:latin typeface="+mn-lt"/>
          <a:ea typeface="+mn-ea"/>
          <a:cs typeface="+mn-cs"/>
        </a:defRPr>
      </a:lvl6pPr>
      <a:lvl7pPr marL="7272452" algn="l" defTabSz="1212075" rtl="0" eaLnBrk="1" latinLnBrk="0" hangingPunct="1">
        <a:defRPr sz="4830" kern="1200">
          <a:solidFill>
            <a:schemeClr val="tx1"/>
          </a:solidFill>
          <a:latin typeface="+mn-lt"/>
          <a:ea typeface="+mn-ea"/>
          <a:cs typeface="+mn-cs"/>
        </a:defRPr>
      </a:lvl7pPr>
      <a:lvl8pPr marL="8484528" algn="l" defTabSz="1212075" rtl="0" eaLnBrk="1" latinLnBrk="0" hangingPunct="1">
        <a:defRPr sz="4830" kern="1200">
          <a:solidFill>
            <a:schemeClr val="tx1"/>
          </a:solidFill>
          <a:latin typeface="+mn-lt"/>
          <a:ea typeface="+mn-ea"/>
          <a:cs typeface="+mn-cs"/>
        </a:defRPr>
      </a:lvl8pPr>
      <a:lvl9pPr marL="9696603" algn="l" defTabSz="1212075" rtl="0" eaLnBrk="1" latinLnBrk="0" hangingPunct="1">
        <a:defRPr sz="48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9547617" y="29911324"/>
            <a:ext cx="10302275" cy="1427155"/>
          </a:xfrm>
          <a:prstGeom prst="rect">
            <a:avLst/>
          </a:prstGeom>
        </p:spPr>
      </p:pic>
      <p:pic>
        <p:nvPicPr>
          <p:cNvPr id="13" name="Picture 12"/>
          <p:cNvPicPr>
            <a:picLocks noChangeAspect="1"/>
          </p:cNvPicPr>
          <p:nvPr/>
        </p:nvPicPr>
        <p:blipFill>
          <a:blip r:embed="rId4"/>
          <a:stretch>
            <a:fillRect/>
          </a:stretch>
        </p:blipFill>
        <p:spPr>
          <a:xfrm>
            <a:off x="12320335" y="11925327"/>
            <a:ext cx="17232849" cy="4942251"/>
          </a:xfrm>
          <a:prstGeom prst="rect">
            <a:avLst/>
          </a:prstGeom>
        </p:spPr>
      </p:pic>
      <p:pic>
        <p:nvPicPr>
          <p:cNvPr id="6" name="Picture 5"/>
          <p:cNvPicPr>
            <a:picLocks noChangeAspect="1"/>
          </p:cNvPicPr>
          <p:nvPr/>
        </p:nvPicPr>
        <p:blipFill rotWithShape="1">
          <a:blip r:embed="rId5"/>
          <a:srcRect l="13017" t="7811" r="8885" b="54090"/>
          <a:stretch/>
        </p:blipFill>
        <p:spPr>
          <a:xfrm>
            <a:off x="26405817" y="1005626"/>
            <a:ext cx="3307631" cy="1858866"/>
          </a:xfrm>
          <a:prstGeom prst="rect">
            <a:avLst/>
          </a:prstGeom>
        </p:spPr>
      </p:pic>
      <p:sp>
        <p:nvSpPr>
          <p:cNvPr id="7" name="TextBox 6"/>
          <p:cNvSpPr txBox="1"/>
          <p:nvPr/>
        </p:nvSpPr>
        <p:spPr>
          <a:xfrm>
            <a:off x="8856905" y="1757265"/>
            <a:ext cx="13219756" cy="2277187"/>
          </a:xfrm>
          <a:prstGeom prst="rect">
            <a:avLst/>
          </a:prstGeom>
          <a:noFill/>
        </p:spPr>
        <p:txBody>
          <a:bodyPr wrap="none" lIns="60602" tIns="30302" rIns="60602" bIns="30302" rtlCol="0">
            <a:spAutoFit/>
          </a:bodyPr>
          <a:lstStyle/>
          <a:p>
            <a:pPr algn="ctr"/>
            <a:r>
              <a:rPr lang="en-US" sz="7200" b="1" dirty="0" err="1" smtClean="0">
                <a:solidFill>
                  <a:srgbClr val="4E2C75"/>
                </a:solidFill>
                <a:latin typeface="Helvetica"/>
                <a:cs typeface="Helvetica"/>
              </a:rPr>
              <a:t>GuiTabs</a:t>
            </a:r>
            <a:r>
              <a:rPr lang="en-US" sz="7200" b="1" dirty="0" smtClean="0">
                <a:solidFill>
                  <a:srgbClr val="4E2C75"/>
                </a:solidFill>
                <a:latin typeface="Helvetica"/>
                <a:cs typeface="Helvetica"/>
              </a:rPr>
              <a:t>: </a:t>
            </a:r>
            <a:r>
              <a:rPr lang="en-US" sz="7200" b="1" dirty="0" smtClean="0">
                <a:solidFill>
                  <a:srgbClr val="4E2C75"/>
                </a:solidFill>
                <a:latin typeface="Helvetica"/>
                <a:cs typeface="Helvetica"/>
              </a:rPr>
              <a:t>An </a:t>
            </a:r>
            <a:r>
              <a:rPr lang="en-US" sz="7200" b="1" dirty="0">
                <a:solidFill>
                  <a:srgbClr val="4E2C75"/>
                </a:solidFill>
                <a:latin typeface="Helvetica"/>
                <a:cs typeface="Helvetica"/>
              </a:rPr>
              <a:t>A</a:t>
            </a:r>
            <a:r>
              <a:rPr lang="en-US" sz="7200" b="1" dirty="0" smtClean="0">
                <a:solidFill>
                  <a:srgbClr val="4E2C75"/>
                </a:solidFill>
                <a:latin typeface="Helvetica"/>
                <a:cs typeface="Helvetica"/>
              </a:rPr>
              <a:t>utomatic </a:t>
            </a:r>
            <a:r>
              <a:rPr lang="en-US" sz="7200" b="1" dirty="0">
                <a:solidFill>
                  <a:srgbClr val="4E2C75"/>
                </a:solidFill>
                <a:latin typeface="Helvetica"/>
                <a:cs typeface="Helvetica"/>
              </a:rPr>
              <a:t>G</a:t>
            </a:r>
            <a:r>
              <a:rPr lang="en-US" sz="7200" b="1" dirty="0" smtClean="0">
                <a:solidFill>
                  <a:srgbClr val="4E2C75"/>
                </a:solidFill>
                <a:latin typeface="Helvetica"/>
                <a:cs typeface="Helvetica"/>
              </a:rPr>
              <a:t>uitar</a:t>
            </a:r>
            <a:endParaRPr lang="en-US" sz="7200" b="1" dirty="0" smtClean="0">
              <a:solidFill>
                <a:srgbClr val="4E2C75"/>
              </a:solidFill>
              <a:latin typeface="Helvetica"/>
              <a:cs typeface="Helvetica"/>
            </a:endParaRPr>
          </a:p>
          <a:p>
            <a:pPr algn="ctr"/>
            <a:r>
              <a:rPr lang="en-US" sz="7200" b="1" dirty="0">
                <a:solidFill>
                  <a:srgbClr val="4E2C75"/>
                </a:solidFill>
                <a:latin typeface="Helvetica"/>
                <a:cs typeface="Helvetica"/>
              </a:rPr>
              <a:t>T</a:t>
            </a:r>
            <a:r>
              <a:rPr lang="en-US" sz="7200" b="1" dirty="0" smtClean="0">
                <a:solidFill>
                  <a:srgbClr val="4E2C75"/>
                </a:solidFill>
                <a:latin typeface="Helvetica"/>
                <a:cs typeface="Helvetica"/>
              </a:rPr>
              <a:t>ranscription Generator</a:t>
            </a:r>
            <a:endParaRPr lang="en-US" sz="7200" b="1" dirty="0">
              <a:solidFill>
                <a:srgbClr val="4E2C75"/>
              </a:solidFill>
              <a:latin typeface="Helvetica"/>
              <a:cs typeface="Helvetica"/>
            </a:endParaRPr>
          </a:p>
        </p:txBody>
      </p:sp>
      <p:cxnSp>
        <p:nvCxnSpPr>
          <p:cNvPr id="9" name="Straight Connector 8"/>
          <p:cNvCxnSpPr>
            <a:cxnSpLocks/>
          </p:cNvCxnSpPr>
          <p:nvPr/>
        </p:nvCxnSpPr>
        <p:spPr>
          <a:xfrm>
            <a:off x="938572" y="5900596"/>
            <a:ext cx="29305775" cy="0"/>
          </a:xfrm>
          <a:prstGeom prst="line">
            <a:avLst/>
          </a:prstGeom>
          <a:ln w="76200" cmpd="sng">
            <a:solidFill>
              <a:srgbClr val="4E2C75"/>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0579554" y="36934606"/>
            <a:ext cx="9974671" cy="947592"/>
          </a:xfrm>
          <a:prstGeom prst="rect">
            <a:avLst/>
          </a:prstGeom>
          <a:noFill/>
          <a:ln w="19050" cmpd="sng">
            <a:noFill/>
          </a:ln>
        </p:spPr>
        <p:txBody>
          <a:bodyPr wrap="square" lIns="60602" tIns="30302" rIns="60602" bIns="30302" rtlCol="0">
            <a:spAutoFit/>
          </a:bodyPr>
          <a:lstStyle/>
          <a:p>
            <a:pPr algn="just">
              <a:lnSpc>
                <a:spcPct val="120000"/>
              </a:lnSpc>
            </a:pPr>
            <a:r>
              <a:rPr lang="en-US" sz="2400" b="1" dirty="0">
                <a:latin typeface="Helvetica"/>
              </a:rPr>
              <a:t>Acknowledgements: </a:t>
            </a:r>
            <a:r>
              <a:rPr lang="en-US" sz="2400" dirty="0">
                <a:latin typeface="Helvetica"/>
              </a:rPr>
              <a:t>This work </a:t>
            </a:r>
            <a:r>
              <a:rPr lang="en-US" sz="2400" dirty="0" smtClean="0">
                <a:latin typeface="Helvetica"/>
              </a:rPr>
              <a:t>used the CREPE pitch tracker made by Justin </a:t>
            </a:r>
            <a:r>
              <a:rPr lang="en-US" sz="2400" dirty="0" err="1" smtClean="0">
                <a:latin typeface="Helvetica"/>
              </a:rPr>
              <a:t>Salamon</a:t>
            </a:r>
            <a:r>
              <a:rPr lang="en-US" sz="2400" dirty="0" smtClean="0">
                <a:latin typeface="Helvetica"/>
              </a:rPr>
              <a:t>, Jong </a:t>
            </a:r>
            <a:r>
              <a:rPr lang="en-US" sz="2400" dirty="0" err="1" smtClean="0">
                <a:latin typeface="Helvetica"/>
              </a:rPr>
              <a:t>Wook</a:t>
            </a:r>
            <a:r>
              <a:rPr lang="en-US" sz="2400" dirty="0" smtClean="0">
                <a:latin typeface="Helvetica"/>
              </a:rPr>
              <a:t> Kim, Peter Li, and Juan Pablo Bello </a:t>
            </a:r>
            <a:endParaRPr lang="en-US" sz="2400" dirty="0">
              <a:latin typeface="Helvetica"/>
            </a:endParaRPr>
          </a:p>
        </p:txBody>
      </p:sp>
      <p:sp>
        <p:nvSpPr>
          <p:cNvPr id="27" name="TextBox 26"/>
          <p:cNvSpPr txBox="1"/>
          <p:nvPr/>
        </p:nvSpPr>
        <p:spPr>
          <a:xfrm>
            <a:off x="6026107" y="4128117"/>
            <a:ext cx="19234543" cy="1569301"/>
          </a:xfrm>
          <a:prstGeom prst="rect">
            <a:avLst/>
          </a:prstGeom>
          <a:noFill/>
        </p:spPr>
        <p:txBody>
          <a:bodyPr wrap="none" lIns="60602" tIns="30302" rIns="60602" bIns="30302" rtlCol="0">
            <a:spAutoFit/>
          </a:bodyPr>
          <a:lstStyle/>
          <a:p>
            <a:pPr algn="ctr"/>
            <a:r>
              <a:rPr lang="en-US" sz="5400" b="1" dirty="0" smtClean="0">
                <a:solidFill>
                  <a:schemeClr val="tx1">
                    <a:lumMod val="75000"/>
                    <a:lumOff val="25000"/>
                  </a:schemeClr>
                </a:solidFill>
                <a:latin typeface="Helvetica"/>
                <a:cs typeface="Helvetica"/>
              </a:rPr>
              <a:t>David </a:t>
            </a:r>
            <a:r>
              <a:rPr lang="en-US" sz="5400" b="1" dirty="0" err="1" smtClean="0">
                <a:solidFill>
                  <a:schemeClr val="tx1">
                    <a:lumMod val="75000"/>
                    <a:lumOff val="25000"/>
                  </a:schemeClr>
                </a:solidFill>
                <a:latin typeface="Helvetica"/>
                <a:cs typeface="Helvetica"/>
              </a:rPr>
              <a:t>Hofferber</a:t>
            </a:r>
            <a:r>
              <a:rPr lang="en-US" sz="5400" b="1" dirty="0" smtClean="0">
                <a:solidFill>
                  <a:schemeClr val="tx1">
                    <a:lumMod val="75000"/>
                    <a:lumOff val="25000"/>
                  </a:schemeClr>
                </a:solidFill>
                <a:latin typeface="Helvetica"/>
                <a:cs typeface="Helvetica"/>
              </a:rPr>
              <a:t>, Joseph </a:t>
            </a:r>
            <a:r>
              <a:rPr lang="en-US" sz="5400" b="1" dirty="0" err="1" smtClean="0">
                <a:solidFill>
                  <a:schemeClr val="tx1">
                    <a:lumMod val="75000"/>
                    <a:lumOff val="25000"/>
                  </a:schemeClr>
                </a:solidFill>
                <a:latin typeface="Helvetica"/>
                <a:cs typeface="Helvetica"/>
              </a:rPr>
              <a:t>Eligon</a:t>
            </a:r>
            <a:r>
              <a:rPr lang="en-US" sz="5400" b="1" dirty="0" smtClean="0">
                <a:solidFill>
                  <a:schemeClr val="tx1">
                    <a:lumMod val="75000"/>
                    <a:lumOff val="25000"/>
                  </a:schemeClr>
                </a:solidFill>
                <a:latin typeface="Helvetica"/>
                <a:cs typeface="Helvetica"/>
              </a:rPr>
              <a:t>, Joshua Fields</a:t>
            </a:r>
            <a:endParaRPr lang="en-US" sz="5400" b="1" baseline="30000" dirty="0">
              <a:solidFill>
                <a:schemeClr val="tx1">
                  <a:lumMod val="75000"/>
                  <a:lumOff val="25000"/>
                </a:schemeClr>
              </a:solidFill>
              <a:latin typeface="Helvetica"/>
              <a:cs typeface="Helvetica"/>
            </a:endParaRPr>
          </a:p>
          <a:p>
            <a:pPr algn="ctr"/>
            <a:r>
              <a:rPr lang="en-US" sz="4400" b="1" dirty="0" smtClean="0">
                <a:solidFill>
                  <a:schemeClr val="tx1">
                    <a:lumMod val="75000"/>
                    <a:lumOff val="25000"/>
                  </a:schemeClr>
                </a:solidFill>
                <a:latin typeface="Helvetica"/>
                <a:cs typeface="Helvetica"/>
              </a:rPr>
              <a:t>Machine Perception of Audio and Music. </a:t>
            </a:r>
            <a:r>
              <a:rPr lang="en-US" sz="4400" b="1" dirty="0">
                <a:solidFill>
                  <a:schemeClr val="tx1">
                    <a:lumMod val="75000"/>
                    <a:lumOff val="25000"/>
                  </a:schemeClr>
                </a:solidFill>
                <a:latin typeface="Helvetica"/>
                <a:cs typeface="Helvetica"/>
              </a:rPr>
              <a:t>Northwestern University, USA </a:t>
            </a:r>
          </a:p>
        </p:txBody>
      </p:sp>
      <p:sp>
        <p:nvSpPr>
          <p:cNvPr id="10" name="TextBox 9"/>
          <p:cNvSpPr txBox="1"/>
          <p:nvPr/>
        </p:nvSpPr>
        <p:spPr>
          <a:xfrm>
            <a:off x="938572" y="6147250"/>
            <a:ext cx="9451167" cy="749220"/>
          </a:xfrm>
          <a:prstGeom prst="rect">
            <a:avLst/>
          </a:prstGeom>
          <a:noFill/>
        </p:spPr>
        <p:txBody>
          <a:bodyPr wrap="square" lIns="71413" tIns="35707" rIns="71413" bIns="35707" rtlCol="0">
            <a:spAutoFit/>
          </a:bodyPr>
          <a:lstStyle/>
          <a:p>
            <a:r>
              <a:rPr lang="en-US" sz="4400" b="1" dirty="0">
                <a:solidFill>
                  <a:srgbClr val="4E2C75"/>
                </a:solidFill>
                <a:latin typeface="Helvetica"/>
              </a:rPr>
              <a:t>1. </a:t>
            </a:r>
            <a:r>
              <a:rPr lang="en-US" sz="4400" b="1" dirty="0" smtClean="0">
                <a:solidFill>
                  <a:srgbClr val="4E2C75"/>
                </a:solidFill>
                <a:latin typeface="Helvetica"/>
              </a:rPr>
              <a:t>Motivation</a:t>
            </a:r>
            <a:endParaRPr lang="en-US" sz="4400" b="1" dirty="0">
              <a:solidFill>
                <a:srgbClr val="4E2C75"/>
              </a:solidFill>
              <a:latin typeface="Helvetica"/>
            </a:endParaRPr>
          </a:p>
        </p:txBody>
      </p:sp>
      <p:sp>
        <p:nvSpPr>
          <p:cNvPr id="173" name="TextBox 172"/>
          <p:cNvSpPr txBox="1"/>
          <p:nvPr/>
        </p:nvSpPr>
        <p:spPr>
          <a:xfrm>
            <a:off x="11638093" y="6518174"/>
            <a:ext cx="16595564" cy="769441"/>
          </a:xfrm>
          <a:prstGeom prst="rect">
            <a:avLst/>
          </a:prstGeom>
          <a:noFill/>
        </p:spPr>
        <p:txBody>
          <a:bodyPr wrap="square" rtlCol="0">
            <a:spAutoFit/>
          </a:bodyPr>
          <a:lstStyle/>
          <a:p>
            <a:r>
              <a:rPr lang="en-US" sz="4400" b="1" dirty="0">
                <a:solidFill>
                  <a:srgbClr val="4E2C75"/>
                </a:solidFill>
                <a:latin typeface="Helvetica"/>
              </a:rPr>
              <a:t>3</a:t>
            </a:r>
            <a:r>
              <a:rPr lang="en-US" sz="4400" b="1" dirty="0" smtClean="0">
                <a:solidFill>
                  <a:srgbClr val="4E2C75"/>
                </a:solidFill>
                <a:latin typeface="Helvetica"/>
              </a:rPr>
              <a:t>. Pipeline</a:t>
            </a:r>
            <a:endParaRPr lang="en-US" sz="4400" b="1" dirty="0">
              <a:solidFill>
                <a:srgbClr val="4E2C75"/>
              </a:solidFill>
              <a:latin typeface="Helvetica"/>
            </a:endParaRPr>
          </a:p>
        </p:txBody>
      </p:sp>
      <p:grpSp>
        <p:nvGrpSpPr>
          <p:cNvPr id="73" name="Group 72"/>
          <p:cNvGrpSpPr/>
          <p:nvPr/>
        </p:nvGrpSpPr>
        <p:grpSpPr>
          <a:xfrm>
            <a:off x="773606" y="10131885"/>
            <a:ext cx="9650345" cy="20697838"/>
            <a:chOff x="905129" y="5054049"/>
            <a:chExt cx="7947998" cy="11545606"/>
          </a:xfrm>
        </p:grpSpPr>
        <p:sp>
          <p:nvSpPr>
            <p:cNvPr id="74" name="TextBox 73"/>
            <p:cNvSpPr txBox="1"/>
            <p:nvPr/>
          </p:nvSpPr>
          <p:spPr>
            <a:xfrm>
              <a:off x="1040994" y="16216064"/>
              <a:ext cx="7812133" cy="383591"/>
            </a:xfrm>
            <a:prstGeom prst="rect">
              <a:avLst/>
            </a:prstGeom>
            <a:noFill/>
          </p:spPr>
          <p:txBody>
            <a:bodyPr wrap="square" lIns="71413" tIns="35707" rIns="71413" bIns="35707" rtlCol="0">
              <a:spAutoFit/>
            </a:bodyPr>
            <a:lstStyle/>
            <a:p>
              <a:r>
                <a:rPr lang="en-US" sz="4000" b="1" dirty="0" smtClean="0">
                  <a:solidFill>
                    <a:srgbClr val="4E2C75"/>
                  </a:solidFill>
                  <a:latin typeface="Helvetica"/>
                </a:rPr>
                <a:t>Related Work</a:t>
              </a:r>
              <a:endParaRPr lang="en-US" sz="4000" b="1" dirty="0">
                <a:solidFill>
                  <a:srgbClr val="4E2C75"/>
                </a:solidFill>
                <a:latin typeface="Helvetica"/>
              </a:endParaRPr>
            </a:p>
          </p:txBody>
        </p:sp>
        <p:sp>
          <p:nvSpPr>
            <p:cNvPr id="75" name="TextBox 74"/>
            <p:cNvSpPr txBox="1"/>
            <p:nvPr/>
          </p:nvSpPr>
          <p:spPr>
            <a:xfrm>
              <a:off x="905129" y="5054049"/>
              <a:ext cx="7861052" cy="388254"/>
            </a:xfrm>
            <a:prstGeom prst="rect">
              <a:avLst/>
            </a:prstGeom>
            <a:noFill/>
          </p:spPr>
          <p:txBody>
            <a:bodyPr wrap="square" rtlCol="0">
              <a:spAutoFit/>
            </a:bodyPr>
            <a:lstStyle/>
            <a:p>
              <a:pPr algn="just">
                <a:lnSpc>
                  <a:spcPct val="120000"/>
                </a:lnSpc>
              </a:pPr>
              <a:endParaRPr lang="en-US" sz="3600" dirty="0">
                <a:latin typeface="Helvetica"/>
                <a:cs typeface="Helvetica"/>
              </a:endParaRPr>
            </a:p>
          </p:txBody>
        </p:sp>
      </p:grpSp>
      <p:sp>
        <p:nvSpPr>
          <p:cNvPr id="80" name="Rectangle 79"/>
          <p:cNvSpPr/>
          <p:nvPr/>
        </p:nvSpPr>
        <p:spPr>
          <a:xfrm>
            <a:off x="1202262" y="1785902"/>
            <a:ext cx="5811206" cy="1301895"/>
          </a:xfrm>
          <a:prstGeom prst="rect">
            <a:avLst/>
          </a:prstGeom>
          <a:ln w="57150" cmpd="sng">
            <a:noFill/>
          </a:ln>
        </p:spPr>
        <p:txBody>
          <a:bodyPr wrap="none">
            <a:spAutoFit/>
          </a:bodyPr>
          <a:lstStyle/>
          <a:p>
            <a:r>
              <a:rPr lang="en-US" sz="3930" b="1" i="1" u="sng" dirty="0" smtClean="0">
                <a:solidFill>
                  <a:srgbClr val="4E2C75"/>
                </a:solidFill>
                <a:latin typeface="Helvetica"/>
              </a:rPr>
              <a:t>See more at</a:t>
            </a:r>
            <a:endParaRPr lang="en-US" sz="3930" b="1" i="1" u="sng" dirty="0">
              <a:solidFill>
                <a:srgbClr val="4E2C75"/>
              </a:solidFill>
              <a:latin typeface="Helvetica"/>
            </a:endParaRPr>
          </a:p>
          <a:p>
            <a:r>
              <a:rPr lang="en-US" sz="3930" b="1" i="1" dirty="0">
                <a:solidFill>
                  <a:srgbClr val="4E2C75"/>
                </a:solidFill>
                <a:latin typeface="Helvetica"/>
              </a:rPr>
              <a:t>g</a:t>
            </a:r>
            <a:r>
              <a:rPr lang="en-US" sz="3930" b="1" i="1" dirty="0" smtClean="0">
                <a:solidFill>
                  <a:srgbClr val="4E2C75"/>
                </a:solidFill>
                <a:latin typeface="Helvetica"/>
              </a:rPr>
              <a:t>uitabwebsite.github.io</a:t>
            </a:r>
            <a:endParaRPr lang="en-US" sz="3930" i="1" dirty="0"/>
          </a:p>
        </p:txBody>
      </p:sp>
      <p:sp>
        <p:nvSpPr>
          <p:cNvPr id="103" name="TextBox 102"/>
          <p:cNvSpPr txBox="1"/>
          <p:nvPr/>
        </p:nvSpPr>
        <p:spPr>
          <a:xfrm>
            <a:off x="11645135" y="7708321"/>
            <a:ext cx="5351257" cy="954107"/>
          </a:xfrm>
          <a:prstGeom prst="rect">
            <a:avLst/>
          </a:prstGeom>
          <a:noFill/>
        </p:spPr>
        <p:txBody>
          <a:bodyPr wrap="square" rtlCol="0">
            <a:spAutoFit/>
          </a:bodyPr>
          <a:lstStyle/>
          <a:p>
            <a:r>
              <a:rPr lang="en-US" sz="2800" dirty="0" smtClean="0">
                <a:latin typeface="Helvetica"/>
                <a:cs typeface="Helvetica"/>
              </a:rPr>
              <a:t>1. The user indicates an audio file to transcribe</a:t>
            </a:r>
            <a:endParaRPr lang="en-US" sz="2800" dirty="0">
              <a:latin typeface="Helvetica"/>
              <a:cs typeface="Helvetica"/>
            </a:endParaRPr>
          </a:p>
        </p:txBody>
      </p:sp>
      <p:sp>
        <p:nvSpPr>
          <p:cNvPr id="121" name="TextBox 120"/>
          <p:cNvSpPr txBox="1"/>
          <p:nvPr/>
        </p:nvSpPr>
        <p:spPr>
          <a:xfrm>
            <a:off x="17125043" y="7797337"/>
            <a:ext cx="7623432" cy="2246769"/>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2</a:t>
            </a:r>
            <a:r>
              <a:rPr lang="en-US" sz="2800" dirty="0" smtClean="0"/>
              <a:t>. We run CREPE on the audio file, determining new notes based off of having a sufficient change in Hz. If CREPE is not confident for too long, we also terminate the current note.</a:t>
            </a:r>
            <a:endParaRPr lang="en-US" sz="2800" dirty="0"/>
          </a:p>
        </p:txBody>
      </p:sp>
      <p:cxnSp>
        <p:nvCxnSpPr>
          <p:cNvPr id="4" name="Straight Connector 3"/>
          <p:cNvCxnSpPr>
            <a:cxnSpLocks/>
          </p:cNvCxnSpPr>
          <p:nvPr/>
        </p:nvCxnSpPr>
        <p:spPr>
          <a:xfrm>
            <a:off x="11017839" y="6124212"/>
            <a:ext cx="0" cy="30899368"/>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sp>
        <p:nvSpPr>
          <p:cNvPr id="181" name="TextBox 180">
            <a:extLst>
              <a:ext uri="{FF2B5EF4-FFF2-40B4-BE49-F238E27FC236}">
                <a16:creationId xmlns:a16="http://schemas.microsoft.com/office/drawing/2014/main" id="{D38C31A6-6D42-2144-A935-058A67C30F3A}"/>
              </a:ext>
            </a:extLst>
          </p:cNvPr>
          <p:cNvSpPr txBox="1"/>
          <p:nvPr/>
        </p:nvSpPr>
        <p:spPr>
          <a:xfrm>
            <a:off x="950910" y="12135888"/>
            <a:ext cx="9687288" cy="541446"/>
          </a:xfrm>
          <a:prstGeom prst="rect">
            <a:avLst/>
          </a:prstGeom>
          <a:noFill/>
        </p:spPr>
        <p:txBody>
          <a:bodyPr wrap="square" rtlCol="0">
            <a:spAutoFit/>
          </a:bodyPr>
          <a:lstStyle/>
          <a:p>
            <a:r>
              <a:rPr lang="en-US" sz="4400" b="1" dirty="0">
                <a:solidFill>
                  <a:srgbClr val="4E2C75"/>
                </a:solidFill>
                <a:latin typeface="Helvetica"/>
              </a:rPr>
              <a:t>2</a:t>
            </a:r>
            <a:r>
              <a:rPr lang="en-US" sz="4400" b="1" dirty="0" smtClean="0">
                <a:solidFill>
                  <a:srgbClr val="4E2C75"/>
                </a:solidFill>
                <a:latin typeface="Helvetica"/>
              </a:rPr>
              <a:t>. </a:t>
            </a:r>
            <a:r>
              <a:rPr lang="en-US" sz="4400" b="1" dirty="0">
                <a:solidFill>
                  <a:srgbClr val="4E2C75"/>
                </a:solidFill>
                <a:latin typeface="Helvetica"/>
              </a:rPr>
              <a:t>Problems</a:t>
            </a:r>
          </a:p>
        </p:txBody>
      </p:sp>
      <p:sp>
        <p:nvSpPr>
          <p:cNvPr id="185" name="TextBox 184">
            <a:extLst>
              <a:ext uri="{FF2B5EF4-FFF2-40B4-BE49-F238E27FC236}">
                <a16:creationId xmlns:a16="http://schemas.microsoft.com/office/drawing/2014/main" id="{D4965ABF-4E19-5D40-A08A-6EC54185FA22}"/>
              </a:ext>
            </a:extLst>
          </p:cNvPr>
          <p:cNvSpPr txBox="1"/>
          <p:nvPr/>
        </p:nvSpPr>
        <p:spPr>
          <a:xfrm>
            <a:off x="1302832" y="820477"/>
            <a:ext cx="7879080" cy="646331"/>
          </a:xfrm>
          <a:prstGeom prst="rect">
            <a:avLst/>
          </a:prstGeom>
          <a:noFill/>
        </p:spPr>
        <p:txBody>
          <a:bodyPr wrap="none" rtlCol="0">
            <a:spAutoFit/>
          </a:bodyPr>
          <a:lstStyle/>
          <a:p>
            <a:r>
              <a:rPr lang="en-US" sz="3600" b="1" i="1" dirty="0" smtClean="0">
                <a:latin typeface="Helvetica"/>
                <a:cs typeface="Helvetica"/>
              </a:rPr>
              <a:t>2019 EECS 352 Final Presentations</a:t>
            </a:r>
            <a:endParaRPr lang="en-US" sz="3600" b="1" i="1" dirty="0">
              <a:latin typeface="Helvetica"/>
              <a:cs typeface="Helvetica"/>
            </a:endParaRPr>
          </a:p>
        </p:txBody>
      </p:sp>
      <p:grpSp>
        <p:nvGrpSpPr>
          <p:cNvPr id="193" name="Group 192">
            <a:extLst>
              <a:ext uri="{FF2B5EF4-FFF2-40B4-BE49-F238E27FC236}">
                <a16:creationId xmlns:a16="http://schemas.microsoft.com/office/drawing/2014/main" id="{82F32EE1-73D9-DB49-A38E-751897A7C0D6}"/>
              </a:ext>
            </a:extLst>
          </p:cNvPr>
          <p:cNvGrpSpPr/>
          <p:nvPr/>
        </p:nvGrpSpPr>
        <p:grpSpPr>
          <a:xfrm>
            <a:off x="11372802" y="23763497"/>
            <a:ext cx="16907023" cy="11158883"/>
            <a:chOff x="853193" y="17525457"/>
            <a:chExt cx="14372981" cy="42976015"/>
          </a:xfrm>
        </p:grpSpPr>
        <p:sp>
          <p:nvSpPr>
            <p:cNvPr id="194" name="TextBox 193">
              <a:extLst>
                <a:ext uri="{FF2B5EF4-FFF2-40B4-BE49-F238E27FC236}">
                  <a16:creationId xmlns:a16="http://schemas.microsoft.com/office/drawing/2014/main" id="{5A88F8CF-88D7-B74A-BA83-4EA5679214BD}"/>
                </a:ext>
              </a:extLst>
            </p:cNvPr>
            <p:cNvSpPr txBox="1"/>
            <p:nvPr/>
          </p:nvSpPr>
          <p:spPr>
            <a:xfrm>
              <a:off x="853193" y="17525457"/>
              <a:ext cx="6949565" cy="2680585"/>
            </a:xfrm>
            <a:prstGeom prst="rect">
              <a:avLst/>
            </a:prstGeom>
            <a:noFill/>
          </p:spPr>
          <p:txBody>
            <a:bodyPr wrap="square" rtlCol="0">
              <a:spAutoFit/>
            </a:bodyPr>
            <a:lstStyle/>
            <a:p>
              <a:pPr algn="just">
                <a:lnSpc>
                  <a:spcPct val="120000"/>
                </a:lnSpc>
              </a:pPr>
              <a:endParaRPr lang="en-US" sz="3600" b="1" dirty="0">
                <a:latin typeface="Helvetica"/>
              </a:endParaRPr>
            </a:p>
          </p:txBody>
        </p:sp>
        <p:sp>
          <p:nvSpPr>
            <p:cNvPr id="195" name="TextBox 194">
              <a:extLst>
                <a:ext uri="{FF2B5EF4-FFF2-40B4-BE49-F238E27FC236}">
                  <a16:creationId xmlns:a16="http://schemas.microsoft.com/office/drawing/2014/main" id="{79CDD9F8-2D25-3F45-9B92-6C0137FFA38E}"/>
                </a:ext>
              </a:extLst>
            </p:cNvPr>
            <p:cNvSpPr txBox="1"/>
            <p:nvPr/>
          </p:nvSpPr>
          <p:spPr>
            <a:xfrm>
              <a:off x="1044580" y="57538137"/>
              <a:ext cx="14181594" cy="2963335"/>
            </a:xfrm>
            <a:prstGeom prst="rect">
              <a:avLst/>
            </a:prstGeom>
            <a:noFill/>
          </p:spPr>
          <p:txBody>
            <a:bodyPr wrap="square" rtlCol="0">
              <a:spAutoFit/>
            </a:bodyPr>
            <a:lstStyle/>
            <a:p>
              <a:r>
                <a:rPr lang="en-US" sz="4400" b="1" dirty="0">
                  <a:solidFill>
                    <a:srgbClr val="4E2C75"/>
                  </a:solidFill>
                  <a:latin typeface="Helvetica"/>
                </a:rPr>
                <a:t>6</a:t>
              </a:r>
              <a:r>
                <a:rPr lang="en-US" sz="4400" b="1" dirty="0" smtClean="0">
                  <a:solidFill>
                    <a:srgbClr val="4E2C75"/>
                  </a:solidFill>
                  <a:latin typeface="Helvetica"/>
                </a:rPr>
                <a:t>. Future Work</a:t>
              </a:r>
              <a:endParaRPr lang="en-US" sz="4400" b="1" dirty="0">
                <a:solidFill>
                  <a:srgbClr val="4E2C75"/>
                </a:solidFill>
                <a:latin typeface="Helvetica"/>
              </a:endParaRPr>
            </a:p>
          </p:txBody>
        </p:sp>
      </p:grpSp>
      <p:sp>
        <p:nvSpPr>
          <p:cNvPr id="152" name="TextBox 151">
            <a:extLst>
              <a:ext uri="{FF2B5EF4-FFF2-40B4-BE49-F238E27FC236}">
                <a16:creationId xmlns:a16="http://schemas.microsoft.com/office/drawing/2014/main" id="{23862954-8899-7C4A-8827-CB1C4E022B5C}"/>
              </a:ext>
            </a:extLst>
          </p:cNvPr>
          <p:cNvSpPr txBox="1"/>
          <p:nvPr/>
        </p:nvSpPr>
        <p:spPr>
          <a:xfrm>
            <a:off x="11529603" y="25967625"/>
            <a:ext cx="19572697" cy="769441"/>
          </a:xfrm>
          <a:prstGeom prst="rect">
            <a:avLst/>
          </a:prstGeom>
          <a:noFill/>
        </p:spPr>
        <p:txBody>
          <a:bodyPr wrap="square" rtlCol="0">
            <a:spAutoFit/>
          </a:bodyPr>
          <a:lstStyle/>
          <a:p>
            <a:r>
              <a:rPr lang="en-US" sz="4400" b="1" dirty="0">
                <a:solidFill>
                  <a:srgbClr val="4E2C75"/>
                </a:solidFill>
                <a:latin typeface="Helvetica"/>
              </a:rPr>
              <a:t>5</a:t>
            </a:r>
            <a:r>
              <a:rPr lang="en-US" sz="4400" b="1" dirty="0" smtClean="0">
                <a:solidFill>
                  <a:srgbClr val="4E2C75"/>
                </a:solidFill>
                <a:latin typeface="Helvetica"/>
              </a:rPr>
              <a:t>. Results</a:t>
            </a:r>
            <a:endParaRPr lang="en-US" sz="4400" b="1" dirty="0">
              <a:solidFill>
                <a:srgbClr val="4E2C75"/>
              </a:solidFill>
              <a:latin typeface="Helvetica"/>
            </a:endParaRPr>
          </a:p>
        </p:txBody>
      </p:sp>
      <p:sp>
        <p:nvSpPr>
          <p:cNvPr id="53" name="TextBox 52"/>
          <p:cNvSpPr txBox="1"/>
          <p:nvPr/>
        </p:nvSpPr>
        <p:spPr>
          <a:xfrm>
            <a:off x="24748475" y="7844239"/>
            <a:ext cx="5351257" cy="2677656"/>
          </a:xfrm>
          <a:prstGeom prst="rect">
            <a:avLst/>
          </a:prstGeom>
          <a:noFill/>
        </p:spPr>
        <p:txBody>
          <a:bodyPr wrap="square" rtlCol="0">
            <a:spAutoFit/>
          </a:bodyPr>
          <a:lstStyle/>
          <a:p>
            <a:r>
              <a:rPr lang="en-US" sz="2800" dirty="0">
                <a:latin typeface="Helvetica"/>
                <a:cs typeface="Helvetica"/>
              </a:rPr>
              <a:t>3</a:t>
            </a:r>
            <a:r>
              <a:rPr lang="en-US" sz="2800" dirty="0" smtClean="0">
                <a:latin typeface="Helvetica"/>
                <a:cs typeface="Helvetica"/>
              </a:rPr>
              <a:t>. Using the note list generated by CREPE, we identify an optimal fingering by performing a shortest path algorithm on a graph representation of the finger pattern.</a:t>
            </a:r>
            <a:endParaRPr lang="en-US" sz="2800" dirty="0">
              <a:latin typeface="Helvetica"/>
              <a:cs typeface="Helvetica"/>
            </a:endParaRPr>
          </a:p>
        </p:txBody>
      </p:sp>
      <p:sp>
        <p:nvSpPr>
          <p:cNvPr id="54" name="TextBox 53"/>
          <p:cNvSpPr txBox="1"/>
          <p:nvPr/>
        </p:nvSpPr>
        <p:spPr>
          <a:xfrm>
            <a:off x="15708224" y="10971669"/>
            <a:ext cx="9742660" cy="954107"/>
          </a:xfrm>
          <a:prstGeom prst="rect">
            <a:avLst/>
          </a:prstGeom>
          <a:noFill/>
        </p:spPr>
        <p:txBody>
          <a:bodyPr wrap="square" rtlCol="0">
            <a:spAutoFit/>
          </a:bodyPr>
          <a:lstStyle/>
          <a:p>
            <a:r>
              <a:rPr lang="en-US" sz="2800" dirty="0">
                <a:latin typeface="Helvetica"/>
                <a:cs typeface="Helvetica"/>
              </a:rPr>
              <a:t>4</a:t>
            </a:r>
            <a:r>
              <a:rPr lang="en-US" sz="2800" dirty="0" smtClean="0">
                <a:latin typeface="Helvetica"/>
                <a:cs typeface="Helvetica"/>
              </a:rPr>
              <a:t>. Using the optimal fingerings, we use Muse Score in order to transcribe the notes in tablature, and generate a pdf of it</a:t>
            </a:r>
            <a:endParaRPr lang="en-US" sz="2800" dirty="0">
              <a:latin typeface="Helvetica"/>
              <a:cs typeface="Helvetica"/>
            </a:endParaRPr>
          </a:p>
        </p:txBody>
      </p:sp>
      <p:sp>
        <p:nvSpPr>
          <p:cNvPr id="67" name="TextBox 66"/>
          <p:cNvSpPr txBox="1"/>
          <p:nvPr/>
        </p:nvSpPr>
        <p:spPr>
          <a:xfrm>
            <a:off x="11442689" y="16758544"/>
            <a:ext cx="16595564" cy="769441"/>
          </a:xfrm>
          <a:prstGeom prst="rect">
            <a:avLst/>
          </a:prstGeom>
          <a:noFill/>
        </p:spPr>
        <p:txBody>
          <a:bodyPr wrap="square" rtlCol="0">
            <a:spAutoFit/>
          </a:bodyPr>
          <a:lstStyle/>
          <a:p>
            <a:r>
              <a:rPr lang="en-US" sz="4400" b="1" dirty="0">
                <a:solidFill>
                  <a:srgbClr val="4E2C75"/>
                </a:solidFill>
                <a:latin typeface="Helvetica"/>
              </a:rPr>
              <a:t>4</a:t>
            </a:r>
            <a:r>
              <a:rPr lang="en-US" sz="4400" b="1" dirty="0" smtClean="0">
                <a:solidFill>
                  <a:srgbClr val="4E2C75"/>
                </a:solidFill>
                <a:latin typeface="Helvetica"/>
              </a:rPr>
              <a:t>. Fingering Algorithm In Depth</a:t>
            </a:r>
            <a:endParaRPr lang="en-US" sz="4400" b="1" dirty="0">
              <a:solidFill>
                <a:srgbClr val="4E2C75"/>
              </a:solidFill>
              <a:latin typeface="Helvetica"/>
            </a:endParaRPr>
          </a:p>
        </p:txBody>
      </p:sp>
      <p:sp>
        <p:nvSpPr>
          <p:cNvPr id="3" name="TextBox 2"/>
          <p:cNvSpPr txBox="1"/>
          <p:nvPr/>
        </p:nvSpPr>
        <p:spPr>
          <a:xfrm>
            <a:off x="1023986" y="7441833"/>
            <a:ext cx="8487312" cy="3970318"/>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t>People want to be able to play music, and the majority of the guitar repertoire is only available as audio</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smtClean="0"/>
              <a:t>Manual transcription can often take a long time and is also difficult for beginners</a:t>
            </a:r>
            <a:endParaRPr lang="en-US" sz="3600" dirty="0"/>
          </a:p>
        </p:txBody>
      </p:sp>
      <p:sp>
        <p:nvSpPr>
          <p:cNvPr id="2" name="TextBox 1"/>
          <p:cNvSpPr txBox="1"/>
          <p:nvPr/>
        </p:nvSpPr>
        <p:spPr>
          <a:xfrm>
            <a:off x="803776" y="20177038"/>
            <a:ext cx="9633971" cy="646331"/>
          </a:xfrm>
          <a:prstGeom prst="rect">
            <a:avLst/>
          </a:prstGeom>
          <a:noFill/>
        </p:spPr>
        <p:txBody>
          <a:bodyPr wrap="square" rtlCol="0">
            <a:spAutoFit/>
          </a:bodyPr>
          <a:lstStyle/>
          <a:p>
            <a:endParaRPr lang="en-US" sz="3600" dirty="0"/>
          </a:p>
        </p:txBody>
      </p:sp>
      <p:sp>
        <p:nvSpPr>
          <p:cNvPr id="5" name="TextBox 4"/>
          <p:cNvSpPr txBox="1"/>
          <p:nvPr/>
        </p:nvSpPr>
        <p:spPr>
          <a:xfrm>
            <a:off x="918141" y="13080372"/>
            <a:ext cx="9944455" cy="8956298"/>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t>Most transcriptions needs to be done based on the audio because transcriptions are not commonly available. However, pitch tracking is a difficult task in itself</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smtClean="0"/>
              <a:t>Even discounting the different positions your hand can be in while playing notes on the guitar, there are still five or six different ways to play every note</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smtClean="0"/>
              <a:t>Even though the notes are important, the fingerings are probably the most important part of the song in order to be viable to play. However, due to the complexity of the fingering, much of how the fingerings are determined depend upon complex distance metrics</a:t>
            </a:r>
            <a:endParaRPr lang="en-US" sz="3600" dirty="0"/>
          </a:p>
        </p:txBody>
      </p:sp>
      <p:sp>
        <p:nvSpPr>
          <p:cNvPr id="8" name="TextBox 7"/>
          <p:cNvSpPr txBox="1"/>
          <p:nvPr/>
        </p:nvSpPr>
        <p:spPr>
          <a:xfrm>
            <a:off x="11470602" y="26905572"/>
            <a:ext cx="11051579"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On monophonic audio without noise that it is 16 bit depth we are able to mostly successfully transcribe audio into tablature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smtClean="0"/>
              <a:t>However, </a:t>
            </a:r>
            <a:r>
              <a:rPr lang="en-US" sz="3600" dirty="0"/>
              <a:t>a</a:t>
            </a:r>
            <a:r>
              <a:rPr lang="en-US" sz="3600" dirty="0" smtClean="0"/>
              <a:t> </a:t>
            </a:r>
            <a:r>
              <a:rPr lang="en-US" sz="3600" dirty="0" smtClean="0"/>
              <a:t>few notes are sometimes an octave off due to CREPE (and pitch trackers in general) having issues determining octaves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smtClean="0"/>
              <a:t>The fingerings will occasionally put more emphasis on shifting positions and repeatedly using your pinky than it does on using your ring finger and shifting at a later time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pic>
        <p:nvPicPr>
          <p:cNvPr id="16" name="Picture 15"/>
          <p:cNvPicPr>
            <a:picLocks noChangeAspect="1"/>
          </p:cNvPicPr>
          <p:nvPr/>
        </p:nvPicPr>
        <p:blipFill>
          <a:blip r:embed="rId6"/>
          <a:stretch>
            <a:fillRect/>
          </a:stretch>
        </p:blipFill>
        <p:spPr>
          <a:xfrm>
            <a:off x="22245848" y="28284032"/>
            <a:ext cx="7467600" cy="904875"/>
          </a:xfrm>
          <a:prstGeom prst="rect">
            <a:avLst/>
          </a:prstGeom>
        </p:spPr>
      </p:pic>
      <p:sp>
        <p:nvSpPr>
          <p:cNvPr id="18" name="TextBox 17"/>
          <p:cNvSpPr txBox="1"/>
          <p:nvPr/>
        </p:nvSpPr>
        <p:spPr>
          <a:xfrm>
            <a:off x="24117065" y="31051226"/>
            <a:ext cx="4267200" cy="523220"/>
          </a:xfrm>
          <a:prstGeom prst="rect">
            <a:avLst/>
          </a:prstGeom>
          <a:noFill/>
        </p:spPr>
        <p:txBody>
          <a:bodyPr wrap="square" rtlCol="0">
            <a:spAutoFit/>
          </a:bodyPr>
          <a:lstStyle/>
          <a:p>
            <a:r>
              <a:rPr lang="en-US" sz="2800" dirty="0" err="1" smtClean="0"/>
              <a:t>GuiTab</a:t>
            </a:r>
            <a:r>
              <a:rPr lang="en-US" sz="2800" dirty="0" smtClean="0"/>
              <a:t> tab generation</a:t>
            </a:r>
            <a:endParaRPr lang="en-US" sz="2800" dirty="0"/>
          </a:p>
        </p:txBody>
      </p:sp>
      <p:sp>
        <p:nvSpPr>
          <p:cNvPr id="19" name="TextBox 18"/>
          <p:cNvSpPr txBox="1"/>
          <p:nvPr/>
        </p:nvSpPr>
        <p:spPr>
          <a:xfrm>
            <a:off x="24117065" y="29247481"/>
            <a:ext cx="6721642" cy="523220"/>
          </a:xfrm>
          <a:prstGeom prst="rect">
            <a:avLst/>
          </a:prstGeom>
          <a:noFill/>
        </p:spPr>
        <p:txBody>
          <a:bodyPr wrap="square" rtlCol="0">
            <a:spAutoFit/>
          </a:bodyPr>
          <a:lstStyle/>
          <a:p>
            <a:r>
              <a:rPr lang="en-US" sz="2800" dirty="0" err="1" smtClean="0"/>
              <a:t>LilyPond</a:t>
            </a:r>
            <a:r>
              <a:rPr lang="en-US" sz="2800" dirty="0" smtClean="0"/>
              <a:t> tab generation</a:t>
            </a:r>
            <a:endParaRPr lang="en-US" sz="2800" dirty="0"/>
          </a:p>
        </p:txBody>
      </p:sp>
      <p:sp>
        <p:nvSpPr>
          <p:cNvPr id="40" name="TextBox 39"/>
          <p:cNvSpPr txBox="1"/>
          <p:nvPr/>
        </p:nvSpPr>
        <p:spPr>
          <a:xfrm>
            <a:off x="773176" y="23075832"/>
            <a:ext cx="9485380" cy="687665"/>
          </a:xfrm>
          <a:prstGeom prst="rect">
            <a:avLst/>
          </a:prstGeom>
          <a:noFill/>
        </p:spPr>
        <p:txBody>
          <a:bodyPr wrap="square" lIns="71413" tIns="35707" rIns="71413" bIns="35707" rtlCol="0">
            <a:spAutoFit/>
          </a:bodyPr>
          <a:lstStyle/>
          <a:p>
            <a:r>
              <a:rPr lang="en-US" sz="4000" b="1" dirty="0" smtClean="0">
                <a:solidFill>
                  <a:srgbClr val="4E2C75"/>
                </a:solidFill>
                <a:latin typeface="Helvetica"/>
              </a:rPr>
              <a:t>Evaluation Metrics</a:t>
            </a:r>
          </a:p>
        </p:txBody>
      </p:sp>
      <p:sp>
        <p:nvSpPr>
          <p:cNvPr id="21" name="TextBox 20"/>
          <p:cNvSpPr txBox="1"/>
          <p:nvPr/>
        </p:nvSpPr>
        <p:spPr>
          <a:xfrm>
            <a:off x="648536" y="24111509"/>
            <a:ext cx="9789212"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We evaluated our results based on their pitch accuracy to the actual notes. This was done through human feedback, where the user told us whether or not the pitches sound right.</a:t>
            </a:r>
          </a:p>
          <a:p>
            <a:pPr marL="571500" indent="-571500">
              <a:buFont typeface="Arial" panose="020B0604020202020204" pitchFamily="34" charset="0"/>
              <a:buChar char="•"/>
            </a:pPr>
            <a:endParaRPr lang="en-US" sz="3600" dirty="0" smtClean="0"/>
          </a:p>
          <a:p>
            <a:pPr marL="571500" indent="-571500">
              <a:buFont typeface="Arial" panose="020B0604020202020204" pitchFamily="34" charset="0"/>
              <a:buChar char="•"/>
            </a:pPr>
            <a:r>
              <a:rPr lang="en-US" sz="3600" dirty="0" smtClean="0"/>
              <a:t>We evaluated our results based on the fingerings ease of playability. This was done by having several guitar players play the generated tablature and give feedback on how natural it was for them to play it.</a:t>
            </a:r>
            <a:endParaRPr lang="en-US" sz="3600" dirty="0"/>
          </a:p>
        </p:txBody>
      </p:sp>
      <p:sp>
        <p:nvSpPr>
          <p:cNvPr id="11" name="TextBox 10"/>
          <p:cNvSpPr txBox="1"/>
          <p:nvPr/>
        </p:nvSpPr>
        <p:spPr>
          <a:xfrm>
            <a:off x="648535" y="31338479"/>
            <a:ext cx="24099939" cy="15600721"/>
          </a:xfrm>
          <a:prstGeom prst="rect">
            <a:avLst/>
          </a:prstGeom>
          <a:noFill/>
        </p:spPr>
        <p:txBody>
          <a:bodyPr wrap="square" rtlCol="0">
            <a:spAutoFit/>
          </a:bodyPr>
          <a:lstStyle/>
          <a:p>
            <a:endParaRPr lang="en-US" dirty="0"/>
          </a:p>
        </p:txBody>
      </p:sp>
      <p:sp>
        <p:nvSpPr>
          <p:cNvPr id="12" name="TextBox 11"/>
          <p:cNvSpPr txBox="1"/>
          <p:nvPr/>
        </p:nvSpPr>
        <p:spPr>
          <a:xfrm>
            <a:off x="769548" y="30768167"/>
            <a:ext cx="9789213" cy="600164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Bello </a:t>
            </a:r>
            <a:r>
              <a:rPr lang="en-US" sz="3200" dirty="0"/>
              <a:t>and Monti in “Techniques for Automatic Music Transcription” give a rough blueprint of producing audio transcriptions from audio and some methods that we have not endeavored to use in this project.</a:t>
            </a:r>
          </a:p>
          <a:p>
            <a:pPr marL="457200" indent="-457200">
              <a:buFont typeface="Arial" panose="020B0604020202020204" pitchFamily="34" charset="0"/>
              <a:buChar char="•"/>
            </a:pPr>
            <a:r>
              <a:rPr lang="en-US" sz="3200" dirty="0" err="1"/>
              <a:t>Dlabal</a:t>
            </a:r>
            <a:r>
              <a:rPr lang="en-US" sz="3200" dirty="0"/>
              <a:t> and </a:t>
            </a:r>
            <a:r>
              <a:rPr lang="en-US" sz="3200" dirty="0" err="1"/>
              <a:t>Wedeen</a:t>
            </a:r>
            <a:r>
              <a:rPr lang="en-US" sz="3200" dirty="0"/>
              <a:t> in “Generating Sheet Music From Audio Files” give their approach for going from audio to notes and give some detailed note-detection </a:t>
            </a:r>
            <a:r>
              <a:rPr lang="en-US" sz="3200" dirty="0" smtClean="0"/>
              <a:t>information</a:t>
            </a:r>
            <a:endParaRPr lang="en-US" sz="3200" dirty="0"/>
          </a:p>
          <a:p>
            <a:pPr marL="457200" indent="-457200">
              <a:buFont typeface="Arial" panose="020B0604020202020204" pitchFamily="34" charset="0"/>
              <a:buChar char="•"/>
            </a:pPr>
            <a:r>
              <a:rPr lang="en-US" sz="3200" dirty="0" err="1" smtClean="0"/>
              <a:t>Barbancho</a:t>
            </a:r>
            <a:r>
              <a:rPr lang="en-US" sz="3200" dirty="0"/>
              <a:t>, et. Al in “Automatic Transcription of Guitar Chords and Fingering” discusses a way of feature extraction from many guitar samples to glean useful metrics for potential fingerings</a:t>
            </a:r>
            <a:r>
              <a:rPr lang="en-US" sz="3200" dirty="0" smtClean="0"/>
              <a:t>.</a:t>
            </a:r>
            <a:endParaRPr lang="en-US" sz="3200" dirty="0"/>
          </a:p>
        </p:txBody>
      </p:sp>
      <p:sp>
        <p:nvSpPr>
          <p:cNvPr id="14" name="TextBox 13"/>
          <p:cNvSpPr txBox="1"/>
          <p:nvPr/>
        </p:nvSpPr>
        <p:spPr>
          <a:xfrm>
            <a:off x="11442689" y="34922380"/>
            <a:ext cx="17336848"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Fine tune weights of fingering graph or use an alternative machine learning approach</a:t>
            </a:r>
          </a:p>
          <a:p>
            <a:pPr marL="457200" indent="-457200">
              <a:buFont typeface="Arial" panose="020B0604020202020204" pitchFamily="34" charset="0"/>
              <a:buChar char="•"/>
            </a:pPr>
            <a:r>
              <a:rPr lang="en-US" sz="3200" dirty="0" smtClean="0"/>
              <a:t>Integrate beat onsets in pitch tracking</a:t>
            </a:r>
          </a:p>
          <a:p>
            <a:pPr marL="457200" indent="-457200">
              <a:buFont typeface="Arial" panose="020B0604020202020204" pitchFamily="34" charset="0"/>
              <a:buChar char="•"/>
            </a:pPr>
            <a:r>
              <a:rPr lang="en-US" sz="3200" dirty="0" smtClean="0"/>
              <a:t>Ideally, make capable of polyphonic input</a:t>
            </a:r>
          </a:p>
        </p:txBody>
      </p:sp>
      <p:pic>
        <p:nvPicPr>
          <p:cNvPr id="1026" name="Picture 2" descr="https://scontent-ort2-1.xx.fbcdn.net/v/t1.15752-0/p280x280/54730497_588244548317955_2849118219963203584_n.png?_nc_cat=103&amp;_nc_oc=AQmhkb_UGwD87lrvSTqJ1rdqXbewkfUyrdb4FYErL83jhZYSnFp8NWya1MSt4VheVZI&amp;_nc_ad=z-m&amp;_nc_cid=0&amp;_nc_zor=9&amp;_nc_ht=scontent-ort2-1.xx&amp;oh=96faeedac6dec5455690f0357adfa31c&amp;oe=5D0AE8B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85207" y="18691274"/>
            <a:ext cx="12853500" cy="585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5" name="TextBox 14"/>
              <p:cNvSpPr txBox="1"/>
              <p:nvPr/>
            </p:nvSpPr>
            <p:spPr>
              <a:xfrm>
                <a:off x="19798551" y="24111509"/>
                <a:ext cx="8910729" cy="1384995"/>
              </a:xfrm>
              <a:prstGeom prst="rect">
                <a:avLst/>
              </a:prstGeom>
              <a:noFill/>
            </p:spPr>
            <p:txBody>
              <a:bodyPr wrap="square" rtlCol="0">
                <a:spAutoFit/>
              </a:bodyPr>
              <a:lstStyle/>
              <a:p>
                <a:r>
                  <a:rPr lang="en-US" sz="2800" dirty="0" smtClean="0"/>
                  <a:t>The vertex layers of our song, where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𝑆</m:t>
                        </m:r>
                      </m:sub>
                    </m:sSub>
                  </m:oMath>
                </a14:m>
                <a:r>
                  <a:rPr lang="en-US" sz="2800" dirty="0" smtClean="0"/>
                  <a:t> is a special node representing the start of our graph structure,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b="0" i="1" smtClean="0">
                            <a:latin typeface="Cambria Math" panose="02040503050406030204" pitchFamily="18" charset="0"/>
                          </a:rPr>
                          <m:t>𝐸</m:t>
                        </m:r>
                      </m:sub>
                    </m:sSub>
                  </m:oMath>
                </a14:m>
                <a:r>
                  <a:rPr lang="en-US" sz="2800" dirty="0" smtClean="0"/>
                  <a:t> is a special node representing the end of our graph structure.</a:t>
                </a:r>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19798551" y="24111509"/>
                <a:ext cx="8910729" cy="1384995"/>
              </a:xfrm>
              <a:prstGeom prst="rect">
                <a:avLst/>
              </a:prstGeom>
              <a:blipFill>
                <a:blip r:embed="rId8"/>
                <a:stretch>
                  <a:fillRect l="-1436" t="-3965" r="-547" b="-118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11529603" y="17558521"/>
                <a:ext cx="7223618" cy="9457589"/>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We initially parse our song with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 </m:t>
                    </m:r>
                  </m:oMath>
                </a14:m>
                <a:r>
                  <a:rPr lang="en-US" sz="3200" dirty="0" smtClean="0"/>
                  <a:t>notes into a graph structure of </a:t>
                </a:r>
                <a14:m>
                  <m:oMath xmlns:m="http://schemas.openxmlformats.org/officeDocument/2006/math">
                    <m:r>
                      <a:rPr lang="en-US" sz="3200" i="1">
                        <a:latin typeface="Cambria Math" panose="02040503050406030204" pitchFamily="18" charset="0"/>
                      </a:rPr>
                      <m:t>𝑘</m:t>
                    </m:r>
                    <m:r>
                      <a:rPr lang="en-US" sz="3200" b="0" i="1" smtClean="0">
                        <a:latin typeface="Cambria Math" panose="02040503050406030204" pitchFamily="18" charset="0"/>
                      </a:rPr>
                      <m:t>+2</m:t>
                    </m:r>
                  </m:oMath>
                </a14:m>
                <a:r>
                  <a:rPr lang="en-US" sz="3200" dirty="0" smtClean="0"/>
                  <a:t> layers, where each vertex is a way to play the </a:t>
                </a:r>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𝑖</m:t>
                        </m:r>
                      </m:e>
                      <m:sup>
                        <m:r>
                          <a:rPr lang="en-US" sz="3200" b="0" i="1" smtClean="0">
                            <a:latin typeface="Cambria Math" panose="02040503050406030204" pitchFamily="18" charset="0"/>
                          </a:rPr>
                          <m:t>𝑡h</m:t>
                        </m:r>
                      </m:sup>
                    </m:sSup>
                  </m:oMath>
                </a14:m>
                <a:r>
                  <a:rPr lang="en-US" sz="3200" dirty="0" smtClean="0"/>
                  <a:t> note.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We then connect each vertex layer to the next vertex layer with directed edges, where weights are assigned by a distance metric between note tuples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Once we have our finalized graph, we perform </a:t>
                </a:r>
                <a:r>
                  <a:rPr lang="en-US" sz="3200" dirty="0" err="1" smtClean="0"/>
                  <a:t>Dijkstra’s</a:t>
                </a:r>
                <a:r>
                  <a:rPr lang="en-US" sz="3200" dirty="0" smtClean="0"/>
                  <a:t> Algorithm to find the shortest path through the graph based on the weighted edges, which returns the fingerings which require the least movement based on our distance metrics.</a:t>
                </a:r>
              </a:p>
              <a:p>
                <a:pPr marL="457200" indent="-457200">
                  <a:buFont typeface="Arial" panose="020B0604020202020204" pitchFamily="34" charset="0"/>
                  <a:buChar char="•"/>
                </a:pPr>
                <a:endParaRPr lang="en-US" sz="3200" dirty="0"/>
              </a:p>
              <a:p>
                <a:endParaRPr lang="en-US" sz="3200" dirty="0"/>
              </a:p>
            </p:txBody>
          </p:sp>
        </mc:Choice>
        <mc:Fallback>
          <p:sp>
            <p:nvSpPr>
              <p:cNvPr id="23" name="TextBox 22"/>
              <p:cNvSpPr txBox="1">
                <a:spLocks noRot="1" noChangeAspect="1" noMove="1" noResize="1" noEditPoints="1" noAdjustHandles="1" noChangeArrowheads="1" noChangeShapeType="1" noTextEdit="1"/>
              </p:cNvSpPr>
              <p:nvPr/>
            </p:nvSpPr>
            <p:spPr>
              <a:xfrm>
                <a:off x="11529603" y="17558521"/>
                <a:ext cx="7223618" cy="9457589"/>
              </a:xfrm>
              <a:prstGeom prst="rect">
                <a:avLst/>
              </a:prstGeom>
              <a:blipFill>
                <a:blip r:embed="rId9"/>
                <a:stretch>
                  <a:fillRect l="-1941" t="-773" r="-2785"/>
                </a:stretch>
              </a:blipFill>
            </p:spPr>
            <p:txBody>
              <a:bodyPr/>
              <a:lstStyle/>
              <a:p>
                <a:r>
                  <a:rPr lang="en-US">
                    <a:noFill/>
                  </a:rPr>
                  <a:t> </a:t>
                </a:r>
              </a:p>
            </p:txBody>
          </p:sp>
        </mc:Fallback>
      </mc:AlternateContent>
    </p:spTree>
    <p:extLst>
      <p:ext uri="{BB962C8B-B14F-4D97-AF65-F5344CB8AC3E}">
        <p14:creationId xmlns:p14="http://schemas.microsoft.com/office/powerpoint/2010/main" val="206971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04040"/>
      </a:accent1>
      <a:accent2>
        <a:srgbClr val="3C1B66"/>
      </a:accent2>
      <a:accent3>
        <a:srgbClr val="9BBB59"/>
      </a:accent3>
      <a:accent4>
        <a:srgbClr val="9B76CF"/>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11770</TotalTime>
  <Words>639</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Cartwright</dc:creator>
  <cp:lastModifiedBy>Joshua D Fields</cp:lastModifiedBy>
  <cp:revision>743</cp:revision>
  <cp:lastPrinted>2018-03-03T02:24:05Z</cp:lastPrinted>
  <dcterms:created xsi:type="dcterms:W3CDTF">2011-08-01T17:44:01Z</dcterms:created>
  <dcterms:modified xsi:type="dcterms:W3CDTF">2019-03-22T02:14:13Z</dcterms:modified>
</cp:coreProperties>
</file>