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1089600" cy="38160325"/>
  <p:notesSz cx="6858000" cy="9144000"/>
  <p:defaultTextStyle>
    <a:defPPr>
      <a:defRPr lang="en-US"/>
    </a:defPPr>
    <a:lvl1pPr marL="0" algn="l" defTabSz="1756587" rtl="0" eaLnBrk="1" latinLnBrk="0" hangingPunct="1">
      <a:defRPr sz="7001" kern="1200">
        <a:solidFill>
          <a:schemeClr val="tx1"/>
        </a:solidFill>
        <a:latin typeface="+mn-lt"/>
        <a:ea typeface="+mn-ea"/>
        <a:cs typeface="+mn-cs"/>
      </a:defRPr>
    </a:lvl1pPr>
    <a:lvl2pPr marL="1756587" algn="l" defTabSz="1756587" rtl="0" eaLnBrk="1" latinLnBrk="0" hangingPunct="1">
      <a:defRPr sz="7001" kern="1200">
        <a:solidFill>
          <a:schemeClr val="tx1"/>
        </a:solidFill>
        <a:latin typeface="+mn-lt"/>
        <a:ea typeface="+mn-ea"/>
        <a:cs typeface="+mn-cs"/>
      </a:defRPr>
    </a:lvl2pPr>
    <a:lvl3pPr marL="3513175" algn="l" defTabSz="1756587" rtl="0" eaLnBrk="1" latinLnBrk="0" hangingPunct="1">
      <a:defRPr sz="7001" kern="1200">
        <a:solidFill>
          <a:schemeClr val="tx1"/>
        </a:solidFill>
        <a:latin typeface="+mn-lt"/>
        <a:ea typeface="+mn-ea"/>
        <a:cs typeface="+mn-cs"/>
      </a:defRPr>
    </a:lvl3pPr>
    <a:lvl4pPr marL="5269762" algn="l" defTabSz="1756587" rtl="0" eaLnBrk="1" latinLnBrk="0" hangingPunct="1">
      <a:defRPr sz="7001" kern="1200">
        <a:solidFill>
          <a:schemeClr val="tx1"/>
        </a:solidFill>
        <a:latin typeface="+mn-lt"/>
        <a:ea typeface="+mn-ea"/>
        <a:cs typeface="+mn-cs"/>
      </a:defRPr>
    </a:lvl4pPr>
    <a:lvl5pPr marL="7026350" algn="l" defTabSz="1756587" rtl="0" eaLnBrk="1" latinLnBrk="0" hangingPunct="1">
      <a:defRPr sz="7001" kern="1200">
        <a:solidFill>
          <a:schemeClr val="tx1"/>
        </a:solidFill>
        <a:latin typeface="+mn-lt"/>
        <a:ea typeface="+mn-ea"/>
        <a:cs typeface="+mn-cs"/>
      </a:defRPr>
    </a:lvl5pPr>
    <a:lvl6pPr marL="8782936" algn="l" defTabSz="1756587" rtl="0" eaLnBrk="1" latinLnBrk="0" hangingPunct="1">
      <a:defRPr sz="7001" kern="1200">
        <a:solidFill>
          <a:schemeClr val="tx1"/>
        </a:solidFill>
        <a:latin typeface="+mn-lt"/>
        <a:ea typeface="+mn-ea"/>
        <a:cs typeface="+mn-cs"/>
      </a:defRPr>
    </a:lvl6pPr>
    <a:lvl7pPr marL="10539524" algn="l" defTabSz="1756587" rtl="0" eaLnBrk="1" latinLnBrk="0" hangingPunct="1">
      <a:defRPr sz="7001" kern="1200">
        <a:solidFill>
          <a:schemeClr val="tx1"/>
        </a:solidFill>
        <a:latin typeface="+mn-lt"/>
        <a:ea typeface="+mn-ea"/>
        <a:cs typeface="+mn-cs"/>
      </a:defRPr>
    </a:lvl7pPr>
    <a:lvl8pPr marL="12296110" algn="l" defTabSz="1756587" rtl="0" eaLnBrk="1" latinLnBrk="0" hangingPunct="1">
      <a:defRPr sz="7001" kern="1200">
        <a:solidFill>
          <a:schemeClr val="tx1"/>
        </a:solidFill>
        <a:latin typeface="+mn-lt"/>
        <a:ea typeface="+mn-ea"/>
        <a:cs typeface="+mn-cs"/>
      </a:defRPr>
    </a:lvl8pPr>
    <a:lvl9pPr marL="14052698" algn="l" defTabSz="1756587" rtl="0" eaLnBrk="1" latinLnBrk="0" hangingPunct="1">
      <a:defRPr sz="70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20" userDrawn="1">
          <p15:clr>
            <a:srgbClr val="A4A3A4"/>
          </p15:clr>
        </p15:guide>
        <p15:guide id="2" pos="979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gjun Ki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2C75"/>
    <a:srgbClr val="7F1D80"/>
    <a:srgbClr val="DF613F"/>
    <a:srgbClr val="90973F"/>
    <a:srgbClr val="3C1B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9930" autoAdjust="0"/>
    <p:restoredTop sz="95699" autoAdjust="0"/>
  </p:normalViewPr>
  <p:slideViewPr>
    <p:cSldViewPr snapToGrid="0" snapToObjects="1">
      <p:cViewPr>
        <p:scale>
          <a:sx n="30" d="100"/>
          <a:sy n="30" d="100"/>
        </p:scale>
        <p:origin x="584" y="16"/>
      </p:cViewPr>
      <p:guideLst>
        <p:guide orient="horz" pos="12020"/>
        <p:guide pos="979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a:defRPr>
            </a:lvl1pPr>
          </a:lstStyle>
          <a:p>
            <a:fld id="{C8922DF4-96B0-124A-A252-6AF59B0E420B}" type="datetimeFigureOut">
              <a:rPr lang="en-US" smtClean="0"/>
              <a:pPr/>
              <a:t>3/21/2019</a:t>
            </a:fld>
            <a:endParaRPr lang="en-US" dirty="0"/>
          </a:p>
        </p:txBody>
      </p:sp>
      <p:sp>
        <p:nvSpPr>
          <p:cNvPr id="4" name="Slide Image Placeholder 3"/>
          <p:cNvSpPr>
            <a:spLocks noGrp="1" noRot="1" noChangeAspect="1"/>
          </p:cNvSpPr>
          <p:nvPr>
            <p:ph type="sldImg" idx="2"/>
          </p:nvPr>
        </p:nvSpPr>
        <p:spPr>
          <a:xfrm>
            <a:off x="2033588" y="685800"/>
            <a:ext cx="2790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a:defRPr>
            </a:lvl1pPr>
          </a:lstStyle>
          <a:p>
            <a:fld id="{3465132F-8D51-4C4D-A338-A8B50768EFB4}" type="slidenum">
              <a:rPr lang="en-US" smtClean="0"/>
              <a:pPr/>
              <a:t>‹#›</a:t>
            </a:fld>
            <a:endParaRPr lang="en-US" dirty="0"/>
          </a:p>
        </p:txBody>
      </p:sp>
    </p:spTree>
    <p:extLst>
      <p:ext uri="{BB962C8B-B14F-4D97-AF65-F5344CB8AC3E}">
        <p14:creationId xmlns:p14="http://schemas.microsoft.com/office/powerpoint/2010/main" val="2640009202"/>
      </p:ext>
    </p:extLst>
  </p:cSld>
  <p:clrMap bg1="lt1" tx1="dk1" bg2="lt2" tx2="dk2" accent1="accent1" accent2="accent2" accent3="accent3" accent4="accent4" accent5="accent5" accent6="accent6" hlink="hlink" folHlink="folHlink"/>
  <p:notesStyle>
    <a:lvl1pPr marL="0" algn="l" defTabSz="1756587" rtl="0" eaLnBrk="1" latinLnBrk="0" hangingPunct="1">
      <a:defRPr sz="4628" kern="1200">
        <a:solidFill>
          <a:schemeClr val="tx1"/>
        </a:solidFill>
        <a:latin typeface="Helvetica"/>
        <a:ea typeface="+mn-ea"/>
        <a:cs typeface="+mn-cs"/>
      </a:defRPr>
    </a:lvl1pPr>
    <a:lvl2pPr marL="1756587" algn="l" defTabSz="1756587" rtl="0" eaLnBrk="1" latinLnBrk="0" hangingPunct="1">
      <a:defRPr sz="4628" kern="1200">
        <a:solidFill>
          <a:schemeClr val="tx1"/>
        </a:solidFill>
        <a:latin typeface="Helvetica"/>
        <a:ea typeface="+mn-ea"/>
        <a:cs typeface="+mn-cs"/>
      </a:defRPr>
    </a:lvl2pPr>
    <a:lvl3pPr marL="3513175" algn="l" defTabSz="1756587" rtl="0" eaLnBrk="1" latinLnBrk="0" hangingPunct="1">
      <a:defRPr sz="4628" kern="1200">
        <a:solidFill>
          <a:schemeClr val="tx1"/>
        </a:solidFill>
        <a:latin typeface="Helvetica"/>
        <a:ea typeface="+mn-ea"/>
        <a:cs typeface="+mn-cs"/>
      </a:defRPr>
    </a:lvl3pPr>
    <a:lvl4pPr marL="5269762" algn="l" defTabSz="1756587" rtl="0" eaLnBrk="1" latinLnBrk="0" hangingPunct="1">
      <a:defRPr sz="4628" kern="1200">
        <a:solidFill>
          <a:schemeClr val="tx1"/>
        </a:solidFill>
        <a:latin typeface="Helvetica"/>
        <a:ea typeface="+mn-ea"/>
        <a:cs typeface="+mn-cs"/>
      </a:defRPr>
    </a:lvl4pPr>
    <a:lvl5pPr marL="7026350" algn="l" defTabSz="1756587" rtl="0" eaLnBrk="1" latinLnBrk="0" hangingPunct="1">
      <a:defRPr sz="4628" kern="1200">
        <a:solidFill>
          <a:schemeClr val="tx1"/>
        </a:solidFill>
        <a:latin typeface="Helvetica"/>
        <a:ea typeface="+mn-ea"/>
        <a:cs typeface="+mn-cs"/>
      </a:defRPr>
    </a:lvl5pPr>
    <a:lvl6pPr marL="8782936" algn="l" defTabSz="1756587" rtl="0" eaLnBrk="1" latinLnBrk="0" hangingPunct="1">
      <a:defRPr sz="4628" kern="1200">
        <a:solidFill>
          <a:schemeClr val="tx1"/>
        </a:solidFill>
        <a:latin typeface="+mn-lt"/>
        <a:ea typeface="+mn-ea"/>
        <a:cs typeface="+mn-cs"/>
      </a:defRPr>
    </a:lvl6pPr>
    <a:lvl7pPr marL="10539524" algn="l" defTabSz="1756587" rtl="0" eaLnBrk="1" latinLnBrk="0" hangingPunct="1">
      <a:defRPr sz="4628" kern="1200">
        <a:solidFill>
          <a:schemeClr val="tx1"/>
        </a:solidFill>
        <a:latin typeface="+mn-lt"/>
        <a:ea typeface="+mn-ea"/>
        <a:cs typeface="+mn-cs"/>
      </a:defRPr>
    </a:lvl7pPr>
    <a:lvl8pPr marL="12296110" algn="l" defTabSz="1756587" rtl="0" eaLnBrk="1" latinLnBrk="0" hangingPunct="1">
      <a:defRPr sz="4628" kern="1200">
        <a:solidFill>
          <a:schemeClr val="tx1"/>
        </a:solidFill>
        <a:latin typeface="+mn-lt"/>
        <a:ea typeface="+mn-ea"/>
        <a:cs typeface="+mn-cs"/>
      </a:defRPr>
    </a:lvl8pPr>
    <a:lvl9pPr marL="14052698" algn="l" defTabSz="1756587" rtl="0" eaLnBrk="1" latinLnBrk="0" hangingPunct="1">
      <a:defRPr sz="46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3588" y="685800"/>
            <a:ext cx="2790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65132F-8D51-4C4D-A338-A8B50768EFB4}" type="slidenum">
              <a:rPr lang="en-US" smtClean="0"/>
              <a:t>1</a:t>
            </a:fld>
            <a:endParaRPr lang="en-US"/>
          </a:p>
        </p:txBody>
      </p:sp>
    </p:spTree>
    <p:extLst>
      <p:ext uri="{BB962C8B-B14F-4D97-AF65-F5344CB8AC3E}">
        <p14:creationId xmlns:p14="http://schemas.microsoft.com/office/powerpoint/2010/main" val="392422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3" y="11854442"/>
            <a:ext cx="26426161" cy="8179735"/>
          </a:xfrm>
        </p:spPr>
        <p:txBody>
          <a:bodyPr/>
          <a:lstStyle/>
          <a:p>
            <a:r>
              <a:rPr lang="en-US"/>
              <a:t>Click to edit Master title style</a:t>
            </a:r>
          </a:p>
        </p:txBody>
      </p:sp>
      <p:sp>
        <p:nvSpPr>
          <p:cNvPr id="3" name="Subtitle 2"/>
          <p:cNvSpPr>
            <a:spLocks noGrp="1"/>
          </p:cNvSpPr>
          <p:nvPr>
            <p:ph type="subTitle" idx="1"/>
          </p:nvPr>
        </p:nvSpPr>
        <p:spPr>
          <a:xfrm>
            <a:off x="4663444" y="21624185"/>
            <a:ext cx="21762720" cy="9752084"/>
          </a:xfrm>
        </p:spPr>
        <p:txBody>
          <a:bodyPr/>
          <a:lstStyle>
            <a:lvl1pPr marL="0" indent="0" algn="ctr">
              <a:buNone/>
              <a:defRPr>
                <a:solidFill>
                  <a:schemeClr val="tx1">
                    <a:tint val="75000"/>
                  </a:schemeClr>
                </a:solidFill>
              </a:defRPr>
            </a:lvl1pPr>
            <a:lvl2pPr marL="1212075" indent="0" algn="ctr">
              <a:buNone/>
              <a:defRPr>
                <a:solidFill>
                  <a:schemeClr val="tx1">
                    <a:tint val="75000"/>
                  </a:schemeClr>
                </a:solidFill>
              </a:defRPr>
            </a:lvl2pPr>
            <a:lvl3pPr marL="2424152" indent="0" algn="ctr">
              <a:buNone/>
              <a:defRPr>
                <a:solidFill>
                  <a:schemeClr val="tx1">
                    <a:tint val="75000"/>
                  </a:schemeClr>
                </a:solidFill>
              </a:defRPr>
            </a:lvl3pPr>
            <a:lvl4pPr marL="3636227" indent="0" algn="ctr">
              <a:buNone/>
              <a:defRPr>
                <a:solidFill>
                  <a:schemeClr val="tx1">
                    <a:tint val="75000"/>
                  </a:schemeClr>
                </a:solidFill>
              </a:defRPr>
            </a:lvl4pPr>
            <a:lvl5pPr marL="4848302" indent="0" algn="ctr">
              <a:buNone/>
              <a:defRPr>
                <a:solidFill>
                  <a:schemeClr val="tx1">
                    <a:tint val="75000"/>
                  </a:schemeClr>
                </a:solidFill>
              </a:defRPr>
            </a:lvl5pPr>
            <a:lvl6pPr marL="6060377" indent="0" algn="ctr">
              <a:buNone/>
              <a:defRPr>
                <a:solidFill>
                  <a:schemeClr val="tx1">
                    <a:tint val="75000"/>
                  </a:schemeClr>
                </a:solidFill>
              </a:defRPr>
            </a:lvl6pPr>
            <a:lvl7pPr marL="7272452" indent="0" algn="ctr">
              <a:buNone/>
              <a:defRPr>
                <a:solidFill>
                  <a:schemeClr val="tx1">
                    <a:tint val="75000"/>
                  </a:schemeClr>
                </a:solidFill>
              </a:defRPr>
            </a:lvl7pPr>
            <a:lvl8pPr marL="8484528" indent="0" algn="ctr">
              <a:buNone/>
              <a:defRPr>
                <a:solidFill>
                  <a:schemeClr val="tx1">
                    <a:tint val="75000"/>
                  </a:schemeClr>
                </a:solidFill>
              </a:defRPr>
            </a:lvl8pPr>
            <a:lvl9pPr marL="969660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63271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89348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59844" y="6112729"/>
            <a:ext cx="27980640" cy="1302397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17925" y="6112729"/>
            <a:ext cx="83423759" cy="1302397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362211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334616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7" y="24521547"/>
            <a:ext cx="26426161" cy="7579064"/>
          </a:xfrm>
        </p:spPr>
        <p:txBody>
          <a:bodyPr anchor="t"/>
          <a:lstStyle>
            <a:lvl1pPr algn="l">
              <a:defRPr sz="10561" b="1" cap="all"/>
            </a:lvl1pPr>
          </a:lstStyle>
          <a:p>
            <a:r>
              <a:rPr lang="en-US"/>
              <a:t>Click to edit Master title style</a:t>
            </a:r>
          </a:p>
        </p:txBody>
      </p:sp>
      <p:sp>
        <p:nvSpPr>
          <p:cNvPr id="3" name="Text Placeholder 2"/>
          <p:cNvSpPr>
            <a:spLocks noGrp="1"/>
          </p:cNvSpPr>
          <p:nvPr>
            <p:ph type="body" idx="1"/>
          </p:nvPr>
        </p:nvSpPr>
        <p:spPr>
          <a:xfrm>
            <a:off x="2455867" y="16173982"/>
            <a:ext cx="26426161" cy="8347569"/>
          </a:xfrm>
        </p:spPr>
        <p:txBody>
          <a:bodyPr anchor="b"/>
          <a:lstStyle>
            <a:lvl1pPr marL="0" indent="0">
              <a:buNone/>
              <a:defRPr sz="5240">
                <a:solidFill>
                  <a:schemeClr val="tx1">
                    <a:tint val="75000"/>
                  </a:schemeClr>
                </a:solidFill>
              </a:defRPr>
            </a:lvl1pPr>
            <a:lvl2pPr marL="1212075" indent="0">
              <a:buNone/>
              <a:defRPr sz="4830">
                <a:solidFill>
                  <a:schemeClr val="tx1">
                    <a:tint val="75000"/>
                  </a:schemeClr>
                </a:solidFill>
              </a:defRPr>
            </a:lvl2pPr>
            <a:lvl3pPr marL="2424152" indent="0">
              <a:buNone/>
              <a:defRPr sz="4257">
                <a:solidFill>
                  <a:schemeClr val="tx1">
                    <a:tint val="75000"/>
                  </a:schemeClr>
                </a:solidFill>
              </a:defRPr>
            </a:lvl3pPr>
            <a:lvl4pPr marL="3636227" indent="0">
              <a:buNone/>
              <a:defRPr sz="3684">
                <a:solidFill>
                  <a:schemeClr val="tx1">
                    <a:tint val="75000"/>
                  </a:schemeClr>
                </a:solidFill>
              </a:defRPr>
            </a:lvl4pPr>
            <a:lvl5pPr marL="4848302" indent="0">
              <a:buNone/>
              <a:defRPr sz="3684">
                <a:solidFill>
                  <a:schemeClr val="tx1">
                    <a:tint val="75000"/>
                  </a:schemeClr>
                </a:solidFill>
              </a:defRPr>
            </a:lvl5pPr>
            <a:lvl6pPr marL="6060377" indent="0">
              <a:buNone/>
              <a:defRPr sz="3684">
                <a:solidFill>
                  <a:schemeClr val="tx1">
                    <a:tint val="75000"/>
                  </a:schemeClr>
                </a:solidFill>
              </a:defRPr>
            </a:lvl6pPr>
            <a:lvl7pPr marL="7272452" indent="0">
              <a:buNone/>
              <a:defRPr sz="3684">
                <a:solidFill>
                  <a:schemeClr val="tx1">
                    <a:tint val="75000"/>
                  </a:schemeClr>
                </a:solidFill>
              </a:defRPr>
            </a:lvl7pPr>
            <a:lvl8pPr marL="8484528" indent="0">
              <a:buNone/>
              <a:defRPr sz="3684">
                <a:solidFill>
                  <a:schemeClr val="tx1">
                    <a:tint val="75000"/>
                  </a:schemeClr>
                </a:solidFill>
              </a:defRPr>
            </a:lvl8pPr>
            <a:lvl9pPr marL="9696603" indent="0">
              <a:buNone/>
              <a:defRPr sz="368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5589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17925" y="35616313"/>
            <a:ext cx="55702200" cy="100736193"/>
          </a:xfrm>
        </p:spPr>
        <p:txBody>
          <a:bodyPr/>
          <a:lstStyle>
            <a:lvl1pPr>
              <a:defRPr sz="7450"/>
            </a:lvl1pPr>
            <a:lvl2pPr>
              <a:defRPr sz="6386"/>
            </a:lvl2pPr>
            <a:lvl3pPr>
              <a:defRPr sz="5240"/>
            </a:lvl3pPr>
            <a:lvl4pPr>
              <a:defRPr sz="4830"/>
            </a:lvl4pPr>
            <a:lvl5pPr>
              <a:defRPr sz="4830"/>
            </a:lvl5pPr>
            <a:lvl6pPr>
              <a:defRPr sz="4830"/>
            </a:lvl6pPr>
            <a:lvl7pPr>
              <a:defRPr sz="4830"/>
            </a:lvl7pPr>
            <a:lvl8pPr>
              <a:defRPr sz="4830"/>
            </a:lvl8pPr>
            <a:lvl9pPr>
              <a:defRPr sz="4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38281" y="35616313"/>
            <a:ext cx="55702200" cy="100736193"/>
          </a:xfrm>
        </p:spPr>
        <p:txBody>
          <a:bodyPr/>
          <a:lstStyle>
            <a:lvl1pPr>
              <a:defRPr sz="7450"/>
            </a:lvl1pPr>
            <a:lvl2pPr>
              <a:defRPr sz="6386"/>
            </a:lvl2pPr>
            <a:lvl3pPr>
              <a:defRPr sz="5240"/>
            </a:lvl3pPr>
            <a:lvl4pPr>
              <a:defRPr sz="4830"/>
            </a:lvl4pPr>
            <a:lvl5pPr>
              <a:defRPr sz="4830"/>
            </a:lvl5pPr>
            <a:lvl6pPr>
              <a:defRPr sz="4830"/>
            </a:lvl6pPr>
            <a:lvl7pPr>
              <a:defRPr sz="4830"/>
            </a:lvl7pPr>
            <a:lvl8pPr>
              <a:defRPr sz="4830"/>
            </a:lvl8pPr>
            <a:lvl9pPr>
              <a:defRPr sz="4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72411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4" y="1528185"/>
            <a:ext cx="27980640" cy="636005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4" y="8541910"/>
            <a:ext cx="13736638" cy="3559860"/>
          </a:xfrm>
        </p:spPr>
        <p:txBody>
          <a:bodyPr anchor="b"/>
          <a:lstStyle>
            <a:lvl1pPr marL="0" indent="0">
              <a:buNone/>
              <a:defRPr sz="6386" b="1"/>
            </a:lvl1pPr>
            <a:lvl2pPr marL="1212075" indent="0">
              <a:buNone/>
              <a:defRPr sz="5240" b="1"/>
            </a:lvl2pPr>
            <a:lvl3pPr marL="2424152" indent="0">
              <a:buNone/>
              <a:defRPr sz="4830" b="1"/>
            </a:lvl3pPr>
            <a:lvl4pPr marL="3636227" indent="0">
              <a:buNone/>
              <a:defRPr sz="4257" b="1"/>
            </a:lvl4pPr>
            <a:lvl5pPr marL="4848302" indent="0">
              <a:buNone/>
              <a:defRPr sz="4257" b="1"/>
            </a:lvl5pPr>
            <a:lvl6pPr marL="6060377" indent="0">
              <a:buNone/>
              <a:defRPr sz="4257" b="1"/>
            </a:lvl6pPr>
            <a:lvl7pPr marL="7272452" indent="0">
              <a:buNone/>
              <a:defRPr sz="4257" b="1"/>
            </a:lvl7pPr>
            <a:lvl8pPr marL="8484528" indent="0">
              <a:buNone/>
              <a:defRPr sz="4257" b="1"/>
            </a:lvl8pPr>
            <a:lvl9pPr marL="9696603" indent="0">
              <a:buNone/>
              <a:defRPr sz="4257" b="1"/>
            </a:lvl9pPr>
          </a:lstStyle>
          <a:p>
            <a:pPr lvl="0"/>
            <a:r>
              <a:rPr lang="en-US"/>
              <a:t>Click to edit Master text styles</a:t>
            </a:r>
          </a:p>
        </p:txBody>
      </p:sp>
      <p:sp>
        <p:nvSpPr>
          <p:cNvPr id="4" name="Content Placeholder 3"/>
          <p:cNvSpPr>
            <a:spLocks noGrp="1"/>
          </p:cNvSpPr>
          <p:nvPr>
            <p:ph sz="half" idx="2"/>
          </p:nvPr>
        </p:nvSpPr>
        <p:spPr>
          <a:xfrm>
            <a:off x="1554484" y="12101778"/>
            <a:ext cx="13736638" cy="21986356"/>
          </a:xfrm>
        </p:spPr>
        <p:txBody>
          <a:bodyPr/>
          <a:lstStyle>
            <a:lvl1pPr>
              <a:defRPr sz="6386"/>
            </a:lvl1pPr>
            <a:lvl2pPr>
              <a:defRPr sz="5240"/>
            </a:lvl2pPr>
            <a:lvl3pPr>
              <a:defRPr sz="4830"/>
            </a:lvl3pPr>
            <a:lvl4pPr>
              <a:defRPr sz="4257"/>
            </a:lvl4pPr>
            <a:lvl5pPr>
              <a:defRPr sz="4257"/>
            </a:lvl5pPr>
            <a:lvl6pPr>
              <a:defRPr sz="4257"/>
            </a:lvl6pPr>
            <a:lvl7pPr>
              <a:defRPr sz="4257"/>
            </a:lvl7pPr>
            <a:lvl8pPr>
              <a:defRPr sz="4257"/>
            </a:lvl8pPr>
            <a:lvl9pPr>
              <a:defRPr sz="42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87" y="8541910"/>
            <a:ext cx="13742036" cy="3559860"/>
          </a:xfrm>
        </p:spPr>
        <p:txBody>
          <a:bodyPr anchor="b"/>
          <a:lstStyle>
            <a:lvl1pPr marL="0" indent="0">
              <a:buNone/>
              <a:defRPr sz="6386" b="1"/>
            </a:lvl1pPr>
            <a:lvl2pPr marL="1212075" indent="0">
              <a:buNone/>
              <a:defRPr sz="5240" b="1"/>
            </a:lvl2pPr>
            <a:lvl3pPr marL="2424152" indent="0">
              <a:buNone/>
              <a:defRPr sz="4830" b="1"/>
            </a:lvl3pPr>
            <a:lvl4pPr marL="3636227" indent="0">
              <a:buNone/>
              <a:defRPr sz="4257" b="1"/>
            </a:lvl4pPr>
            <a:lvl5pPr marL="4848302" indent="0">
              <a:buNone/>
              <a:defRPr sz="4257" b="1"/>
            </a:lvl5pPr>
            <a:lvl6pPr marL="6060377" indent="0">
              <a:buNone/>
              <a:defRPr sz="4257" b="1"/>
            </a:lvl6pPr>
            <a:lvl7pPr marL="7272452" indent="0">
              <a:buNone/>
              <a:defRPr sz="4257" b="1"/>
            </a:lvl7pPr>
            <a:lvl8pPr marL="8484528" indent="0">
              <a:buNone/>
              <a:defRPr sz="4257" b="1"/>
            </a:lvl8pPr>
            <a:lvl9pPr marL="9696603" indent="0">
              <a:buNone/>
              <a:defRPr sz="4257" b="1"/>
            </a:lvl9pPr>
          </a:lstStyle>
          <a:p>
            <a:pPr lvl="0"/>
            <a:r>
              <a:rPr lang="en-US"/>
              <a:t>Click to edit Master text styles</a:t>
            </a:r>
          </a:p>
        </p:txBody>
      </p:sp>
      <p:sp>
        <p:nvSpPr>
          <p:cNvPr id="6" name="Content Placeholder 5"/>
          <p:cNvSpPr>
            <a:spLocks noGrp="1"/>
          </p:cNvSpPr>
          <p:nvPr>
            <p:ph sz="quarter" idx="4"/>
          </p:nvPr>
        </p:nvSpPr>
        <p:spPr>
          <a:xfrm>
            <a:off x="15793087" y="12101778"/>
            <a:ext cx="13742036" cy="21986356"/>
          </a:xfrm>
        </p:spPr>
        <p:txBody>
          <a:bodyPr/>
          <a:lstStyle>
            <a:lvl1pPr>
              <a:defRPr sz="6386"/>
            </a:lvl1pPr>
            <a:lvl2pPr>
              <a:defRPr sz="5240"/>
            </a:lvl2pPr>
            <a:lvl3pPr>
              <a:defRPr sz="4830"/>
            </a:lvl3pPr>
            <a:lvl4pPr>
              <a:defRPr sz="4257"/>
            </a:lvl4pPr>
            <a:lvl5pPr>
              <a:defRPr sz="4257"/>
            </a:lvl5pPr>
            <a:lvl6pPr>
              <a:defRPr sz="4257"/>
            </a:lvl6pPr>
            <a:lvl7pPr>
              <a:defRPr sz="4257"/>
            </a:lvl7pPr>
            <a:lvl8pPr>
              <a:defRPr sz="4257"/>
            </a:lvl8pPr>
            <a:lvl9pPr>
              <a:defRPr sz="42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DA6D7B-3180-4742-A41C-02D690FC0261}"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43538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DA6D7B-3180-4742-A41C-02D690FC0261}" type="datetimeFigureOut">
              <a:rPr lang="en-US" smtClean="0"/>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1536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A6D7B-3180-4742-A41C-02D690FC0261}"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4269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519349"/>
            <a:ext cx="10228261" cy="6466055"/>
          </a:xfrm>
        </p:spPr>
        <p:txBody>
          <a:bodyPr anchor="b"/>
          <a:lstStyle>
            <a:lvl1pPr algn="l">
              <a:defRPr sz="5240" b="1"/>
            </a:lvl1pPr>
          </a:lstStyle>
          <a:p>
            <a:r>
              <a:rPr lang="en-US"/>
              <a:t>Click to edit Master title style</a:t>
            </a:r>
          </a:p>
        </p:txBody>
      </p:sp>
      <p:sp>
        <p:nvSpPr>
          <p:cNvPr id="3" name="Content Placeholder 2"/>
          <p:cNvSpPr>
            <a:spLocks noGrp="1"/>
          </p:cNvSpPr>
          <p:nvPr>
            <p:ph idx="1"/>
          </p:nvPr>
        </p:nvSpPr>
        <p:spPr>
          <a:xfrm>
            <a:off x="12155172" y="1519352"/>
            <a:ext cx="17379950" cy="32568781"/>
          </a:xfrm>
        </p:spPr>
        <p:txBody>
          <a:bodyPr/>
          <a:lstStyle>
            <a:lvl1pPr>
              <a:defRPr sz="8514"/>
            </a:lvl1pPr>
            <a:lvl2pPr>
              <a:defRPr sz="7450"/>
            </a:lvl2pPr>
            <a:lvl3pPr>
              <a:defRPr sz="6386"/>
            </a:lvl3pPr>
            <a:lvl4pPr>
              <a:defRPr sz="5240"/>
            </a:lvl4pPr>
            <a:lvl5pPr>
              <a:defRPr sz="5240"/>
            </a:lvl5pPr>
            <a:lvl6pPr>
              <a:defRPr sz="5240"/>
            </a:lvl6pPr>
            <a:lvl7pPr>
              <a:defRPr sz="5240"/>
            </a:lvl7pPr>
            <a:lvl8pPr>
              <a:defRPr sz="5240"/>
            </a:lvl8pPr>
            <a:lvl9pPr>
              <a:defRPr sz="5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7985411"/>
            <a:ext cx="10228261" cy="26102725"/>
          </a:xfrm>
        </p:spPr>
        <p:txBody>
          <a:bodyPr/>
          <a:lstStyle>
            <a:lvl1pPr marL="0" indent="0">
              <a:buNone/>
              <a:defRPr sz="3684"/>
            </a:lvl1pPr>
            <a:lvl2pPr marL="1212075" indent="0">
              <a:buNone/>
              <a:defRPr sz="3193"/>
            </a:lvl2pPr>
            <a:lvl3pPr marL="2424152" indent="0">
              <a:buNone/>
              <a:defRPr sz="2620"/>
            </a:lvl3pPr>
            <a:lvl4pPr marL="3636227" indent="0">
              <a:buNone/>
              <a:defRPr sz="2374"/>
            </a:lvl4pPr>
            <a:lvl5pPr marL="4848302" indent="0">
              <a:buNone/>
              <a:defRPr sz="2374"/>
            </a:lvl5pPr>
            <a:lvl6pPr marL="6060377" indent="0">
              <a:buNone/>
              <a:defRPr sz="2374"/>
            </a:lvl6pPr>
            <a:lvl7pPr marL="7272452" indent="0">
              <a:buNone/>
              <a:defRPr sz="2374"/>
            </a:lvl7pPr>
            <a:lvl8pPr marL="8484528" indent="0">
              <a:buNone/>
              <a:defRPr sz="2374"/>
            </a:lvl8pPr>
            <a:lvl9pPr marL="9696603" indent="0">
              <a:buNone/>
              <a:defRPr sz="2374"/>
            </a:lvl9pPr>
          </a:lstStyle>
          <a:p>
            <a:pPr lvl="0"/>
            <a:r>
              <a:rPr lang="en-US"/>
              <a:t>Click to edit Master text styles</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64495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80" y="26712231"/>
            <a:ext cx="18653760" cy="3153530"/>
          </a:xfrm>
        </p:spPr>
        <p:txBody>
          <a:bodyPr anchor="b"/>
          <a:lstStyle>
            <a:lvl1pPr algn="l">
              <a:defRPr sz="5240" b="1"/>
            </a:lvl1pPr>
          </a:lstStyle>
          <a:p>
            <a:r>
              <a:rPr lang="en-US"/>
              <a:t>Click to edit Master title style</a:t>
            </a:r>
          </a:p>
        </p:txBody>
      </p:sp>
      <p:sp>
        <p:nvSpPr>
          <p:cNvPr id="3" name="Picture Placeholder 2"/>
          <p:cNvSpPr>
            <a:spLocks noGrp="1"/>
          </p:cNvSpPr>
          <p:nvPr>
            <p:ph type="pic" idx="1"/>
          </p:nvPr>
        </p:nvSpPr>
        <p:spPr>
          <a:xfrm>
            <a:off x="6093780" y="3409697"/>
            <a:ext cx="18653760" cy="22896195"/>
          </a:xfrm>
        </p:spPr>
        <p:txBody>
          <a:bodyPr/>
          <a:lstStyle>
            <a:lvl1pPr marL="0" indent="0">
              <a:buNone/>
              <a:defRPr sz="8514"/>
            </a:lvl1pPr>
            <a:lvl2pPr marL="1212075" indent="0">
              <a:buNone/>
              <a:defRPr sz="7450"/>
            </a:lvl2pPr>
            <a:lvl3pPr marL="2424152" indent="0">
              <a:buNone/>
              <a:defRPr sz="6386"/>
            </a:lvl3pPr>
            <a:lvl4pPr marL="3636227" indent="0">
              <a:buNone/>
              <a:defRPr sz="5240"/>
            </a:lvl4pPr>
            <a:lvl5pPr marL="4848302" indent="0">
              <a:buNone/>
              <a:defRPr sz="5240"/>
            </a:lvl5pPr>
            <a:lvl6pPr marL="6060377" indent="0">
              <a:buNone/>
              <a:defRPr sz="5240"/>
            </a:lvl6pPr>
            <a:lvl7pPr marL="7272452" indent="0">
              <a:buNone/>
              <a:defRPr sz="5240"/>
            </a:lvl7pPr>
            <a:lvl8pPr marL="8484528" indent="0">
              <a:buNone/>
              <a:defRPr sz="5240"/>
            </a:lvl8pPr>
            <a:lvl9pPr marL="9696603" indent="0">
              <a:buNone/>
              <a:defRPr sz="5240"/>
            </a:lvl9pPr>
          </a:lstStyle>
          <a:p>
            <a:endParaRPr lang="en-US"/>
          </a:p>
        </p:txBody>
      </p:sp>
      <p:sp>
        <p:nvSpPr>
          <p:cNvPr id="4" name="Text Placeholder 3"/>
          <p:cNvSpPr>
            <a:spLocks noGrp="1"/>
          </p:cNvSpPr>
          <p:nvPr>
            <p:ph type="body" sz="half" idx="2"/>
          </p:nvPr>
        </p:nvSpPr>
        <p:spPr>
          <a:xfrm>
            <a:off x="6093780" y="29865764"/>
            <a:ext cx="18653760" cy="4478536"/>
          </a:xfrm>
        </p:spPr>
        <p:txBody>
          <a:bodyPr/>
          <a:lstStyle>
            <a:lvl1pPr marL="0" indent="0">
              <a:buNone/>
              <a:defRPr sz="3684"/>
            </a:lvl1pPr>
            <a:lvl2pPr marL="1212075" indent="0">
              <a:buNone/>
              <a:defRPr sz="3193"/>
            </a:lvl2pPr>
            <a:lvl3pPr marL="2424152" indent="0">
              <a:buNone/>
              <a:defRPr sz="2620"/>
            </a:lvl3pPr>
            <a:lvl4pPr marL="3636227" indent="0">
              <a:buNone/>
              <a:defRPr sz="2374"/>
            </a:lvl4pPr>
            <a:lvl5pPr marL="4848302" indent="0">
              <a:buNone/>
              <a:defRPr sz="2374"/>
            </a:lvl5pPr>
            <a:lvl6pPr marL="6060377" indent="0">
              <a:buNone/>
              <a:defRPr sz="2374"/>
            </a:lvl6pPr>
            <a:lvl7pPr marL="7272452" indent="0">
              <a:buNone/>
              <a:defRPr sz="2374"/>
            </a:lvl7pPr>
            <a:lvl8pPr marL="8484528" indent="0">
              <a:buNone/>
              <a:defRPr sz="2374"/>
            </a:lvl8pPr>
            <a:lvl9pPr marL="9696603" indent="0">
              <a:buNone/>
              <a:defRPr sz="2374"/>
            </a:lvl9pPr>
          </a:lstStyle>
          <a:p>
            <a:pPr lvl="0"/>
            <a:r>
              <a:rPr lang="en-US"/>
              <a:t>Click to edit Master text styles</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13927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4484" y="1528185"/>
            <a:ext cx="27980640" cy="6360055"/>
          </a:xfrm>
          <a:prstGeom prst="rect">
            <a:avLst/>
          </a:prstGeom>
        </p:spPr>
        <p:txBody>
          <a:bodyPr vert="horz" lIns="296099" tIns="148049" rIns="296099" bIns="148049" rtlCol="0" anchor="ctr">
            <a:normAutofit/>
          </a:bodyPr>
          <a:lstStyle/>
          <a:p>
            <a:r>
              <a:rPr lang="en-US" dirty="0"/>
              <a:t>Click to edit Master title style</a:t>
            </a:r>
          </a:p>
        </p:txBody>
      </p:sp>
      <p:sp>
        <p:nvSpPr>
          <p:cNvPr id="3" name="Text Placeholder 2"/>
          <p:cNvSpPr>
            <a:spLocks noGrp="1"/>
          </p:cNvSpPr>
          <p:nvPr>
            <p:ph type="body" idx="1"/>
          </p:nvPr>
        </p:nvSpPr>
        <p:spPr>
          <a:xfrm>
            <a:off x="1554484" y="8904080"/>
            <a:ext cx="27980640" cy="25184052"/>
          </a:xfrm>
          <a:prstGeom prst="rect">
            <a:avLst/>
          </a:prstGeom>
        </p:spPr>
        <p:txBody>
          <a:bodyPr vert="horz" lIns="296099" tIns="148049" rIns="296099" bIns="1480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54482" y="35368972"/>
            <a:ext cx="7254241" cy="2031685"/>
          </a:xfrm>
          <a:prstGeom prst="rect">
            <a:avLst/>
          </a:prstGeom>
        </p:spPr>
        <p:txBody>
          <a:bodyPr vert="horz" lIns="296099" tIns="148049" rIns="296099" bIns="148049" rtlCol="0" anchor="ctr"/>
          <a:lstStyle>
            <a:lvl1pPr algn="l">
              <a:defRPr sz="3193">
                <a:solidFill>
                  <a:schemeClr val="tx1">
                    <a:tint val="75000"/>
                  </a:schemeClr>
                </a:solidFill>
                <a:latin typeface="Helvetica"/>
              </a:defRPr>
            </a:lvl1pPr>
          </a:lstStyle>
          <a:p>
            <a:fld id="{66DA6D7B-3180-4742-A41C-02D690FC0261}" type="datetimeFigureOut">
              <a:rPr lang="en-US" smtClean="0"/>
              <a:pPr/>
              <a:t>3/21/2019</a:t>
            </a:fld>
            <a:endParaRPr lang="en-US" dirty="0"/>
          </a:p>
        </p:txBody>
      </p:sp>
      <p:sp>
        <p:nvSpPr>
          <p:cNvPr id="5" name="Footer Placeholder 4"/>
          <p:cNvSpPr>
            <a:spLocks noGrp="1"/>
          </p:cNvSpPr>
          <p:nvPr>
            <p:ph type="ftr" sz="quarter" idx="3"/>
          </p:nvPr>
        </p:nvSpPr>
        <p:spPr>
          <a:xfrm>
            <a:off x="10622283" y="35368972"/>
            <a:ext cx="9845041" cy="2031685"/>
          </a:xfrm>
          <a:prstGeom prst="rect">
            <a:avLst/>
          </a:prstGeom>
        </p:spPr>
        <p:txBody>
          <a:bodyPr vert="horz" lIns="296099" tIns="148049" rIns="296099" bIns="148049" rtlCol="0" anchor="ctr"/>
          <a:lstStyle>
            <a:lvl1pPr algn="ctr">
              <a:defRPr sz="3193">
                <a:solidFill>
                  <a:schemeClr val="tx1">
                    <a:tint val="75000"/>
                  </a:schemeClr>
                </a:solidFill>
                <a:latin typeface="Helvetica"/>
              </a:defRPr>
            </a:lvl1pPr>
          </a:lstStyle>
          <a:p>
            <a:endParaRPr lang="en-US" dirty="0"/>
          </a:p>
        </p:txBody>
      </p:sp>
      <p:sp>
        <p:nvSpPr>
          <p:cNvPr id="6" name="Slide Number Placeholder 5"/>
          <p:cNvSpPr>
            <a:spLocks noGrp="1"/>
          </p:cNvSpPr>
          <p:nvPr>
            <p:ph type="sldNum" sz="quarter" idx="4"/>
          </p:nvPr>
        </p:nvSpPr>
        <p:spPr>
          <a:xfrm>
            <a:off x="22280883" y="35368972"/>
            <a:ext cx="7254241" cy="2031685"/>
          </a:xfrm>
          <a:prstGeom prst="rect">
            <a:avLst/>
          </a:prstGeom>
        </p:spPr>
        <p:txBody>
          <a:bodyPr vert="horz" lIns="296099" tIns="148049" rIns="296099" bIns="148049" rtlCol="0" anchor="ctr"/>
          <a:lstStyle>
            <a:lvl1pPr algn="r">
              <a:defRPr sz="3193">
                <a:solidFill>
                  <a:schemeClr val="tx1">
                    <a:tint val="75000"/>
                  </a:schemeClr>
                </a:solidFill>
                <a:latin typeface="Helvetica"/>
              </a:defRPr>
            </a:lvl1pPr>
          </a:lstStyle>
          <a:p>
            <a:fld id="{2DFF1C7C-A21A-6143-AD0F-B1EF00FD6D6F}" type="slidenum">
              <a:rPr lang="en-US" smtClean="0"/>
              <a:pPr/>
              <a:t>‹#›</a:t>
            </a:fld>
            <a:endParaRPr lang="en-US" dirty="0"/>
          </a:p>
        </p:txBody>
      </p:sp>
    </p:spTree>
    <p:extLst>
      <p:ext uri="{BB962C8B-B14F-4D97-AF65-F5344CB8AC3E}">
        <p14:creationId xmlns:p14="http://schemas.microsoft.com/office/powerpoint/2010/main" val="250373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2075" rtl="0" eaLnBrk="1" latinLnBrk="0" hangingPunct="1">
        <a:spcBef>
          <a:spcPct val="0"/>
        </a:spcBef>
        <a:buNone/>
        <a:defRPr sz="11707" kern="1200">
          <a:solidFill>
            <a:schemeClr val="tx1"/>
          </a:solidFill>
          <a:latin typeface="Helvetica"/>
          <a:ea typeface="+mj-ea"/>
          <a:cs typeface="+mj-cs"/>
        </a:defRPr>
      </a:lvl1pPr>
    </p:titleStyle>
    <p:bodyStyle>
      <a:lvl1pPr marL="909056" indent="-909056" algn="l" defTabSz="1212075" rtl="0" eaLnBrk="1" latinLnBrk="0" hangingPunct="1">
        <a:spcBef>
          <a:spcPct val="20000"/>
        </a:spcBef>
        <a:buFont typeface="Arial"/>
        <a:buChar char="•"/>
        <a:defRPr sz="8514" kern="1200">
          <a:solidFill>
            <a:schemeClr val="tx1"/>
          </a:solidFill>
          <a:latin typeface="Helvetica"/>
          <a:ea typeface="+mn-ea"/>
          <a:cs typeface="+mn-cs"/>
        </a:defRPr>
      </a:lvl1pPr>
      <a:lvl2pPr marL="1969623" indent="-757547" algn="l" defTabSz="1212075" rtl="0" eaLnBrk="1" latinLnBrk="0" hangingPunct="1">
        <a:spcBef>
          <a:spcPct val="20000"/>
        </a:spcBef>
        <a:buFont typeface="Arial"/>
        <a:buChar char="–"/>
        <a:defRPr sz="7450" kern="1200">
          <a:solidFill>
            <a:schemeClr val="tx1"/>
          </a:solidFill>
          <a:latin typeface="Helvetica"/>
          <a:ea typeface="+mn-ea"/>
          <a:cs typeface="+mn-cs"/>
        </a:defRPr>
      </a:lvl2pPr>
      <a:lvl3pPr marL="3030189" indent="-606038" algn="l" defTabSz="1212075" rtl="0" eaLnBrk="1" latinLnBrk="0" hangingPunct="1">
        <a:spcBef>
          <a:spcPct val="20000"/>
        </a:spcBef>
        <a:buFont typeface="Arial"/>
        <a:buChar char="•"/>
        <a:defRPr sz="6386" kern="1200">
          <a:solidFill>
            <a:schemeClr val="tx1"/>
          </a:solidFill>
          <a:latin typeface="Helvetica"/>
          <a:ea typeface="+mn-ea"/>
          <a:cs typeface="+mn-cs"/>
        </a:defRPr>
      </a:lvl3pPr>
      <a:lvl4pPr marL="4242264" indent="-606038" algn="l" defTabSz="1212075" rtl="0" eaLnBrk="1" latinLnBrk="0" hangingPunct="1">
        <a:spcBef>
          <a:spcPct val="20000"/>
        </a:spcBef>
        <a:buFont typeface="Arial"/>
        <a:buChar char="–"/>
        <a:defRPr sz="5240" kern="1200">
          <a:solidFill>
            <a:schemeClr val="tx1"/>
          </a:solidFill>
          <a:latin typeface="Helvetica"/>
          <a:ea typeface="+mn-ea"/>
          <a:cs typeface="+mn-cs"/>
        </a:defRPr>
      </a:lvl4pPr>
      <a:lvl5pPr marL="5454340" indent="-606038" algn="l" defTabSz="1212075" rtl="0" eaLnBrk="1" latinLnBrk="0" hangingPunct="1">
        <a:spcBef>
          <a:spcPct val="20000"/>
        </a:spcBef>
        <a:buFont typeface="Arial"/>
        <a:buChar char="»"/>
        <a:defRPr sz="5240" kern="1200">
          <a:solidFill>
            <a:schemeClr val="tx1"/>
          </a:solidFill>
          <a:latin typeface="Helvetica"/>
          <a:ea typeface="+mn-ea"/>
          <a:cs typeface="+mn-cs"/>
        </a:defRPr>
      </a:lvl5pPr>
      <a:lvl6pPr marL="6666415" indent="-606038" algn="l" defTabSz="1212075" rtl="0" eaLnBrk="1" latinLnBrk="0" hangingPunct="1">
        <a:spcBef>
          <a:spcPct val="20000"/>
        </a:spcBef>
        <a:buFont typeface="Arial"/>
        <a:buChar char="•"/>
        <a:defRPr sz="5240" kern="1200">
          <a:solidFill>
            <a:schemeClr val="tx1"/>
          </a:solidFill>
          <a:latin typeface="+mn-lt"/>
          <a:ea typeface="+mn-ea"/>
          <a:cs typeface="+mn-cs"/>
        </a:defRPr>
      </a:lvl6pPr>
      <a:lvl7pPr marL="7878490" indent="-606038" algn="l" defTabSz="1212075" rtl="0" eaLnBrk="1" latinLnBrk="0" hangingPunct="1">
        <a:spcBef>
          <a:spcPct val="20000"/>
        </a:spcBef>
        <a:buFont typeface="Arial"/>
        <a:buChar char="•"/>
        <a:defRPr sz="5240" kern="1200">
          <a:solidFill>
            <a:schemeClr val="tx1"/>
          </a:solidFill>
          <a:latin typeface="+mn-lt"/>
          <a:ea typeface="+mn-ea"/>
          <a:cs typeface="+mn-cs"/>
        </a:defRPr>
      </a:lvl7pPr>
      <a:lvl8pPr marL="9090566" indent="-606038" algn="l" defTabSz="1212075" rtl="0" eaLnBrk="1" latinLnBrk="0" hangingPunct="1">
        <a:spcBef>
          <a:spcPct val="20000"/>
        </a:spcBef>
        <a:buFont typeface="Arial"/>
        <a:buChar char="•"/>
        <a:defRPr sz="5240" kern="1200">
          <a:solidFill>
            <a:schemeClr val="tx1"/>
          </a:solidFill>
          <a:latin typeface="+mn-lt"/>
          <a:ea typeface="+mn-ea"/>
          <a:cs typeface="+mn-cs"/>
        </a:defRPr>
      </a:lvl8pPr>
      <a:lvl9pPr marL="10302640" indent="-606038" algn="l" defTabSz="1212075" rtl="0" eaLnBrk="1" latinLnBrk="0" hangingPunct="1">
        <a:spcBef>
          <a:spcPct val="20000"/>
        </a:spcBef>
        <a:buFont typeface="Arial"/>
        <a:buChar char="•"/>
        <a:defRPr sz="5240" kern="1200">
          <a:solidFill>
            <a:schemeClr val="tx1"/>
          </a:solidFill>
          <a:latin typeface="+mn-lt"/>
          <a:ea typeface="+mn-ea"/>
          <a:cs typeface="+mn-cs"/>
        </a:defRPr>
      </a:lvl9pPr>
    </p:bodyStyle>
    <p:otherStyle>
      <a:defPPr>
        <a:defRPr lang="en-US"/>
      </a:defPPr>
      <a:lvl1pPr marL="0" algn="l" defTabSz="1212075" rtl="0" eaLnBrk="1" latinLnBrk="0" hangingPunct="1">
        <a:defRPr sz="4830" kern="1200">
          <a:solidFill>
            <a:schemeClr val="tx1"/>
          </a:solidFill>
          <a:latin typeface="+mn-lt"/>
          <a:ea typeface="+mn-ea"/>
          <a:cs typeface="+mn-cs"/>
        </a:defRPr>
      </a:lvl1pPr>
      <a:lvl2pPr marL="1212075" algn="l" defTabSz="1212075" rtl="0" eaLnBrk="1" latinLnBrk="0" hangingPunct="1">
        <a:defRPr sz="4830" kern="1200">
          <a:solidFill>
            <a:schemeClr val="tx1"/>
          </a:solidFill>
          <a:latin typeface="+mn-lt"/>
          <a:ea typeface="+mn-ea"/>
          <a:cs typeface="+mn-cs"/>
        </a:defRPr>
      </a:lvl2pPr>
      <a:lvl3pPr marL="2424152" algn="l" defTabSz="1212075" rtl="0" eaLnBrk="1" latinLnBrk="0" hangingPunct="1">
        <a:defRPr sz="4830" kern="1200">
          <a:solidFill>
            <a:schemeClr val="tx1"/>
          </a:solidFill>
          <a:latin typeface="+mn-lt"/>
          <a:ea typeface="+mn-ea"/>
          <a:cs typeface="+mn-cs"/>
        </a:defRPr>
      </a:lvl3pPr>
      <a:lvl4pPr marL="3636227" algn="l" defTabSz="1212075" rtl="0" eaLnBrk="1" latinLnBrk="0" hangingPunct="1">
        <a:defRPr sz="4830" kern="1200">
          <a:solidFill>
            <a:schemeClr val="tx1"/>
          </a:solidFill>
          <a:latin typeface="+mn-lt"/>
          <a:ea typeface="+mn-ea"/>
          <a:cs typeface="+mn-cs"/>
        </a:defRPr>
      </a:lvl4pPr>
      <a:lvl5pPr marL="4848302" algn="l" defTabSz="1212075" rtl="0" eaLnBrk="1" latinLnBrk="0" hangingPunct="1">
        <a:defRPr sz="4830" kern="1200">
          <a:solidFill>
            <a:schemeClr val="tx1"/>
          </a:solidFill>
          <a:latin typeface="+mn-lt"/>
          <a:ea typeface="+mn-ea"/>
          <a:cs typeface="+mn-cs"/>
        </a:defRPr>
      </a:lvl5pPr>
      <a:lvl6pPr marL="6060377" algn="l" defTabSz="1212075" rtl="0" eaLnBrk="1" latinLnBrk="0" hangingPunct="1">
        <a:defRPr sz="4830" kern="1200">
          <a:solidFill>
            <a:schemeClr val="tx1"/>
          </a:solidFill>
          <a:latin typeface="+mn-lt"/>
          <a:ea typeface="+mn-ea"/>
          <a:cs typeface="+mn-cs"/>
        </a:defRPr>
      </a:lvl6pPr>
      <a:lvl7pPr marL="7272452" algn="l" defTabSz="1212075" rtl="0" eaLnBrk="1" latinLnBrk="0" hangingPunct="1">
        <a:defRPr sz="4830" kern="1200">
          <a:solidFill>
            <a:schemeClr val="tx1"/>
          </a:solidFill>
          <a:latin typeface="+mn-lt"/>
          <a:ea typeface="+mn-ea"/>
          <a:cs typeface="+mn-cs"/>
        </a:defRPr>
      </a:lvl7pPr>
      <a:lvl8pPr marL="8484528" algn="l" defTabSz="1212075" rtl="0" eaLnBrk="1" latinLnBrk="0" hangingPunct="1">
        <a:defRPr sz="4830" kern="1200">
          <a:solidFill>
            <a:schemeClr val="tx1"/>
          </a:solidFill>
          <a:latin typeface="+mn-lt"/>
          <a:ea typeface="+mn-ea"/>
          <a:cs typeface="+mn-cs"/>
        </a:defRPr>
      </a:lvl8pPr>
      <a:lvl9pPr marL="9696603" algn="l" defTabSz="1212075" rtl="0" eaLnBrk="1" latinLnBrk="0" hangingPunct="1">
        <a:defRPr sz="48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null)"/><Relationship Id="rId5" Type="http://schemas.openxmlformats.org/officeDocument/2006/relationships/image" Target="../media/image3.jpg"/><Relationship Id="rId10" Type="http://schemas.openxmlformats.org/officeDocument/2006/relationships/image" Target="../media/image8.(null)"/><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13017" t="7811" r="8885" b="54090"/>
          <a:stretch/>
        </p:blipFill>
        <p:spPr>
          <a:xfrm>
            <a:off x="26405817" y="1005626"/>
            <a:ext cx="3307631" cy="1858866"/>
          </a:xfrm>
          <a:prstGeom prst="rect">
            <a:avLst/>
          </a:prstGeom>
        </p:spPr>
      </p:pic>
      <p:sp>
        <p:nvSpPr>
          <p:cNvPr id="7" name="TextBox 6"/>
          <p:cNvSpPr txBox="1"/>
          <p:nvPr/>
        </p:nvSpPr>
        <p:spPr>
          <a:xfrm>
            <a:off x="9053497" y="1757265"/>
            <a:ext cx="12826571" cy="2277187"/>
          </a:xfrm>
          <a:prstGeom prst="rect">
            <a:avLst/>
          </a:prstGeom>
          <a:noFill/>
        </p:spPr>
        <p:txBody>
          <a:bodyPr wrap="none" lIns="60602" tIns="30302" rIns="60602" bIns="30302" rtlCol="0">
            <a:spAutoFit/>
          </a:bodyPr>
          <a:lstStyle/>
          <a:p>
            <a:pPr algn="ctr"/>
            <a:r>
              <a:rPr lang="en-US" sz="7200" b="1" dirty="0" err="1" smtClean="0">
                <a:solidFill>
                  <a:srgbClr val="4E2C75"/>
                </a:solidFill>
                <a:latin typeface="Helvetica"/>
                <a:cs typeface="Helvetica"/>
              </a:rPr>
              <a:t>GuiTabs</a:t>
            </a:r>
            <a:r>
              <a:rPr lang="en-US" sz="7200" b="1" dirty="0" smtClean="0">
                <a:solidFill>
                  <a:srgbClr val="4E2C75"/>
                </a:solidFill>
                <a:latin typeface="Helvetica"/>
                <a:cs typeface="Helvetica"/>
              </a:rPr>
              <a:t>: an automatic guitar</a:t>
            </a:r>
          </a:p>
          <a:p>
            <a:pPr algn="ctr"/>
            <a:r>
              <a:rPr lang="en-US" sz="7200" b="1" dirty="0" smtClean="0">
                <a:solidFill>
                  <a:srgbClr val="4E2C75"/>
                </a:solidFill>
                <a:latin typeface="Helvetica"/>
                <a:cs typeface="Helvetica"/>
              </a:rPr>
              <a:t>transcription generator</a:t>
            </a:r>
            <a:endParaRPr lang="en-US" sz="7200" b="1" dirty="0">
              <a:solidFill>
                <a:srgbClr val="4E2C75"/>
              </a:solidFill>
              <a:latin typeface="Helvetica"/>
              <a:cs typeface="Helvetica"/>
            </a:endParaRPr>
          </a:p>
        </p:txBody>
      </p:sp>
      <p:cxnSp>
        <p:nvCxnSpPr>
          <p:cNvPr id="9" name="Straight Connector 8"/>
          <p:cNvCxnSpPr>
            <a:cxnSpLocks/>
          </p:cNvCxnSpPr>
          <p:nvPr/>
        </p:nvCxnSpPr>
        <p:spPr>
          <a:xfrm>
            <a:off x="938572" y="5900596"/>
            <a:ext cx="29305775" cy="0"/>
          </a:xfrm>
          <a:prstGeom prst="line">
            <a:avLst/>
          </a:prstGeom>
          <a:ln w="76200" cmpd="sng">
            <a:solidFill>
              <a:srgbClr val="4E2C75"/>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0269676" y="37408402"/>
            <a:ext cx="9974671" cy="504394"/>
          </a:xfrm>
          <a:prstGeom prst="rect">
            <a:avLst/>
          </a:prstGeom>
          <a:noFill/>
          <a:ln w="19050" cmpd="sng">
            <a:noFill/>
          </a:ln>
        </p:spPr>
        <p:txBody>
          <a:bodyPr wrap="square" lIns="60602" tIns="30302" rIns="60602" bIns="30302" rtlCol="0">
            <a:spAutoFit/>
          </a:bodyPr>
          <a:lstStyle/>
          <a:p>
            <a:pPr algn="just">
              <a:lnSpc>
                <a:spcPct val="120000"/>
              </a:lnSpc>
            </a:pPr>
            <a:r>
              <a:rPr lang="en-US" sz="2400" b="1" dirty="0">
                <a:latin typeface="Helvetica"/>
              </a:rPr>
              <a:t>Acknowledgements: </a:t>
            </a:r>
            <a:r>
              <a:rPr lang="en-US" sz="2400" dirty="0">
                <a:latin typeface="Helvetica"/>
              </a:rPr>
              <a:t>This work was supported by NSF Grant 1617497</a:t>
            </a:r>
          </a:p>
        </p:txBody>
      </p:sp>
      <p:sp>
        <p:nvSpPr>
          <p:cNvPr id="27" name="TextBox 26"/>
          <p:cNvSpPr txBox="1"/>
          <p:nvPr/>
        </p:nvSpPr>
        <p:spPr>
          <a:xfrm>
            <a:off x="6026107" y="4128117"/>
            <a:ext cx="19234543" cy="1569301"/>
          </a:xfrm>
          <a:prstGeom prst="rect">
            <a:avLst/>
          </a:prstGeom>
          <a:noFill/>
        </p:spPr>
        <p:txBody>
          <a:bodyPr wrap="none" lIns="60602" tIns="30302" rIns="60602" bIns="30302" rtlCol="0">
            <a:spAutoFit/>
          </a:bodyPr>
          <a:lstStyle/>
          <a:p>
            <a:pPr algn="ctr"/>
            <a:r>
              <a:rPr lang="en-US" sz="5400" b="1" dirty="0" smtClean="0">
                <a:solidFill>
                  <a:schemeClr val="tx1">
                    <a:lumMod val="75000"/>
                    <a:lumOff val="25000"/>
                  </a:schemeClr>
                </a:solidFill>
                <a:latin typeface="Helvetica"/>
                <a:cs typeface="Helvetica"/>
              </a:rPr>
              <a:t>David </a:t>
            </a:r>
            <a:r>
              <a:rPr lang="en-US" sz="5400" b="1" dirty="0" err="1" smtClean="0">
                <a:solidFill>
                  <a:schemeClr val="tx1">
                    <a:lumMod val="75000"/>
                    <a:lumOff val="25000"/>
                  </a:schemeClr>
                </a:solidFill>
                <a:latin typeface="Helvetica"/>
                <a:cs typeface="Helvetica"/>
              </a:rPr>
              <a:t>Hofferber</a:t>
            </a:r>
            <a:r>
              <a:rPr lang="en-US" sz="5400" b="1" dirty="0" smtClean="0">
                <a:solidFill>
                  <a:schemeClr val="tx1">
                    <a:lumMod val="75000"/>
                    <a:lumOff val="25000"/>
                  </a:schemeClr>
                </a:solidFill>
                <a:latin typeface="Helvetica"/>
                <a:cs typeface="Helvetica"/>
              </a:rPr>
              <a:t>, Joseph </a:t>
            </a:r>
            <a:r>
              <a:rPr lang="en-US" sz="5400" b="1" dirty="0" err="1" smtClean="0">
                <a:solidFill>
                  <a:schemeClr val="tx1">
                    <a:lumMod val="75000"/>
                    <a:lumOff val="25000"/>
                  </a:schemeClr>
                </a:solidFill>
                <a:latin typeface="Helvetica"/>
                <a:cs typeface="Helvetica"/>
              </a:rPr>
              <a:t>Eligon</a:t>
            </a:r>
            <a:r>
              <a:rPr lang="en-US" sz="5400" b="1" dirty="0" smtClean="0">
                <a:solidFill>
                  <a:schemeClr val="tx1">
                    <a:lumMod val="75000"/>
                    <a:lumOff val="25000"/>
                  </a:schemeClr>
                </a:solidFill>
                <a:latin typeface="Helvetica"/>
                <a:cs typeface="Helvetica"/>
              </a:rPr>
              <a:t>, Joshua Fields</a:t>
            </a:r>
            <a:endParaRPr lang="en-US" sz="5400" b="1" baseline="30000" dirty="0">
              <a:solidFill>
                <a:schemeClr val="tx1">
                  <a:lumMod val="75000"/>
                  <a:lumOff val="25000"/>
                </a:schemeClr>
              </a:solidFill>
              <a:latin typeface="Helvetica"/>
              <a:cs typeface="Helvetica"/>
            </a:endParaRPr>
          </a:p>
          <a:p>
            <a:pPr algn="ctr"/>
            <a:r>
              <a:rPr lang="en-US" sz="4400" b="1" dirty="0" smtClean="0">
                <a:solidFill>
                  <a:schemeClr val="tx1">
                    <a:lumMod val="75000"/>
                    <a:lumOff val="25000"/>
                  </a:schemeClr>
                </a:solidFill>
                <a:latin typeface="Helvetica"/>
                <a:cs typeface="Helvetica"/>
              </a:rPr>
              <a:t>Machine Perception of Audio and Music. </a:t>
            </a:r>
            <a:r>
              <a:rPr lang="en-US" sz="4400" b="1" dirty="0">
                <a:solidFill>
                  <a:schemeClr val="tx1">
                    <a:lumMod val="75000"/>
                    <a:lumOff val="25000"/>
                  </a:schemeClr>
                </a:solidFill>
                <a:latin typeface="Helvetica"/>
                <a:cs typeface="Helvetica"/>
              </a:rPr>
              <a:t>Northwestern University, USA </a:t>
            </a:r>
          </a:p>
        </p:txBody>
      </p:sp>
      <p:grpSp>
        <p:nvGrpSpPr>
          <p:cNvPr id="25" name="Group 24"/>
          <p:cNvGrpSpPr/>
          <p:nvPr/>
        </p:nvGrpSpPr>
        <p:grpSpPr>
          <a:xfrm>
            <a:off x="938572" y="6147250"/>
            <a:ext cx="9512626" cy="4761557"/>
            <a:chOff x="898406" y="4745092"/>
            <a:chExt cx="7862934" cy="7046096"/>
          </a:xfrm>
        </p:grpSpPr>
        <p:sp>
          <p:nvSpPr>
            <p:cNvPr id="10" name="TextBox 9"/>
            <p:cNvSpPr txBox="1"/>
            <p:nvPr/>
          </p:nvSpPr>
          <p:spPr>
            <a:xfrm>
              <a:off x="898406" y="4745092"/>
              <a:ext cx="7812134" cy="1108687"/>
            </a:xfrm>
            <a:prstGeom prst="rect">
              <a:avLst/>
            </a:prstGeom>
            <a:noFill/>
          </p:spPr>
          <p:txBody>
            <a:bodyPr wrap="square" lIns="71413" tIns="35707" rIns="71413" bIns="35707" rtlCol="0">
              <a:spAutoFit/>
            </a:bodyPr>
            <a:lstStyle/>
            <a:p>
              <a:r>
                <a:rPr lang="en-US" sz="4400" b="1" dirty="0">
                  <a:solidFill>
                    <a:srgbClr val="4E2C75"/>
                  </a:solidFill>
                  <a:latin typeface="Helvetica"/>
                </a:rPr>
                <a:t>1. Why do we label audio?</a:t>
              </a:r>
            </a:p>
          </p:txBody>
        </p:sp>
        <p:sp>
          <p:nvSpPr>
            <p:cNvPr id="52" name="TextBox 51"/>
            <p:cNvSpPr txBox="1"/>
            <p:nvPr/>
          </p:nvSpPr>
          <p:spPr>
            <a:xfrm>
              <a:off x="900288" y="5751999"/>
              <a:ext cx="7861052" cy="6039189"/>
            </a:xfrm>
            <a:prstGeom prst="rect">
              <a:avLst/>
            </a:prstGeom>
            <a:noFill/>
          </p:spPr>
          <p:txBody>
            <a:bodyPr wrap="square" rtlCol="0">
              <a:spAutoFit/>
            </a:bodyPr>
            <a:lstStyle/>
            <a:p>
              <a:pPr marL="280732" indent="-280732" algn="just">
                <a:lnSpc>
                  <a:spcPct val="120000"/>
                </a:lnSpc>
                <a:buFont typeface="Arial"/>
                <a:buChar char="•"/>
              </a:pPr>
              <a:r>
                <a:rPr lang="en-US" sz="3600" dirty="0">
                  <a:latin typeface="Helvetica"/>
                  <a:cs typeface="Helvetica"/>
                </a:rPr>
                <a:t>To quantify sound events to understand the context</a:t>
              </a:r>
            </a:p>
            <a:p>
              <a:pPr marL="280732" indent="-280732" algn="just">
                <a:lnSpc>
                  <a:spcPct val="120000"/>
                </a:lnSpc>
                <a:buFont typeface="Arial"/>
                <a:buChar char="•"/>
              </a:pPr>
              <a:r>
                <a:rPr lang="en-US" sz="3600" dirty="0">
                  <a:latin typeface="Helvetica"/>
                  <a:cs typeface="Helvetica"/>
                </a:rPr>
                <a:t>To build a database for audio search engines </a:t>
              </a:r>
            </a:p>
            <a:p>
              <a:pPr marL="280732" indent="-280732" algn="just">
                <a:lnSpc>
                  <a:spcPct val="120000"/>
                </a:lnSpc>
                <a:buFont typeface="Arial"/>
                <a:buChar char="•"/>
              </a:pPr>
              <a:r>
                <a:rPr lang="en-US" sz="3600" dirty="0">
                  <a:latin typeface="Helvetica"/>
                  <a:cs typeface="Helvetica"/>
                </a:rPr>
                <a:t>To collect training data for machine learning tasks in audio</a:t>
              </a:r>
            </a:p>
          </p:txBody>
        </p:sp>
      </p:grpSp>
      <p:sp>
        <p:nvSpPr>
          <p:cNvPr id="173" name="TextBox 172"/>
          <p:cNvSpPr txBox="1"/>
          <p:nvPr/>
        </p:nvSpPr>
        <p:spPr>
          <a:xfrm>
            <a:off x="11486217" y="11150856"/>
            <a:ext cx="16595564" cy="769441"/>
          </a:xfrm>
          <a:prstGeom prst="rect">
            <a:avLst/>
          </a:prstGeom>
          <a:noFill/>
        </p:spPr>
        <p:txBody>
          <a:bodyPr wrap="square" rtlCol="0">
            <a:spAutoFit/>
          </a:bodyPr>
          <a:lstStyle/>
          <a:p>
            <a:r>
              <a:rPr lang="en-US" sz="4400" b="1" dirty="0">
                <a:solidFill>
                  <a:srgbClr val="4E2C75"/>
                </a:solidFill>
                <a:latin typeface="Helvetica"/>
              </a:rPr>
              <a:t>5. I-SED: Interactive Sound Event Detector [Kim ,2017]</a:t>
            </a:r>
          </a:p>
        </p:txBody>
      </p:sp>
      <p:grpSp>
        <p:nvGrpSpPr>
          <p:cNvPr id="73" name="Group 72"/>
          <p:cNvGrpSpPr/>
          <p:nvPr/>
        </p:nvGrpSpPr>
        <p:grpSpPr>
          <a:xfrm>
            <a:off x="1015823" y="16484463"/>
            <a:ext cx="9552941" cy="11244102"/>
            <a:chOff x="898406" y="4745092"/>
            <a:chExt cx="7867775" cy="6272155"/>
          </a:xfrm>
        </p:grpSpPr>
        <p:sp>
          <p:nvSpPr>
            <p:cNvPr id="74" name="TextBox 73"/>
            <p:cNvSpPr txBox="1"/>
            <p:nvPr/>
          </p:nvSpPr>
          <p:spPr>
            <a:xfrm>
              <a:off x="898406" y="4745092"/>
              <a:ext cx="7812133" cy="417928"/>
            </a:xfrm>
            <a:prstGeom prst="rect">
              <a:avLst/>
            </a:prstGeom>
            <a:noFill/>
          </p:spPr>
          <p:txBody>
            <a:bodyPr wrap="square" lIns="71413" tIns="35707" rIns="71413" bIns="35707" rtlCol="0">
              <a:spAutoFit/>
            </a:bodyPr>
            <a:lstStyle/>
            <a:p>
              <a:r>
                <a:rPr lang="en-US" sz="4400" b="1" dirty="0">
                  <a:solidFill>
                    <a:srgbClr val="4E2C75"/>
                  </a:solidFill>
                  <a:latin typeface="Helvetica"/>
                </a:rPr>
                <a:t>2. How do we label audio?</a:t>
              </a:r>
            </a:p>
          </p:txBody>
        </p:sp>
        <p:sp>
          <p:nvSpPr>
            <p:cNvPr id="75" name="TextBox 74"/>
            <p:cNvSpPr txBox="1"/>
            <p:nvPr/>
          </p:nvSpPr>
          <p:spPr>
            <a:xfrm>
              <a:off x="905129" y="5054049"/>
              <a:ext cx="7861052" cy="5963198"/>
            </a:xfrm>
            <a:prstGeom prst="rect">
              <a:avLst/>
            </a:prstGeom>
            <a:noFill/>
          </p:spPr>
          <p:txBody>
            <a:bodyPr wrap="square" rtlCol="0">
              <a:spAutoFit/>
            </a:bodyPr>
            <a:lstStyle/>
            <a:p>
              <a:pPr algn="just">
                <a:lnSpc>
                  <a:spcPct val="120000"/>
                </a:lnSpc>
              </a:pPr>
              <a:r>
                <a:rPr lang="en-US" sz="3600" b="1" dirty="0">
                  <a:latin typeface="Helvetica"/>
                </a:rPr>
                <a:t>Manual</a:t>
              </a:r>
              <a:r>
                <a:rPr lang="en-US" sz="3600" b="1" dirty="0">
                  <a:latin typeface="Helvetica"/>
                  <a:cs typeface="Helvetica"/>
                </a:rPr>
                <a:t> </a:t>
              </a:r>
              <a:r>
                <a:rPr lang="en-US" sz="3600" b="1" dirty="0">
                  <a:latin typeface="Helvetica"/>
                </a:rPr>
                <a:t>way</a:t>
              </a:r>
            </a:p>
            <a:p>
              <a:pPr marL="280732" indent="-280732" algn="just">
                <a:lnSpc>
                  <a:spcPct val="120000"/>
                </a:lnSpc>
                <a:buFont typeface="Arial"/>
                <a:buChar char="•"/>
              </a:pPr>
              <a:r>
                <a:rPr lang="en-US" sz="3600" dirty="0">
                  <a:latin typeface="Helvetica"/>
                </a:rPr>
                <a:t>Expensive and time-consuming</a:t>
              </a:r>
            </a:p>
            <a:p>
              <a:pPr marL="280732" indent="-280732" algn="just">
                <a:lnSpc>
                  <a:spcPct val="120000"/>
                </a:lnSpc>
                <a:buFont typeface="Arial"/>
                <a:buChar char="•"/>
              </a:pPr>
              <a:r>
                <a:rPr lang="en-US" sz="3600" dirty="0">
                  <a:latin typeface="Helvetica"/>
                </a:rPr>
                <a:t>Expert labeling typically takes 3 minutes for each 1 minute of audio</a:t>
              </a:r>
            </a:p>
            <a:p>
              <a:pPr algn="just">
                <a:lnSpc>
                  <a:spcPct val="120000"/>
                </a:lnSpc>
              </a:pPr>
              <a:endParaRPr lang="en-US" sz="3600" dirty="0">
                <a:latin typeface="Helvetica"/>
                <a:cs typeface="Helvetica"/>
              </a:endParaRPr>
            </a:p>
            <a:p>
              <a:pPr algn="just">
                <a:lnSpc>
                  <a:spcPct val="120000"/>
                </a:lnSpc>
              </a:pPr>
              <a:r>
                <a:rPr lang="en-US" sz="3600" b="1" dirty="0">
                  <a:latin typeface="Helvetica"/>
                </a:rPr>
                <a:t>Automatic</a:t>
              </a:r>
              <a:r>
                <a:rPr lang="en-US" sz="3600" b="1" dirty="0">
                  <a:latin typeface="Helvetica"/>
                  <a:cs typeface="Helvetica"/>
                </a:rPr>
                <a:t> </a:t>
              </a:r>
              <a:r>
                <a:rPr lang="en-US" sz="3600" b="1" dirty="0">
                  <a:latin typeface="Helvetica"/>
                </a:rPr>
                <a:t>way</a:t>
              </a:r>
            </a:p>
            <a:p>
              <a:pPr marL="280732" indent="-280732" algn="just">
                <a:lnSpc>
                  <a:spcPct val="120000"/>
                </a:lnSpc>
                <a:buFont typeface="Arial"/>
                <a:buChar char="•"/>
              </a:pPr>
              <a:r>
                <a:rPr lang="en-US" sz="3600" dirty="0">
                  <a:latin typeface="Helvetica"/>
                </a:rPr>
                <a:t>Uses machine learning model.</a:t>
              </a:r>
            </a:p>
            <a:p>
              <a:pPr marL="280732" indent="-280732" algn="just">
                <a:lnSpc>
                  <a:spcPct val="120000"/>
                </a:lnSpc>
                <a:buFont typeface="Arial"/>
                <a:buChar char="•"/>
              </a:pPr>
              <a:r>
                <a:rPr lang="en-US" sz="3600" dirty="0">
                  <a:latin typeface="Helvetica"/>
                </a:rPr>
                <a:t>Requires enough training data of pre-defined classes (thousands of labeled examples) and fine-tuning for specific applications.</a:t>
              </a:r>
            </a:p>
            <a:p>
              <a:pPr marL="280732" indent="-280732" algn="just">
                <a:lnSpc>
                  <a:spcPct val="120000"/>
                </a:lnSpc>
                <a:buFont typeface="Arial"/>
                <a:buChar char="•"/>
              </a:pPr>
              <a:r>
                <a:rPr lang="en-US" sz="3600" dirty="0">
                  <a:latin typeface="Helvetica"/>
                </a:rPr>
                <a:t>Unreliable for mission critical tasks.</a:t>
              </a:r>
            </a:p>
            <a:p>
              <a:pPr algn="just">
                <a:lnSpc>
                  <a:spcPct val="120000"/>
                </a:lnSpc>
              </a:pPr>
              <a:endParaRPr lang="en-US" sz="3600" dirty="0">
                <a:latin typeface="Helvetica"/>
                <a:cs typeface="Helvetica"/>
              </a:endParaRPr>
            </a:p>
            <a:p>
              <a:pPr algn="just">
                <a:lnSpc>
                  <a:spcPct val="120000"/>
                </a:lnSpc>
              </a:pPr>
              <a:endParaRPr lang="en-US" sz="3600" dirty="0">
                <a:latin typeface="Helvetica"/>
                <a:cs typeface="Helvetica"/>
              </a:endParaRPr>
            </a:p>
          </p:txBody>
        </p:sp>
      </p:grpSp>
      <p:pic>
        <p:nvPicPr>
          <p:cNvPr id="57" name="Picture 56"/>
          <p:cNvPicPr>
            <a:picLocks noChangeAspect="1"/>
          </p:cNvPicPr>
          <p:nvPr/>
        </p:nvPicPr>
        <p:blipFill>
          <a:blip r:embed="rId4"/>
          <a:stretch>
            <a:fillRect/>
          </a:stretch>
        </p:blipFill>
        <p:spPr>
          <a:xfrm>
            <a:off x="1663287" y="12111450"/>
            <a:ext cx="6451613" cy="766474"/>
          </a:xfrm>
          <a:prstGeom prst="rect">
            <a:avLst/>
          </a:prstGeom>
          <a:ln>
            <a:solidFill>
              <a:schemeClr val="tx1"/>
            </a:solidFill>
          </a:ln>
        </p:spPr>
      </p:pic>
      <p:sp>
        <p:nvSpPr>
          <p:cNvPr id="58" name="Rectangle 57"/>
          <p:cNvSpPr/>
          <p:nvPr/>
        </p:nvSpPr>
        <p:spPr>
          <a:xfrm>
            <a:off x="3273695" y="12120976"/>
            <a:ext cx="834170" cy="796422"/>
          </a:xfrm>
          <a:prstGeom prst="rect">
            <a:avLst/>
          </a:prstGeom>
          <a:solidFill>
            <a:schemeClr val="accent1">
              <a:alpha val="5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59" name="Rectangle 58"/>
          <p:cNvSpPr/>
          <p:nvPr/>
        </p:nvSpPr>
        <p:spPr>
          <a:xfrm>
            <a:off x="5830981" y="12123975"/>
            <a:ext cx="1440379" cy="811734"/>
          </a:xfrm>
          <a:prstGeom prst="rect">
            <a:avLst/>
          </a:prstGeom>
          <a:solidFill>
            <a:srgbClr val="008000">
              <a:alpha val="5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pic>
        <p:nvPicPr>
          <p:cNvPr id="60" name="Picture 59"/>
          <p:cNvPicPr>
            <a:picLocks noChangeAspect="1"/>
          </p:cNvPicPr>
          <p:nvPr/>
        </p:nvPicPr>
        <p:blipFill>
          <a:blip r:embed="rId4"/>
          <a:stretch>
            <a:fillRect/>
          </a:stretch>
        </p:blipFill>
        <p:spPr>
          <a:xfrm>
            <a:off x="1663287" y="14120060"/>
            <a:ext cx="6483128" cy="765672"/>
          </a:xfrm>
          <a:prstGeom prst="rect">
            <a:avLst/>
          </a:prstGeom>
          <a:ln>
            <a:solidFill>
              <a:schemeClr val="tx1"/>
            </a:solidFill>
          </a:ln>
        </p:spPr>
      </p:pic>
      <p:sp>
        <p:nvSpPr>
          <p:cNvPr id="62" name="Rectangle 61"/>
          <p:cNvSpPr/>
          <p:nvPr/>
        </p:nvSpPr>
        <p:spPr>
          <a:xfrm>
            <a:off x="4142643" y="14113609"/>
            <a:ext cx="480031" cy="770567"/>
          </a:xfrm>
          <a:prstGeom prst="rect">
            <a:avLst/>
          </a:prstGeom>
          <a:solidFill>
            <a:schemeClr val="accent1">
              <a:alpha val="5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63" name="Rectangle 62"/>
          <p:cNvSpPr/>
          <p:nvPr/>
        </p:nvSpPr>
        <p:spPr>
          <a:xfrm>
            <a:off x="6408620" y="14120061"/>
            <a:ext cx="591093" cy="764115"/>
          </a:xfrm>
          <a:prstGeom prst="rect">
            <a:avLst/>
          </a:prstGeom>
          <a:solidFill>
            <a:srgbClr val="008000">
              <a:alpha val="5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2" name="TextBox 1"/>
          <p:cNvSpPr txBox="1"/>
          <p:nvPr/>
        </p:nvSpPr>
        <p:spPr>
          <a:xfrm>
            <a:off x="3320535" y="12935709"/>
            <a:ext cx="827953" cy="523220"/>
          </a:xfrm>
          <a:prstGeom prst="rect">
            <a:avLst/>
          </a:prstGeom>
          <a:noFill/>
        </p:spPr>
        <p:txBody>
          <a:bodyPr wrap="square" rtlCol="0">
            <a:spAutoFit/>
          </a:bodyPr>
          <a:lstStyle/>
          <a:p>
            <a:r>
              <a:rPr lang="en-US" sz="2800" dirty="0">
                <a:latin typeface="Helvetica"/>
              </a:rPr>
              <a:t>Bob</a:t>
            </a:r>
          </a:p>
        </p:txBody>
      </p:sp>
      <p:sp>
        <p:nvSpPr>
          <p:cNvPr id="70" name="TextBox 69"/>
          <p:cNvSpPr txBox="1"/>
          <p:nvPr/>
        </p:nvSpPr>
        <p:spPr>
          <a:xfrm>
            <a:off x="6347137" y="12963418"/>
            <a:ext cx="827953" cy="523220"/>
          </a:xfrm>
          <a:prstGeom prst="rect">
            <a:avLst/>
          </a:prstGeom>
          <a:noFill/>
        </p:spPr>
        <p:txBody>
          <a:bodyPr wrap="square" rtlCol="0">
            <a:spAutoFit/>
          </a:bodyPr>
          <a:lstStyle/>
          <a:p>
            <a:r>
              <a:rPr lang="en-US" sz="2800" dirty="0"/>
              <a:t>Sue</a:t>
            </a:r>
          </a:p>
        </p:txBody>
      </p:sp>
      <p:pic>
        <p:nvPicPr>
          <p:cNvPr id="71" name="Picture 70" descr="bird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6733" y="15010008"/>
            <a:ext cx="1595843" cy="793584"/>
          </a:xfrm>
          <a:prstGeom prst="rect">
            <a:avLst/>
          </a:prstGeom>
        </p:spPr>
      </p:pic>
      <p:pic>
        <p:nvPicPr>
          <p:cNvPr id="72" name="Picture 71" descr="bird1.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2406" y="15025732"/>
            <a:ext cx="1637561" cy="814331"/>
          </a:xfrm>
          <a:prstGeom prst="rect">
            <a:avLst/>
          </a:prstGeom>
        </p:spPr>
      </p:pic>
      <p:sp>
        <p:nvSpPr>
          <p:cNvPr id="76" name="TextBox 75"/>
          <p:cNvSpPr txBox="1"/>
          <p:nvPr/>
        </p:nvSpPr>
        <p:spPr>
          <a:xfrm>
            <a:off x="1620781" y="11469523"/>
            <a:ext cx="4647346" cy="584775"/>
          </a:xfrm>
          <a:prstGeom prst="rect">
            <a:avLst/>
          </a:prstGeom>
          <a:noFill/>
        </p:spPr>
        <p:txBody>
          <a:bodyPr wrap="square" rtlCol="0">
            <a:spAutoFit/>
          </a:bodyPr>
          <a:lstStyle/>
          <a:p>
            <a:r>
              <a:rPr lang="en-US" sz="3200" dirty="0">
                <a:latin typeface="Helvetica"/>
              </a:rPr>
              <a:t>Speech</a:t>
            </a:r>
            <a:r>
              <a:rPr lang="en-US" sz="2400" dirty="0">
                <a:latin typeface="Helvetica"/>
                <a:cs typeface="Helvetica"/>
              </a:rPr>
              <a:t> </a:t>
            </a:r>
            <a:r>
              <a:rPr lang="en-US" sz="3200" dirty="0">
                <a:latin typeface="Helvetica"/>
              </a:rPr>
              <a:t>recording</a:t>
            </a:r>
          </a:p>
        </p:txBody>
      </p:sp>
      <p:sp>
        <p:nvSpPr>
          <p:cNvPr id="78" name="TextBox 77"/>
          <p:cNvSpPr txBox="1"/>
          <p:nvPr/>
        </p:nvSpPr>
        <p:spPr>
          <a:xfrm>
            <a:off x="1650328" y="13550820"/>
            <a:ext cx="4476885" cy="584775"/>
          </a:xfrm>
          <a:prstGeom prst="rect">
            <a:avLst/>
          </a:prstGeom>
          <a:noFill/>
        </p:spPr>
        <p:txBody>
          <a:bodyPr wrap="square" rtlCol="0">
            <a:spAutoFit/>
          </a:bodyPr>
          <a:lstStyle/>
          <a:p>
            <a:r>
              <a:rPr lang="en-US" sz="3200" dirty="0">
                <a:latin typeface="Helvetica"/>
              </a:rPr>
              <a:t>Nature</a:t>
            </a:r>
            <a:r>
              <a:rPr lang="en-US" sz="3200" dirty="0">
                <a:latin typeface="Helvetica"/>
                <a:cs typeface="Helvetica"/>
              </a:rPr>
              <a:t> </a:t>
            </a:r>
            <a:r>
              <a:rPr lang="en-US" sz="3200" dirty="0">
                <a:latin typeface="Helvetica"/>
              </a:rPr>
              <a:t>recording</a:t>
            </a:r>
          </a:p>
        </p:txBody>
      </p:sp>
      <p:sp>
        <p:nvSpPr>
          <p:cNvPr id="80" name="Rectangle 79"/>
          <p:cNvSpPr/>
          <p:nvPr/>
        </p:nvSpPr>
        <p:spPr>
          <a:xfrm>
            <a:off x="1202262" y="1785902"/>
            <a:ext cx="5811206" cy="1301895"/>
          </a:xfrm>
          <a:prstGeom prst="rect">
            <a:avLst/>
          </a:prstGeom>
          <a:ln w="57150" cmpd="sng">
            <a:noFill/>
          </a:ln>
        </p:spPr>
        <p:txBody>
          <a:bodyPr wrap="none">
            <a:spAutoFit/>
          </a:bodyPr>
          <a:lstStyle/>
          <a:p>
            <a:r>
              <a:rPr lang="en-US" sz="3930" b="1" i="1" u="sng" dirty="0" smtClean="0">
                <a:solidFill>
                  <a:srgbClr val="4E2C75"/>
                </a:solidFill>
                <a:latin typeface="Helvetica"/>
              </a:rPr>
              <a:t>See more at</a:t>
            </a:r>
            <a:endParaRPr lang="en-US" sz="3930" b="1" i="1" u="sng" dirty="0">
              <a:solidFill>
                <a:srgbClr val="4E2C75"/>
              </a:solidFill>
              <a:latin typeface="Helvetica"/>
            </a:endParaRPr>
          </a:p>
          <a:p>
            <a:r>
              <a:rPr lang="en-US" sz="3930" b="1" i="1" dirty="0">
                <a:solidFill>
                  <a:srgbClr val="4E2C75"/>
                </a:solidFill>
                <a:latin typeface="Helvetica"/>
              </a:rPr>
              <a:t>g</a:t>
            </a:r>
            <a:r>
              <a:rPr lang="en-US" sz="3930" b="1" i="1" dirty="0" smtClean="0">
                <a:solidFill>
                  <a:srgbClr val="4E2C75"/>
                </a:solidFill>
                <a:latin typeface="Helvetica"/>
              </a:rPr>
              <a:t>uitabwebsite.github</a:t>
            </a:r>
            <a:r>
              <a:rPr lang="en-US" sz="3930" b="1" i="1" dirty="0" smtClean="0">
                <a:solidFill>
                  <a:srgbClr val="4E2C75"/>
                </a:solidFill>
                <a:latin typeface="Helvetica"/>
              </a:rPr>
              <a:t>.io</a:t>
            </a:r>
            <a:endParaRPr lang="en-US" sz="3930" i="1" dirty="0"/>
          </a:p>
        </p:txBody>
      </p:sp>
      <p:sp>
        <p:nvSpPr>
          <p:cNvPr id="101" name="Rounded Rectangle 100"/>
          <p:cNvSpPr/>
          <p:nvPr/>
        </p:nvSpPr>
        <p:spPr>
          <a:xfrm>
            <a:off x="11522102" y="15175499"/>
            <a:ext cx="16084863" cy="2821991"/>
          </a:xfrm>
          <a:prstGeom prst="roundRect">
            <a:avLst/>
          </a:prstGeom>
          <a:solidFill>
            <a:srgbClr val="CCFFCC">
              <a:alpha val="38000"/>
            </a:srgbClr>
          </a:solidFill>
          <a:ln w="12700" cmpd="sng">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102" name="Rounded Rectangle 101"/>
          <p:cNvSpPr/>
          <p:nvPr/>
        </p:nvSpPr>
        <p:spPr>
          <a:xfrm>
            <a:off x="11589623" y="12034114"/>
            <a:ext cx="11290959" cy="2832319"/>
          </a:xfrm>
          <a:prstGeom prst="roundRect">
            <a:avLst/>
          </a:prstGeom>
          <a:solidFill>
            <a:schemeClr val="accent6">
              <a:lumMod val="40000"/>
              <a:lumOff val="60000"/>
              <a:alpha val="38000"/>
            </a:schemeClr>
          </a:solidFill>
          <a:ln w="12700" cmpd="sng">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103" name="TextBox 102"/>
          <p:cNvSpPr txBox="1"/>
          <p:nvPr/>
        </p:nvSpPr>
        <p:spPr>
          <a:xfrm>
            <a:off x="12162697" y="12680681"/>
            <a:ext cx="4944732" cy="954107"/>
          </a:xfrm>
          <a:prstGeom prst="rect">
            <a:avLst/>
          </a:prstGeom>
          <a:noFill/>
        </p:spPr>
        <p:txBody>
          <a:bodyPr wrap="square" rtlCol="0">
            <a:spAutoFit/>
          </a:bodyPr>
          <a:lstStyle/>
          <a:p>
            <a:r>
              <a:rPr lang="en-US" sz="2800" dirty="0">
                <a:latin typeface="Helvetica"/>
                <a:cs typeface="Helvetica"/>
              </a:rPr>
              <a:t>1. The user defines the target </a:t>
            </a:r>
          </a:p>
          <a:p>
            <a:r>
              <a:rPr lang="en-US" sz="2800" dirty="0">
                <a:latin typeface="Helvetica"/>
                <a:cs typeface="Helvetica"/>
              </a:rPr>
              <a:t>sound by selecting the region</a:t>
            </a:r>
          </a:p>
        </p:txBody>
      </p:sp>
      <p:grpSp>
        <p:nvGrpSpPr>
          <p:cNvPr id="11" name="Group 10"/>
          <p:cNvGrpSpPr/>
          <p:nvPr/>
        </p:nvGrpSpPr>
        <p:grpSpPr>
          <a:xfrm>
            <a:off x="12335084" y="13727977"/>
            <a:ext cx="4054977" cy="862038"/>
            <a:chOff x="10292858" y="5115902"/>
            <a:chExt cx="3129434" cy="595965"/>
          </a:xfrm>
        </p:grpSpPr>
        <p:pic>
          <p:nvPicPr>
            <p:cNvPr id="104" name="Picture 103"/>
            <p:cNvPicPr>
              <a:picLocks noChangeAspect="1"/>
            </p:cNvPicPr>
            <p:nvPr/>
          </p:nvPicPr>
          <p:blipFill rotWithShape="1">
            <a:blip r:embed="rId7"/>
            <a:srcRect l="4055" r="51638" b="9864"/>
            <a:stretch/>
          </p:blipFill>
          <p:spPr>
            <a:xfrm>
              <a:off x="10292858" y="5115902"/>
              <a:ext cx="3129434" cy="594473"/>
            </a:xfrm>
            <a:prstGeom prst="rect">
              <a:avLst/>
            </a:prstGeom>
            <a:ln>
              <a:solidFill>
                <a:schemeClr val="tx1"/>
              </a:solidFill>
            </a:ln>
          </p:spPr>
        </p:pic>
        <p:sp>
          <p:nvSpPr>
            <p:cNvPr id="105" name="Rectangle 104"/>
            <p:cNvSpPr/>
            <p:nvPr/>
          </p:nvSpPr>
          <p:spPr>
            <a:xfrm>
              <a:off x="10461092" y="5115903"/>
              <a:ext cx="204854" cy="595964"/>
            </a:xfrm>
            <a:prstGeom prst="rect">
              <a:avLst/>
            </a:prstGeom>
            <a:solidFill>
              <a:schemeClr val="tx2">
                <a:lumMod val="60000"/>
                <a:lumOff val="40000"/>
                <a:alpha val="5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grpSp>
      <p:grpSp>
        <p:nvGrpSpPr>
          <p:cNvPr id="106" name="Group 105"/>
          <p:cNvGrpSpPr/>
          <p:nvPr/>
        </p:nvGrpSpPr>
        <p:grpSpPr>
          <a:xfrm>
            <a:off x="12252478" y="16723052"/>
            <a:ext cx="4051734" cy="737524"/>
            <a:chOff x="473744" y="3368107"/>
            <a:chExt cx="2254693" cy="506866"/>
          </a:xfrm>
        </p:grpSpPr>
        <p:pic>
          <p:nvPicPr>
            <p:cNvPr id="132" name="Picture 131"/>
            <p:cNvPicPr>
              <a:picLocks noChangeAspect="1"/>
            </p:cNvPicPr>
            <p:nvPr/>
          </p:nvPicPr>
          <p:blipFill rotWithShape="1">
            <a:blip r:embed="rId7"/>
            <a:srcRect l="4055" r="51638" b="9864"/>
            <a:stretch/>
          </p:blipFill>
          <p:spPr>
            <a:xfrm>
              <a:off x="478817" y="3369682"/>
              <a:ext cx="2249620" cy="505291"/>
            </a:xfrm>
            <a:prstGeom prst="rect">
              <a:avLst/>
            </a:prstGeom>
            <a:ln>
              <a:solidFill>
                <a:schemeClr val="tx1"/>
              </a:solidFill>
            </a:ln>
          </p:spPr>
        </p:pic>
        <p:sp>
          <p:nvSpPr>
            <p:cNvPr id="133" name="Rectangle 132"/>
            <p:cNvSpPr/>
            <p:nvPr/>
          </p:nvSpPr>
          <p:spPr>
            <a:xfrm>
              <a:off x="599754" y="3368107"/>
              <a:ext cx="162097" cy="505291"/>
            </a:xfrm>
            <a:prstGeom prst="rect">
              <a:avLst/>
            </a:prstGeom>
            <a:solidFill>
              <a:schemeClr val="tx2">
                <a:lumMod val="60000"/>
                <a:lumOff val="40000"/>
                <a:alpha val="5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34" name="Rectangle 133"/>
            <p:cNvSpPr/>
            <p:nvPr/>
          </p:nvSpPr>
          <p:spPr>
            <a:xfrm>
              <a:off x="928772" y="3369682"/>
              <a:ext cx="147261" cy="505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35" name="Rectangle 134"/>
            <p:cNvSpPr/>
            <p:nvPr/>
          </p:nvSpPr>
          <p:spPr>
            <a:xfrm>
              <a:off x="1081172" y="3369682"/>
              <a:ext cx="147261" cy="505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36" name="Rectangle 135"/>
            <p:cNvSpPr/>
            <p:nvPr/>
          </p:nvSpPr>
          <p:spPr>
            <a:xfrm>
              <a:off x="1226674" y="3369682"/>
              <a:ext cx="147261" cy="505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37" name="Rectangle 136"/>
            <p:cNvSpPr/>
            <p:nvPr/>
          </p:nvSpPr>
          <p:spPr>
            <a:xfrm>
              <a:off x="1376080" y="3369682"/>
              <a:ext cx="147261" cy="505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38" name="Rectangle 137"/>
            <p:cNvSpPr/>
            <p:nvPr/>
          </p:nvSpPr>
          <p:spPr>
            <a:xfrm>
              <a:off x="1522403" y="3369682"/>
              <a:ext cx="147261" cy="505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39" name="Rectangle 138"/>
            <p:cNvSpPr/>
            <p:nvPr/>
          </p:nvSpPr>
          <p:spPr>
            <a:xfrm>
              <a:off x="1667905" y="3369682"/>
              <a:ext cx="147261" cy="505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40" name="Rectangle 139"/>
            <p:cNvSpPr/>
            <p:nvPr/>
          </p:nvSpPr>
          <p:spPr>
            <a:xfrm>
              <a:off x="1817311" y="3369682"/>
              <a:ext cx="147261" cy="505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41" name="Rectangle 140"/>
            <p:cNvSpPr/>
            <p:nvPr/>
          </p:nvSpPr>
          <p:spPr>
            <a:xfrm>
              <a:off x="1969711" y="3369682"/>
              <a:ext cx="147261" cy="505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42" name="Rectangle 141"/>
            <p:cNvSpPr/>
            <p:nvPr/>
          </p:nvSpPr>
          <p:spPr>
            <a:xfrm>
              <a:off x="2115213" y="3369682"/>
              <a:ext cx="147261" cy="505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43" name="Rectangle 142"/>
            <p:cNvSpPr/>
            <p:nvPr/>
          </p:nvSpPr>
          <p:spPr>
            <a:xfrm>
              <a:off x="2264431" y="3368107"/>
              <a:ext cx="147261" cy="505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44" name="Rectangle 143"/>
            <p:cNvSpPr/>
            <p:nvPr/>
          </p:nvSpPr>
          <p:spPr>
            <a:xfrm>
              <a:off x="2416831" y="3368107"/>
              <a:ext cx="147261" cy="505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45" name="Rectangle 144"/>
            <p:cNvSpPr/>
            <p:nvPr/>
          </p:nvSpPr>
          <p:spPr>
            <a:xfrm>
              <a:off x="2562333" y="3368107"/>
              <a:ext cx="166104" cy="505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46" name="Rectangle 145"/>
            <p:cNvSpPr/>
            <p:nvPr/>
          </p:nvSpPr>
          <p:spPr>
            <a:xfrm>
              <a:off x="761851" y="3369682"/>
              <a:ext cx="166921" cy="505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47" name="Rectangle 146"/>
            <p:cNvSpPr/>
            <p:nvPr/>
          </p:nvSpPr>
          <p:spPr>
            <a:xfrm>
              <a:off x="473744" y="3369682"/>
              <a:ext cx="126010" cy="505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grpSp>
      <p:sp>
        <p:nvSpPr>
          <p:cNvPr id="107" name="TextBox 106"/>
          <p:cNvSpPr txBox="1"/>
          <p:nvPr/>
        </p:nvSpPr>
        <p:spPr>
          <a:xfrm>
            <a:off x="12035582" y="15792843"/>
            <a:ext cx="5029204" cy="954107"/>
          </a:xfrm>
          <a:prstGeom prst="rect">
            <a:avLst/>
          </a:prstGeom>
          <a:noFill/>
        </p:spPr>
        <p:txBody>
          <a:bodyPr wrap="square" rtlCol="0">
            <a:spAutoFit/>
          </a:bodyPr>
          <a:lstStyle>
            <a:defPPr>
              <a:defRPr lang="en-US"/>
            </a:defPPr>
            <a:lvl1pPr>
              <a:defRPr sz="1800">
                <a:latin typeface="Helvetica"/>
                <a:cs typeface="Helvetica"/>
              </a:defRPr>
            </a:lvl1pPr>
          </a:lstStyle>
          <a:p>
            <a:r>
              <a:rPr lang="en-US" sz="2800" dirty="0"/>
              <a:t>2. Segmentation and </a:t>
            </a:r>
          </a:p>
          <a:p>
            <a:r>
              <a:rPr lang="en-US" sz="2800" dirty="0"/>
              <a:t>feature extraction (MFCCs)</a:t>
            </a:r>
          </a:p>
        </p:txBody>
      </p:sp>
      <p:sp>
        <p:nvSpPr>
          <p:cNvPr id="113" name="TextBox 112"/>
          <p:cNvSpPr txBox="1"/>
          <p:nvPr/>
        </p:nvSpPr>
        <p:spPr>
          <a:xfrm>
            <a:off x="17556395" y="15697993"/>
            <a:ext cx="5374128" cy="954107"/>
          </a:xfrm>
          <a:prstGeom prst="rect">
            <a:avLst/>
          </a:prstGeom>
          <a:noFill/>
        </p:spPr>
        <p:txBody>
          <a:bodyPr wrap="square" rtlCol="0">
            <a:spAutoFit/>
          </a:bodyPr>
          <a:lstStyle>
            <a:defPPr>
              <a:defRPr lang="en-US"/>
            </a:defPPr>
            <a:lvl1pPr>
              <a:defRPr sz="1800">
                <a:latin typeface="Helvetica"/>
                <a:cs typeface="Helvetica"/>
              </a:defRPr>
            </a:lvl1pPr>
          </a:lstStyle>
          <a:p>
            <a:r>
              <a:rPr lang="en-US" sz="2800" dirty="0"/>
              <a:t>3. Highlights the n regions most similar to the target sound </a:t>
            </a:r>
          </a:p>
        </p:txBody>
      </p:sp>
      <p:grpSp>
        <p:nvGrpSpPr>
          <p:cNvPr id="14" name="Group 13"/>
          <p:cNvGrpSpPr/>
          <p:nvPr/>
        </p:nvGrpSpPr>
        <p:grpSpPr>
          <a:xfrm>
            <a:off x="17632293" y="16659286"/>
            <a:ext cx="4216415" cy="798999"/>
            <a:chOff x="14404102" y="7299064"/>
            <a:chExt cx="3119358" cy="938399"/>
          </a:xfrm>
        </p:grpSpPr>
        <p:pic>
          <p:nvPicPr>
            <p:cNvPr id="108" name="Picture 107"/>
            <p:cNvPicPr>
              <a:picLocks noChangeAspect="1"/>
            </p:cNvPicPr>
            <p:nvPr/>
          </p:nvPicPr>
          <p:blipFill rotWithShape="1">
            <a:blip r:embed="rId7"/>
            <a:srcRect l="4055" r="51638" b="9864"/>
            <a:stretch/>
          </p:blipFill>
          <p:spPr>
            <a:xfrm>
              <a:off x="14404102" y="7313039"/>
              <a:ext cx="3119358" cy="922934"/>
            </a:xfrm>
            <a:prstGeom prst="rect">
              <a:avLst/>
            </a:prstGeom>
            <a:ln>
              <a:solidFill>
                <a:schemeClr val="tx1"/>
              </a:solidFill>
            </a:ln>
          </p:spPr>
        </p:pic>
        <p:sp>
          <p:nvSpPr>
            <p:cNvPr id="109" name="Rectangle 108"/>
            <p:cNvSpPr/>
            <p:nvPr/>
          </p:nvSpPr>
          <p:spPr>
            <a:xfrm>
              <a:off x="14572338" y="7314529"/>
              <a:ext cx="204854" cy="922934"/>
            </a:xfrm>
            <a:prstGeom prst="rect">
              <a:avLst/>
            </a:prstGeom>
            <a:solidFill>
              <a:schemeClr val="tx2">
                <a:lumMod val="60000"/>
                <a:lumOff val="40000"/>
                <a:alpha val="5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10" name="Rectangle 109"/>
            <p:cNvSpPr/>
            <p:nvPr/>
          </p:nvSpPr>
          <p:spPr>
            <a:xfrm>
              <a:off x="15247110" y="7314529"/>
              <a:ext cx="204854" cy="922934"/>
            </a:xfrm>
            <a:prstGeom prst="rect">
              <a:avLst/>
            </a:prstGeom>
            <a:solidFill>
              <a:schemeClr val="bg1">
                <a:lumMod val="75000"/>
                <a:alpha val="52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111" name="Rectangle 110"/>
            <p:cNvSpPr/>
            <p:nvPr/>
          </p:nvSpPr>
          <p:spPr>
            <a:xfrm>
              <a:off x="15663967" y="7313039"/>
              <a:ext cx="204854" cy="922934"/>
            </a:xfrm>
            <a:prstGeom prst="rect">
              <a:avLst/>
            </a:prstGeom>
            <a:solidFill>
              <a:schemeClr val="bg1">
                <a:lumMod val="75000"/>
                <a:alpha val="52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112" name="Rectangle 111"/>
            <p:cNvSpPr/>
            <p:nvPr/>
          </p:nvSpPr>
          <p:spPr>
            <a:xfrm>
              <a:off x="16286533" y="7313039"/>
              <a:ext cx="204854" cy="922934"/>
            </a:xfrm>
            <a:prstGeom prst="rect">
              <a:avLst/>
            </a:prstGeom>
            <a:solidFill>
              <a:schemeClr val="bg1">
                <a:lumMod val="75000"/>
                <a:alpha val="52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114" name="Rectangle 113"/>
            <p:cNvSpPr/>
            <p:nvPr/>
          </p:nvSpPr>
          <p:spPr>
            <a:xfrm>
              <a:off x="16759831" y="7299064"/>
              <a:ext cx="204854" cy="922934"/>
            </a:xfrm>
            <a:prstGeom prst="rect">
              <a:avLst/>
            </a:prstGeom>
            <a:solidFill>
              <a:schemeClr val="bg1">
                <a:lumMod val="75000"/>
                <a:alpha val="52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grpSp>
      <p:grpSp>
        <p:nvGrpSpPr>
          <p:cNvPr id="15" name="Group 14"/>
          <p:cNvGrpSpPr/>
          <p:nvPr/>
        </p:nvGrpSpPr>
        <p:grpSpPr>
          <a:xfrm>
            <a:off x="17612286" y="13703941"/>
            <a:ext cx="4122229" cy="858946"/>
            <a:chOff x="14381136" y="5386015"/>
            <a:chExt cx="3119358" cy="936909"/>
          </a:xfrm>
        </p:grpSpPr>
        <p:pic>
          <p:nvPicPr>
            <p:cNvPr id="115" name="Picture 114"/>
            <p:cNvPicPr>
              <a:picLocks noChangeAspect="1"/>
            </p:cNvPicPr>
            <p:nvPr/>
          </p:nvPicPr>
          <p:blipFill rotWithShape="1">
            <a:blip r:embed="rId7"/>
            <a:srcRect l="4055" r="51638" b="9864"/>
            <a:stretch/>
          </p:blipFill>
          <p:spPr>
            <a:xfrm>
              <a:off x="14381136" y="5399990"/>
              <a:ext cx="3119358" cy="922934"/>
            </a:xfrm>
            <a:prstGeom prst="rect">
              <a:avLst/>
            </a:prstGeom>
            <a:ln>
              <a:solidFill>
                <a:schemeClr val="tx1"/>
              </a:solidFill>
            </a:ln>
          </p:spPr>
        </p:pic>
        <p:sp>
          <p:nvSpPr>
            <p:cNvPr id="116" name="Rectangle 115"/>
            <p:cNvSpPr/>
            <p:nvPr/>
          </p:nvSpPr>
          <p:spPr>
            <a:xfrm>
              <a:off x="14549372" y="5386015"/>
              <a:ext cx="204854" cy="922934"/>
            </a:xfrm>
            <a:prstGeom prst="rect">
              <a:avLst/>
            </a:prstGeom>
            <a:solidFill>
              <a:schemeClr val="tx2">
                <a:lumMod val="60000"/>
                <a:lumOff val="40000"/>
                <a:alpha val="5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p>
          </p:txBody>
        </p:sp>
        <p:sp>
          <p:nvSpPr>
            <p:cNvPr id="117" name="Rectangle 116"/>
            <p:cNvSpPr/>
            <p:nvPr/>
          </p:nvSpPr>
          <p:spPr>
            <a:xfrm>
              <a:off x="15095435" y="5386015"/>
              <a:ext cx="333564" cy="922934"/>
            </a:xfrm>
            <a:prstGeom prst="rect">
              <a:avLst/>
            </a:prstGeom>
            <a:solidFill>
              <a:schemeClr val="tx2">
                <a:lumMod val="60000"/>
                <a:lumOff val="40000"/>
                <a:alpha val="52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118" name="Rectangle 117"/>
            <p:cNvSpPr/>
            <p:nvPr/>
          </p:nvSpPr>
          <p:spPr>
            <a:xfrm>
              <a:off x="15641002" y="5399990"/>
              <a:ext cx="204854" cy="922934"/>
            </a:xfrm>
            <a:prstGeom prst="rect">
              <a:avLst/>
            </a:prstGeom>
            <a:solidFill>
              <a:schemeClr val="tx2">
                <a:lumMod val="60000"/>
                <a:lumOff val="40000"/>
                <a:alpha val="52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119" name="Rectangle 118"/>
            <p:cNvSpPr/>
            <p:nvPr/>
          </p:nvSpPr>
          <p:spPr>
            <a:xfrm>
              <a:off x="16263568" y="5399990"/>
              <a:ext cx="204854" cy="922934"/>
            </a:xfrm>
            <a:prstGeom prst="rect">
              <a:avLst/>
            </a:prstGeom>
            <a:solidFill>
              <a:srgbClr val="FF0000">
                <a:alpha val="52000"/>
              </a:srgb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120" name="Rectangle 119"/>
            <p:cNvSpPr/>
            <p:nvPr/>
          </p:nvSpPr>
          <p:spPr>
            <a:xfrm>
              <a:off x="16709112" y="5386015"/>
              <a:ext cx="204854" cy="922934"/>
            </a:xfrm>
            <a:prstGeom prst="rect">
              <a:avLst/>
            </a:prstGeom>
            <a:solidFill>
              <a:srgbClr val="FF0000">
                <a:alpha val="52000"/>
              </a:srgb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grpSp>
      <p:sp>
        <p:nvSpPr>
          <p:cNvPr id="121" name="TextBox 120"/>
          <p:cNvSpPr txBox="1"/>
          <p:nvPr/>
        </p:nvSpPr>
        <p:spPr>
          <a:xfrm>
            <a:off x="17378911" y="12689176"/>
            <a:ext cx="5411069" cy="954107"/>
          </a:xfrm>
          <a:prstGeom prst="rect">
            <a:avLst/>
          </a:prstGeom>
          <a:noFill/>
        </p:spPr>
        <p:txBody>
          <a:bodyPr wrap="square" rtlCol="0">
            <a:spAutoFit/>
          </a:bodyPr>
          <a:lstStyle>
            <a:defPPr>
              <a:defRPr lang="en-US"/>
            </a:defPPr>
            <a:lvl1pPr>
              <a:defRPr sz="1800">
                <a:latin typeface="Helvetica"/>
                <a:cs typeface="Helvetica"/>
              </a:defRPr>
            </a:lvl1pPr>
          </a:lstStyle>
          <a:p>
            <a:r>
              <a:rPr lang="en-US" sz="2800" dirty="0"/>
              <a:t>4. User feedback: adjusting </a:t>
            </a:r>
          </a:p>
          <a:p>
            <a:r>
              <a:rPr lang="en-US" sz="2800" dirty="0"/>
              <a:t>region boundaries and labeling</a:t>
            </a:r>
          </a:p>
        </p:txBody>
      </p:sp>
      <p:sp>
        <p:nvSpPr>
          <p:cNvPr id="122" name="Rounded Rectangle 121"/>
          <p:cNvSpPr/>
          <p:nvPr/>
        </p:nvSpPr>
        <p:spPr>
          <a:xfrm>
            <a:off x="23230484" y="15891324"/>
            <a:ext cx="3646007" cy="1937096"/>
          </a:xfrm>
          <a:prstGeom prst="roundRect">
            <a:avLst>
              <a:gd name="adj" fmla="val 0"/>
            </a:avLst>
          </a:prstGeom>
          <a:solidFill>
            <a:schemeClr val="bg1"/>
          </a:solidFill>
          <a:ln w="19050" cmpd="sng">
            <a:solidFill>
              <a:schemeClr val="tx1"/>
            </a:solidFill>
            <a:beve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solidFill>
                <a:schemeClr val="tx1"/>
              </a:solidFill>
            </a:endParaRPr>
          </a:p>
        </p:txBody>
      </p:sp>
      <p:sp>
        <p:nvSpPr>
          <p:cNvPr id="123" name="TextBox 122"/>
          <p:cNvSpPr txBox="1"/>
          <p:nvPr/>
        </p:nvSpPr>
        <p:spPr>
          <a:xfrm>
            <a:off x="23294676" y="16037466"/>
            <a:ext cx="3831422" cy="1815882"/>
          </a:xfrm>
          <a:prstGeom prst="rect">
            <a:avLst/>
          </a:prstGeom>
          <a:noFill/>
        </p:spPr>
        <p:txBody>
          <a:bodyPr wrap="square" rtlCol="0">
            <a:spAutoFit/>
          </a:bodyPr>
          <a:lstStyle>
            <a:defPPr>
              <a:defRPr lang="en-US"/>
            </a:defPPr>
            <a:lvl1pPr>
              <a:defRPr sz="1800">
                <a:latin typeface="Helvetica"/>
                <a:cs typeface="Helvetica"/>
              </a:defRPr>
            </a:lvl1pPr>
          </a:lstStyle>
          <a:p>
            <a:r>
              <a:rPr lang="en-US" sz="2800" dirty="0"/>
              <a:t>- Additional negative </a:t>
            </a:r>
          </a:p>
          <a:p>
            <a:r>
              <a:rPr lang="en-US" sz="2800" dirty="0"/>
              <a:t>regions</a:t>
            </a:r>
          </a:p>
          <a:p>
            <a:r>
              <a:rPr lang="en-US" sz="2800" dirty="0"/>
              <a:t>- Feature reweight</a:t>
            </a:r>
          </a:p>
          <a:p>
            <a:r>
              <a:rPr lang="en-US" sz="2800" dirty="0"/>
              <a:t>- Relevance score</a:t>
            </a:r>
          </a:p>
        </p:txBody>
      </p:sp>
      <p:sp>
        <p:nvSpPr>
          <p:cNvPr id="124" name="TextBox 123"/>
          <p:cNvSpPr txBox="1"/>
          <p:nvPr/>
        </p:nvSpPr>
        <p:spPr>
          <a:xfrm>
            <a:off x="23125484" y="15382143"/>
            <a:ext cx="3258014" cy="523220"/>
          </a:xfrm>
          <a:prstGeom prst="rect">
            <a:avLst/>
          </a:prstGeom>
          <a:noFill/>
        </p:spPr>
        <p:txBody>
          <a:bodyPr wrap="square" rtlCol="0">
            <a:spAutoFit/>
          </a:bodyPr>
          <a:lstStyle>
            <a:defPPr>
              <a:defRPr lang="en-US"/>
            </a:defPPr>
            <a:lvl1pPr>
              <a:defRPr sz="1800">
                <a:latin typeface="Helvetica"/>
                <a:cs typeface="Helvetica"/>
              </a:defRPr>
            </a:lvl1pPr>
          </a:lstStyle>
          <a:p>
            <a:r>
              <a:rPr lang="en-US" sz="2800" dirty="0"/>
              <a:t>5. Model update</a:t>
            </a:r>
          </a:p>
        </p:txBody>
      </p:sp>
      <p:sp>
        <p:nvSpPr>
          <p:cNvPr id="127" name="Up Arrow 126"/>
          <p:cNvSpPr/>
          <p:nvPr/>
        </p:nvSpPr>
        <p:spPr>
          <a:xfrm rot="5400000">
            <a:off x="16691047" y="16695782"/>
            <a:ext cx="524360" cy="879870"/>
          </a:xfrm>
          <a:prstGeom prst="upArrow">
            <a:avLst/>
          </a:prstGeom>
          <a:solidFill>
            <a:srgbClr val="4E2C7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solidFill>
                <a:srgbClr val="7F1D80"/>
              </a:solidFill>
            </a:endParaRPr>
          </a:p>
        </p:txBody>
      </p:sp>
      <p:sp>
        <p:nvSpPr>
          <p:cNvPr id="129" name="Bent Arrow 128"/>
          <p:cNvSpPr/>
          <p:nvPr/>
        </p:nvSpPr>
        <p:spPr>
          <a:xfrm rot="5400000">
            <a:off x="22702426" y="13628437"/>
            <a:ext cx="1437511" cy="2398207"/>
          </a:xfrm>
          <a:prstGeom prst="bentArrow">
            <a:avLst>
              <a:gd name="adj1" fmla="val 14149"/>
              <a:gd name="adj2" fmla="val 15054"/>
              <a:gd name="adj3" fmla="val 23191"/>
              <a:gd name="adj4" fmla="val 43750"/>
            </a:avLst>
          </a:prstGeom>
          <a:solidFill>
            <a:srgbClr val="4E2C7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solidFill>
                <a:schemeClr val="tx1"/>
              </a:solidFill>
            </a:endParaRPr>
          </a:p>
        </p:txBody>
      </p:sp>
      <p:sp>
        <p:nvSpPr>
          <p:cNvPr id="130" name="TextBox 129"/>
          <p:cNvSpPr txBox="1"/>
          <p:nvPr/>
        </p:nvSpPr>
        <p:spPr>
          <a:xfrm>
            <a:off x="11730191" y="12201085"/>
            <a:ext cx="964186" cy="523220"/>
          </a:xfrm>
          <a:prstGeom prst="rect">
            <a:avLst/>
          </a:prstGeom>
          <a:noFill/>
        </p:spPr>
        <p:txBody>
          <a:bodyPr wrap="square" rtlCol="0">
            <a:spAutoFit/>
          </a:bodyPr>
          <a:lstStyle/>
          <a:p>
            <a:r>
              <a:rPr lang="en-US" sz="2800" b="1" dirty="0"/>
              <a:t>USER</a:t>
            </a:r>
          </a:p>
        </p:txBody>
      </p:sp>
      <p:sp>
        <p:nvSpPr>
          <p:cNvPr id="131" name="TextBox 130"/>
          <p:cNvSpPr txBox="1"/>
          <p:nvPr/>
        </p:nvSpPr>
        <p:spPr>
          <a:xfrm>
            <a:off x="11585378" y="15427982"/>
            <a:ext cx="1892417" cy="523220"/>
          </a:xfrm>
          <a:prstGeom prst="rect">
            <a:avLst/>
          </a:prstGeom>
          <a:noFill/>
        </p:spPr>
        <p:txBody>
          <a:bodyPr wrap="square" rtlCol="0">
            <a:spAutoFit/>
          </a:bodyPr>
          <a:lstStyle/>
          <a:p>
            <a:r>
              <a:rPr lang="en-US" sz="2800" b="1" dirty="0"/>
              <a:t>SYSTEM</a:t>
            </a:r>
            <a:endParaRPr lang="en-US" sz="3200" b="1" dirty="0"/>
          </a:p>
        </p:txBody>
      </p:sp>
      <p:pic>
        <p:nvPicPr>
          <p:cNvPr id="17" name="Picture 16" descr="userInput.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56060" y="19485488"/>
            <a:ext cx="8613616" cy="3322695"/>
          </a:xfrm>
          <a:prstGeom prst="rect">
            <a:avLst/>
          </a:prstGeom>
        </p:spPr>
      </p:pic>
      <p:pic>
        <p:nvPicPr>
          <p:cNvPr id="26" name="Picture 25" descr="autoNegLabel.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402710" y="20193484"/>
            <a:ext cx="4699575" cy="2219244"/>
          </a:xfrm>
          <a:prstGeom prst="rect">
            <a:avLst/>
          </a:prstGeom>
        </p:spPr>
      </p:pic>
      <p:grpSp>
        <p:nvGrpSpPr>
          <p:cNvPr id="158" name="Group 157"/>
          <p:cNvGrpSpPr/>
          <p:nvPr/>
        </p:nvGrpSpPr>
        <p:grpSpPr>
          <a:xfrm>
            <a:off x="11466915" y="7306789"/>
            <a:ext cx="9626499" cy="3052261"/>
            <a:chOff x="-110430" y="2068349"/>
            <a:chExt cx="9101821" cy="2604853"/>
          </a:xfrm>
        </p:grpSpPr>
        <p:sp>
          <p:nvSpPr>
            <p:cNvPr id="159" name="Rounded Rectangle 158"/>
            <p:cNvSpPr/>
            <p:nvPr/>
          </p:nvSpPr>
          <p:spPr>
            <a:xfrm>
              <a:off x="2897221" y="2316364"/>
              <a:ext cx="3010249" cy="848256"/>
            </a:xfrm>
            <a:prstGeom prst="roundRect">
              <a:avLst/>
            </a:prstGeom>
            <a:solidFill>
              <a:srgbClr val="FF0000">
                <a:alpha val="52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chemeClr val="tx1"/>
                  </a:solidFill>
                  <a:latin typeface="Helvetica"/>
                </a:rPr>
                <a:t>Human</a:t>
              </a:r>
              <a:endParaRPr lang="en-US" sz="2800" dirty="0">
                <a:solidFill>
                  <a:schemeClr val="tx1"/>
                </a:solidFill>
                <a:latin typeface="Helvetica"/>
              </a:endParaRPr>
            </a:p>
          </p:txBody>
        </p:sp>
        <p:sp>
          <p:nvSpPr>
            <p:cNvPr id="160" name="Rounded Rectangle 159"/>
            <p:cNvSpPr/>
            <p:nvPr/>
          </p:nvSpPr>
          <p:spPr>
            <a:xfrm>
              <a:off x="2897221" y="3807753"/>
              <a:ext cx="3010249" cy="848256"/>
            </a:xfrm>
            <a:prstGeom prst="roundRect">
              <a:avLst/>
            </a:prstGeom>
            <a:solidFill>
              <a:srgbClr val="FF0000">
                <a:alpha val="52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chemeClr val="tx1"/>
                  </a:solidFill>
                  <a:latin typeface="Helvetica"/>
                </a:rPr>
                <a:t>Machine</a:t>
              </a:r>
            </a:p>
          </p:txBody>
        </p:sp>
        <p:sp>
          <p:nvSpPr>
            <p:cNvPr id="161" name="Curved Left Arrow 160"/>
            <p:cNvSpPr/>
            <p:nvPr/>
          </p:nvSpPr>
          <p:spPr>
            <a:xfrm>
              <a:off x="6305300" y="2874123"/>
              <a:ext cx="596745" cy="1231715"/>
            </a:xfrm>
            <a:prstGeom prst="curvedLeftArrow">
              <a:avLst/>
            </a:prstGeom>
            <a:solidFill>
              <a:srgbClr val="FF0000">
                <a:alpha val="52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162" name="TextBox 161"/>
            <p:cNvSpPr txBox="1"/>
            <p:nvPr/>
          </p:nvSpPr>
          <p:spPr>
            <a:xfrm>
              <a:off x="7013425" y="2874123"/>
              <a:ext cx="1977966" cy="919317"/>
            </a:xfrm>
            <a:prstGeom prst="rect">
              <a:avLst/>
            </a:prstGeom>
            <a:noFill/>
          </p:spPr>
          <p:txBody>
            <a:bodyPr wrap="square" rtlCol="0">
              <a:spAutoFit/>
            </a:bodyPr>
            <a:lstStyle/>
            <a:p>
              <a:r>
                <a:rPr lang="en-US" sz="3200" dirty="0">
                  <a:latin typeface="Helvetica"/>
                </a:rPr>
                <a:t>User</a:t>
              </a:r>
            </a:p>
            <a:p>
              <a:r>
                <a:rPr lang="en-US" sz="3200" dirty="0">
                  <a:latin typeface="Helvetica"/>
                </a:rPr>
                <a:t>Feedback</a:t>
              </a:r>
            </a:p>
          </p:txBody>
        </p:sp>
        <p:sp>
          <p:nvSpPr>
            <p:cNvPr id="163" name="Curved Left Arrow 162"/>
            <p:cNvSpPr/>
            <p:nvPr/>
          </p:nvSpPr>
          <p:spPr>
            <a:xfrm rot="10800000">
              <a:off x="1994949" y="2850431"/>
              <a:ext cx="596745" cy="1231715"/>
            </a:xfrm>
            <a:prstGeom prst="curvedLeftArrow">
              <a:avLst/>
            </a:prstGeom>
            <a:solidFill>
              <a:srgbClr val="FF0000">
                <a:alpha val="52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164" name="TextBox 163"/>
            <p:cNvSpPr txBox="1"/>
            <p:nvPr/>
          </p:nvSpPr>
          <p:spPr>
            <a:xfrm>
              <a:off x="-110430" y="2907893"/>
              <a:ext cx="2402765" cy="919317"/>
            </a:xfrm>
            <a:prstGeom prst="rect">
              <a:avLst/>
            </a:prstGeom>
            <a:noFill/>
          </p:spPr>
          <p:txBody>
            <a:bodyPr wrap="square" rtlCol="0">
              <a:spAutoFit/>
            </a:bodyPr>
            <a:lstStyle/>
            <a:p>
              <a:r>
                <a:rPr lang="en-US" sz="3200" dirty="0">
                  <a:latin typeface="Helvetica"/>
                </a:rPr>
                <a:t>Machine</a:t>
              </a:r>
              <a:r>
                <a:rPr lang="en-US" sz="3200" b="1" dirty="0">
                  <a:latin typeface="Helvetica"/>
                  <a:cs typeface="Helvetica"/>
                </a:rPr>
                <a:t> </a:t>
              </a:r>
              <a:r>
                <a:rPr lang="en-US" sz="3200" dirty="0">
                  <a:latin typeface="Helvetica"/>
                </a:rPr>
                <a:t>Suggestion</a:t>
              </a:r>
            </a:p>
          </p:txBody>
        </p:sp>
        <p:sp>
          <p:nvSpPr>
            <p:cNvPr id="165" name="TextBox 164"/>
            <p:cNvSpPr txBox="1"/>
            <p:nvPr/>
          </p:nvSpPr>
          <p:spPr>
            <a:xfrm>
              <a:off x="5907469" y="2068349"/>
              <a:ext cx="2265190" cy="499057"/>
            </a:xfrm>
            <a:prstGeom prst="rect">
              <a:avLst/>
            </a:prstGeom>
            <a:noFill/>
          </p:spPr>
          <p:txBody>
            <a:bodyPr wrap="square" rtlCol="0">
              <a:spAutoFit/>
            </a:bodyPr>
            <a:lstStyle/>
            <a:p>
              <a:r>
                <a:rPr lang="en-US" sz="3200" b="1" dirty="0">
                  <a:solidFill>
                    <a:srgbClr val="0070C0"/>
                  </a:solidFill>
                  <a:latin typeface="Helvetica"/>
                </a:rPr>
                <a:t>Accurate</a:t>
              </a:r>
              <a:r>
                <a:rPr lang="en-US" sz="3200" b="1" dirty="0">
                  <a:solidFill>
                    <a:srgbClr val="0070C0"/>
                  </a:solidFill>
                  <a:latin typeface="Helvetica"/>
                  <a:cs typeface="Helvetica"/>
                </a:rPr>
                <a:t>!</a:t>
              </a:r>
            </a:p>
          </p:txBody>
        </p:sp>
        <p:sp>
          <p:nvSpPr>
            <p:cNvPr id="166" name="TextBox 165"/>
            <p:cNvSpPr txBox="1"/>
            <p:nvPr/>
          </p:nvSpPr>
          <p:spPr>
            <a:xfrm>
              <a:off x="1405447" y="4174145"/>
              <a:ext cx="1597085" cy="499057"/>
            </a:xfrm>
            <a:prstGeom prst="rect">
              <a:avLst/>
            </a:prstGeom>
            <a:noFill/>
          </p:spPr>
          <p:txBody>
            <a:bodyPr wrap="square" rtlCol="0">
              <a:spAutoFit/>
            </a:bodyPr>
            <a:lstStyle/>
            <a:p>
              <a:r>
                <a:rPr lang="en-US" sz="3200" b="1" dirty="0">
                  <a:solidFill>
                    <a:srgbClr val="0070C0"/>
                  </a:solidFill>
                  <a:latin typeface="Helvetica"/>
                </a:rPr>
                <a:t>Fast</a:t>
              </a:r>
              <a:r>
                <a:rPr lang="en-US" sz="3200" b="1" dirty="0">
                  <a:solidFill>
                    <a:srgbClr val="0070C0"/>
                  </a:solidFill>
                  <a:latin typeface="Helvetica"/>
                  <a:cs typeface="Helvetica"/>
                </a:rPr>
                <a:t>!</a:t>
              </a:r>
            </a:p>
          </p:txBody>
        </p:sp>
      </p:grpSp>
      <p:cxnSp>
        <p:nvCxnSpPr>
          <p:cNvPr id="4" name="Straight Connector 3"/>
          <p:cNvCxnSpPr>
            <a:cxnSpLocks/>
          </p:cNvCxnSpPr>
          <p:nvPr/>
        </p:nvCxnSpPr>
        <p:spPr>
          <a:xfrm>
            <a:off x="11017839" y="6124212"/>
            <a:ext cx="0" cy="30899368"/>
          </a:xfrm>
          <a:prstGeom prst="line">
            <a:avLst/>
          </a:prstGeom>
          <a:ln w="12700" cmpd="sng">
            <a:solidFill>
              <a:srgbClr val="7F1D80"/>
            </a:solidFill>
            <a:prstDash val="dashDot"/>
          </a:ln>
        </p:spPr>
        <p:style>
          <a:lnRef idx="2">
            <a:schemeClr val="accent1"/>
          </a:lnRef>
          <a:fillRef idx="0">
            <a:schemeClr val="accent1"/>
          </a:fillRef>
          <a:effectRef idx="1">
            <a:schemeClr val="accent1"/>
          </a:effectRef>
          <a:fontRef idx="minor">
            <a:schemeClr val="tx1"/>
          </a:fontRef>
        </p:style>
      </p:cxnSp>
      <p:sp>
        <p:nvSpPr>
          <p:cNvPr id="169" name="Up Arrow 168"/>
          <p:cNvSpPr/>
          <p:nvPr/>
        </p:nvSpPr>
        <p:spPr>
          <a:xfrm rot="10800000">
            <a:off x="13802247" y="14779811"/>
            <a:ext cx="605988" cy="956295"/>
          </a:xfrm>
          <a:prstGeom prst="upArrow">
            <a:avLst/>
          </a:prstGeom>
          <a:solidFill>
            <a:srgbClr val="4E2C7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solidFill>
                <a:srgbClr val="7F1D80"/>
              </a:solidFill>
            </a:endParaRPr>
          </a:p>
        </p:txBody>
      </p:sp>
      <p:sp>
        <p:nvSpPr>
          <p:cNvPr id="170" name="Up Arrow 169"/>
          <p:cNvSpPr/>
          <p:nvPr/>
        </p:nvSpPr>
        <p:spPr>
          <a:xfrm>
            <a:off x="18952569" y="14668313"/>
            <a:ext cx="611387" cy="910334"/>
          </a:xfrm>
          <a:prstGeom prst="upArrow">
            <a:avLst/>
          </a:prstGeom>
          <a:solidFill>
            <a:srgbClr val="4E2C7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solidFill>
                <a:srgbClr val="7F1D80"/>
              </a:solidFill>
            </a:endParaRPr>
          </a:p>
        </p:txBody>
      </p:sp>
      <p:sp>
        <p:nvSpPr>
          <p:cNvPr id="171" name="Up Arrow 170"/>
          <p:cNvSpPr/>
          <p:nvPr/>
        </p:nvSpPr>
        <p:spPr>
          <a:xfrm rot="16200000">
            <a:off x="22312267" y="16575977"/>
            <a:ext cx="650979" cy="945128"/>
          </a:xfrm>
          <a:prstGeom prst="upArrow">
            <a:avLst/>
          </a:prstGeom>
          <a:solidFill>
            <a:srgbClr val="4E2C7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a:solidFill>
                <a:srgbClr val="7F1D80"/>
              </a:solidFill>
            </a:endParaRPr>
          </a:p>
        </p:txBody>
      </p:sp>
      <p:sp>
        <p:nvSpPr>
          <p:cNvPr id="175" name="TextBox 174"/>
          <p:cNvSpPr txBox="1"/>
          <p:nvPr/>
        </p:nvSpPr>
        <p:spPr>
          <a:xfrm>
            <a:off x="21268324" y="19514490"/>
            <a:ext cx="7392989" cy="461665"/>
          </a:xfrm>
          <a:prstGeom prst="rect">
            <a:avLst/>
          </a:prstGeom>
          <a:noFill/>
        </p:spPr>
        <p:txBody>
          <a:bodyPr wrap="square" rtlCol="0">
            <a:spAutoFit/>
          </a:bodyPr>
          <a:lstStyle/>
          <a:p>
            <a:r>
              <a:rPr lang="en-US" sz="2400" b="1" dirty="0">
                <a:latin typeface="Helvetica"/>
                <a:cs typeface="Helvetica"/>
              </a:rPr>
              <a:t>Collecting additional negative regions</a:t>
            </a:r>
          </a:p>
        </p:txBody>
      </p:sp>
      <p:grpSp>
        <p:nvGrpSpPr>
          <p:cNvPr id="176" name="Group 175">
            <a:extLst>
              <a:ext uri="{FF2B5EF4-FFF2-40B4-BE49-F238E27FC236}">
                <a16:creationId xmlns:a16="http://schemas.microsoft.com/office/drawing/2014/main" id="{C3E0DFAA-357A-4A48-94D0-9D195ACFC57B}"/>
              </a:ext>
            </a:extLst>
          </p:cNvPr>
          <p:cNvGrpSpPr/>
          <p:nvPr/>
        </p:nvGrpSpPr>
        <p:grpSpPr>
          <a:xfrm>
            <a:off x="845049" y="25176403"/>
            <a:ext cx="9817904" cy="10980198"/>
            <a:chOff x="877735" y="20775221"/>
            <a:chExt cx="7917470" cy="42287849"/>
          </a:xfrm>
        </p:grpSpPr>
        <p:sp>
          <p:nvSpPr>
            <p:cNvPr id="180" name="TextBox 179">
              <a:extLst>
                <a:ext uri="{FF2B5EF4-FFF2-40B4-BE49-F238E27FC236}">
                  <a16:creationId xmlns:a16="http://schemas.microsoft.com/office/drawing/2014/main" id="{97CDD329-AB1F-D448-A9AA-2B330201BF5B}"/>
                </a:ext>
              </a:extLst>
            </p:cNvPr>
            <p:cNvSpPr txBox="1"/>
            <p:nvPr/>
          </p:nvSpPr>
          <p:spPr>
            <a:xfrm>
              <a:off x="877735" y="21742305"/>
              <a:ext cx="7861050" cy="41320765"/>
            </a:xfrm>
            <a:prstGeom prst="rect">
              <a:avLst/>
            </a:prstGeom>
            <a:noFill/>
          </p:spPr>
          <p:txBody>
            <a:bodyPr wrap="square" rtlCol="0">
              <a:spAutoFit/>
            </a:bodyPr>
            <a:lstStyle/>
            <a:p>
              <a:pPr algn="just">
                <a:lnSpc>
                  <a:spcPct val="120000"/>
                </a:lnSpc>
              </a:pPr>
              <a:endParaRPr lang="en-US" sz="3600" b="1" dirty="0">
                <a:latin typeface="Helvetica"/>
              </a:endParaRPr>
            </a:p>
            <a:p>
              <a:pPr marL="317644" indent="-317644" algn="just">
                <a:lnSpc>
                  <a:spcPct val="120000"/>
                </a:lnSpc>
                <a:buFont typeface="Arial"/>
                <a:buChar char="•"/>
              </a:pPr>
              <a:r>
                <a:rPr lang="en-US" sz="3600" dirty="0">
                  <a:latin typeface="Helvetica"/>
                </a:rPr>
                <a:t>We have a long audio track to be labeled (days or weeks of audio).</a:t>
              </a:r>
            </a:p>
            <a:p>
              <a:pPr marL="317644" indent="-317644" algn="just">
                <a:lnSpc>
                  <a:spcPct val="120000"/>
                </a:lnSpc>
                <a:buFont typeface="Arial"/>
                <a:buChar char="•"/>
              </a:pPr>
              <a:r>
                <a:rPr lang="en-US" sz="3600" dirty="0">
                  <a:latin typeface="Helvetica"/>
                </a:rPr>
                <a:t>We do not have enough pre-labeled examples of the sounds of interest to train an accurate machine labeler. </a:t>
              </a:r>
            </a:p>
            <a:p>
              <a:pPr marL="317644" indent="-317644" algn="just">
                <a:lnSpc>
                  <a:spcPct val="120000"/>
                </a:lnSpc>
                <a:buFont typeface="Arial"/>
                <a:buChar char="•"/>
              </a:pPr>
              <a:r>
                <a:rPr lang="en-US" sz="3600" dirty="0">
                  <a:latin typeface="Helvetica"/>
                </a:rPr>
                <a:t>We do not have any prior knowledge about the audio track to be labeled until actually listening to it. (e.g. what sound events and how many each of them is recorded in the track)</a:t>
              </a:r>
            </a:p>
            <a:p>
              <a:pPr marL="317644" indent="-317644" algn="just">
                <a:lnSpc>
                  <a:spcPct val="120000"/>
                </a:lnSpc>
                <a:buFont typeface="Arial"/>
                <a:buChar char="•"/>
              </a:pPr>
              <a:r>
                <a:rPr lang="en-US" sz="3600" dirty="0">
                  <a:latin typeface="Helvetica"/>
                </a:rPr>
                <a:t>Some applications require ground truth-level accuracy. (e.g. medical data)</a:t>
              </a:r>
            </a:p>
            <a:p>
              <a:pPr marL="280732" indent="-280732" algn="just">
                <a:lnSpc>
                  <a:spcPct val="120000"/>
                </a:lnSpc>
                <a:buFont typeface="Wingdings" charset="0"/>
                <a:buChar char="è"/>
              </a:pPr>
              <a:endParaRPr lang="en-US" sz="3600" dirty="0">
                <a:latin typeface="Helvetica"/>
                <a:sym typeface="Wingdings"/>
              </a:endParaRPr>
            </a:p>
            <a:p>
              <a:pPr marL="280732" indent="-280732" algn="just">
                <a:lnSpc>
                  <a:spcPct val="120000"/>
                </a:lnSpc>
                <a:buFont typeface="Wingdings" charset="0"/>
                <a:buChar char="è"/>
              </a:pPr>
              <a:r>
                <a:rPr lang="en-US" sz="3600" i="1" u="sng" dirty="0">
                  <a:latin typeface="Helvetica"/>
                  <a:sym typeface="Wingdings"/>
                </a:rPr>
                <a:t>Using either fully manual or fully automatic labeling is not feasible</a:t>
              </a:r>
            </a:p>
          </p:txBody>
        </p:sp>
        <p:sp>
          <p:nvSpPr>
            <p:cNvPr id="181" name="TextBox 180">
              <a:extLst>
                <a:ext uri="{FF2B5EF4-FFF2-40B4-BE49-F238E27FC236}">
                  <a16:creationId xmlns:a16="http://schemas.microsoft.com/office/drawing/2014/main" id="{D38C31A6-6D42-2144-A935-058A67C30F3A}"/>
                </a:ext>
              </a:extLst>
            </p:cNvPr>
            <p:cNvSpPr txBox="1"/>
            <p:nvPr/>
          </p:nvSpPr>
          <p:spPr>
            <a:xfrm>
              <a:off x="983068" y="20775221"/>
              <a:ext cx="7812137" cy="2963335"/>
            </a:xfrm>
            <a:prstGeom prst="rect">
              <a:avLst/>
            </a:prstGeom>
            <a:noFill/>
          </p:spPr>
          <p:txBody>
            <a:bodyPr wrap="square" rtlCol="0">
              <a:spAutoFit/>
            </a:bodyPr>
            <a:lstStyle/>
            <a:p>
              <a:r>
                <a:rPr lang="en-US" sz="4400" b="1" dirty="0">
                  <a:solidFill>
                    <a:srgbClr val="4E2C75"/>
                  </a:solidFill>
                  <a:latin typeface="Helvetica"/>
                </a:rPr>
                <a:t>3. Problems</a:t>
              </a:r>
            </a:p>
          </p:txBody>
        </p:sp>
      </p:grpSp>
      <p:sp>
        <p:nvSpPr>
          <p:cNvPr id="183" name="Rectangle 182">
            <a:extLst>
              <a:ext uri="{FF2B5EF4-FFF2-40B4-BE49-F238E27FC236}">
                <a16:creationId xmlns:a16="http://schemas.microsoft.com/office/drawing/2014/main" id="{0BAC296D-E335-BC46-9B2B-C34A53717F0A}"/>
              </a:ext>
            </a:extLst>
          </p:cNvPr>
          <p:cNvSpPr/>
          <p:nvPr/>
        </p:nvSpPr>
        <p:spPr>
          <a:xfrm>
            <a:off x="21734515" y="7965392"/>
            <a:ext cx="8759756" cy="1754326"/>
          </a:xfrm>
          <a:prstGeom prst="rect">
            <a:avLst/>
          </a:prstGeom>
        </p:spPr>
        <p:txBody>
          <a:bodyPr wrap="square">
            <a:spAutoFit/>
          </a:bodyPr>
          <a:lstStyle/>
          <a:p>
            <a:r>
              <a:rPr lang="en-US" sz="3600" b="1" i="1" dirty="0">
                <a:solidFill>
                  <a:srgbClr val="D2533C"/>
                </a:solidFill>
              </a:rPr>
              <a:t>The success of interactive searching system depends on </a:t>
            </a:r>
            <a:r>
              <a:rPr lang="en-US" sz="3600" b="1" i="1" u="sng" dirty="0">
                <a:solidFill>
                  <a:srgbClr val="D2533C"/>
                </a:solidFill>
              </a:rPr>
              <a:t>how to incorporate human knowledge</a:t>
            </a:r>
            <a:r>
              <a:rPr lang="en-US" sz="3600" b="1" i="1" dirty="0">
                <a:solidFill>
                  <a:srgbClr val="D2533C"/>
                </a:solidFill>
              </a:rPr>
              <a:t> into the retrieval task</a:t>
            </a:r>
            <a:endParaRPr lang="en-US" sz="3600" i="1" dirty="0"/>
          </a:p>
        </p:txBody>
      </p:sp>
      <p:pic>
        <p:nvPicPr>
          <p:cNvPr id="23" name="Picture 22">
            <a:extLst>
              <a:ext uri="{FF2B5EF4-FFF2-40B4-BE49-F238E27FC236}">
                <a16:creationId xmlns:a16="http://schemas.microsoft.com/office/drawing/2014/main" id="{A119980C-BFAC-A649-A11F-42F893FC452F}"/>
              </a:ext>
            </a:extLst>
          </p:cNvPr>
          <p:cNvPicPr>
            <a:picLocks noChangeAspect="1"/>
          </p:cNvPicPr>
          <p:nvPr/>
        </p:nvPicPr>
        <p:blipFill>
          <a:blip r:embed="rId10"/>
          <a:stretch>
            <a:fillRect/>
          </a:stretch>
        </p:blipFill>
        <p:spPr>
          <a:xfrm>
            <a:off x="20299065" y="25202585"/>
            <a:ext cx="10222911" cy="7739878"/>
          </a:xfrm>
          <a:prstGeom prst="rect">
            <a:avLst/>
          </a:prstGeom>
        </p:spPr>
      </p:pic>
      <p:sp>
        <p:nvSpPr>
          <p:cNvPr id="185" name="TextBox 184">
            <a:extLst>
              <a:ext uri="{FF2B5EF4-FFF2-40B4-BE49-F238E27FC236}">
                <a16:creationId xmlns:a16="http://schemas.microsoft.com/office/drawing/2014/main" id="{D4965ABF-4E19-5D40-A08A-6EC54185FA22}"/>
              </a:ext>
            </a:extLst>
          </p:cNvPr>
          <p:cNvSpPr txBox="1"/>
          <p:nvPr/>
        </p:nvSpPr>
        <p:spPr>
          <a:xfrm>
            <a:off x="1302832" y="820477"/>
            <a:ext cx="7879080" cy="646331"/>
          </a:xfrm>
          <a:prstGeom prst="rect">
            <a:avLst/>
          </a:prstGeom>
          <a:noFill/>
        </p:spPr>
        <p:txBody>
          <a:bodyPr wrap="none" rtlCol="0">
            <a:spAutoFit/>
          </a:bodyPr>
          <a:lstStyle/>
          <a:p>
            <a:r>
              <a:rPr lang="en-US" sz="3600" b="1" i="1" dirty="0" smtClean="0">
                <a:latin typeface="Helvetica"/>
                <a:cs typeface="Helvetica"/>
              </a:rPr>
              <a:t>2019 EECS 352 Final Presentations</a:t>
            </a:r>
            <a:endParaRPr lang="en-US" sz="3600" b="1" i="1" dirty="0">
              <a:latin typeface="Helvetica"/>
              <a:cs typeface="Helvetica"/>
            </a:endParaRPr>
          </a:p>
        </p:txBody>
      </p:sp>
      <p:pic>
        <p:nvPicPr>
          <p:cNvPr id="40" name="Picture 39">
            <a:extLst>
              <a:ext uri="{FF2B5EF4-FFF2-40B4-BE49-F238E27FC236}">
                <a16:creationId xmlns:a16="http://schemas.microsoft.com/office/drawing/2014/main" id="{A952AEE8-235C-7E48-B284-2735ACA9237A}"/>
              </a:ext>
            </a:extLst>
          </p:cNvPr>
          <p:cNvPicPr>
            <a:picLocks noChangeAspect="1"/>
          </p:cNvPicPr>
          <p:nvPr/>
        </p:nvPicPr>
        <p:blipFill rotWithShape="1">
          <a:blip r:embed="rId11"/>
          <a:srcRect l="69219"/>
          <a:stretch/>
        </p:blipFill>
        <p:spPr>
          <a:xfrm>
            <a:off x="13476355" y="28852429"/>
            <a:ext cx="3799704" cy="4014101"/>
          </a:xfrm>
          <a:prstGeom prst="rect">
            <a:avLst/>
          </a:prstGeom>
        </p:spPr>
      </p:pic>
      <p:sp>
        <p:nvSpPr>
          <p:cNvPr id="192" name="Rectangle 191">
            <a:extLst>
              <a:ext uri="{FF2B5EF4-FFF2-40B4-BE49-F238E27FC236}">
                <a16:creationId xmlns:a16="http://schemas.microsoft.com/office/drawing/2014/main" id="{D1401EF4-F2F8-464E-894D-BAD54D123DFD}"/>
              </a:ext>
            </a:extLst>
          </p:cNvPr>
          <p:cNvSpPr/>
          <p:nvPr/>
        </p:nvSpPr>
        <p:spPr>
          <a:xfrm>
            <a:off x="11839419" y="33503549"/>
            <a:ext cx="8430257" cy="2862322"/>
          </a:xfrm>
          <a:prstGeom prst="rect">
            <a:avLst/>
          </a:prstGeom>
        </p:spPr>
        <p:txBody>
          <a:bodyPr wrap="square">
            <a:spAutoFit/>
          </a:bodyPr>
          <a:lstStyle/>
          <a:p>
            <a:r>
              <a:rPr lang="en-US" sz="3600" b="1" i="1" dirty="0">
                <a:solidFill>
                  <a:srgbClr val="D2533C"/>
                </a:solidFill>
              </a:rPr>
              <a:t>It is hard for a machine to know which sound is the target sound in the query.</a:t>
            </a:r>
          </a:p>
          <a:p>
            <a:endParaRPr lang="en-US" sz="3600" b="1" i="1" dirty="0">
              <a:solidFill>
                <a:srgbClr val="D2533C"/>
              </a:solidFill>
            </a:endParaRPr>
          </a:p>
          <a:p>
            <a:r>
              <a:rPr lang="en-US" sz="3600" b="1" i="1" dirty="0">
                <a:solidFill>
                  <a:srgbClr val="D2533C"/>
                </a:solidFill>
              </a:rPr>
              <a:t>A user might be able to specify the target sound by </a:t>
            </a:r>
            <a:r>
              <a:rPr lang="en-US" sz="3600" b="1" i="1" u="sng" dirty="0">
                <a:solidFill>
                  <a:srgbClr val="D2533C"/>
                </a:solidFill>
              </a:rPr>
              <a:t>imitating</a:t>
            </a:r>
            <a:r>
              <a:rPr lang="en-US" sz="3600" b="1" i="1" dirty="0">
                <a:solidFill>
                  <a:srgbClr val="D2533C"/>
                </a:solidFill>
              </a:rPr>
              <a:t> it!</a:t>
            </a:r>
          </a:p>
        </p:txBody>
      </p:sp>
      <p:grpSp>
        <p:nvGrpSpPr>
          <p:cNvPr id="193" name="Group 192">
            <a:extLst>
              <a:ext uri="{FF2B5EF4-FFF2-40B4-BE49-F238E27FC236}">
                <a16:creationId xmlns:a16="http://schemas.microsoft.com/office/drawing/2014/main" id="{82F32EE1-73D9-DB49-A38E-751897A7C0D6}"/>
              </a:ext>
            </a:extLst>
          </p:cNvPr>
          <p:cNvGrpSpPr/>
          <p:nvPr/>
        </p:nvGrpSpPr>
        <p:grpSpPr>
          <a:xfrm>
            <a:off x="11611092" y="23252659"/>
            <a:ext cx="16681893" cy="4790185"/>
            <a:chOff x="783697" y="17354961"/>
            <a:chExt cx="14181594" cy="18448356"/>
          </a:xfrm>
        </p:grpSpPr>
        <p:sp>
          <p:nvSpPr>
            <p:cNvPr id="194" name="TextBox 193">
              <a:extLst>
                <a:ext uri="{FF2B5EF4-FFF2-40B4-BE49-F238E27FC236}">
                  <a16:creationId xmlns:a16="http://schemas.microsoft.com/office/drawing/2014/main" id="{5A88F8CF-88D7-B74A-BA83-4EA5679214BD}"/>
                </a:ext>
              </a:extLst>
            </p:cNvPr>
            <p:cNvSpPr txBox="1"/>
            <p:nvPr/>
          </p:nvSpPr>
          <p:spPr>
            <a:xfrm>
              <a:off x="853193" y="17525457"/>
              <a:ext cx="6949565" cy="18277860"/>
            </a:xfrm>
            <a:prstGeom prst="rect">
              <a:avLst/>
            </a:prstGeom>
            <a:noFill/>
          </p:spPr>
          <p:txBody>
            <a:bodyPr wrap="square" rtlCol="0">
              <a:spAutoFit/>
            </a:bodyPr>
            <a:lstStyle/>
            <a:p>
              <a:pPr algn="just">
                <a:lnSpc>
                  <a:spcPct val="120000"/>
                </a:lnSpc>
              </a:pPr>
              <a:endParaRPr lang="en-US" sz="3600" b="1" dirty="0">
                <a:latin typeface="Helvetica"/>
              </a:endParaRPr>
            </a:p>
            <a:p>
              <a:pPr algn="just">
                <a:lnSpc>
                  <a:spcPct val="120000"/>
                </a:lnSpc>
              </a:pPr>
              <a:r>
                <a:rPr lang="en-US" sz="3600" b="1" dirty="0">
                  <a:latin typeface="Helvetica"/>
                </a:rPr>
                <a:t>Why vocal imitation?</a:t>
              </a:r>
              <a:endParaRPr lang="en-US" sz="3600" dirty="0">
                <a:latin typeface="Helvetica"/>
              </a:endParaRPr>
            </a:p>
            <a:p>
              <a:pPr marL="317644" indent="-317644" algn="just">
                <a:lnSpc>
                  <a:spcPct val="120000"/>
                </a:lnSpc>
                <a:buFont typeface="Arial"/>
                <a:buChar char="•"/>
              </a:pPr>
              <a:r>
                <a:rPr lang="en-US" sz="3600" dirty="0">
                  <a:latin typeface="Helvetica"/>
                </a:rPr>
                <a:t>A simple and easy way to describe a sound event.</a:t>
              </a:r>
            </a:p>
            <a:p>
              <a:pPr marL="317644" indent="-317644" algn="just">
                <a:lnSpc>
                  <a:spcPct val="120000"/>
                </a:lnSpc>
                <a:buFont typeface="Arial"/>
                <a:buChar char="•"/>
              </a:pPr>
              <a:r>
                <a:rPr lang="en-US" sz="3600" dirty="0">
                  <a:latin typeface="Helvetica"/>
                </a:rPr>
                <a:t>Provides the system with more information about the target sound quickly</a:t>
              </a:r>
            </a:p>
          </p:txBody>
        </p:sp>
        <p:sp>
          <p:nvSpPr>
            <p:cNvPr id="195" name="TextBox 194">
              <a:extLst>
                <a:ext uri="{FF2B5EF4-FFF2-40B4-BE49-F238E27FC236}">
                  <a16:creationId xmlns:a16="http://schemas.microsoft.com/office/drawing/2014/main" id="{79CDD9F8-2D25-3F45-9B92-6C0137FFA38E}"/>
                </a:ext>
              </a:extLst>
            </p:cNvPr>
            <p:cNvSpPr txBox="1"/>
            <p:nvPr/>
          </p:nvSpPr>
          <p:spPr>
            <a:xfrm>
              <a:off x="783697" y="17354961"/>
              <a:ext cx="14181594" cy="2963335"/>
            </a:xfrm>
            <a:prstGeom prst="rect">
              <a:avLst/>
            </a:prstGeom>
            <a:noFill/>
          </p:spPr>
          <p:txBody>
            <a:bodyPr wrap="square" rtlCol="0">
              <a:spAutoFit/>
            </a:bodyPr>
            <a:lstStyle/>
            <a:p>
              <a:r>
                <a:rPr lang="en-US" sz="4400" b="1" dirty="0">
                  <a:solidFill>
                    <a:srgbClr val="4E2C75"/>
                  </a:solidFill>
                  <a:latin typeface="Helvetica"/>
                </a:rPr>
                <a:t>7. User input / feedback -2: Vocal imitation</a:t>
              </a:r>
            </a:p>
          </p:txBody>
        </p:sp>
      </p:grpSp>
      <p:sp>
        <p:nvSpPr>
          <p:cNvPr id="125" name="TextBox 124">
            <a:extLst>
              <a:ext uri="{FF2B5EF4-FFF2-40B4-BE49-F238E27FC236}">
                <a16:creationId xmlns:a16="http://schemas.microsoft.com/office/drawing/2014/main" id="{F020D5E4-565A-8549-8AA6-1A6D61A76BC3}"/>
              </a:ext>
            </a:extLst>
          </p:cNvPr>
          <p:cNvSpPr txBox="1"/>
          <p:nvPr/>
        </p:nvSpPr>
        <p:spPr>
          <a:xfrm>
            <a:off x="11451109" y="6086762"/>
            <a:ext cx="16595564" cy="769441"/>
          </a:xfrm>
          <a:prstGeom prst="rect">
            <a:avLst/>
          </a:prstGeom>
          <a:noFill/>
        </p:spPr>
        <p:txBody>
          <a:bodyPr wrap="square" rtlCol="0">
            <a:spAutoFit/>
          </a:bodyPr>
          <a:lstStyle/>
          <a:p>
            <a:r>
              <a:rPr lang="en-US" sz="4400" b="1" dirty="0">
                <a:solidFill>
                  <a:srgbClr val="4E2C75"/>
                </a:solidFill>
                <a:latin typeface="Helvetica"/>
              </a:rPr>
              <a:t>4. Approach: a Human-in-the-loop system</a:t>
            </a:r>
          </a:p>
        </p:txBody>
      </p:sp>
      <p:sp>
        <p:nvSpPr>
          <p:cNvPr id="8" name="Rectangle 7">
            <a:extLst>
              <a:ext uri="{FF2B5EF4-FFF2-40B4-BE49-F238E27FC236}">
                <a16:creationId xmlns:a16="http://schemas.microsoft.com/office/drawing/2014/main" id="{D113BC7D-F6F8-CF4F-8B45-68AAECA0545A}"/>
              </a:ext>
            </a:extLst>
          </p:cNvPr>
          <p:cNvSpPr/>
          <p:nvPr/>
        </p:nvSpPr>
        <p:spPr>
          <a:xfrm>
            <a:off x="11730191" y="28218060"/>
            <a:ext cx="6904454" cy="757130"/>
          </a:xfrm>
          <a:prstGeom prst="rect">
            <a:avLst/>
          </a:prstGeom>
        </p:spPr>
        <p:txBody>
          <a:bodyPr wrap="none">
            <a:spAutoFit/>
          </a:bodyPr>
          <a:lstStyle/>
          <a:p>
            <a:pPr algn="just">
              <a:lnSpc>
                <a:spcPct val="120000"/>
              </a:lnSpc>
            </a:pPr>
            <a:r>
              <a:rPr lang="en-US" sz="3600" b="1" dirty="0">
                <a:latin typeface="Helvetica"/>
              </a:rPr>
              <a:t>An example of difficult queries</a:t>
            </a:r>
          </a:p>
        </p:txBody>
      </p:sp>
      <p:sp>
        <p:nvSpPr>
          <p:cNvPr id="128" name="Rectangle 127">
            <a:extLst>
              <a:ext uri="{FF2B5EF4-FFF2-40B4-BE49-F238E27FC236}">
                <a16:creationId xmlns:a16="http://schemas.microsoft.com/office/drawing/2014/main" id="{525E0EC1-E276-604C-9EA8-4FEC391320E7}"/>
              </a:ext>
            </a:extLst>
          </p:cNvPr>
          <p:cNvSpPr/>
          <p:nvPr/>
        </p:nvSpPr>
        <p:spPr>
          <a:xfrm>
            <a:off x="13995721" y="32551997"/>
            <a:ext cx="2839239" cy="718274"/>
          </a:xfrm>
          <a:prstGeom prst="rect">
            <a:avLst/>
          </a:prstGeom>
        </p:spPr>
        <p:txBody>
          <a:bodyPr wrap="none">
            <a:spAutoFit/>
          </a:bodyPr>
          <a:lstStyle/>
          <a:p>
            <a:pPr algn="just">
              <a:lnSpc>
                <a:spcPct val="120000"/>
              </a:lnSpc>
            </a:pPr>
            <a:r>
              <a:rPr lang="en-US" sz="3600" dirty="0" err="1">
                <a:latin typeface="Helvetica"/>
              </a:rPr>
              <a:t>cough+laugh</a:t>
            </a:r>
            <a:endParaRPr lang="en-US" sz="3600" dirty="0">
              <a:latin typeface="Helvetica"/>
            </a:endParaRPr>
          </a:p>
        </p:txBody>
      </p:sp>
      <p:sp>
        <p:nvSpPr>
          <p:cNvPr id="149" name="Rectangle 148">
            <a:extLst>
              <a:ext uri="{FF2B5EF4-FFF2-40B4-BE49-F238E27FC236}">
                <a16:creationId xmlns:a16="http://schemas.microsoft.com/office/drawing/2014/main" id="{9E49811C-3B3C-E34E-9B48-3F93885832AE}"/>
              </a:ext>
            </a:extLst>
          </p:cNvPr>
          <p:cNvSpPr/>
          <p:nvPr/>
        </p:nvSpPr>
        <p:spPr>
          <a:xfrm>
            <a:off x="20488857" y="24137319"/>
            <a:ext cx="8751114" cy="757130"/>
          </a:xfrm>
          <a:prstGeom prst="rect">
            <a:avLst/>
          </a:prstGeom>
        </p:spPr>
        <p:txBody>
          <a:bodyPr wrap="none">
            <a:spAutoFit/>
          </a:bodyPr>
          <a:lstStyle/>
          <a:p>
            <a:pPr algn="just">
              <a:lnSpc>
                <a:spcPct val="120000"/>
              </a:lnSpc>
            </a:pPr>
            <a:r>
              <a:rPr lang="en-US" sz="3600" b="1" dirty="0">
                <a:latin typeface="Helvetica"/>
              </a:rPr>
              <a:t>Search methods using vocal imitations</a:t>
            </a:r>
          </a:p>
        </p:txBody>
      </p:sp>
      <p:cxnSp>
        <p:nvCxnSpPr>
          <p:cNvPr id="150" name="Straight Connector 149">
            <a:extLst>
              <a:ext uri="{FF2B5EF4-FFF2-40B4-BE49-F238E27FC236}">
                <a16:creationId xmlns:a16="http://schemas.microsoft.com/office/drawing/2014/main" id="{8D950F4C-6A06-7841-9F1E-5606C9555703}"/>
              </a:ext>
            </a:extLst>
          </p:cNvPr>
          <p:cNvCxnSpPr>
            <a:cxnSpLocks/>
          </p:cNvCxnSpPr>
          <p:nvPr/>
        </p:nvCxnSpPr>
        <p:spPr>
          <a:xfrm>
            <a:off x="20244296" y="24369705"/>
            <a:ext cx="0" cy="12853169"/>
          </a:xfrm>
          <a:prstGeom prst="line">
            <a:avLst/>
          </a:prstGeom>
          <a:ln w="12700" cmpd="sng">
            <a:solidFill>
              <a:srgbClr val="7F1D80"/>
            </a:solidFill>
            <a:prstDash val="dashDot"/>
          </a:ln>
        </p:spPr>
        <p:style>
          <a:lnRef idx="2">
            <a:schemeClr val="accent1"/>
          </a:lnRef>
          <a:fillRef idx="0">
            <a:schemeClr val="accent1"/>
          </a:fillRef>
          <a:effectRef idx="1">
            <a:schemeClr val="accent1"/>
          </a:effectRef>
          <a:fontRef idx="minor">
            <a:schemeClr val="tx1"/>
          </a:fontRef>
        </p:style>
      </p:cxnSp>
      <p:sp>
        <p:nvSpPr>
          <p:cNvPr id="152" name="TextBox 151">
            <a:extLst>
              <a:ext uri="{FF2B5EF4-FFF2-40B4-BE49-F238E27FC236}">
                <a16:creationId xmlns:a16="http://schemas.microsoft.com/office/drawing/2014/main" id="{23862954-8899-7C4A-8827-CB1C4E022B5C}"/>
              </a:ext>
            </a:extLst>
          </p:cNvPr>
          <p:cNvSpPr txBox="1"/>
          <p:nvPr/>
        </p:nvSpPr>
        <p:spPr>
          <a:xfrm>
            <a:off x="11579973" y="18549227"/>
            <a:ext cx="19572697" cy="769441"/>
          </a:xfrm>
          <a:prstGeom prst="rect">
            <a:avLst/>
          </a:prstGeom>
          <a:noFill/>
        </p:spPr>
        <p:txBody>
          <a:bodyPr wrap="square" rtlCol="0">
            <a:spAutoFit/>
          </a:bodyPr>
          <a:lstStyle/>
          <a:p>
            <a:r>
              <a:rPr lang="en-US" sz="4400" b="1" dirty="0">
                <a:solidFill>
                  <a:srgbClr val="4E2C75"/>
                </a:solidFill>
                <a:latin typeface="Helvetica"/>
              </a:rPr>
              <a:t>6. User input / feedback -1: Relevance feedback, user segmentation</a:t>
            </a:r>
          </a:p>
        </p:txBody>
      </p:sp>
      <p:sp>
        <p:nvSpPr>
          <p:cNvPr id="153" name="TextBox 152">
            <a:extLst>
              <a:ext uri="{FF2B5EF4-FFF2-40B4-BE49-F238E27FC236}">
                <a16:creationId xmlns:a16="http://schemas.microsoft.com/office/drawing/2014/main" id="{7AAE829E-4662-B541-B543-CCA8A4FCEB42}"/>
              </a:ext>
            </a:extLst>
          </p:cNvPr>
          <p:cNvSpPr txBox="1"/>
          <p:nvPr/>
        </p:nvSpPr>
        <p:spPr>
          <a:xfrm>
            <a:off x="20837497" y="32942463"/>
            <a:ext cx="8658635" cy="4081117"/>
          </a:xfrm>
          <a:prstGeom prst="rect">
            <a:avLst/>
          </a:prstGeom>
          <a:noFill/>
        </p:spPr>
        <p:txBody>
          <a:bodyPr wrap="square" rtlCol="0">
            <a:spAutoFit/>
          </a:bodyPr>
          <a:lstStyle/>
          <a:p>
            <a:pPr algn="just">
              <a:lnSpc>
                <a:spcPct val="120000"/>
              </a:lnSpc>
            </a:pPr>
            <a:r>
              <a:rPr lang="en-US" sz="3600" b="1" dirty="0">
                <a:latin typeface="Helvetica"/>
              </a:rPr>
              <a:t>Issues</a:t>
            </a:r>
            <a:endParaRPr lang="en-US" sz="3600" dirty="0">
              <a:latin typeface="Helvetica"/>
            </a:endParaRPr>
          </a:p>
          <a:p>
            <a:pPr marL="317644" indent="-317644" algn="just">
              <a:lnSpc>
                <a:spcPct val="120000"/>
              </a:lnSpc>
              <a:buFont typeface="Arial"/>
              <a:buChar char="•"/>
            </a:pPr>
            <a:r>
              <a:rPr lang="en-US" sz="3600" dirty="0">
                <a:latin typeface="Helvetica"/>
              </a:rPr>
              <a:t>How to measure the similarity between a real sound event and its vocal imitation</a:t>
            </a:r>
          </a:p>
          <a:p>
            <a:pPr marL="317644" indent="-317644" algn="just">
              <a:lnSpc>
                <a:spcPct val="120000"/>
              </a:lnSpc>
              <a:buFont typeface="Arial"/>
              <a:buChar char="•"/>
            </a:pPr>
            <a:r>
              <a:rPr lang="en-US" sz="3600" dirty="0">
                <a:latin typeface="Helvetica"/>
              </a:rPr>
              <a:t>How to control the quality of vocal imitations from different users.</a:t>
            </a:r>
          </a:p>
        </p:txBody>
      </p:sp>
    </p:spTree>
    <p:extLst>
      <p:ext uri="{BB962C8B-B14F-4D97-AF65-F5344CB8AC3E}">
        <p14:creationId xmlns:p14="http://schemas.microsoft.com/office/powerpoint/2010/main" val="206971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2" grpId="0" animBg="1"/>
      <p:bldP spid="63" grpId="0" animBg="1"/>
      <p:bldP spid="183" grpId="0"/>
      <p:bldP spid="192" grpId="0"/>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04040"/>
      </a:accent1>
      <a:accent2>
        <a:srgbClr val="3C1B66"/>
      </a:accent2>
      <a:accent3>
        <a:srgbClr val="9BBB59"/>
      </a:accent3>
      <a:accent4>
        <a:srgbClr val="9B76CF"/>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11553</TotalTime>
  <Words>474</Words>
  <Application>Microsoft Office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Cartwright</dc:creator>
  <cp:lastModifiedBy>Joshua D Fields</cp:lastModifiedBy>
  <cp:revision>719</cp:revision>
  <cp:lastPrinted>2018-03-03T02:24:05Z</cp:lastPrinted>
  <dcterms:created xsi:type="dcterms:W3CDTF">2011-08-01T17:44:01Z</dcterms:created>
  <dcterms:modified xsi:type="dcterms:W3CDTF">2019-03-21T21:30:43Z</dcterms:modified>
</cp:coreProperties>
</file>