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30" d="100"/>
          <a:sy n="30" d="100"/>
        </p:scale>
        <p:origin x="584" y="-1144"/>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null)"/><Relationship Id="rId4" Type="http://schemas.openxmlformats.org/officeDocument/2006/relationships/image" Target="../media/image2.png"/><Relationship Id="rId9" Type="http://schemas.openxmlformats.org/officeDocument/2006/relationships/image" Target="../media/image7.(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3017" t="7811" r="8885" b="54090"/>
          <a:stretch/>
        </p:blipFill>
        <p:spPr>
          <a:xfrm>
            <a:off x="26405817" y="1005626"/>
            <a:ext cx="3307631" cy="1858866"/>
          </a:xfrm>
          <a:prstGeom prst="rect">
            <a:avLst/>
          </a:prstGeom>
        </p:spPr>
      </p:pic>
      <p:sp>
        <p:nvSpPr>
          <p:cNvPr id="7" name="TextBox 6"/>
          <p:cNvSpPr txBox="1"/>
          <p:nvPr/>
        </p:nvSpPr>
        <p:spPr>
          <a:xfrm>
            <a:off x="9053497" y="1757265"/>
            <a:ext cx="12826571"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an automatic guitar</a:t>
            </a:r>
          </a:p>
          <a:p>
            <a:pPr algn="ctr"/>
            <a:r>
              <a:rPr lang="en-US" sz="7200" b="1" dirty="0" smtClean="0">
                <a:solidFill>
                  <a:srgbClr val="4E2C75"/>
                </a:solidFill>
                <a:latin typeface="Helvetica"/>
                <a:cs typeface="Helvetica"/>
              </a:rPr>
              <a:t>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269676" y="37408402"/>
            <a:ext cx="9974671" cy="504394"/>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was supported by NSF Grant 1617497</a:t>
            </a: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grpSp>
        <p:nvGrpSpPr>
          <p:cNvPr id="25" name="Group 24"/>
          <p:cNvGrpSpPr/>
          <p:nvPr/>
        </p:nvGrpSpPr>
        <p:grpSpPr>
          <a:xfrm>
            <a:off x="938572" y="6147250"/>
            <a:ext cx="9512626" cy="4761557"/>
            <a:chOff x="898406" y="4745092"/>
            <a:chExt cx="7862934" cy="7046096"/>
          </a:xfrm>
        </p:grpSpPr>
        <p:sp>
          <p:nvSpPr>
            <p:cNvPr id="10" name="TextBox 9"/>
            <p:cNvSpPr txBox="1"/>
            <p:nvPr/>
          </p:nvSpPr>
          <p:spPr>
            <a:xfrm>
              <a:off x="898406" y="4745092"/>
              <a:ext cx="7812134" cy="1108687"/>
            </a:xfrm>
            <a:prstGeom prst="rect">
              <a:avLst/>
            </a:prstGeom>
            <a:noFill/>
          </p:spPr>
          <p:txBody>
            <a:bodyPr wrap="square" lIns="71413" tIns="35707" rIns="71413" bIns="35707" rtlCol="0">
              <a:spAutoFit/>
            </a:bodyPr>
            <a:lstStyle/>
            <a:p>
              <a:r>
                <a:rPr lang="en-US" sz="4400" b="1" dirty="0">
                  <a:solidFill>
                    <a:srgbClr val="4E2C75"/>
                  </a:solidFill>
                  <a:latin typeface="Helvetica"/>
                </a:rPr>
                <a:t>1. Why do we label audio?</a:t>
              </a:r>
            </a:p>
          </p:txBody>
        </p:sp>
        <p:sp>
          <p:nvSpPr>
            <p:cNvPr id="52" name="TextBox 51"/>
            <p:cNvSpPr txBox="1"/>
            <p:nvPr/>
          </p:nvSpPr>
          <p:spPr>
            <a:xfrm>
              <a:off x="900288" y="5751999"/>
              <a:ext cx="7861052" cy="6039189"/>
            </a:xfrm>
            <a:prstGeom prst="rect">
              <a:avLst/>
            </a:prstGeom>
            <a:noFill/>
          </p:spPr>
          <p:txBody>
            <a:bodyPr wrap="square" rtlCol="0">
              <a:spAutoFit/>
            </a:bodyPr>
            <a:lstStyle/>
            <a:p>
              <a:pPr marL="280732" indent="-280732" algn="just">
                <a:lnSpc>
                  <a:spcPct val="120000"/>
                </a:lnSpc>
                <a:buFont typeface="Arial"/>
                <a:buChar char="•"/>
              </a:pPr>
              <a:r>
                <a:rPr lang="en-US" sz="3600" dirty="0">
                  <a:latin typeface="Helvetica"/>
                  <a:cs typeface="Helvetica"/>
                </a:rPr>
                <a:t>To quantify sound events to understand the context</a:t>
              </a:r>
            </a:p>
            <a:p>
              <a:pPr marL="280732" indent="-280732" algn="just">
                <a:lnSpc>
                  <a:spcPct val="120000"/>
                </a:lnSpc>
                <a:buFont typeface="Arial"/>
                <a:buChar char="•"/>
              </a:pPr>
              <a:r>
                <a:rPr lang="en-US" sz="3600" dirty="0">
                  <a:latin typeface="Helvetica"/>
                  <a:cs typeface="Helvetica"/>
                </a:rPr>
                <a:t>To build a database for audio search engines </a:t>
              </a:r>
            </a:p>
            <a:p>
              <a:pPr marL="280732" indent="-280732" algn="just">
                <a:lnSpc>
                  <a:spcPct val="120000"/>
                </a:lnSpc>
                <a:buFont typeface="Arial"/>
                <a:buChar char="•"/>
              </a:pPr>
              <a:r>
                <a:rPr lang="en-US" sz="3600" dirty="0">
                  <a:latin typeface="Helvetica"/>
                  <a:cs typeface="Helvetica"/>
                </a:rPr>
                <a:t>To collect training data for machine learning tasks in audio</a:t>
              </a:r>
            </a:p>
          </p:txBody>
        </p:sp>
      </p:grpSp>
      <p:sp>
        <p:nvSpPr>
          <p:cNvPr id="173" name="TextBox 172"/>
          <p:cNvSpPr txBox="1"/>
          <p:nvPr/>
        </p:nvSpPr>
        <p:spPr>
          <a:xfrm>
            <a:off x="11486217" y="11150856"/>
            <a:ext cx="16595564" cy="769441"/>
          </a:xfrm>
          <a:prstGeom prst="rect">
            <a:avLst/>
          </a:prstGeom>
          <a:noFill/>
        </p:spPr>
        <p:txBody>
          <a:bodyPr wrap="square" rtlCol="0">
            <a:spAutoFit/>
          </a:bodyPr>
          <a:lstStyle/>
          <a:p>
            <a:r>
              <a:rPr lang="en-US" sz="4400" b="1" dirty="0">
                <a:solidFill>
                  <a:srgbClr val="4E2C75"/>
                </a:solidFill>
                <a:latin typeface="Helvetica"/>
              </a:rPr>
              <a:t>5. I-SED: Interactive Sound Event Detector [Kim ,2017]</a:t>
            </a:r>
          </a:p>
        </p:txBody>
      </p:sp>
      <p:grpSp>
        <p:nvGrpSpPr>
          <p:cNvPr id="73" name="Group 72"/>
          <p:cNvGrpSpPr/>
          <p:nvPr/>
        </p:nvGrpSpPr>
        <p:grpSpPr>
          <a:xfrm>
            <a:off x="1015823" y="16484463"/>
            <a:ext cx="9552941" cy="11244102"/>
            <a:chOff x="898406" y="4745092"/>
            <a:chExt cx="7867775" cy="6272155"/>
          </a:xfrm>
        </p:grpSpPr>
        <p:sp>
          <p:nvSpPr>
            <p:cNvPr id="74" name="TextBox 73"/>
            <p:cNvSpPr txBox="1"/>
            <p:nvPr/>
          </p:nvSpPr>
          <p:spPr>
            <a:xfrm>
              <a:off x="898406" y="4745092"/>
              <a:ext cx="7812133" cy="417928"/>
            </a:xfrm>
            <a:prstGeom prst="rect">
              <a:avLst/>
            </a:prstGeom>
            <a:noFill/>
          </p:spPr>
          <p:txBody>
            <a:bodyPr wrap="square" lIns="71413" tIns="35707" rIns="71413" bIns="35707" rtlCol="0">
              <a:spAutoFit/>
            </a:bodyPr>
            <a:lstStyle/>
            <a:p>
              <a:r>
                <a:rPr lang="en-US" sz="4400" b="1" dirty="0">
                  <a:solidFill>
                    <a:srgbClr val="4E2C75"/>
                  </a:solidFill>
                  <a:latin typeface="Helvetica"/>
                </a:rPr>
                <a:t>2. How do we label audio?</a:t>
              </a:r>
            </a:p>
          </p:txBody>
        </p:sp>
        <p:sp>
          <p:nvSpPr>
            <p:cNvPr id="75" name="TextBox 74"/>
            <p:cNvSpPr txBox="1"/>
            <p:nvPr/>
          </p:nvSpPr>
          <p:spPr>
            <a:xfrm>
              <a:off x="905129" y="5054049"/>
              <a:ext cx="7861052" cy="5963198"/>
            </a:xfrm>
            <a:prstGeom prst="rect">
              <a:avLst/>
            </a:prstGeom>
            <a:noFill/>
          </p:spPr>
          <p:txBody>
            <a:bodyPr wrap="square" rtlCol="0">
              <a:spAutoFit/>
            </a:bodyPr>
            <a:lstStyle/>
            <a:p>
              <a:pPr algn="just">
                <a:lnSpc>
                  <a:spcPct val="120000"/>
                </a:lnSpc>
              </a:pPr>
              <a:r>
                <a:rPr lang="en-US" sz="3600" b="1" dirty="0">
                  <a:latin typeface="Helvetica"/>
                </a:rPr>
                <a:t>Manual</a:t>
              </a:r>
              <a:r>
                <a:rPr lang="en-US" sz="3600" b="1" dirty="0">
                  <a:latin typeface="Helvetica"/>
                  <a:cs typeface="Helvetica"/>
                </a:rPr>
                <a:t> </a:t>
              </a:r>
              <a:r>
                <a:rPr lang="en-US" sz="3600" b="1" dirty="0">
                  <a:latin typeface="Helvetica"/>
                </a:rPr>
                <a:t>way</a:t>
              </a:r>
            </a:p>
            <a:p>
              <a:pPr marL="280732" indent="-280732" algn="just">
                <a:lnSpc>
                  <a:spcPct val="120000"/>
                </a:lnSpc>
                <a:buFont typeface="Arial"/>
                <a:buChar char="•"/>
              </a:pPr>
              <a:r>
                <a:rPr lang="en-US" sz="3600" dirty="0">
                  <a:latin typeface="Helvetica"/>
                </a:rPr>
                <a:t>Expensive and time-consuming</a:t>
              </a:r>
            </a:p>
            <a:p>
              <a:pPr marL="280732" indent="-280732" algn="just">
                <a:lnSpc>
                  <a:spcPct val="120000"/>
                </a:lnSpc>
                <a:buFont typeface="Arial"/>
                <a:buChar char="•"/>
              </a:pPr>
              <a:r>
                <a:rPr lang="en-US" sz="3600" dirty="0">
                  <a:latin typeface="Helvetica"/>
                </a:rPr>
                <a:t>Expert labeling typically takes 3 minutes for each 1 minute of audio</a:t>
              </a:r>
            </a:p>
            <a:p>
              <a:pPr algn="just">
                <a:lnSpc>
                  <a:spcPct val="120000"/>
                </a:lnSpc>
              </a:pPr>
              <a:endParaRPr lang="en-US" sz="3600" dirty="0">
                <a:latin typeface="Helvetica"/>
                <a:cs typeface="Helvetica"/>
              </a:endParaRPr>
            </a:p>
            <a:p>
              <a:pPr algn="just">
                <a:lnSpc>
                  <a:spcPct val="120000"/>
                </a:lnSpc>
              </a:pPr>
              <a:r>
                <a:rPr lang="en-US" sz="3600" b="1" dirty="0">
                  <a:latin typeface="Helvetica"/>
                </a:rPr>
                <a:t>Automatic</a:t>
              </a:r>
              <a:r>
                <a:rPr lang="en-US" sz="3600" b="1" dirty="0">
                  <a:latin typeface="Helvetica"/>
                  <a:cs typeface="Helvetica"/>
                </a:rPr>
                <a:t> </a:t>
              </a:r>
              <a:r>
                <a:rPr lang="en-US" sz="3600" b="1" dirty="0">
                  <a:latin typeface="Helvetica"/>
                </a:rPr>
                <a:t>way</a:t>
              </a:r>
            </a:p>
            <a:p>
              <a:pPr marL="280732" indent="-280732" algn="just">
                <a:lnSpc>
                  <a:spcPct val="120000"/>
                </a:lnSpc>
                <a:buFont typeface="Arial"/>
                <a:buChar char="•"/>
              </a:pPr>
              <a:r>
                <a:rPr lang="en-US" sz="3600" dirty="0">
                  <a:latin typeface="Helvetica"/>
                </a:rPr>
                <a:t>Uses machine learning model.</a:t>
              </a:r>
            </a:p>
            <a:p>
              <a:pPr marL="280732" indent="-280732" algn="just">
                <a:lnSpc>
                  <a:spcPct val="120000"/>
                </a:lnSpc>
                <a:buFont typeface="Arial"/>
                <a:buChar char="•"/>
              </a:pPr>
              <a:r>
                <a:rPr lang="en-US" sz="3600" dirty="0">
                  <a:latin typeface="Helvetica"/>
                </a:rPr>
                <a:t>Requires enough training data of pre-defined classes (thousands of labeled examples) and fine-tuning for specific applications.</a:t>
              </a:r>
            </a:p>
            <a:p>
              <a:pPr marL="280732" indent="-280732" algn="just">
                <a:lnSpc>
                  <a:spcPct val="120000"/>
                </a:lnSpc>
                <a:buFont typeface="Arial"/>
                <a:buChar char="•"/>
              </a:pPr>
              <a:r>
                <a:rPr lang="en-US" sz="3600" dirty="0">
                  <a:latin typeface="Helvetica"/>
                </a:rPr>
                <a:t>Unreliable for mission critical tasks.</a:t>
              </a:r>
            </a:p>
            <a:p>
              <a:pPr algn="just">
                <a:lnSpc>
                  <a:spcPct val="120000"/>
                </a:lnSpc>
              </a:pPr>
              <a:endParaRPr lang="en-US" sz="3600" dirty="0">
                <a:latin typeface="Helvetica"/>
                <a:cs typeface="Helvetica"/>
              </a:endParaRPr>
            </a:p>
            <a:p>
              <a:pPr algn="just">
                <a:lnSpc>
                  <a:spcPct val="120000"/>
                </a:lnSpc>
              </a:pPr>
              <a:endParaRPr lang="en-US" sz="3600" dirty="0">
                <a:latin typeface="Helvetica"/>
                <a:cs typeface="Helvetica"/>
              </a:endParaRPr>
            </a:p>
          </p:txBody>
        </p:sp>
      </p:grpSp>
      <p:pic>
        <p:nvPicPr>
          <p:cNvPr id="57" name="Picture 56"/>
          <p:cNvPicPr>
            <a:picLocks noChangeAspect="1"/>
          </p:cNvPicPr>
          <p:nvPr/>
        </p:nvPicPr>
        <p:blipFill>
          <a:blip r:embed="rId4"/>
          <a:stretch>
            <a:fillRect/>
          </a:stretch>
        </p:blipFill>
        <p:spPr>
          <a:xfrm>
            <a:off x="1663287" y="12111450"/>
            <a:ext cx="6451613" cy="766474"/>
          </a:xfrm>
          <a:prstGeom prst="rect">
            <a:avLst/>
          </a:prstGeom>
          <a:ln>
            <a:solidFill>
              <a:schemeClr val="tx1"/>
            </a:solidFill>
          </a:ln>
        </p:spPr>
      </p:pic>
      <p:sp>
        <p:nvSpPr>
          <p:cNvPr id="58" name="Rectangle 57"/>
          <p:cNvSpPr/>
          <p:nvPr/>
        </p:nvSpPr>
        <p:spPr>
          <a:xfrm>
            <a:off x="3273695" y="12120976"/>
            <a:ext cx="834170" cy="796422"/>
          </a:xfrm>
          <a:prstGeom prst="rect">
            <a:avLst/>
          </a:prstGeom>
          <a:solidFill>
            <a:schemeClr val="accent1">
              <a:alpha val="5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59" name="Rectangle 58"/>
          <p:cNvSpPr/>
          <p:nvPr/>
        </p:nvSpPr>
        <p:spPr>
          <a:xfrm>
            <a:off x="5830981" y="12123975"/>
            <a:ext cx="1440379" cy="811734"/>
          </a:xfrm>
          <a:prstGeom prst="rect">
            <a:avLst/>
          </a:prstGeom>
          <a:solidFill>
            <a:srgbClr val="008000">
              <a:alpha val="5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pic>
        <p:nvPicPr>
          <p:cNvPr id="60" name="Picture 59"/>
          <p:cNvPicPr>
            <a:picLocks noChangeAspect="1"/>
          </p:cNvPicPr>
          <p:nvPr/>
        </p:nvPicPr>
        <p:blipFill>
          <a:blip r:embed="rId4"/>
          <a:stretch>
            <a:fillRect/>
          </a:stretch>
        </p:blipFill>
        <p:spPr>
          <a:xfrm>
            <a:off x="1663287" y="14120060"/>
            <a:ext cx="6483128" cy="765672"/>
          </a:xfrm>
          <a:prstGeom prst="rect">
            <a:avLst/>
          </a:prstGeom>
          <a:ln>
            <a:solidFill>
              <a:schemeClr val="tx1"/>
            </a:solidFill>
          </a:ln>
        </p:spPr>
      </p:pic>
      <p:sp>
        <p:nvSpPr>
          <p:cNvPr id="62" name="Rectangle 61"/>
          <p:cNvSpPr/>
          <p:nvPr/>
        </p:nvSpPr>
        <p:spPr>
          <a:xfrm>
            <a:off x="4142643" y="14113609"/>
            <a:ext cx="480031" cy="770567"/>
          </a:xfrm>
          <a:prstGeom prst="rect">
            <a:avLst/>
          </a:prstGeom>
          <a:solidFill>
            <a:schemeClr val="accent1">
              <a:alpha val="5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63" name="Rectangle 62"/>
          <p:cNvSpPr/>
          <p:nvPr/>
        </p:nvSpPr>
        <p:spPr>
          <a:xfrm>
            <a:off x="6408620" y="14120061"/>
            <a:ext cx="591093" cy="764115"/>
          </a:xfrm>
          <a:prstGeom prst="rect">
            <a:avLst/>
          </a:prstGeom>
          <a:solidFill>
            <a:srgbClr val="008000">
              <a:alpha val="5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30" dirty="0"/>
          </a:p>
        </p:txBody>
      </p:sp>
      <p:sp>
        <p:nvSpPr>
          <p:cNvPr id="2" name="TextBox 1"/>
          <p:cNvSpPr txBox="1"/>
          <p:nvPr/>
        </p:nvSpPr>
        <p:spPr>
          <a:xfrm>
            <a:off x="3320535" y="12935709"/>
            <a:ext cx="827953" cy="523220"/>
          </a:xfrm>
          <a:prstGeom prst="rect">
            <a:avLst/>
          </a:prstGeom>
          <a:noFill/>
        </p:spPr>
        <p:txBody>
          <a:bodyPr wrap="square" rtlCol="0">
            <a:spAutoFit/>
          </a:bodyPr>
          <a:lstStyle/>
          <a:p>
            <a:r>
              <a:rPr lang="en-US" sz="2800" dirty="0">
                <a:latin typeface="Helvetica"/>
              </a:rPr>
              <a:t>Bob</a:t>
            </a:r>
          </a:p>
        </p:txBody>
      </p:sp>
      <p:sp>
        <p:nvSpPr>
          <p:cNvPr id="70" name="TextBox 69"/>
          <p:cNvSpPr txBox="1"/>
          <p:nvPr/>
        </p:nvSpPr>
        <p:spPr>
          <a:xfrm>
            <a:off x="6347137" y="12963418"/>
            <a:ext cx="827953" cy="523220"/>
          </a:xfrm>
          <a:prstGeom prst="rect">
            <a:avLst/>
          </a:prstGeom>
          <a:noFill/>
        </p:spPr>
        <p:txBody>
          <a:bodyPr wrap="square" rtlCol="0">
            <a:spAutoFit/>
          </a:bodyPr>
          <a:lstStyle/>
          <a:p>
            <a:r>
              <a:rPr lang="en-US" sz="2800" dirty="0"/>
              <a:t>Sue</a:t>
            </a:r>
          </a:p>
        </p:txBody>
      </p:sp>
      <p:pic>
        <p:nvPicPr>
          <p:cNvPr id="71" name="Picture 70" descr="bird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6733" y="15010008"/>
            <a:ext cx="1595843" cy="793584"/>
          </a:xfrm>
          <a:prstGeom prst="rect">
            <a:avLst/>
          </a:prstGeom>
        </p:spPr>
      </p:pic>
      <p:pic>
        <p:nvPicPr>
          <p:cNvPr id="72" name="Picture 71" descr="bird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2406" y="15025732"/>
            <a:ext cx="1637561" cy="814331"/>
          </a:xfrm>
          <a:prstGeom prst="rect">
            <a:avLst/>
          </a:prstGeom>
        </p:spPr>
      </p:pic>
      <p:sp>
        <p:nvSpPr>
          <p:cNvPr id="76" name="TextBox 75"/>
          <p:cNvSpPr txBox="1"/>
          <p:nvPr/>
        </p:nvSpPr>
        <p:spPr>
          <a:xfrm>
            <a:off x="1620781" y="11469523"/>
            <a:ext cx="4647346" cy="584775"/>
          </a:xfrm>
          <a:prstGeom prst="rect">
            <a:avLst/>
          </a:prstGeom>
          <a:noFill/>
        </p:spPr>
        <p:txBody>
          <a:bodyPr wrap="square" rtlCol="0">
            <a:spAutoFit/>
          </a:bodyPr>
          <a:lstStyle/>
          <a:p>
            <a:r>
              <a:rPr lang="en-US" sz="3200" dirty="0">
                <a:latin typeface="Helvetica"/>
              </a:rPr>
              <a:t>Speech</a:t>
            </a:r>
            <a:r>
              <a:rPr lang="en-US" sz="2400" dirty="0">
                <a:latin typeface="Helvetica"/>
                <a:cs typeface="Helvetica"/>
              </a:rPr>
              <a:t> </a:t>
            </a:r>
            <a:r>
              <a:rPr lang="en-US" sz="3200" dirty="0">
                <a:latin typeface="Helvetica"/>
              </a:rPr>
              <a:t>recording</a:t>
            </a:r>
          </a:p>
        </p:txBody>
      </p:sp>
      <p:sp>
        <p:nvSpPr>
          <p:cNvPr id="78" name="TextBox 77"/>
          <p:cNvSpPr txBox="1"/>
          <p:nvPr/>
        </p:nvSpPr>
        <p:spPr>
          <a:xfrm>
            <a:off x="1650328" y="13550820"/>
            <a:ext cx="4476885" cy="584775"/>
          </a:xfrm>
          <a:prstGeom prst="rect">
            <a:avLst/>
          </a:prstGeom>
          <a:noFill/>
        </p:spPr>
        <p:txBody>
          <a:bodyPr wrap="square" rtlCol="0">
            <a:spAutoFit/>
          </a:bodyPr>
          <a:lstStyle/>
          <a:p>
            <a:r>
              <a:rPr lang="en-US" sz="3200" dirty="0">
                <a:latin typeface="Helvetica"/>
              </a:rPr>
              <a:t>Nature</a:t>
            </a:r>
            <a:r>
              <a:rPr lang="en-US" sz="3200" dirty="0">
                <a:latin typeface="Helvetica"/>
                <a:cs typeface="Helvetica"/>
              </a:rPr>
              <a:t> </a:t>
            </a:r>
            <a:r>
              <a:rPr lang="en-US" sz="3200" dirty="0">
                <a:latin typeface="Helvetica"/>
              </a:rPr>
              <a:t>recording</a:t>
            </a:r>
          </a:p>
        </p:txBody>
      </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uitabwebsite.github.io</a:t>
            </a:r>
            <a:endParaRPr lang="en-US" sz="3930" i="1" dirty="0"/>
          </a:p>
        </p:txBody>
      </p:sp>
      <p:sp>
        <p:nvSpPr>
          <p:cNvPr id="103" name="TextBox 102"/>
          <p:cNvSpPr txBox="1"/>
          <p:nvPr/>
        </p:nvSpPr>
        <p:spPr>
          <a:xfrm>
            <a:off x="12162697" y="12680681"/>
            <a:ext cx="4944732" cy="954107"/>
          </a:xfrm>
          <a:prstGeom prst="rect">
            <a:avLst/>
          </a:prstGeom>
          <a:noFill/>
        </p:spPr>
        <p:txBody>
          <a:bodyPr wrap="square" rtlCol="0">
            <a:spAutoFit/>
          </a:bodyPr>
          <a:lstStyle/>
          <a:p>
            <a:r>
              <a:rPr lang="en-US" sz="2800" dirty="0">
                <a:latin typeface="Helvetica"/>
                <a:cs typeface="Helvetica"/>
              </a:rPr>
              <a:t>1. The user defines the target </a:t>
            </a:r>
          </a:p>
          <a:p>
            <a:r>
              <a:rPr lang="en-US" sz="2800" dirty="0">
                <a:latin typeface="Helvetica"/>
                <a:cs typeface="Helvetica"/>
              </a:rPr>
              <a:t>sound by selecting the region</a:t>
            </a:r>
          </a:p>
        </p:txBody>
      </p:sp>
      <p:sp>
        <p:nvSpPr>
          <p:cNvPr id="121" name="TextBox 120"/>
          <p:cNvSpPr txBox="1"/>
          <p:nvPr/>
        </p:nvSpPr>
        <p:spPr>
          <a:xfrm>
            <a:off x="17378911" y="12689176"/>
            <a:ext cx="5411069" cy="954107"/>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4. User feedback: adjusting </a:t>
            </a:r>
          </a:p>
          <a:p>
            <a:r>
              <a:rPr lang="en-US" sz="2800" dirty="0"/>
              <a:t>region boundaries and labeling</a:t>
            </a:r>
          </a:p>
        </p:txBody>
      </p:sp>
      <p:sp>
        <p:nvSpPr>
          <p:cNvPr id="130" name="TextBox 129"/>
          <p:cNvSpPr txBox="1"/>
          <p:nvPr/>
        </p:nvSpPr>
        <p:spPr>
          <a:xfrm>
            <a:off x="11730191" y="12201085"/>
            <a:ext cx="964186" cy="523220"/>
          </a:xfrm>
          <a:prstGeom prst="rect">
            <a:avLst/>
          </a:prstGeom>
          <a:noFill/>
        </p:spPr>
        <p:txBody>
          <a:bodyPr wrap="square" rtlCol="0">
            <a:spAutoFit/>
          </a:bodyPr>
          <a:lstStyle/>
          <a:p>
            <a:r>
              <a:rPr lang="en-US" sz="2800" b="1" dirty="0"/>
              <a:t>USER</a:t>
            </a:r>
          </a:p>
        </p:txBody>
      </p:sp>
      <p:pic>
        <p:nvPicPr>
          <p:cNvPr id="17" name="Picture 16" descr="userInput.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6060" y="19485488"/>
            <a:ext cx="8613616" cy="3322695"/>
          </a:xfrm>
          <a:prstGeom prst="rect">
            <a:avLst/>
          </a:prstGeom>
        </p:spPr>
      </p:pic>
      <p:pic>
        <p:nvPicPr>
          <p:cNvPr id="26" name="Picture 25" descr="autoNegLabel.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02710" y="20193484"/>
            <a:ext cx="4699575" cy="2219244"/>
          </a:xfrm>
          <a:prstGeom prst="rect">
            <a:avLst/>
          </a:prstGeom>
        </p:spPr>
      </p:pic>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75" name="TextBox 174"/>
          <p:cNvSpPr txBox="1"/>
          <p:nvPr/>
        </p:nvSpPr>
        <p:spPr>
          <a:xfrm>
            <a:off x="21268324" y="19514490"/>
            <a:ext cx="7392989" cy="461665"/>
          </a:xfrm>
          <a:prstGeom prst="rect">
            <a:avLst/>
          </a:prstGeom>
          <a:noFill/>
        </p:spPr>
        <p:txBody>
          <a:bodyPr wrap="square" rtlCol="0">
            <a:spAutoFit/>
          </a:bodyPr>
          <a:lstStyle/>
          <a:p>
            <a:r>
              <a:rPr lang="en-US" sz="2400" b="1" dirty="0">
                <a:latin typeface="Helvetica"/>
                <a:cs typeface="Helvetica"/>
              </a:rPr>
              <a:t>Collecting additional negative regions</a:t>
            </a:r>
          </a:p>
        </p:txBody>
      </p:sp>
      <p:grpSp>
        <p:nvGrpSpPr>
          <p:cNvPr id="176" name="Group 175">
            <a:extLst>
              <a:ext uri="{FF2B5EF4-FFF2-40B4-BE49-F238E27FC236}">
                <a16:creationId xmlns:a16="http://schemas.microsoft.com/office/drawing/2014/main" id="{C3E0DFAA-357A-4A48-94D0-9D195ACFC57B}"/>
              </a:ext>
            </a:extLst>
          </p:cNvPr>
          <p:cNvGrpSpPr/>
          <p:nvPr/>
        </p:nvGrpSpPr>
        <p:grpSpPr>
          <a:xfrm>
            <a:off x="845049" y="25176403"/>
            <a:ext cx="9817904" cy="10980198"/>
            <a:chOff x="877735" y="20775221"/>
            <a:chExt cx="7917470" cy="42287849"/>
          </a:xfrm>
        </p:grpSpPr>
        <p:sp>
          <p:nvSpPr>
            <p:cNvPr id="180" name="TextBox 179">
              <a:extLst>
                <a:ext uri="{FF2B5EF4-FFF2-40B4-BE49-F238E27FC236}">
                  <a16:creationId xmlns:a16="http://schemas.microsoft.com/office/drawing/2014/main" id="{97CDD329-AB1F-D448-A9AA-2B330201BF5B}"/>
                </a:ext>
              </a:extLst>
            </p:cNvPr>
            <p:cNvSpPr txBox="1"/>
            <p:nvPr/>
          </p:nvSpPr>
          <p:spPr>
            <a:xfrm>
              <a:off x="877735" y="21742305"/>
              <a:ext cx="7861050" cy="41320765"/>
            </a:xfrm>
            <a:prstGeom prst="rect">
              <a:avLst/>
            </a:prstGeom>
            <a:noFill/>
          </p:spPr>
          <p:txBody>
            <a:bodyPr wrap="square" rtlCol="0">
              <a:spAutoFit/>
            </a:bodyPr>
            <a:lstStyle/>
            <a:p>
              <a:pPr algn="just">
                <a:lnSpc>
                  <a:spcPct val="120000"/>
                </a:lnSpc>
              </a:pPr>
              <a:endParaRPr lang="en-US" sz="3600" b="1" dirty="0">
                <a:latin typeface="Helvetica"/>
              </a:endParaRPr>
            </a:p>
            <a:p>
              <a:pPr marL="317644" indent="-317644" algn="just">
                <a:lnSpc>
                  <a:spcPct val="120000"/>
                </a:lnSpc>
                <a:buFont typeface="Arial"/>
                <a:buChar char="•"/>
              </a:pPr>
              <a:r>
                <a:rPr lang="en-US" sz="3600" dirty="0">
                  <a:latin typeface="Helvetica"/>
                </a:rPr>
                <a:t>We have a long audio track to be labeled (days or weeks of audio).</a:t>
              </a:r>
            </a:p>
            <a:p>
              <a:pPr marL="317644" indent="-317644" algn="just">
                <a:lnSpc>
                  <a:spcPct val="120000"/>
                </a:lnSpc>
                <a:buFont typeface="Arial"/>
                <a:buChar char="•"/>
              </a:pPr>
              <a:r>
                <a:rPr lang="en-US" sz="3600" dirty="0">
                  <a:latin typeface="Helvetica"/>
                </a:rPr>
                <a:t>We do not have enough pre-labeled examples of the sounds of interest to train an accurate machine labeler. </a:t>
              </a:r>
            </a:p>
            <a:p>
              <a:pPr marL="317644" indent="-317644" algn="just">
                <a:lnSpc>
                  <a:spcPct val="120000"/>
                </a:lnSpc>
                <a:buFont typeface="Arial"/>
                <a:buChar char="•"/>
              </a:pPr>
              <a:r>
                <a:rPr lang="en-US" sz="3600" dirty="0">
                  <a:latin typeface="Helvetica"/>
                </a:rPr>
                <a:t>We do not have any prior knowledge about the audio track to be labeled until actually listening to it. (e.g. what sound events and how many each of them is recorded in the track)</a:t>
              </a:r>
            </a:p>
            <a:p>
              <a:pPr marL="317644" indent="-317644" algn="just">
                <a:lnSpc>
                  <a:spcPct val="120000"/>
                </a:lnSpc>
                <a:buFont typeface="Arial"/>
                <a:buChar char="•"/>
              </a:pPr>
              <a:r>
                <a:rPr lang="en-US" sz="3600" dirty="0">
                  <a:latin typeface="Helvetica"/>
                </a:rPr>
                <a:t>Some applications require ground truth-level accuracy. (e.g. medical data)</a:t>
              </a:r>
            </a:p>
            <a:p>
              <a:pPr marL="280732" indent="-280732" algn="just">
                <a:lnSpc>
                  <a:spcPct val="120000"/>
                </a:lnSpc>
                <a:buFont typeface="Wingdings" charset="0"/>
                <a:buChar char="è"/>
              </a:pPr>
              <a:endParaRPr lang="en-US" sz="3600" dirty="0">
                <a:latin typeface="Helvetica"/>
                <a:sym typeface="Wingdings"/>
              </a:endParaRPr>
            </a:p>
            <a:p>
              <a:pPr marL="280732" indent="-280732" algn="just">
                <a:lnSpc>
                  <a:spcPct val="120000"/>
                </a:lnSpc>
                <a:buFont typeface="Wingdings" charset="0"/>
                <a:buChar char="è"/>
              </a:pPr>
              <a:r>
                <a:rPr lang="en-US" sz="3600" i="1" u="sng" dirty="0">
                  <a:latin typeface="Helvetica"/>
                  <a:sym typeface="Wingdings"/>
                </a:rPr>
                <a:t>Using either fully manual or fully automatic labeling is not feasible</a:t>
              </a:r>
            </a:p>
          </p:txBody>
        </p:sp>
        <p:sp>
          <p:nvSpPr>
            <p:cNvPr id="181" name="TextBox 180">
              <a:extLst>
                <a:ext uri="{FF2B5EF4-FFF2-40B4-BE49-F238E27FC236}">
                  <a16:creationId xmlns:a16="http://schemas.microsoft.com/office/drawing/2014/main" id="{D38C31A6-6D42-2144-A935-058A67C30F3A}"/>
                </a:ext>
              </a:extLst>
            </p:cNvPr>
            <p:cNvSpPr txBox="1"/>
            <p:nvPr/>
          </p:nvSpPr>
          <p:spPr>
            <a:xfrm>
              <a:off x="983068" y="20775221"/>
              <a:ext cx="7812137" cy="2963335"/>
            </a:xfrm>
            <a:prstGeom prst="rect">
              <a:avLst/>
            </a:prstGeom>
            <a:noFill/>
          </p:spPr>
          <p:txBody>
            <a:bodyPr wrap="square" rtlCol="0">
              <a:spAutoFit/>
            </a:bodyPr>
            <a:lstStyle/>
            <a:p>
              <a:r>
                <a:rPr lang="en-US" sz="4400" b="1" dirty="0">
                  <a:solidFill>
                    <a:srgbClr val="4E2C75"/>
                  </a:solidFill>
                  <a:latin typeface="Helvetica"/>
                </a:rPr>
                <a:t>3. Problems</a:t>
              </a:r>
            </a:p>
          </p:txBody>
        </p:sp>
      </p:grpSp>
      <p:sp>
        <p:nvSpPr>
          <p:cNvPr id="183" name="Rectangle 182">
            <a:extLst>
              <a:ext uri="{FF2B5EF4-FFF2-40B4-BE49-F238E27FC236}">
                <a16:creationId xmlns:a16="http://schemas.microsoft.com/office/drawing/2014/main" id="{0BAC296D-E335-BC46-9B2B-C34A53717F0A}"/>
              </a:ext>
            </a:extLst>
          </p:cNvPr>
          <p:cNvSpPr/>
          <p:nvPr/>
        </p:nvSpPr>
        <p:spPr>
          <a:xfrm>
            <a:off x="21734515" y="7965392"/>
            <a:ext cx="8759756" cy="1754326"/>
          </a:xfrm>
          <a:prstGeom prst="rect">
            <a:avLst/>
          </a:prstGeom>
        </p:spPr>
        <p:txBody>
          <a:bodyPr wrap="square">
            <a:spAutoFit/>
          </a:bodyPr>
          <a:lstStyle/>
          <a:p>
            <a:r>
              <a:rPr lang="en-US" sz="3600" b="1" i="1" dirty="0">
                <a:solidFill>
                  <a:srgbClr val="D2533C"/>
                </a:solidFill>
              </a:rPr>
              <a:t>The success of interactive searching system depends on </a:t>
            </a:r>
            <a:r>
              <a:rPr lang="en-US" sz="3600" b="1" i="1" u="sng" dirty="0">
                <a:solidFill>
                  <a:srgbClr val="D2533C"/>
                </a:solidFill>
              </a:rPr>
              <a:t>how to incorporate human knowledge</a:t>
            </a:r>
            <a:r>
              <a:rPr lang="en-US" sz="3600" b="1" i="1" dirty="0">
                <a:solidFill>
                  <a:srgbClr val="D2533C"/>
                </a:solidFill>
              </a:rPr>
              <a:t> into the retrieval task</a:t>
            </a:r>
            <a:endParaRPr lang="en-US" sz="3600" i="1" dirty="0"/>
          </a:p>
        </p:txBody>
      </p:sp>
      <p:pic>
        <p:nvPicPr>
          <p:cNvPr id="23" name="Picture 22">
            <a:extLst>
              <a:ext uri="{FF2B5EF4-FFF2-40B4-BE49-F238E27FC236}">
                <a16:creationId xmlns:a16="http://schemas.microsoft.com/office/drawing/2014/main" id="{A119980C-BFAC-A649-A11F-42F893FC452F}"/>
              </a:ext>
            </a:extLst>
          </p:cNvPr>
          <p:cNvPicPr>
            <a:picLocks noChangeAspect="1"/>
          </p:cNvPicPr>
          <p:nvPr/>
        </p:nvPicPr>
        <p:blipFill>
          <a:blip r:embed="rId9"/>
          <a:stretch>
            <a:fillRect/>
          </a:stretch>
        </p:blipFill>
        <p:spPr>
          <a:xfrm>
            <a:off x="20299065" y="25202585"/>
            <a:ext cx="10222911" cy="7739878"/>
          </a:xfrm>
          <a:prstGeom prst="rect">
            <a:avLst/>
          </a:prstGeom>
        </p:spPr>
      </p:pic>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pic>
        <p:nvPicPr>
          <p:cNvPr id="40" name="Picture 39">
            <a:extLst>
              <a:ext uri="{FF2B5EF4-FFF2-40B4-BE49-F238E27FC236}">
                <a16:creationId xmlns:a16="http://schemas.microsoft.com/office/drawing/2014/main" id="{A952AEE8-235C-7E48-B284-2735ACA9237A}"/>
              </a:ext>
            </a:extLst>
          </p:cNvPr>
          <p:cNvPicPr>
            <a:picLocks noChangeAspect="1"/>
          </p:cNvPicPr>
          <p:nvPr/>
        </p:nvPicPr>
        <p:blipFill rotWithShape="1">
          <a:blip r:embed="rId10"/>
          <a:srcRect l="69219"/>
          <a:stretch/>
        </p:blipFill>
        <p:spPr>
          <a:xfrm>
            <a:off x="13476355" y="28852429"/>
            <a:ext cx="3799704" cy="4014101"/>
          </a:xfrm>
          <a:prstGeom prst="rect">
            <a:avLst/>
          </a:prstGeom>
        </p:spPr>
      </p:pic>
      <p:sp>
        <p:nvSpPr>
          <p:cNvPr id="192" name="Rectangle 191">
            <a:extLst>
              <a:ext uri="{FF2B5EF4-FFF2-40B4-BE49-F238E27FC236}">
                <a16:creationId xmlns:a16="http://schemas.microsoft.com/office/drawing/2014/main" id="{D1401EF4-F2F8-464E-894D-BAD54D123DFD}"/>
              </a:ext>
            </a:extLst>
          </p:cNvPr>
          <p:cNvSpPr/>
          <p:nvPr/>
        </p:nvSpPr>
        <p:spPr>
          <a:xfrm>
            <a:off x="11839419" y="33503549"/>
            <a:ext cx="8430257" cy="2862322"/>
          </a:xfrm>
          <a:prstGeom prst="rect">
            <a:avLst/>
          </a:prstGeom>
        </p:spPr>
        <p:txBody>
          <a:bodyPr wrap="square">
            <a:spAutoFit/>
          </a:bodyPr>
          <a:lstStyle/>
          <a:p>
            <a:r>
              <a:rPr lang="en-US" sz="3600" b="1" i="1" dirty="0">
                <a:solidFill>
                  <a:srgbClr val="D2533C"/>
                </a:solidFill>
              </a:rPr>
              <a:t>It is hard for a machine to know which sound is the target sound in the query.</a:t>
            </a:r>
          </a:p>
          <a:p>
            <a:endParaRPr lang="en-US" sz="3600" b="1" i="1" dirty="0">
              <a:solidFill>
                <a:srgbClr val="D2533C"/>
              </a:solidFill>
            </a:endParaRPr>
          </a:p>
          <a:p>
            <a:r>
              <a:rPr lang="en-US" sz="3600" b="1" i="1" dirty="0">
                <a:solidFill>
                  <a:srgbClr val="D2533C"/>
                </a:solidFill>
              </a:rPr>
              <a:t>A user might be able to specify the target sound by </a:t>
            </a:r>
            <a:r>
              <a:rPr lang="en-US" sz="3600" b="1" i="1" u="sng" dirty="0">
                <a:solidFill>
                  <a:srgbClr val="D2533C"/>
                </a:solidFill>
              </a:rPr>
              <a:t>imitating</a:t>
            </a:r>
            <a:r>
              <a:rPr lang="en-US" sz="3600" b="1" i="1" dirty="0">
                <a:solidFill>
                  <a:srgbClr val="D2533C"/>
                </a:solidFill>
              </a:rPr>
              <a:t> it!</a:t>
            </a: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611092" y="23252659"/>
            <a:ext cx="16681893" cy="4790185"/>
            <a:chOff x="783697" y="17354961"/>
            <a:chExt cx="14181594" cy="18448356"/>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18277860"/>
            </a:xfrm>
            <a:prstGeom prst="rect">
              <a:avLst/>
            </a:prstGeom>
            <a:noFill/>
          </p:spPr>
          <p:txBody>
            <a:bodyPr wrap="square" rtlCol="0">
              <a:spAutoFit/>
            </a:bodyPr>
            <a:lstStyle/>
            <a:p>
              <a:pPr algn="just">
                <a:lnSpc>
                  <a:spcPct val="120000"/>
                </a:lnSpc>
              </a:pPr>
              <a:endParaRPr lang="en-US" sz="3600" b="1" dirty="0">
                <a:latin typeface="Helvetica"/>
              </a:endParaRPr>
            </a:p>
            <a:p>
              <a:pPr algn="just">
                <a:lnSpc>
                  <a:spcPct val="120000"/>
                </a:lnSpc>
              </a:pPr>
              <a:r>
                <a:rPr lang="en-US" sz="3600" b="1" dirty="0">
                  <a:latin typeface="Helvetica"/>
                </a:rPr>
                <a:t>Why vocal imitation?</a:t>
              </a:r>
              <a:endParaRPr lang="en-US" sz="3600" dirty="0">
                <a:latin typeface="Helvetica"/>
              </a:endParaRPr>
            </a:p>
            <a:p>
              <a:pPr marL="317644" indent="-317644" algn="just">
                <a:lnSpc>
                  <a:spcPct val="120000"/>
                </a:lnSpc>
                <a:buFont typeface="Arial"/>
                <a:buChar char="•"/>
              </a:pPr>
              <a:r>
                <a:rPr lang="en-US" sz="3600" dirty="0">
                  <a:latin typeface="Helvetica"/>
                </a:rPr>
                <a:t>A simple and easy way to describe a sound event.</a:t>
              </a:r>
            </a:p>
            <a:p>
              <a:pPr marL="317644" indent="-317644" algn="just">
                <a:lnSpc>
                  <a:spcPct val="120000"/>
                </a:lnSpc>
                <a:buFont typeface="Arial"/>
                <a:buChar char="•"/>
              </a:pPr>
              <a:r>
                <a:rPr lang="en-US" sz="3600" dirty="0">
                  <a:latin typeface="Helvetica"/>
                </a:rPr>
                <a:t>Provides the system with more information about the target sound quickly</a:t>
              </a:r>
            </a:p>
          </p:txBody>
        </p:sp>
        <p:sp>
          <p:nvSpPr>
            <p:cNvPr id="195" name="TextBox 194">
              <a:extLst>
                <a:ext uri="{FF2B5EF4-FFF2-40B4-BE49-F238E27FC236}">
                  <a16:creationId xmlns:a16="http://schemas.microsoft.com/office/drawing/2014/main" id="{79CDD9F8-2D25-3F45-9B92-6C0137FFA38E}"/>
                </a:ext>
              </a:extLst>
            </p:cNvPr>
            <p:cNvSpPr txBox="1"/>
            <p:nvPr/>
          </p:nvSpPr>
          <p:spPr>
            <a:xfrm>
              <a:off x="783697" y="17354961"/>
              <a:ext cx="14181594" cy="2963335"/>
            </a:xfrm>
            <a:prstGeom prst="rect">
              <a:avLst/>
            </a:prstGeom>
            <a:noFill/>
          </p:spPr>
          <p:txBody>
            <a:bodyPr wrap="square" rtlCol="0">
              <a:spAutoFit/>
            </a:bodyPr>
            <a:lstStyle/>
            <a:p>
              <a:r>
                <a:rPr lang="en-US" sz="4400" b="1" dirty="0">
                  <a:solidFill>
                    <a:srgbClr val="4E2C75"/>
                  </a:solidFill>
                  <a:latin typeface="Helvetica"/>
                </a:rPr>
                <a:t>7. User input / feedback -2: Vocal imitation</a:t>
              </a:r>
            </a:p>
          </p:txBody>
        </p:sp>
      </p:grpSp>
      <p:sp>
        <p:nvSpPr>
          <p:cNvPr id="125" name="TextBox 124">
            <a:extLst>
              <a:ext uri="{FF2B5EF4-FFF2-40B4-BE49-F238E27FC236}">
                <a16:creationId xmlns:a16="http://schemas.microsoft.com/office/drawing/2014/main" id="{F020D5E4-565A-8549-8AA6-1A6D61A76BC3}"/>
              </a:ext>
            </a:extLst>
          </p:cNvPr>
          <p:cNvSpPr txBox="1"/>
          <p:nvPr/>
        </p:nvSpPr>
        <p:spPr>
          <a:xfrm>
            <a:off x="11451109" y="6086762"/>
            <a:ext cx="16595564" cy="769441"/>
          </a:xfrm>
          <a:prstGeom prst="rect">
            <a:avLst/>
          </a:prstGeom>
          <a:noFill/>
        </p:spPr>
        <p:txBody>
          <a:bodyPr wrap="square" rtlCol="0">
            <a:spAutoFit/>
          </a:bodyPr>
          <a:lstStyle/>
          <a:p>
            <a:r>
              <a:rPr lang="en-US" sz="4400" b="1" dirty="0">
                <a:solidFill>
                  <a:srgbClr val="4E2C75"/>
                </a:solidFill>
                <a:latin typeface="Helvetica"/>
              </a:rPr>
              <a:t>4. Approach: a Human-in-the-loop system</a:t>
            </a:r>
          </a:p>
        </p:txBody>
      </p:sp>
      <p:sp>
        <p:nvSpPr>
          <p:cNvPr id="8" name="Rectangle 7">
            <a:extLst>
              <a:ext uri="{FF2B5EF4-FFF2-40B4-BE49-F238E27FC236}">
                <a16:creationId xmlns:a16="http://schemas.microsoft.com/office/drawing/2014/main" id="{D113BC7D-F6F8-CF4F-8B45-68AAECA0545A}"/>
              </a:ext>
            </a:extLst>
          </p:cNvPr>
          <p:cNvSpPr/>
          <p:nvPr/>
        </p:nvSpPr>
        <p:spPr>
          <a:xfrm>
            <a:off x="11730191" y="28218060"/>
            <a:ext cx="6904454" cy="757130"/>
          </a:xfrm>
          <a:prstGeom prst="rect">
            <a:avLst/>
          </a:prstGeom>
        </p:spPr>
        <p:txBody>
          <a:bodyPr wrap="none">
            <a:spAutoFit/>
          </a:bodyPr>
          <a:lstStyle/>
          <a:p>
            <a:pPr algn="just">
              <a:lnSpc>
                <a:spcPct val="120000"/>
              </a:lnSpc>
            </a:pPr>
            <a:r>
              <a:rPr lang="en-US" sz="3600" b="1" dirty="0">
                <a:latin typeface="Helvetica"/>
              </a:rPr>
              <a:t>An example of difficult queries</a:t>
            </a:r>
          </a:p>
        </p:txBody>
      </p:sp>
      <p:sp>
        <p:nvSpPr>
          <p:cNvPr id="128" name="Rectangle 127">
            <a:extLst>
              <a:ext uri="{FF2B5EF4-FFF2-40B4-BE49-F238E27FC236}">
                <a16:creationId xmlns:a16="http://schemas.microsoft.com/office/drawing/2014/main" id="{525E0EC1-E276-604C-9EA8-4FEC391320E7}"/>
              </a:ext>
            </a:extLst>
          </p:cNvPr>
          <p:cNvSpPr/>
          <p:nvPr/>
        </p:nvSpPr>
        <p:spPr>
          <a:xfrm>
            <a:off x="13995721" y="32551997"/>
            <a:ext cx="2839239" cy="718274"/>
          </a:xfrm>
          <a:prstGeom prst="rect">
            <a:avLst/>
          </a:prstGeom>
        </p:spPr>
        <p:txBody>
          <a:bodyPr wrap="none">
            <a:spAutoFit/>
          </a:bodyPr>
          <a:lstStyle/>
          <a:p>
            <a:pPr algn="just">
              <a:lnSpc>
                <a:spcPct val="120000"/>
              </a:lnSpc>
            </a:pPr>
            <a:r>
              <a:rPr lang="en-US" sz="3600" dirty="0" err="1">
                <a:latin typeface="Helvetica"/>
              </a:rPr>
              <a:t>cough+laugh</a:t>
            </a:r>
            <a:endParaRPr lang="en-US" sz="3600" dirty="0">
              <a:latin typeface="Helvetica"/>
            </a:endParaRPr>
          </a:p>
        </p:txBody>
      </p:sp>
      <p:sp>
        <p:nvSpPr>
          <p:cNvPr id="149" name="Rectangle 148">
            <a:extLst>
              <a:ext uri="{FF2B5EF4-FFF2-40B4-BE49-F238E27FC236}">
                <a16:creationId xmlns:a16="http://schemas.microsoft.com/office/drawing/2014/main" id="{9E49811C-3B3C-E34E-9B48-3F93885832AE}"/>
              </a:ext>
            </a:extLst>
          </p:cNvPr>
          <p:cNvSpPr/>
          <p:nvPr/>
        </p:nvSpPr>
        <p:spPr>
          <a:xfrm>
            <a:off x="20488857" y="24137319"/>
            <a:ext cx="8751114" cy="757130"/>
          </a:xfrm>
          <a:prstGeom prst="rect">
            <a:avLst/>
          </a:prstGeom>
        </p:spPr>
        <p:txBody>
          <a:bodyPr wrap="none">
            <a:spAutoFit/>
          </a:bodyPr>
          <a:lstStyle/>
          <a:p>
            <a:pPr algn="just">
              <a:lnSpc>
                <a:spcPct val="120000"/>
              </a:lnSpc>
            </a:pPr>
            <a:r>
              <a:rPr lang="en-US" sz="3600" b="1" dirty="0">
                <a:latin typeface="Helvetica"/>
              </a:rPr>
              <a:t>Search methods using vocal imitations</a:t>
            </a:r>
          </a:p>
        </p:txBody>
      </p:sp>
      <p:cxnSp>
        <p:nvCxnSpPr>
          <p:cNvPr id="150" name="Straight Connector 149">
            <a:extLst>
              <a:ext uri="{FF2B5EF4-FFF2-40B4-BE49-F238E27FC236}">
                <a16:creationId xmlns:a16="http://schemas.microsoft.com/office/drawing/2014/main" id="{8D950F4C-6A06-7841-9F1E-5606C9555703}"/>
              </a:ext>
            </a:extLst>
          </p:cNvPr>
          <p:cNvCxnSpPr>
            <a:cxnSpLocks/>
          </p:cNvCxnSpPr>
          <p:nvPr/>
        </p:nvCxnSpPr>
        <p:spPr>
          <a:xfrm>
            <a:off x="20244296" y="24369705"/>
            <a:ext cx="0" cy="12853169"/>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52" name="TextBox 151">
            <a:extLst>
              <a:ext uri="{FF2B5EF4-FFF2-40B4-BE49-F238E27FC236}">
                <a16:creationId xmlns:a16="http://schemas.microsoft.com/office/drawing/2014/main" id="{23862954-8899-7C4A-8827-CB1C4E022B5C}"/>
              </a:ext>
            </a:extLst>
          </p:cNvPr>
          <p:cNvSpPr txBox="1"/>
          <p:nvPr/>
        </p:nvSpPr>
        <p:spPr>
          <a:xfrm>
            <a:off x="11616361" y="19591536"/>
            <a:ext cx="19572697" cy="769441"/>
          </a:xfrm>
          <a:prstGeom prst="rect">
            <a:avLst/>
          </a:prstGeom>
          <a:noFill/>
        </p:spPr>
        <p:txBody>
          <a:bodyPr wrap="square" rtlCol="0">
            <a:spAutoFit/>
          </a:bodyPr>
          <a:lstStyle/>
          <a:p>
            <a:r>
              <a:rPr lang="en-US" sz="4400" b="1" dirty="0">
                <a:solidFill>
                  <a:srgbClr val="4E2C75"/>
                </a:solidFill>
                <a:latin typeface="Helvetica"/>
              </a:rPr>
              <a:t>6. User input / feedback -1: Relevance feedback, user segmentation</a:t>
            </a:r>
          </a:p>
        </p:txBody>
      </p:sp>
      <p:sp>
        <p:nvSpPr>
          <p:cNvPr id="153" name="TextBox 152">
            <a:extLst>
              <a:ext uri="{FF2B5EF4-FFF2-40B4-BE49-F238E27FC236}">
                <a16:creationId xmlns:a16="http://schemas.microsoft.com/office/drawing/2014/main" id="{7AAE829E-4662-B541-B543-CCA8A4FCEB42}"/>
              </a:ext>
            </a:extLst>
          </p:cNvPr>
          <p:cNvSpPr txBox="1"/>
          <p:nvPr/>
        </p:nvSpPr>
        <p:spPr>
          <a:xfrm>
            <a:off x="20837497" y="32942463"/>
            <a:ext cx="8658635" cy="4081117"/>
          </a:xfrm>
          <a:prstGeom prst="rect">
            <a:avLst/>
          </a:prstGeom>
          <a:noFill/>
        </p:spPr>
        <p:txBody>
          <a:bodyPr wrap="square" rtlCol="0">
            <a:spAutoFit/>
          </a:bodyPr>
          <a:lstStyle/>
          <a:p>
            <a:pPr algn="just">
              <a:lnSpc>
                <a:spcPct val="120000"/>
              </a:lnSpc>
            </a:pPr>
            <a:r>
              <a:rPr lang="en-US" sz="3600" b="1" dirty="0">
                <a:latin typeface="Helvetica"/>
              </a:rPr>
              <a:t>Issues</a:t>
            </a:r>
            <a:endParaRPr lang="en-US" sz="3600" dirty="0">
              <a:latin typeface="Helvetica"/>
            </a:endParaRPr>
          </a:p>
          <a:p>
            <a:pPr marL="317644" indent="-317644" algn="just">
              <a:lnSpc>
                <a:spcPct val="120000"/>
              </a:lnSpc>
              <a:buFont typeface="Arial"/>
              <a:buChar char="•"/>
            </a:pPr>
            <a:r>
              <a:rPr lang="en-US" sz="3600" dirty="0">
                <a:latin typeface="Helvetica"/>
              </a:rPr>
              <a:t>How to measure the similarity between a real sound event and its vocal imitation</a:t>
            </a:r>
          </a:p>
          <a:p>
            <a:pPr marL="317644" indent="-317644" algn="just">
              <a:lnSpc>
                <a:spcPct val="120000"/>
              </a:lnSpc>
              <a:buFont typeface="Arial"/>
              <a:buChar char="•"/>
            </a:pPr>
            <a:r>
              <a:rPr lang="en-US" sz="3600" dirty="0">
                <a:latin typeface="Helvetica"/>
              </a:rPr>
              <a:t>How to control the quality of vocal imitations from different users.</a:t>
            </a:r>
          </a:p>
        </p:txBody>
      </p:sp>
      <p:pic>
        <p:nvPicPr>
          <p:cNvPr id="13" name="Picture 12"/>
          <p:cNvPicPr>
            <a:picLocks noChangeAspect="1"/>
          </p:cNvPicPr>
          <p:nvPr/>
        </p:nvPicPr>
        <p:blipFill>
          <a:blip r:embed="rId11"/>
          <a:stretch>
            <a:fillRect/>
          </a:stretch>
        </p:blipFill>
        <p:spPr>
          <a:xfrm>
            <a:off x="12379663" y="13703305"/>
            <a:ext cx="17232849" cy="4942251"/>
          </a:xfrm>
          <a:prstGeom prst="rect">
            <a:avLst/>
          </a:prstGeom>
        </p:spPr>
      </p:pic>
    </p:spTree>
    <p:extLst>
      <p:ext uri="{BB962C8B-B14F-4D97-AF65-F5344CB8AC3E}">
        <p14:creationId xmlns:p14="http://schemas.microsoft.com/office/powerpoint/2010/main" val="20697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2" grpId="0" animBg="1"/>
      <p:bldP spid="63" grpId="0" animBg="1"/>
      <p:bldP spid="183" grpId="0"/>
      <p:bldP spid="192"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11581</TotalTime>
  <Words>428</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722</cp:revision>
  <cp:lastPrinted>2018-03-03T02:24:05Z</cp:lastPrinted>
  <dcterms:created xsi:type="dcterms:W3CDTF">2011-08-01T17:44:01Z</dcterms:created>
  <dcterms:modified xsi:type="dcterms:W3CDTF">2019-03-21T21:59:42Z</dcterms:modified>
</cp:coreProperties>
</file>